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7.xml" ContentType="application/vnd.openxmlformats-officedocument.presentationml.tags+xml"/>
  <Override PartName="/ppt/theme/themeOverride4.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Override5.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heme/themeOverride6.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heme/themeOverride7.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heme/themeOverride8.xml" ContentType="application/vnd.openxmlformats-officedocument.themeOverride+xml"/>
  <Override PartName="/ppt/theme/themeOverride9.xml" ContentType="application/vnd.openxmlformats-officedocument.themeOverride+xml"/>
  <Override PartName="/ppt/tags/tag17.xml" ContentType="application/vnd.openxmlformats-officedocument.presentationml.tags+xml"/>
  <Override PartName="/ppt/theme/themeOverride10.xml" ContentType="application/vnd.openxmlformats-officedocument.themeOverride+xml"/>
  <Override PartName="/ppt/tags/tag18.xml" ContentType="application/vnd.openxmlformats-officedocument.presentationml.tags+xml"/>
  <Override PartName="/ppt/theme/themeOverride11.xml" ContentType="application/vnd.openxmlformats-officedocument.themeOverride+xml"/>
  <Override PartName="/ppt/theme/themeOverride12.xml" ContentType="application/vnd.openxmlformats-officedocument.themeOverride+xml"/>
  <Override PartName="/ppt/tags/tag19.xml" ContentType="application/vnd.openxmlformats-officedocument.presentationml.tags+xml"/>
  <Override PartName="/ppt/theme/themeOverride13.xml" ContentType="application/vnd.openxmlformats-officedocument.themeOverride+xml"/>
  <Override PartName="/ppt/tags/tag20.xml" ContentType="application/vnd.openxmlformats-officedocument.presentationml.tags+xml"/>
  <Override PartName="/ppt/theme/themeOverride14.xml" ContentType="application/vnd.openxmlformats-officedocument.themeOverride+xml"/>
  <Override PartName="/ppt/theme/themeOverride15.xml" ContentType="application/vnd.openxmlformats-officedocument.themeOverride+xml"/>
  <Override PartName="/ppt/tags/tag21.xml" ContentType="application/vnd.openxmlformats-officedocument.presentationml.tags+xml"/>
  <Override PartName="/ppt/theme/themeOverride16.xml" ContentType="application/vnd.openxmlformats-officedocument.themeOverride+xml"/>
  <Override PartName="/ppt/theme/themeOverride17.xml" ContentType="application/vnd.openxmlformats-officedocument.themeOverride+xml"/>
  <Override PartName="/ppt/tags/tag22.xml" ContentType="application/vnd.openxmlformats-officedocument.presentationml.tags+xml"/>
  <Override PartName="/ppt/theme/themeOverride18.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29"/>
  </p:notesMasterIdLst>
  <p:handoutMasterIdLst>
    <p:handoutMasterId r:id="rId130"/>
  </p:handoutMasterIdLst>
  <p:sldIdLst>
    <p:sldId id="259" r:id="rId6"/>
    <p:sldId id="419" r:id="rId7"/>
    <p:sldId id="426" r:id="rId8"/>
    <p:sldId id="427" r:id="rId9"/>
    <p:sldId id="428" r:id="rId10"/>
    <p:sldId id="429"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332" r:id="rId40"/>
    <p:sldId id="333" r:id="rId41"/>
    <p:sldId id="334" r:id="rId42"/>
    <p:sldId id="338" r:id="rId43"/>
    <p:sldId id="335" r:id="rId44"/>
    <p:sldId id="336" r:id="rId45"/>
    <p:sldId id="337" r:id="rId46"/>
    <p:sldId id="339" r:id="rId47"/>
    <p:sldId id="340" r:id="rId48"/>
    <p:sldId id="341" r:id="rId49"/>
    <p:sldId id="342" r:id="rId50"/>
    <p:sldId id="343" r:id="rId51"/>
    <p:sldId id="344" r:id="rId52"/>
    <p:sldId id="345" r:id="rId53"/>
    <p:sldId id="424" r:id="rId54"/>
    <p:sldId id="346" r:id="rId55"/>
    <p:sldId id="347" r:id="rId56"/>
    <p:sldId id="348" r:id="rId57"/>
    <p:sldId id="349" r:id="rId58"/>
    <p:sldId id="350" r:id="rId59"/>
    <p:sldId id="351" r:id="rId60"/>
    <p:sldId id="352" r:id="rId61"/>
    <p:sldId id="353" r:id="rId62"/>
    <p:sldId id="354" r:id="rId63"/>
    <p:sldId id="355" r:id="rId64"/>
    <p:sldId id="356" r:id="rId65"/>
    <p:sldId id="357" r:id="rId66"/>
    <p:sldId id="358" r:id="rId67"/>
    <p:sldId id="359" r:id="rId68"/>
    <p:sldId id="360" r:id="rId69"/>
    <p:sldId id="361" r:id="rId70"/>
    <p:sldId id="362" r:id="rId71"/>
    <p:sldId id="363" r:id="rId72"/>
    <p:sldId id="364" r:id="rId73"/>
    <p:sldId id="365" r:id="rId74"/>
    <p:sldId id="366" r:id="rId75"/>
    <p:sldId id="367" r:id="rId76"/>
    <p:sldId id="368" r:id="rId77"/>
    <p:sldId id="369" r:id="rId78"/>
    <p:sldId id="370" r:id="rId79"/>
    <p:sldId id="371" r:id="rId80"/>
    <p:sldId id="372" r:id="rId81"/>
    <p:sldId id="373" r:id="rId82"/>
    <p:sldId id="375" r:id="rId83"/>
    <p:sldId id="376" r:id="rId84"/>
    <p:sldId id="377" r:id="rId85"/>
    <p:sldId id="378" r:id="rId86"/>
    <p:sldId id="379" r:id="rId87"/>
    <p:sldId id="380" r:id="rId88"/>
    <p:sldId id="381" r:id="rId89"/>
    <p:sldId id="382" r:id="rId90"/>
    <p:sldId id="383" r:id="rId91"/>
    <p:sldId id="384" r:id="rId92"/>
    <p:sldId id="385" r:id="rId93"/>
    <p:sldId id="386" r:id="rId94"/>
    <p:sldId id="387" r:id="rId95"/>
    <p:sldId id="388" r:id="rId96"/>
    <p:sldId id="425" r:id="rId97"/>
    <p:sldId id="389" r:id="rId98"/>
    <p:sldId id="390" r:id="rId99"/>
    <p:sldId id="391" r:id="rId100"/>
    <p:sldId id="392" r:id="rId101"/>
    <p:sldId id="393" r:id="rId102"/>
    <p:sldId id="394" r:id="rId103"/>
    <p:sldId id="395" r:id="rId104"/>
    <p:sldId id="396" r:id="rId105"/>
    <p:sldId id="397" r:id="rId106"/>
    <p:sldId id="398" r:id="rId107"/>
    <p:sldId id="399" r:id="rId108"/>
    <p:sldId id="400" r:id="rId109"/>
    <p:sldId id="401" r:id="rId110"/>
    <p:sldId id="402" r:id="rId111"/>
    <p:sldId id="403" r:id="rId112"/>
    <p:sldId id="404" r:id="rId113"/>
    <p:sldId id="405" r:id="rId114"/>
    <p:sldId id="406" r:id="rId115"/>
    <p:sldId id="407" r:id="rId116"/>
    <p:sldId id="408" r:id="rId117"/>
    <p:sldId id="409" r:id="rId118"/>
    <p:sldId id="410" r:id="rId119"/>
    <p:sldId id="411" r:id="rId120"/>
    <p:sldId id="412" r:id="rId121"/>
    <p:sldId id="413" r:id="rId122"/>
    <p:sldId id="414" r:id="rId123"/>
    <p:sldId id="415" r:id="rId124"/>
    <p:sldId id="416" r:id="rId125"/>
    <p:sldId id="417" r:id="rId126"/>
    <p:sldId id="418" r:id="rId127"/>
    <p:sldId id="420" r:id="rId128"/>
  </p:sldIdLst>
  <p:sldSz cx="12192000" cy="6858000"/>
  <p:notesSz cx="6808788" cy="9940925"/>
  <p:custDataLst>
    <p:tags r:id="rId131"/>
  </p:custData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AC0"/>
    <a:srgbClr val="73B6D2"/>
    <a:srgbClr val="F9D273"/>
    <a:srgbClr val="F6B392"/>
    <a:srgbClr val="F4AD00"/>
    <a:srgbClr val="EE7439"/>
    <a:srgbClr val="183F5A"/>
    <a:srgbClr val="00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2" autoAdjust="0"/>
    <p:restoredTop sz="95827" autoAdjust="0"/>
  </p:normalViewPr>
  <p:slideViewPr>
    <p:cSldViewPr snapToGrid="0">
      <p:cViewPr varScale="1">
        <p:scale>
          <a:sx n="110" d="100"/>
          <a:sy n="110" d="100"/>
        </p:scale>
        <p:origin x="492" y="138"/>
      </p:cViewPr>
      <p:guideLst>
        <p:guide orient="horz" pos="2160"/>
        <p:guide pos="3840"/>
      </p:guideLst>
    </p:cSldViewPr>
  </p:slideViewPr>
  <p:outlineViewPr>
    <p:cViewPr>
      <p:scale>
        <a:sx n="33" d="100"/>
        <a:sy n="33" d="100"/>
      </p:scale>
      <p:origin x="0" y="-1308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76" y="84"/>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notesMaster" Target="notesMasters/notesMaster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handoutMaster" Target="handoutMasters/handoutMaster1.xml"/><Relationship Id="rId135"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ags" Target="tags/tag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presProps" Target="pres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customXml" Target="../customXml/item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5705" tIns="47853" rIns="95705" bIns="47853" rtlCol="0"/>
          <a:lstStyle>
            <a:lvl1pPr algn="l">
              <a:defRPr sz="1300"/>
            </a:lvl1pPr>
          </a:lstStyle>
          <a:p>
            <a:endParaRPr lang="en-GB"/>
          </a:p>
        </p:txBody>
      </p:sp>
      <p:sp>
        <p:nvSpPr>
          <p:cNvPr id="3" name="Date Placeholder 2"/>
          <p:cNvSpPr>
            <a:spLocks noGrp="1"/>
          </p:cNvSpPr>
          <p:nvPr>
            <p:ph type="dt" sz="quarter" idx="1"/>
          </p:nvPr>
        </p:nvSpPr>
        <p:spPr>
          <a:xfrm>
            <a:off x="3856738" y="0"/>
            <a:ext cx="2950475" cy="498773"/>
          </a:xfrm>
          <a:prstGeom prst="rect">
            <a:avLst/>
          </a:prstGeom>
        </p:spPr>
        <p:txBody>
          <a:bodyPr vert="horz" lIns="95705" tIns="47853" rIns="95705" bIns="47853" rtlCol="0"/>
          <a:lstStyle>
            <a:lvl1pPr algn="r">
              <a:defRPr sz="1300"/>
            </a:lvl1pPr>
          </a:lstStyle>
          <a:p>
            <a:fld id="{B1875CDD-E462-4D05-8E51-5BB28922514F}" type="datetimeFigureOut">
              <a:rPr lang="en-GB" smtClean="0"/>
              <a:t>12/04/2023</a:t>
            </a:fld>
            <a:endParaRPr lang="en-GB"/>
          </a:p>
        </p:txBody>
      </p:sp>
      <p:sp>
        <p:nvSpPr>
          <p:cNvPr id="4" name="Footer Placeholder 3"/>
          <p:cNvSpPr>
            <a:spLocks noGrp="1"/>
          </p:cNvSpPr>
          <p:nvPr>
            <p:ph type="ftr" sz="quarter" idx="2"/>
          </p:nvPr>
        </p:nvSpPr>
        <p:spPr>
          <a:xfrm>
            <a:off x="0" y="9442156"/>
            <a:ext cx="2950475" cy="498772"/>
          </a:xfrm>
          <a:prstGeom prst="rect">
            <a:avLst/>
          </a:prstGeom>
        </p:spPr>
        <p:txBody>
          <a:bodyPr vert="horz" lIns="95705" tIns="47853" rIns="95705" bIns="47853" rtlCol="0" anchor="b"/>
          <a:lstStyle>
            <a:lvl1pPr algn="l">
              <a:defRPr sz="1300"/>
            </a:lvl1pPr>
          </a:lstStyle>
          <a:p>
            <a:endParaRPr lang="en-GB"/>
          </a:p>
        </p:txBody>
      </p:sp>
      <p:sp>
        <p:nvSpPr>
          <p:cNvPr id="5" name="Slide Number Placeholder 4"/>
          <p:cNvSpPr>
            <a:spLocks noGrp="1"/>
          </p:cNvSpPr>
          <p:nvPr>
            <p:ph type="sldNum" sz="quarter" idx="3"/>
          </p:nvPr>
        </p:nvSpPr>
        <p:spPr>
          <a:xfrm>
            <a:off x="3856738" y="9442156"/>
            <a:ext cx="2950475" cy="498772"/>
          </a:xfrm>
          <a:prstGeom prst="rect">
            <a:avLst/>
          </a:prstGeom>
        </p:spPr>
        <p:txBody>
          <a:bodyPr vert="horz" lIns="95705" tIns="47853" rIns="95705" bIns="47853" rtlCol="0" anchor="b"/>
          <a:lstStyle>
            <a:lvl1pPr algn="r">
              <a:defRPr sz="1300"/>
            </a:lvl1pPr>
          </a:lstStyle>
          <a:p>
            <a:fld id="{117AC3D9-9B3F-4360-932E-A90D2E48C150}" type="slidenum">
              <a:rPr lang="en-GB" smtClean="0"/>
              <a:t>‹#›</a:t>
            </a:fld>
            <a:endParaRPr lang="en-GB"/>
          </a:p>
        </p:txBody>
      </p:sp>
    </p:spTree>
    <p:extLst>
      <p:ext uri="{BB962C8B-B14F-4D97-AF65-F5344CB8AC3E}">
        <p14:creationId xmlns:p14="http://schemas.microsoft.com/office/powerpoint/2010/main" val="3740783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5705" tIns="47853" rIns="95705" bIns="47853" rtlCol="0"/>
          <a:lstStyle>
            <a:lvl1pPr algn="l">
              <a:defRPr sz="1300"/>
            </a:lvl1pPr>
          </a:lstStyle>
          <a:p>
            <a:endParaRPr lang="en-GB"/>
          </a:p>
        </p:txBody>
      </p:sp>
      <p:sp>
        <p:nvSpPr>
          <p:cNvPr id="3" name="Date Placeholder 2"/>
          <p:cNvSpPr>
            <a:spLocks noGrp="1"/>
          </p:cNvSpPr>
          <p:nvPr>
            <p:ph type="dt" idx="1"/>
          </p:nvPr>
        </p:nvSpPr>
        <p:spPr>
          <a:xfrm>
            <a:off x="3856738" y="0"/>
            <a:ext cx="2950475" cy="498773"/>
          </a:xfrm>
          <a:prstGeom prst="rect">
            <a:avLst/>
          </a:prstGeom>
        </p:spPr>
        <p:txBody>
          <a:bodyPr vert="horz" lIns="95705" tIns="47853" rIns="95705" bIns="47853" rtlCol="0"/>
          <a:lstStyle>
            <a:lvl1pPr algn="r">
              <a:defRPr sz="1300"/>
            </a:lvl1pPr>
          </a:lstStyle>
          <a:p>
            <a:fld id="{1919DF5D-3936-4339-8B0B-D45B2ABD2C70}" type="datetimeFigureOut">
              <a:rPr lang="en-GB" smtClean="0"/>
              <a:t>12/04/2023</a:t>
            </a:fld>
            <a:endParaRPr lang="en-GB"/>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5705" tIns="47853" rIns="95705" bIns="47853" rtlCol="0" anchor="ctr"/>
          <a:lstStyle/>
          <a:p>
            <a:endParaRPr lang="en-GB"/>
          </a:p>
        </p:txBody>
      </p:sp>
      <p:sp>
        <p:nvSpPr>
          <p:cNvPr id="5" name="Notes Placeholder 4"/>
          <p:cNvSpPr>
            <a:spLocks noGrp="1"/>
          </p:cNvSpPr>
          <p:nvPr>
            <p:ph type="body" sz="quarter" idx="3"/>
          </p:nvPr>
        </p:nvSpPr>
        <p:spPr>
          <a:xfrm>
            <a:off x="680880" y="4784069"/>
            <a:ext cx="5447030" cy="3914240"/>
          </a:xfrm>
          <a:prstGeom prst="rect">
            <a:avLst/>
          </a:prstGeom>
        </p:spPr>
        <p:txBody>
          <a:bodyPr vert="horz" lIns="95705" tIns="47853" rIns="95705" bIns="478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6"/>
            <a:ext cx="2950475" cy="498772"/>
          </a:xfrm>
          <a:prstGeom prst="rect">
            <a:avLst/>
          </a:prstGeom>
        </p:spPr>
        <p:txBody>
          <a:bodyPr vert="horz" lIns="95705" tIns="47853" rIns="95705" bIns="47853" rtlCol="0" anchor="b"/>
          <a:lstStyle>
            <a:lvl1pPr algn="l">
              <a:defRPr sz="1300"/>
            </a:lvl1pPr>
          </a:lstStyle>
          <a:p>
            <a:endParaRPr lang="en-GB"/>
          </a:p>
        </p:txBody>
      </p:sp>
      <p:sp>
        <p:nvSpPr>
          <p:cNvPr id="7" name="Slide Number Placeholder 6"/>
          <p:cNvSpPr>
            <a:spLocks noGrp="1"/>
          </p:cNvSpPr>
          <p:nvPr>
            <p:ph type="sldNum" sz="quarter" idx="5"/>
          </p:nvPr>
        </p:nvSpPr>
        <p:spPr>
          <a:xfrm>
            <a:off x="3856738" y="9442156"/>
            <a:ext cx="2950475" cy="498772"/>
          </a:xfrm>
          <a:prstGeom prst="rect">
            <a:avLst/>
          </a:prstGeom>
        </p:spPr>
        <p:txBody>
          <a:bodyPr vert="horz" lIns="95705" tIns="47853" rIns="95705" bIns="47853" rtlCol="0" anchor="b"/>
          <a:lstStyle>
            <a:lvl1pPr algn="r">
              <a:defRPr sz="1300"/>
            </a:lvl1pPr>
          </a:lstStyle>
          <a:p>
            <a:fld id="{91600A8A-902E-430E-A833-453AE05FDB61}" type="slidenum">
              <a:rPr lang="en-GB" smtClean="0"/>
              <a:t>‹#›</a:t>
            </a:fld>
            <a:endParaRPr lang="en-GB"/>
          </a:p>
        </p:txBody>
      </p:sp>
    </p:spTree>
    <p:extLst>
      <p:ext uri="{BB962C8B-B14F-4D97-AF65-F5344CB8AC3E}">
        <p14:creationId xmlns:p14="http://schemas.microsoft.com/office/powerpoint/2010/main" val="1469557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2286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2pPr>
    <a:lvl3pPr marL="4572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3pPr>
    <a:lvl4pPr marL="6858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4pPr>
    <a:lvl5pPr marL="9144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_ENREF_22"/><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_ENREF_23"/><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hyperlink" Target="#_ENREF_24"/></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4"/><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_ENREF_5"/></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youtube.com/watch?v=yVtCGFHPKWY"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_ENREF_13"/><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_ENREF_14"/><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s://www.youtube.com/watch?v=ywtPedxhC3U&amp;feature=related&amp;app=desktop" TargetMode="External"/><Relationship Id="rId5" Type="http://schemas.openxmlformats.org/officeDocument/2006/relationships/hyperlink" Target="#_ENREF_16"/><Relationship Id="rId4" Type="http://schemas.openxmlformats.org/officeDocument/2006/relationships/hyperlink" Target="#_ENREF_15"/></Relationships>
</file>

<file path=ppt/notesSlides/_rels/notesSlide49.xml.rels><?xml version="1.0" encoding="UTF-8" standalone="yes"?>
<Relationships xmlns="http://schemas.openxmlformats.org/package/2006/relationships"><Relationship Id="rId3" Type="http://schemas.openxmlformats.org/officeDocument/2006/relationships/hyperlink" Target="#_ENREF_14"/><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www.youtube.com/watch?v=ywtPedxhC3U&amp;feature=related&amp;app=desktop" TargetMode="External"/><Relationship Id="rId5" Type="http://schemas.openxmlformats.org/officeDocument/2006/relationships/hyperlink" Target="#_ENREF_16"/><Relationship Id="rId4" Type="http://schemas.openxmlformats.org/officeDocument/2006/relationships/hyperlink" Target="#_ENREF_15"/></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infodai.org/"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_ENREF_19"/><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_ENREF_20"/><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600A8A-902E-430E-A833-453AE05FDB61}" type="slidenum">
              <a:rPr lang="en-GB" smtClean="0"/>
              <a:t>1</a:t>
            </a:fld>
            <a:endParaRPr lang="en-GB"/>
          </a:p>
        </p:txBody>
      </p:sp>
    </p:spTree>
    <p:extLst>
      <p:ext uri="{BB962C8B-B14F-4D97-AF65-F5344CB8AC3E}">
        <p14:creationId xmlns:p14="http://schemas.microsoft.com/office/powerpoint/2010/main" val="3251650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298450"/>
            <a:ext cx="4876800" cy="2743200"/>
          </a:xfrm>
        </p:spPr>
      </p:sp>
      <p:sp>
        <p:nvSpPr>
          <p:cNvPr id="3" name="Notes Placeholder 2"/>
          <p:cNvSpPr>
            <a:spLocks noGrp="1"/>
          </p:cNvSpPr>
          <p:nvPr>
            <p:ph type="body" idx="1"/>
          </p:nvPr>
        </p:nvSpPr>
        <p:spPr>
          <a:xfrm>
            <a:off x="680084" y="3041258"/>
            <a:ext cx="5629414" cy="6400897"/>
          </a:xfrm>
        </p:spPr>
        <p:txBody>
          <a:bodyPr/>
          <a:lstStyle/>
          <a:p>
            <a:pPr algn="just">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1.1: It’s my decision (10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sz="800" b="1" i="1" dirty="0">
                <a:solidFill>
                  <a:srgbClr val="FF0000"/>
                </a:solidFill>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is designed to explore common misconceptions around decision-making. Some of the participants are likely to have preconceived ideas about decision-making that they hold from their professional training or from common assumptions present in society and reflected in laws, policies, in the media and in professional practice.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Do all people have the ability to make their own decisions at all times?</a:t>
            </a:r>
            <a:endParaRPr lang="x-none" b="1"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Allow the group to share their own thoughts. On the flipchart, write down participants’ ideas.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Common</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b="1" u="sng" dirty="0">
                <a:solidFill>
                  <a:srgbClr val="4F81BD"/>
                </a:solidFill>
                <a:latin typeface="Calibri" panose="020F0502020204030204" pitchFamily="34" charset="0"/>
                <a:ea typeface="SimSun" panose="02010600030101010101" pitchFamily="2" charset="-122"/>
                <a:cs typeface="Arial" panose="020B0604020202020204" pitchFamily="34" charset="0"/>
              </a:rPr>
              <a:t>stereotypes and misconceptions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on people’s decision-making skills that may arise during the discussion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There are times when people simply cannot make decisions for themselves and others have to step in to prevent them from harming themselves or others.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3414" indent="-343414">
              <a:lnSpc>
                <a:spcPct val="115000"/>
              </a:lnSpc>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Someone who is “psychotic” cannot make decisions, cannot be reasoned with nor understood and cannot communicate their will and preferences.</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3414" indent="-343414">
              <a:lnSpc>
                <a:spcPct val="115000"/>
              </a:lnSpc>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Sometimes decisions concerning mental health treatment have to be taken against a person’s will because the person does not know or understand that they need it.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3414" indent="-343414">
              <a:lnSpc>
                <a:spcPct val="115000"/>
              </a:lnSpc>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People with psychosocial, intellectual or cognitive disability cannot be trusted to make decisions in all areas of their lives. </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3414" indent="-343414">
              <a:lnSpc>
                <a:spcPct val="115000"/>
              </a:lnSpc>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Doctors are in the best position to decide on medical matters and they will protect the person on the basis of what they believe to be in the person’s best interest.</a:t>
            </a:r>
            <a:endParaRPr lang="x-none" dirty="0">
              <a:latin typeface="Calibri" panose="020F0502020204030204" pitchFamily="34" charset="0"/>
              <a:ea typeface="SimSun" panose="02010600030101010101" pitchFamily="2" charset="-122"/>
              <a:cs typeface="Times New Roman" panose="02020603050405020304" pitchFamily="18" charset="0"/>
            </a:endParaRPr>
          </a:p>
          <a:p>
            <a:pPr marL="343414" indent="-343414">
              <a:lnSpc>
                <a:spcPct val="115000"/>
              </a:lnSpc>
              <a:spcAft>
                <a:spcPts val="1002"/>
              </a:spcAft>
              <a:buSzPts val="800"/>
              <a:buFont typeface="Calibri" panose="020F0502020204030204" pitchFamily="34" charset="0"/>
              <a:buChar char="●"/>
            </a:pPr>
            <a:r>
              <a:rPr lang="en-GB" dirty="0">
                <a:solidFill>
                  <a:srgbClr val="4F81BD"/>
                </a:solidFill>
                <a:latin typeface="Calibri" panose="020F0502020204030204" pitchFamily="34" charset="0"/>
                <a:ea typeface="SimSun" panose="02010600030101010101" pitchFamily="2" charset="-122"/>
                <a:cs typeface="Times New Roman" panose="02020603050405020304" pitchFamily="18" charset="0"/>
              </a:rPr>
              <a:t>If people are resident in a care home or a mental health or other related service, it is logical that all decisions concerning their care needs should made by mental health and other practitioners.</a:t>
            </a:r>
            <a:endParaRPr lang="x-none" dirty="0">
              <a:latin typeface="Calibri" panose="020F0502020204030204" pitchFamily="34"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a:t>
            </a:fld>
            <a:endParaRPr lang="en-GB"/>
          </a:p>
        </p:txBody>
      </p:sp>
    </p:spTree>
    <p:extLst>
      <p:ext uri="{BB962C8B-B14F-4D97-AF65-F5344CB8AC3E}">
        <p14:creationId xmlns:p14="http://schemas.microsoft.com/office/powerpoint/2010/main" val="38544944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14: Liberty and security of person</a:t>
            </a:r>
            <a:endParaRPr lang="x-none">
              <a:latin typeface="Calibri" panose="020F0502020204030204" pitchFamily="34" charset="0"/>
              <a:ea typeface="SimSun" panose="02010600030101010101" pitchFamily="2" charset="-122"/>
              <a:cs typeface="Arial" panose="020B0604020202020204" pitchFamily="34" charset="0"/>
            </a:endParaRPr>
          </a:p>
          <a:p>
            <a:pPr marL="457886"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14 guarantees the right to liberty and security. It makes clear that “disability shall in no case justify a deprivation of liberty”.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means that disability can never be a basis for depriving someone of their liberty. </a:t>
            </a:r>
          </a:p>
          <a:p>
            <a:pPr marL="171707" indent="-171707" algn="just">
              <a:lnSpc>
                <a:spcPct val="115000"/>
              </a:lnSpc>
              <a:buFont typeface="Arial" panose="020B0604020202020204" pitchFamily="34" charset="0"/>
              <a:buChar char="•"/>
            </a:pP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People with disabilities can only be detained on the same basis (or for the same reasons) as all other citizens (e.g. following a criminal sentence).</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Therefore people with psychosocial, intellectual or cognitive disabilities should never be detained in mental health and social services or institutions because they have a disability (whether diagnosed or perceived), </a:t>
            </a:r>
            <a:r>
              <a:rPr lang="en-US"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even when</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other additional criteria are involved (e.g. danger to self or others, need for medical treatment, etc.)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Committee on the Rights of Persons with Disabilities, 2015 #102">
                  <a:extLst>
                    <a:ext uri="{A12FA001-AC4F-418D-AE19-62706E023703}">
                      <ahyp:hlinkClr xmlns:ahyp="http://schemas.microsoft.com/office/drawing/2018/hyperlinkcolor" val="tx"/>
                    </a:ext>
                  </a:extLst>
                </a:hlinkClick>
              </a:rPr>
              <a:t>22</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100</a:t>
            </a:fld>
            <a:endParaRPr lang="en-GB"/>
          </a:p>
        </p:txBody>
      </p:sp>
    </p:spTree>
    <p:extLst>
      <p:ext uri="{BB962C8B-B14F-4D97-AF65-F5344CB8AC3E}">
        <p14:creationId xmlns:p14="http://schemas.microsoft.com/office/powerpoint/2010/main" val="298082852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15: Freedom from torture or cruel, inhuman or degrading treatment or punishment,</a:t>
            </a: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and</a:t>
            </a: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 Article 16: Freedom from exploitation, violence and abuse</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Involuntary admission and treatment in mental health and social services often causes people </a:t>
            </a:r>
            <a:r>
              <a:rPr lang="en-GB" dirty="0">
                <a:latin typeface="Calibri" panose="020F0502020204030204" pitchFamily="34" charset="0"/>
                <a:ea typeface="SimSun" panose="02010600030101010101" pitchFamily="2" charset="-122"/>
                <a:cs typeface="Arial" panose="020B0604020202020204" pitchFamily="34" charset="0"/>
              </a:rPr>
              <a:t>severe pain and suffering</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and can have extremely negative consequences for their health and well-being.</a:t>
            </a:r>
            <a:r>
              <a:rPr lang="en-US" dirty="0">
                <a:latin typeface="Calibri" panose="020F0502020204030204" pitchFamily="34" charset="0"/>
                <a:ea typeface="SimSun" panose="02010600030101010101" pitchFamily="2" charset="-122"/>
                <a:cs typeface="Arial" panose="020B0604020202020204" pitchFamily="34" charset="0"/>
              </a:rPr>
              <a:t> </a:t>
            </a: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Involuntary admission and treatment</a:t>
            </a:r>
            <a:r>
              <a:rPr lang="en-US"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are experienced, and considered as, violent and abusive acts which can amount to torture and ill-treatment in violation of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articles 15 and 16 of the CRPD </a:t>
            </a:r>
            <a:r>
              <a:rPr lang="en-GB" sz="800" dirty="0">
                <a:ea typeface="SimSun" panose="02010600030101010101" pitchFamily="2" charset="-122"/>
                <a:cs typeface="Arial" panose="020B0604020202020204" pitchFamily="34" charset="0"/>
              </a:rPr>
              <a:t>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United Nations (UN) General Assembly, 2008 #54">
                  <a:extLst>
                    <a:ext uri="{A12FA001-AC4F-418D-AE19-62706E023703}">
                      <ahyp:hlinkClr xmlns:ahyp="http://schemas.microsoft.com/office/drawing/2018/hyperlinkcolor" val="tx"/>
                    </a:ext>
                  </a:extLst>
                </a:hlinkClick>
              </a:rPr>
              <a:t>23</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hlinkClick r:id="rId4" action="ppaction://hlinkfile" tooltip="Committee on the Rights of Persons with Disabilities, 2015 #388">
                  <a:extLst>
                    <a:ext uri="{A12FA001-AC4F-418D-AE19-62706E023703}">
                      <ahyp:hlinkClr xmlns:ahyp="http://schemas.microsoft.com/office/drawing/2018/hyperlinkcolor" val="tx"/>
                    </a:ext>
                  </a:extLst>
                </a:hlinkClick>
              </a:rPr>
              <a:t>24</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101</a:t>
            </a:fld>
            <a:endParaRPr lang="en-GB"/>
          </a:p>
        </p:txBody>
      </p:sp>
    </p:spTree>
    <p:extLst>
      <p:ext uri="{BB962C8B-B14F-4D97-AF65-F5344CB8AC3E}">
        <p14:creationId xmlns:p14="http://schemas.microsoft.com/office/powerpoint/2010/main" val="8769979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17: Protecting the integrity of the person</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17 recognizes that people with disabilities have a right to respect for their physical and mental integrity on an equal basis with others. </a:t>
            </a: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Forced detention and treatment violates people’s physical and mental integrity and are therefore contrary to article 17.</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102</a:t>
            </a:fld>
            <a:endParaRPr lang="en-GB"/>
          </a:p>
        </p:txBody>
      </p:sp>
    </p:spTree>
    <p:extLst>
      <p:ext uri="{BB962C8B-B14F-4D97-AF65-F5344CB8AC3E}">
        <p14:creationId xmlns:p14="http://schemas.microsoft.com/office/powerpoint/2010/main" val="39121163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19: Living independently and being included in the community</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19 states that people with disabilities have the right to live independently and to be included in the community. </a:t>
            </a: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They must be able to:</a:t>
            </a:r>
          </a:p>
          <a:p>
            <a:pPr marL="629593" lvl="1"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choose their place of residence </a:t>
            </a:r>
          </a:p>
          <a:p>
            <a:pPr marL="629593" lvl="1" indent="-171707"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where and with whom they live on an equal basis with others” </a:t>
            </a:r>
          </a:p>
          <a:p>
            <a:pPr marL="629593" lvl="1" indent="-171707"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 must not be “obliged to live in a particular living arrangement”. </a:t>
            </a:r>
          </a:p>
          <a:p>
            <a:pPr marL="171707" indent="-171707"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Thus, the involuntary detention of people with psychosocial, intellectual and cognitive disabilities in mental health or social services is a direct violation of article 19.</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103</a:t>
            </a:fld>
            <a:endParaRPr lang="en-GB"/>
          </a:p>
        </p:txBody>
      </p:sp>
    </p:spTree>
    <p:extLst>
      <p:ext uri="{BB962C8B-B14F-4D97-AF65-F5344CB8AC3E}">
        <p14:creationId xmlns:p14="http://schemas.microsoft.com/office/powerpoint/2010/main" val="31436400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22: Respect for privacy</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Detention in mental health and social services can violate people’s right to privacy.</a:t>
            </a:r>
            <a:endParaRPr lang="x-none" dirty="0">
              <a:latin typeface="Calibri" panose="020F0502020204030204" pitchFamily="34" charset="0"/>
              <a:ea typeface="SimSun" panose="02010600030101010101" pitchFamily="2" charset="-122"/>
              <a:cs typeface="Arial" panose="020B0604020202020204" pitchFamily="34" charset="0"/>
            </a:endParaRPr>
          </a:p>
          <a:p>
            <a:pPr marL="629593" lvl="1"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For example, when people are detained and treated against their will, often mental health and other practitioners are allowed to access personal information without the person’s consent. </a:t>
            </a:r>
          </a:p>
          <a:p>
            <a:pPr marL="629593" lvl="1"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may share personal information with their mental health professional and then discover the information has been given to many other people – such as the person’s general practitioner, social worker, police, immigration authorities or even family members. </a:t>
            </a:r>
          </a:p>
          <a:p>
            <a:pPr marL="629593" lvl="1"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gn="just" defTabSz="457886">
              <a:lnSpc>
                <a:spcPct val="115000"/>
              </a:lnSpc>
              <a:buFont typeface="Arial" panose="020B0604020202020204" pitchFamily="34" charset="0"/>
              <a:buChar char="•"/>
            </a:pPr>
            <a:r>
              <a:rPr lang="en-US" kern="1200" dirty="0">
                <a:solidFill>
                  <a:srgbClr val="000000"/>
                </a:solidFill>
                <a:latin typeface="Calibri" panose="020F0502020204030204" pitchFamily="34" charset="0"/>
                <a:ea typeface="+mn-ea"/>
                <a:cs typeface="Calibri" panose="020F0502020204030204" pitchFamily="34" charset="0"/>
              </a:rPr>
              <a:t>In addition, people often lack privacy because practitioners and others</a:t>
            </a:r>
          </a:p>
          <a:p>
            <a:pPr marL="400650" lvl="1" indent="-171707" algn="just" defTabSz="457886">
              <a:lnSpc>
                <a:spcPct val="115000"/>
              </a:lnSpc>
              <a:buFont typeface="Arial" panose="020B0604020202020204" pitchFamily="34" charset="0"/>
              <a:buChar char="•"/>
            </a:pPr>
            <a:r>
              <a:rPr lang="en-US" kern="1200" dirty="0">
                <a:solidFill>
                  <a:srgbClr val="000000"/>
                </a:solidFill>
                <a:latin typeface="Calibri" panose="020F0502020204030204" pitchFamily="34" charset="0"/>
                <a:ea typeface="+mn-ea"/>
                <a:cs typeface="Calibri" panose="020F0502020204030204" pitchFamily="34" charset="0"/>
              </a:rPr>
              <a:t>can access their room without their consent, </a:t>
            </a:r>
          </a:p>
          <a:p>
            <a:pPr marL="400650" lvl="1" indent="-171707" algn="just" defTabSz="457886">
              <a:lnSpc>
                <a:spcPct val="115000"/>
              </a:lnSpc>
              <a:buFont typeface="Arial" panose="020B0604020202020204" pitchFamily="34" charset="0"/>
              <a:buChar char="•"/>
            </a:pPr>
            <a:r>
              <a:rPr lang="en-US" kern="1200" dirty="0">
                <a:solidFill>
                  <a:srgbClr val="000000"/>
                </a:solidFill>
                <a:latin typeface="Calibri" panose="020F0502020204030204" pitchFamily="34" charset="0"/>
                <a:ea typeface="+mn-ea"/>
                <a:cs typeface="Calibri" panose="020F0502020204030204" pitchFamily="34" charset="0"/>
              </a:rPr>
              <a:t>because they have no space to store their personal belongings, etc.</a:t>
            </a:r>
            <a:endParaRPr lang="en-GB" kern="1200" dirty="0">
              <a:solidFill>
                <a:srgbClr val="000000"/>
              </a:solidFill>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104</a:t>
            </a:fld>
            <a:endParaRPr lang="en-GB"/>
          </a:p>
        </p:txBody>
      </p:sp>
    </p:spTree>
    <p:extLst>
      <p:ext uri="{BB962C8B-B14F-4D97-AF65-F5344CB8AC3E}">
        <p14:creationId xmlns:p14="http://schemas.microsoft.com/office/powerpoint/2010/main" val="349257738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25: Health</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25 explicitly requires that </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health professionals provide care on the basis of free and informed consent. </a:t>
            </a:r>
          </a:p>
          <a:p>
            <a:pPr marL="171707" indent="-171707" algn="just">
              <a:lnSpc>
                <a:spcPct val="115000"/>
              </a:lnSpc>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This means that treatment can be given to people only if they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explicitly</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give their informed consent.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105</a:t>
            </a:fld>
            <a:endParaRPr lang="en-GB"/>
          </a:p>
        </p:txBody>
      </p:sp>
    </p:spTree>
    <p:extLst>
      <p:ext uri="{BB962C8B-B14F-4D97-AF65-F5344CB8AC3E}">
        <p14:creationId xmlns:p14="http://schemas.microsoft.com/office/powerpoint/2010/main" val="1802258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gn="just">
              <a:lnSpc>
                <a:spcPct val="115000"/>
              </a:lnSpc>
              <a:spcAft>
                <a:spcPts val="601"/>
              </a:spcAft>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summary:</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These are some of the key CRPD articles which are violated when involuntary admission and treatment take place. However, other articles are frequently violated as well (e.g. article 6 – women with disabilities are at risk of unfair treatment; article 27 – work and employment opportunities are interrupted; article 29 – participation in political and public life is denied; article 30 – participation in cultural life, recreation, leisure and sport is often limited).</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Despite the fact that involuntary detention and treatment violate the rights guaranteed by the CRPD, in countries all over the world people with psychosocial, intellectual or cognitive disabilities continue to be subject to these practices in mental health and social services.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Monitoring and </a:t>
            </a:r>
            <a:r>
              <a:rPr lang="en-GB" dirty="0">
                <a:latin typeface="Calibri" panose="020F0502020204030204" pitchFamily="34" charset="0"/>
                <a:ea typeface="SimSun" panose="02010600030101010101" pitchFamily="2" charset="-122"/>
                <a:cs typeface="Arial" panose="020B0604020202020204" pitchFamily="34" charset="0"/>
              </a:rPr>
              <a:t>review mechanisms need to be in place to ensure that people are not being detained or treated involuntarily and, if people are found to be under forced detention and treatment, they should be released immediately. The need for independent monitoring in facilities and services for people with disabilities is in fact an explicitly expressed in article 16 of the CRPD.</a:t>
            </a: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the end of the presentation, encourage participants to ask for any clarification they may need.</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106</a:t>
            </a:fld>
            <a:endParaRPr lang="en-GB"/>
          </a:p>
        </p:txBody>
      </p:sp>
    </p:spTree>
    <p:extLst>
      <p:ext uri="{BB962C8B-B14F-4D97-AF65-F5344CB8AC3E}">
        <p14:creationId xmlns:p14="http://schemas.microsoft.com/office/powerpoint/2010/main" val="141515986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369888"/>
            <a:ext cx="3255962" cy="1831975"/>
          </a:xfrm>
        </p:spPr>
      </p:sp>
      <p:sp>
        <p:nvSpPr>
          <p:cNvPr id="3" name="Notes Placeholder 2"/>
          <p:cNvSpPr>
            <a:spLocks noGrp="1"/>
          </p:cNvSpPr>
          <p:nvPr>
            <p:ph type="body" idx="1"/>
          </p:nvPr>
        </p:nvSpPr>
        <p:spPr>
          <a:xfrm>
            <a:off x="345765" y="2201853"/>
            <a:ext cx="6117256" cy="7240303"/>
          </a:xfrm>
        </p:spPr>
        <p:txBody>
          <a:bodyPr/>
          <a:lstStyle/>
          <a:p>
            <a:pPr marL="228943" indent="-228943" algn="just">
              <a:spcAft>
                <a:spcPts val="401"/>
              </a:spcAft>
            </a:pPr>
            <a:r>
              <a:rPr lang="en-GB" sz="1000" dirty="0">
                <a:solidFill>
                  <a:srgbClr val="4F81BD"/>
                </a:solidFill>
                <a:ea typeface="SimSun" panose="02010600030101010101" pitchFamily="2" charset="-122"/>
                <a:cs typeface="Arial" panose="020B0604020202020204" pitchFamily="34" charset="0"/>
              </a:rPr>
              <a:t>For this exercise, ask the participants to gather in the centre of the room. Explain that you will read out a statement and ask people to move to the (right) of the room if they agree with the statement or to the (left) if they disagree. </a:t>
            </a:r>
            <a:endParaRPr lang="x-none" sz="1000" dirty="0">
              <a:ea typeface="SimSun" panose="02010600030101010101" pitchFamily="2" charset="-122"/>
              <a:cs typeface="Arial" panose="020B0604020202020204" pitchFamily="34" charset="0"/>
            </a:endParaRPr>
          </a:p>
          <a:p>
            <a:pPr marL="228943" indent="-228943" algn="just">
              <a:spcAft>
                <a:spcPts val="401"/>
              </a:spcAft>
            </a:pPr>
            <a:r>
              <a:rPr lang="en-GB" sz="1000" dirty="0">
                <a:solidFill>
                  <a:srgbClr val="4F81BD"/>
                </a:solidFill>
                <a:ea typeface="SimSun" panose="02010600030101010101" pitchFamily="2" charset="-122"/>
                <a:cs typeface="Arial" panose="020B0604020202020204" pitchFamily="34" charset="0"/>
              </a:rPr>
              <a:t>If participants have issues with mobility, you can ask the participants to raise their hands if they agree or disagree with the following statement.</a:t>
            </a:r>
            <a:endParaRPr lang="x-none" sz="1000" dirty="0">
              <a:ea typeface="SimSun" panose="02010600030101010101" pitchFamily="2" charset="-122"/>
              <a:cs typeface="Arial" panose="020B0604020202020204" pitchFamily="34" charset="0"/>
            </a:endParaRPr>
          </a:p>
          <a:p>
            <a:pPr marL="228943" indent="-228943" algn="ctr">
              <a:spcAft>
                <a:spcPts val="401"/>
              </a:spcAft>
            </a:pPr>
            <a:r>
              <a:rPr lang="en-GB" sz="1000" b="1" i="1" dirty="0">
                <a:ea typeface="SimSun" panose="02010600030101010101" pitchFamily="2" charset="-122"/>
                <a:cs typeface="Arial" panose="020B0604020202020204" pitchFamily="34" charset="0"/>
              </a:rPr>
              <a:t>People with psychosocial, intellectual or cognitive disabilities need, in some cases, to be given treatment against their wishes.</a:t>
            </a:r>
            <a:endParaRPr lang="x-none" sz="1000" dirty="0">
              <a:ea typeface="SimSun" panose="02010600030101010101" pitchFamily="2" charset="-122"/>
              <a:cs typeface="Arial" panose="020B0604020202020204" pitchFamily="34" charset="0"/>
            </a:endParaRPr>
          </a:p>
          <a:p>
            <a:pPr marL="228943" indent="-228943" algn="just">
              <a:spcAft>
                <a:spcPts val="401"/>
              </a:spcAft>
            </a:pPr>
            <a:r>
              <a:rPr lang="en-GB" sz="1000" dirty="0">
                <a:solidFill>
                  <a:srgbClr val="4F81BD"/>
                </a:solidFill>
                <a:ea typeface="SimSun" panose="02010600030101010101" pitchFamily="2" charset="-122"/>
                <a:cs typeface="Arial" panose="020B0604020202020204" pitchFamily="34" charset="0"/>
              </a:rPr>
              <a:t>Ask participants for their opinions on why they have chosen to agree or disagree with the above statement. Ideas can be written on the flipchart and, where possible, the participants should discuss their ideas directly with each other. </a:t>
            </a:r>
            <a:endParaRPr lang="x-none" sz="1000" dirty="0">
              <a:ea typeface="SimSun" panose="02010600030101010101" pitchFamily="2" charset="-122"/>
              <a:cs typeface="Arial" panose="020B0604020202020204" pitchFamily="34" charset="0"/>
            </a:endParaRPr>
          </a:p>
          <a:p>
            <a:pPr marL="228943" indent="-228943" algn="just">
              <a:spcAft>
                <a:spcPts val="401"/>
              </a:spcAft>
            </a:pPr>
            <a:r>
              <a:rPr lang="en-GB" sz="1000" dirty="0">
                <a:solidFill>
                  <a:srgbClr val="4F81BD"/>
                </a:solidFill>
                <a:ea typeface="SimSun" panose="02010600030101010101" pitchFamily="2" charset="-122"/>
                <a:cs typeface="Arial" panose="020B0604020202020204" pitchFamily="34" charset="0"/>
              </a:rPr>
              <a:t>If all participants agree or disagree with the above statement then randomly divide participants into two groups and ask one group to think of reasons in favour of the statement and the other group to think of reasons against the statement.</a:t>
            </a:r>
            <a:endParaRPr lang="x-none" sz="1000" dirty="0">
              <a:ea typeface="SimSun" panose="02010600030101010101" pitchFamily="2" charset="-122"/>
              <a:cs typeface="Arial" panose="020B0604020202020204" pitchFamily="34" charset="0"/>
            </a:endParaRPr>
          </a:p>
          <a:p>
            <a:pPr marL="228943" indent="-228943">
              <a:spcAft>
                <a:spcPts val="401"/>
              </a:spcAft>
            </a:pPr>
            <a:r>
              <a:rPr lang="en-GB" sz="1000" b="1" dirty="0">
                <a:solidFill>
                  <a:srgbClr val="4F81BD"/>
                </a:solidFill>
                <a:ea typeface="SimSun" panose="02010600030101010101" pitchFamily="2" charset="-122"/>
                <a:cs typeface="Arial" panose="020B0604020202020204" pitchFamily="34" charset="0"/>
              </a:rPr>
              <a:t>Possible opinions that might be expressed </a:t>
            </a:r>
            <a:r>
              <a:rPr lang="en-GB" sz="1000" b="1" u="sng" dirty="0">
                <a:solidFill>
                  <a:srgbClr val="4F81BD"/>
                </a:solidFill>
                <a:ea typeface="SimSun" panose="02010600030101010101" pitchFamily="2" charset="-122"/>
                <a:cs typeface="Arial" panose="020B0604020202020204" pitchFamily="34" charset="0"/>
              </a:rPr>
              <a:t>in favour</a:t>
            </a:r>
            <a:r>
              <a:rPr lang="en-GB" sz="1000" b="1" dirty="0">
                <a:solidFill>
                  <a:srgbClr val="4F81BD"/>
                </a:solidFill>
                <a:ea typeface="SimSun" panose="02010600030101010101" pitchFamily="2" charset="-122"/>
                <a:cs typeface="Arial" panose="020B0604020202020204" pitchFamily="34" charset="0"/>
              </a:rPr>
              <a:t> of this statement:</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For their own safety people may on occasions (e.g. emergency situations) need to be forcibly treated.</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If someone is a danger to themselves or others, it may be necessary to treat them against their wishes in order to keep everybody safe.</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It may be necessary to treat a person involuntarily if the belief is that failing to do so will bring about a worsening of their condition.</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Involuntary treatment is sometimes necessary to enable people to recover their ability or capacity to make future treatment decisions.</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When treatment is given by force, it is more effective and the person gets better more quickly.</a:t>
            </a:r>
            <a:endParaRPr lang="x-none" sz="1000" dirty="0">
              <a:ea typeface="SimSun" panose="02010600030101010101" pitchFamily="2" charset="-122"/>
              <a:cs typeface="Arial" panose="020B0604020202020204" pitchFamily="34" charset="0"/>
            </a:endParaRPr>
          </a:p>
          <a:p>
            <a:pPr marL="228943" indent="-228943">
              <a:spcAft>
                <a:spcPts val="401"/>
              </a:spcAft>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They may not be in a state of mind to know what is best for them and their future.</a:t>
            </a:r>
            <a:endParaRPr lang="x-none" sz="1000" dirty="0">
              <a:ea typeface="SimSun" panose="02010600030101010101" pitchFamily="2" charset="-122"/>
              <a:cs typeface="Arial" panose="020B0604020202020204" pitchFamily="34" charset="0"/>
            </a:endParaRPr>
          </a:p>
          <a:p>
            <a:pPr marL="228943" indent="-228943">
              <a:spcAft>
                <a:spcPts val="401"/>
              </a:spcAft>
            </a:pPr>
            <a:r>
              <a:rPr lang="en-GB" sz="1000" b="1" dirty="0">
                <a:solidFill>
                  <a:srgbClr val="4F81BD"/>
                </a:solidFill>
                <a:ea typeface="SimSun" panose="02010600030101010101" pitchFamily="2" charset="-122"/>
                <a:cs typeface="Arial" panose="020B0604020202020204" pitchFamily="34" charset="0"/>
              </a:rPr>
              <a:t>Possible opinions that might be expressed </a:t>
            </a:r>
            <a:r>
              <a:rPr lang="en-GB" sz="1000" b="1" u="sng" dirty="0">
                <a:solidFill>
                  <a:srgbClr val="4F81BD"/>
                </a:solidFill>
                <a:ea typeface="SimSun" panose="02010600030101010101" pitchFamily="2" charset="-122"/>
                <a:cs typeface="Arial" panose="020B0604020202020204" pitchFamily="34" charset="0"/>
              </a:rPr>
              <a:t>against</a:t>
            </a:r>
            <a:r>
              <a:rPr lang="en-GB" sz="1000" b="1" dirty="0">
                <a:solidFill>
                  <a:srgbClr val="4F81BD"/>
                </a:solidFill>
                <a:ea typeface="SimSun" panose="02010600030101010101" pitchFamily="2" charset="-122"/>
                <a:cs typeface="Arial" panose="020B0604020202020204" pitchFamily="34" charset="0"/>
              </a:rPr>
              <a:t> this statement:</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The right to informed consent to treatment is so fundamental that it should not be taken away from anyone.</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People with psychosocial, cognitive or intellectual disabilities should have the same rights as everyone else.</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People are free to take the same risks and make the same mistakes as everyone else.</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Having a psychosocial, intellectual or cognitive disability does not mean you are automatically a risk to others and therefore need treatment. For example, society often equates people with psychosocial disabilities with dangerousness, violence and crime. In fact, people with psychosocial disabilities, along with people who have intellectual or cognitive disabilities. are far more likely to experience violence, abuse and crime than the rest of the population. </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“Dangerousness”, which is often invoked to justify involuntary treatment when the person poses a risk to themselves or others, is very hard to predict and is a very subjective term. Other people are not treated against their will even when their lives are at risk. We should treat people with disabilities in the same way as everyone else.</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Having separate health-care procedures and treatment for people with psychosocial, intellectual or cognitive disabilities is discriminatory.</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Involuntary treatment is often the easy option and people are deprived of their rights because we do not want to invest in better alternatives or in providing high-quality care.</a:t>
            </a:r>
            <a:endParaRPr lang="x-none" sz="1000" dirty="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sz="1000" dirty="0">
                <a:solidFill>
                  <a:srgbClr val="4F81BD"/>
                </a:solidFill>
                <a:ea typeface="SimSun" panose="02010600030101010101" pitchFamily="2" charset="-122"/>
                <a:cs typeface="Arial" panose="020B0604020202020204" pitchFamily="34" charset="0"/>
              </a:rPr>
              <a:t>Other people whose lives depend on treatment (e.g. people with cancer, HIV, Jehovah’s Witnesses requiring blood transfusions to live) are not forced to receive treatment. In a fair society, we must retain the right to make decisions for ourselves and to say “no”.</a:t>
            </a:r>
            <a:endParaRPr lang="x-none" sz="1000" dirty="0">
              <a:ea typeface="SimSun" panose="02010600030101010101" pitchFamily="2" charset="-122"/>
              <a:cs typeface="Arial" panose="020B0604020202020204" pitchFamily="34" charset="0"/>
            </a:endParaRPr>
          </a:p>
          <a:p>
            <a:endParaRPr lang="en-US" sz="1000" dirty="0"/>
          </a:p>
        </p:txBody>
      </p:sp>
      <p:sp>
        <p:nvSpPr>
          <p:cNvPr id="4" name="Slide Number Placeholder 3"/>
          <p:cNvSpPr>
            <a:spLocks noGrp="1"/>
          </p:cNvSpPr>
          <p:nvPr>
            <p:ph type="sldNum" sz="quarter" idx="5"/>
          </p:nvPr>
        </p:nvSpPr>
        <p:spPr/>
        <p:txBody>
          <a:bodyPr/>
          <a:lstStyle/>
          <a:p>
            <a:fld id="{91600A8A-902E-430E-A833-453AE05FDB61}" type="slidenum">
              <a:rPr lang="en-GB" smtClean="0"/>
              <a:t>107</a:t>
            </a:fld>
            <a:endParaRPr lang="en-GB"/>
          </a:p>
        </p:txBody>
      </p:sp>
    </p:spTree>
    <p:extLst>
      <p:ext uri="{BB962C8B-B14F-4D97-AF65-F5344CB8AC3E}">
        <p14:creationId xmlns:p14="http://schemas.microsoft.com/office/powerpoint/2010/main" val="21336051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Now ask participants: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After this discussion, has anyone changed their mind?</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is an opportunity for participants to discuss why they may have changed their mind (or not). </a:t>
            </a: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Many participants may still have strong feelings one way or the other. The task of the facilitator is to help participants move forward towards a new understanding that there are many things that can be done to avoid involuntary treatment and that the situation on the ground (lack of resources, legislative framework) or beliefs that coercion is sometimes required in extreme situations, </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should not stop people continually striving to find non-coercive solutions and practices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108</a:t>
            </a:fld>
            <a:endParaRPr lang="en-GB"/>
          </a:p>
        </p:txBody>
      </p:sp>
    </p:spTree>
    <p:extLst>
      <p:ext uri="{BB962C8B-B14F-4D97-AF65-F5344CB8AC3E}">
        <p14:creationId xmlns:p14="http://schemas.microsoft.com/office/powerpoint/2010/main" val="21531127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If necessary and if time permits, this exercise can be repeated with the focus on involuntary detention. In this case, participants could debate the following statement: </a:t>
            </a:r>
            <a:endParaRPr lang="x-none">
              <a:latin typeface="Calibri" panose="020F0502020204030204" pitchFamily="34" charset="0"/>
              <a:ea typeface="SimSun" panose="02010600030101010101" pitchFamily="2" charset="-122"/>
              <a:cs typeface="Arial" panose="020B0604020202020204" pitchFamily="34" charset="0"/>
            </a:endParaRPr>
          </a:p>
          <a:p>
            <a:pPr algn="ctr">
              <a:lnSpc>
                <a:spcPct val="115000"/>
              </a:lnSpc>
              <a:spcAft>
                <a:spcPts val="1002"/>
              </a:spcAft>
            </a:pPr>
            <a:r>
              <a:rPr lang="en-GB" b="1" i="1" dirty="0">
                <a:latin typeface="Calibri" panose="020F0502020204030204" pitchFamily="34" charset="0"/>
                <a:ea typeface="SimSun" panose="02010600030101010101" pitchFamily="2" charset="-122"/>
                <a:cs typeface="Arial" panose="020B0604020202020204" pitchFamily="34" charset="0"/>
              </a:rPr>
              <a:t>People with psychosocial disabilities in some cases need to be involuntarily admitted to mental health facilities.</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Many of the possible opinions and responses to this question are likely to be similar to the opinions  and responses regarding involuntary treatment.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109</a:t>
            </a:fld>
            <a:endParaRPr lang="en-GB"/>
          </a:p>
        </p:txBody>
      </p:sp>
    </p:spTree>
    <p:extLst>
      <p:ext uri="{BB962C8B-B14F-4D97-AF65-F5344CB8AC3E}">
        <p14:creationId xmlns:p14="http://schemas.microsoft.com/office/powerpoint/2010/main" val="3889845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the end of this exercise, explain to participants that: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acknowledge that there may be situations or times when making decisions is more difficult. However, this should not be a reason for depriving people of their rights. </a:t>
            </a:r>
          </a:p>
          <a:p>
            <a:pPr marL="171707" indent="-171707">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There are many strategies that can be used to ensure that these situations are addressed without the denial or restriction of a person’s rights. These strategies are explained in this module.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a:t>
            </a:fld>
            <a:endParaRPr lang="en-GB"/>
          </a:p>
        </p:txBody>
      </p:sp>
    </p:spTree>
    <p:extLst>
      <p:ext uri="{BB962C8B-B14F-4D97-AF65-F5344CB8AC3E}">
        <p14:creationId xmlns:p14="http://schemas.microsoft.com/office/powerpoint/2010/main" val="299871010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to consider the following scenario, available in Annex 1: Scenario on avoiding coercive measures:</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Scenario 1</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One night, George was brought to the emergency department of the hospital by the police. George was distressed, agitated and anxious</a:t>
            </a:r>
            <a:r>
              <a:rPr lang="en-GB" b="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shouting and making wild gestures. Without a full assessment and without contacting George’s supporters in order to try to better understand what may be happening with George, doctors decided that George was unsafe to be in the community and required treatment. George makes it very clear that he did not want to be treated.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doctor in charge decided that the quickest way to deal with this situation was to get four staff persons to restrain George, tie his arms and legs to a bed in an isolation room, and to give him an injection of an antipsychotic medication.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George still remains in the hospital one week later. He is extremely distrustful of the staff and continues to resist treatment. George is therefore being covertly medicated on an ongoing basis by staff hiding medication in his food. He is becoming increasingly depressed and isolated, refuses to talk to anybody and shows no sign of improvement.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110</a:t>
            </a:fld>
            <a:endParaRPr lang="en-GB"/>
          </a:p>
        </p:txBody>
      </p:sp>
    </p:spTree>
    <p:extLst>
      <p:ext uri="{BB962C8B-B14F-4D97-AF65-F5344CB8AC3E}">
        <p14:creationId xmlns:p14="http://schemas.microsoft.com/office/powerpoint/2010/main" val="363511522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questions:</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601"/>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went wrong in this situation? </a:t>
            </a:r>
            <a:endParaRPr lang="x-none">
              <a:latin typeface="Calibri" panose="020F0502020204030204" pitchFamily="34" charset="0"/>
              <a:ea typeface="SimSun" panose="02010600030101010101" pitchFamily="2" charset="-122"/>
              <a:cs typeface="Arial" panose="020B0604020202020204" pitchFamily="34" charset="0"/>
            </a:endParaRPr>
          </a:p>
          <a:p>
            <a:pPr>
              <a:spcAft>
                <a:spcPts val="601"/>
              </a:spcAft>
            </a:pPr>
            <a:r>
              <a:rPr lang="en-GB" dirty="0">
                <a:solidFill>
                  <a:srgbClr val="4F81BD"/>
                </a:solidFill>
              </a:rPr>
              <a:t>Allow participants to come up with their own list of answers. </a:t>
            </a:r>
            <a:endParaRPr lang="x-none"/>
          </a:p>
          <a:p>
            <a:r>
              <a:rPr lang="en-GB" u="sng" dirty="0">
                <a:solidFill>
                  <a:srgbClr val="4F81BD"/>
                </a:solidFill>
              </a:rPr>
              <a:t>Some potential responses may include:</a:t>
            </a:r>
            <a:endParaRPr lang="x-none"/>
          </a:p>
          <a:p>
            <a:pPr marL="228943" indent="-228943">
              <a:buFont typeface="Symbol" panose="05050102010706020507" pitchFamily="18" charset="2"/>
              <a:buChar char=""/>
            </a:pPr>
            <a:r>
              <a:rPr lang="en-GB" dirty="0">
                <a:solidFill>
                  <a:srgbClr val="4F81BD"/>
                </a:solidFill>
              </a:rPr>
              <a:t>No-one took the time to listen to George in order to better understand his distress. Quick assumptions were made as to his state of mind and needs. </a:t>
            </a:r>
            <a:endParaRPr lang="x-none"/>
          </a:p>
          <a:p>
            <a:pPr marL="228943" indent="-228943">
              <a:buFont typeface="Symbol" panose="05050102010706020507" pitchFamily="18" charset="2"/>
              <a:buChar char=""/>
            </a:pPr>
            <a:r>
              <a:rPr lang="en-GB" dirty="0">
                <a:solidFill>
                  <a:srgbClr val="4F81BD"/>
                </a:solidFill>
              </a:rPr>
              <a:t>Medication was given to George despite the fact that he stated clearly that he did not want it. </a:t>
            </a:r>
            <a:endParaRPr lang="x-none"/>
          </a:p>
          <a:p>
            <a:pPr marL="228943" indent="-228943">
              <a:buFont typeface="Symbol" panose="05050102010706020507" pitchFamily="18" charset="2"/>
              <a:buChar char=""/>
            </a:pPr>
            <a:r>
              <a:rPr lang="en-GB" dirty="0">
                <a:solidFill>
                  <a:srgbClr val="4F81BD"/>
                </a:solidFill>
              </a:rPr>
              <a:t>Medication is given without his knowledge. This means that he is not given appropriate information and that his consent to treatment is not sought. This is likely to have a long-term impact on George‘s future well-being as well as damage his trust in staff and treatment. </a:t>
            </a:r>
            <a:endParaRPr lang="x-none"/>
          </a:p>
          <a:p>
            <a:pPr marL="228943" indent="-228943">
              <a:buFont typeface="Symbol" panose="05050102010706020507" pitchFamily="18" charset="2"/>
              <a:buChar char=""/>
            </a:pPr>
            <a:r>
              <a:rPr lang="en-GB" dirty="0">
                <a:solidFill>
                  <a:srgbClr val="4F81BD"/>
                </a:solidFill>
              </a:rPr>
              <a:t>The way George was treated was damaging to his mental health and well-being. No-one listened to his concerns and they were assumed to be part of a mental health condition. </a:t>
            </a:r>
            <a:endParaRPr lang="x-none"/>
          </a:p>
          <a:p>
            <a:pPr marL="228943" indent="-228943">
              <a:buFont typeface="Symbol" panose="05050102010706020507" pitchFamily="18" charset="2"/>
              <a:buChar char=""/>
            </a:pPr>
            <a:r>
              <a:rPr lang="en-GB" dirty="0">
                <a:solidFill>
                  <a:srgbClr val="4F81BD"/>
                </a:solidFill>
              </a:rPr>
              <a:t>George’s supporters were not called to try and find a way to understand George’s perspective, despite the fact that they could have provided valuable insight into the situation and provided George with emotional and practical support (e.g. in supporting him to make decisions about his situation and treatment and helping him to communicate more forcefully his right to refuse treatment). </a:t>
            </a:r>
            <a:endParaRPr lang="x-none"/>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George was put in restraints and secluded in an isolation room to receive forced medication</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111</a:t>
            </a:fld>
            <a:endParaRPr lang="en-GB"/>
          </a:p>
        </p:txBody>
      </p:sp>
    </p:spTree>
    <p:extLst>
      <p:ext uri="{BB962C8B-B14F-4D97-AF65-F5344CB8AC3E}">
        <p14:creationId xmlns:p14="http://schemas.microsoft.com/office/powerpoint/2010/main" val="151067337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buFont typeface="Symbol" panose="05050102010706020507" pitchFamily="18" charset="2"/>
              <a:buChar char=""/>
            </a:pPr>
            <a:r>
              <a:rPr lang="en-GB" b="1" dirty="0">
                <a:solidFill>
                  <a:srgbClr val="000000"/>
                </a:solidFill>
              </a:rPr>
              <a:t>Which of the CRPD rights were violated in George’s scenario?</a:t>
            </a:r>
            <a:endParaRPr lang="x-none"/>
          </a:p>
          <a:p>
            <a:r>
              <a:rPr lang="en-GB" dirty="0">
                <a:solidFill>
                  <a:srgbClr val="4F81BD"/>
                </a:solidFill>
              </a:rPr>
              <a:t> </a:t>
            </a:r>
            <a:endParaRPr lang="x-none"/>
          </a:p>
          <a:p>
            <a:r>
              <a:rPr lang="en-GB" dirty="0">
                <a:solidFill>
                  <a:srgbClr val="4F81BD"/>
                </a:solidFill>
              </a:rPr>
              <a:t>These actions by staff violate George’s right to:</a:t>
            </a:r>
            <a:endParaRPr lang="x-none"/>
          </a:p>
          <a:p>
            <a:pPr marL="343414" indent="-343414">
              <a:buFont typeface="Symbol" panose="05050102010706020507" pitchFamily="18" charset="2"/>
              <a:buChar char=""/>
            </a:pPr>
            <a:r>
              <a:rPr lang="en-GB" dirty="0">
                <a:solidFill>
                  <a:srgbClr val="4F81BD"/>
                </a:solidFill>
              </a:rPr>
              <a:t>legal capacity (CRPD article 12)</a:t>
            </a:r>
            <a:endParaRPr lang="x-none"/>
          </a:p>
          <a:p>
            <a:pPr marL="343414" indent="-343414">
              <a:buFont typeface="Symbol" panose="05050102010706020507" pitchFamily="18" charset="2"/>
              <a:buChar char=""/>
            </a:pPr>
            <a:r>
              <a:rPr lang="en-GB" dirty="0">
                <a:solidFill>
                  <a:srgbClr val="4F81BD"/>
                </a:solidFill>
              </a:rPr>
              <a:t>liberty and security of person (CRPD article 14) </a:t>
            </a:r>
            <a:endParaRPr lang="x-none"/>
          </a:p>
          <a:p>
            <a:pPr marL="343414" indent="-343414">
              <a:buFont typeface="Symbol" panose="05050102010706020507" pitchFamily="18" charset="2"/>
              <a:buChar char=""/>
            </a:pPr>
            <a:r>
              <a:rPr lang="en-GB" dirty="0">
                <a:solidFill>
                  <a:srgbClr val="4F81BD"/>
                </a:solidFill>
              </a:rPr>
              <a:t>freedom from torture and cruel, inhuman or degrading treatment or punishment (CRPD article 15).</a:t>
            </a:r>
            <a:endParaRPr lang="x-none"/>
          </a:p>
          <a:p>
            <a:pPr marL="343414" indent="-343414">
              <a:buFont typeface="Symbol" panose="05050102010706020507" pitchFamily="18" charset="2"/>
              <a:buChar char=""/>
            </a:pPr>
            <a:r>
              <a:rPr lang="en-GB" dirty="0">
                <a:solidFill>
                  <a:srgbClr val="4F81BD"/>
                </a:solidFill>
              </a:rPr>
              <a:t>freedom from exploitation, violence and abuse (CRPD article 16) </a:t>
            </a:r>
            <a:endParaRPr lang="x-none"/>
          </a:p>
          <a:p>
            <a:pPr marL="343414" indent="-343414">
              <a:buFont typeface="Symbol" panose="05050102010706020507" pitchFamily="18" charset="2"/>
              <a:buChar char=""/>
            </a:pPr>
            <a:r>
              <a:rPr lang="en-GB" dirty="0">
                <a:solidFill>
                  <a:srgbClr val="4F81BD"/>
                </a:solidFill>
              </a:rPr>
              <a:t>respect for the integrity of the person (article 17)</a:t>
            </a:r>
            <a:endParaRPr lang="x-none"/>
          </a:p>
          <a:p>
            <a:pPr marL="343414" indent="-343414">
              <a:buFont typeface="Symbol" panose="05050102010706020507" pitchFamily="18" charset="2"/>
              <a:buChar char=""/>
            </a:pPr>
            <a:r>
              <a:rPr lang="en-GB" dirty="0">
                <a:solidFill>
                  <a:srgbClr val="4F81BD"/>
                </a:solidFill>
              </a:rPr>
              <a:t>health (CRPD, article 25).</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112</a:t>
            </a:fld>
            <a:endParaRPr lang="en-GB"/>
          </a:p>
        </p:txBody>
      </p:sp>
    </p:spTree>
    <p:extLst>
      <p:ext uri="{BB962C8B-B14F-4D97-AF65-F5344CB8AC3E}">
        <p14:creationId xmlns:p14="http://schemas.microsoft.com/office/powerpoint/2010/main" val="25456770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Now ask participants:</a:t>
            </a:r>
            <a:endParaRPr lang="x-none" sz="800" dirty="0">
              <a:ea typeface="SimSun" panose="02010600030101010101" pitchFamily="2" charset="-122"/>
              <a:cs typeface="Arial" panose="020B0604020202020204" pitchFamily="34" charset="0"/>
            </a:endParaRPr>
          </a:p>
          <a:p>
            <a:pPr marL="343414" indent="-343414">
              <a:lnSpc>
                <a:spcPct val="115000"/>
              </a:lnSpc>
              <a:spcAft>
                <a:spcPts val="601"/>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could have been done differently?</a:t>
            </a:r>
            <a:endParaRPr lang="x-none" dirty="0">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rPr>
              <a:t>Some potential responses might include:</a:t>
            </a:r>
            <a:endParaRPr lang="x-none" dirty="0"/>
          </a:p>
          <a:p>
            <a:pPr marL="228943" indent="-228943">
              <a:buFont typeface="Symbol" panose="05050102010706020507" pitchFamily="18" charset="2"/>
              <a:buChar char=""/>
            </a:pPr>
            <a:r>
              <a:rPr lang="en-GB" dirty="0">
                <a:solidFill>
                  <a:srgbClr val="4F81BD"/>
                </a:solidFill>
              </a:rPr>
              <a:t>People could have taken the time to listen and talk to George, to find out and understand why George did not want to receive treatment, instead of resorting to forced/covert treatment, restraint and isolation.</a:t>
            </a:r>
            <a:endParaRPr lang="x-none" dirty="0"/>
          </a:p>
          <a:p>
            <a:pPr marL="228943" indent="-228943">
              <a:buFont typeface="Symbol" panose="05050102010706020507" pitchFamily="18" charset="2"/>
              <a:buChar char=""/>
            </a:pPr>
            <a:r>
              <a:rPr lang="en-GB" dirty="0">
                <a:solidFill>
                  <a:srgbClr val="4F81BD"/>
                </a:solidFill>
              </a:rPr>
              <a:t>Staff could have reassured George that they would respect his will and preferences and not do anything against his will.</a:t>
            </a:r>
            <a:endParaRPr lang="x-none" dirty="0"/>
          </a:p>
          <a:p>
            <a:pPr marL="228943" indent="-228943">
              <a:buFont typeface="Symbol" panose="05050102010706020507" pitchFamily="18" charset="2"/>
              <a:buChar char=""/>
            </a:pPr>
            <a:r>
              <a:rPr lang="en-GB" dirty="0">
                <a:solidFill>
                  <a:srgbClr val="4F81BD"/>
                </a:solidFill>
              </a:rPr>
              <a:t>Someone could have called supporters nominated by George, other friends or family members that George agrees to, in order to try and find a way of understanding George’s background and perspective and to help him protect his rights.</a:t>
            </a:r>
            <a:endParaRPr lang="x-none" dirty="0"/>
          </a:p>
          <a:p>
            <a:pPr marL="228943" indent="-228943">
              <a:buFont typeface="Symbol" panose="05050102010706020507" pitchFamily="18" charset="2"/>
              <a:buChar char=""/>
            </a:pPr>
            <a:r>
              <a:rPr lang="en-GB" dirty="0">
                <a:solidFill>
                  <a:srgbClr val="4F81BD"/>
                </a:solidFill>
              </a:rPr>
              <a:t>Someone could have discussed with George the pros and cons of receiving (or not receiving) treatment.</a:t>
            </a:r>
            <a:endParaRPr lang="x-none" dirty="0"/>
          </a:p>
          <a:p>
            <a:pPr marL="228943" indent="-228943">
              <a:buFont typeface="Symbol" panose="05050102010706020507" pitchFamily="18" charset="2"/>
              <a:buChar char=""/>
            </a:pPr>
            <a:r>
              <a:rPr lang="en-GB" dirty="0">
                <a:solidFill>
                  <a:srgbClr val="4F81BD"/>
                </a:solidFill>
              </a:rPr>
              <a:t>Before the situation escalated, George could have been supported to develop an advance directive/plan when he was feeling well. This would have provided a clear statement of his wishes and response to the crisis. A legally binding advance directive would have given George the assurance that his wishes would be respected in a future crisis and that he would not be forcibly treated.</a:t>
            </a:r>
            <a:endParaRPr lang="x-none" dirty="0"/>
          </a:p>
          <a:p>
            <a:pPr marL="228943" indent="-228943">
              <a:buFont typeface="Symbol" panose="05050102010706020507" pitchFamily="18" charset="2"/>
              <a:buChar char=""/>
            </a:pPr>
            <a:r>
              <a:rPr lang="en-GB" dirty="0">
                <a:solidFill>
                  <a:srgbClr val="4F81BD"/>
                </a:solidFill>
              </a:rPr>
              <a:t>Before the situation escalated, George could have been encouraged to nominate a trusted person in his advance plan/directive to communicate his wishes in a crisis. This could have also included a person for emergency contacts.</a:t>
            </a:r>
            <a:endParaRPr lang="x-none" dirty="0"/>
          </a:p>
          <a:p>
            <a:pPr marL="228943" indent="-228943">
              <a:buFont typeface="Symbol" panose="05050102010706020507" pitchFamily="18" charset="2"/>
              <a:buChar char=""/>
            </a:pPr>
            <a:r>
              <a:rPr lang="en-GB" dirty="0">
                <a:solidFill>
                  <a:srgbClr val="4F81BD"/>
                </a:solidFill>
              </a:rPr>
              <a:t>People could have facilitated George’s contact with an advocacy group, such as a peer-run nongovernmental organization that provides legal assistance. </a:t>
            </a:r>
            <a:endParaRPr lang="x-none" dirty="0"/>
          </a:p>
          <a:p>
            <a:pPr marL="228943" indent="-228943">
              <a:buFont typeface="Symbol" panose="05050102010706020507" pitchFamily="18" charset="2"/>
              <a:buChar char=""/>
            </a:pPr>
            <a:r>
              <a:rPr lang="en-GB" dirty="0">
                <a:solidFill>
                  <a:srgbClr val="4F81BD"/>
                </a:solidFill>
              </a:rPr>
              <a:t>De-escalation techniques or other alternative responses could have been used (this topic is developed in the module on </a:t>
            </a:r>
            <a:r>
              <a:rPr lang="en-GB" i="1" dirty="0">
                <a:solidFill>
                  <a:srgbClr val="4F81BD"/>
                </a:solidFill>
              </a:rPr>
              <a:t>Strategies to end seclusion and restraint</a:t>
            </a:r>
            <a:r>
              <a:rPr lang="en-GB" dirty="0">
                <a:solidFill>
                  <a:srgbClr val="4F81BD"/>
                </a:solidFill>
              </a:rPr>
              <a:t>).</a:t>
            </a:r>
            <a:endParaRPr lang="x-none"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113</a:t>
            </a:fld>
            <a:endParaRPr lang="en-GB"/>
          </a:p>
        </p:txBody>
      </p:sp>
    </p:spTree>
    <p:extLst>
      <p:ext uri="{BB962C8B-B14F-4D97-AF65-F5344CB8AC3E}">
        <p14:creationId xmlns:p14="http://schemas.microsoft.com/office/powerpoint/2010/main" val="29491290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Follow this discussion by asking:</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do you think the outcome would have been if things had been done in a way that respected George’s will and preferences?</a:t>
            </a:r>
            <a:endParaRPr lang="x-none">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rPr>
              <a:t>Some potential responses might include:</a:t>
            </a:r>
            <a:endParaRPr lang="x-none"/>
          </a:p>
          <a:p>
            <a:pPr marL="343414" indent="-343414">
              <a:buFont typeface="Symbol" panose="05050102010706020507" pitchFamily="18" charset="2"/>
              <a:buChar char=""/>
            </a:pPr>
            <a:r>
              <a:rPr lang="en-GB" dirty="0">
                <a:solidFill>
                  <a:srgbClr val="4F81BD"/>
                </a:solidFill>
              </a:rPr>
              <a:t>George’s human rights would have been respected.</a:t>
            </a:r>
            <a:endParaRPr lang="x-none"/>
          </a:p>
          <a:p>
            <a:pPr marL="343414" indent="-343414">
              <a:buFont typeface="Symbol" panose="05050102010706020507" pitchFamily="18" charset="2"/>
              <a:buChar char=""/>
            </a:pPr>
            <a:r>
              <a:rPr lang="en-GB" dirty="0">
                <a:solidFill>
                  <a:srgbClr val="4F81BD"/>
                </a:solidFill>
              </a:rPr>
              <a:t>It would have avoided the use of forced treatment and of seclusion and restraint.</a:t>
            </a:r>
            <a:endParaRPr lang="x-none"/>
          </a:p>
          <a:p>
            <a:pPr marL="343414" indent="-343414">
              <a:buFont typeface="Symbol" panose="05050102010706020507" pitchFamily="18" charset="2"/>
              <a:buChar char=""/>
            </a:pPr>
            <a:r>
              <a:rPr lang="en-GB" dirty="0">
                <a:solidFill>
                  <a:srgbClr val="4F81BD"/>
                </a:solidFill>
              </a:rPr>
              <a:t>It would have avoided George’s detention in the hospital.</a:t>
            </a:r>
            <a:endParaRPr lang="x-none"/>
          </a:p>
          <a:p>
            <a:pPr marL="343414" indent="-343414">
              <a:buFont typeface="Symbol" panose="05050102010706020507" pitchFamily="18" charset="2"/>
              <a:buChar char=""/>
            </a:pPr>
            <a:r>
              <a:rPr lang="en-GB" dirty="0">
                <a:solidFill>
                  <a:srgbClr val="4F81BD"/>
                </a:solidFill>
              </a:rPr>
              <a:t>Staff could have started to build a relationship based on trust with George.</a:t>
            </a:r>
            <a:endParaRPr lang="x-none"/>
          </a:p>
          <a:p>
            <a:pPr marL="343414" indent="-343414">
              <a:buFont typeface="Symbol" panose="05050102010706020507" pitchFamily="18" charset="2"/>
              <a:buChar char=""/>
            </a:pPr>
            <a:r>
              <a:rPr lang="en-GB" dirty="0">
                <a:solidFill>
                  <a:srgbClr val="4F81BD"/>
                </a:solidFill>
              </a:rPr>
              <a:t>George would have felt that he had been respected and would have been more likely to seek help if he experienced a crisis in future.</a:t>
            </a:r>
            <a:endParaRPr lang="x-none"/>
          </a:p>
          <a:p>
            <a:pPr marL="343414" indent="-343414">
              <a:buFont typeface="Symbol" panose="05050102010706020507" pitchFamily="18" charset="2"/>
              <a:buChar char=""/>
            </a:pPr>
            <a:r>
              <a:rPr lang="en-GB" dirty="0">
                <a:solidFill>
                  <a:srgbClr val="4F81BD"/>
                </a:solidFill>
              </a:rPr>
              <a:t>George may have felt less isolated and depressed as people would have taken the initiative to ensure he felt more connected and open to working with others to overcome this difficult situation.</a:t>
            </a:r>
            <a:endParaRPr lang="x-none"/>
          </a:p>
          <a:p>
            <a:pPr marL="343414" indent="-343414">
              <a:buFont typeface="Symbol" panose="05050102010706020507" pitchFamily="18" charset="2"/>
              <a:buChar char=""/>
            </a:pPr>
            <a:r>
              <a:rPr lang="en-GB" dirty="0">
                <a:solidFill>
                  <a:srgbClr val="4F81BD"/>
                </a:solidFill>
              </a:rPr>
              <a:t>The service would not have resorted to coercive practices against George and would have provided better quality care and support. </a:t>
            </a:r>
            <a:endParaRPr lang="x-none"/>
          </a:p>
          <a:p>
            <a:pPr marL="343414" indent="-343414">
              <a:buFont typeface="Symbol" panose="05050102010706020507" pitchFamily="18" charset="2"/>
              <a:buChar char=""/>
            </a:pPr>
            <a:r>
              <a:rPr lang="en-GB" dirty="0">
                <a:solidFill>
                  <a:srgbClr val="4F81BD"/>
                </a:solidFill>
              </a:rPr>
              <a:t>It would have supported George’s recovery journey.</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114</a:t>
            </a:fld>
            <a:endParaRPr lang="en-GB"/>
          </a:p>
        </p:txBody>
      </p:sp>
    </p:spTree>
    <p:extLst>
      <p:ext uri="{BB962C8B-B14F-4D97-AF65-F5344CB8AC3E}">
        <p14:creationId xmlns:p14="http://schemas.microsoft.com/office/powerpoint/2010/main" val="423483961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b="1" i="1" dirty="0">
                <a:latin typeface="Calibri" panose="020F0502020204030204" pitchFamily="34" charset="0"/>
                <a:ea typeface="SimSun" panose="02010600030101010101" pitchFamily="2" charset="-122"/>
                <a:cs typeface="Arial" panose="020B0604020202020204" pitchFamily="34" charset="0"/>
              </a:rPr>
              <a:t>Exercise 4.4: A challenging situation (30 min.)</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This exercise should allow participants to start to consider different options they could use to avoid involuntary detention and treatment and to enable people to enjoy their rights, including their right to legal capacity, even in the most challenging situations.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Read with participants the following scenario</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b="1" dirty="0">
                <a:latin typeface="Calibri" panose="020F0502020204030204" pitchFamily="34" charset="0"/>
                <a:ea typeface="SimSun" panose="02010600030101010101" pitchFamily="2" charset="-122"/>
                <a:cs typeface="Arial" panose="020B0604020202020204" pitchFamily="34" charset="0"/>
              </a:rPr>
              <a:t>Soren’s story</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One morning, a young woman named Soren is brought to the local mental health service. She has tried to kill herself by jumping off a bridge, but police officers were present at the scene and they prevented her from killing herself. Soren tells the mental health worker that she still wants to end her life. She does not want any treatment and asks to be allowed to go back home, where she lives alone. Soren does not have an advance plan or directive.</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115</a:t>
            </a:fld>
            <a:endParaRPr lang="en-GB"/>
          </a:p>
        </p:txBody>
      </p:sp>
    </p:spTree>
    <p:extLst>
      <p:ext uri="{BB962C8B-B14F-4D97-AF65-F5344CB8AC3E}">
        <p14:creationId xmlns:p14="http://schemas.microsoft.com/office/powerpoint/2010/main" val="66461656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58826"/>
          </a:xfrm>
        </p:spPr>
        <p:txBody>
          <a:bodyPr/>
          <a:lstStyle/>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a:t>
            </a:r>
            <a:endParaRPr lang="x-none"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601"/>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Could you suggest positive actions that could be taken in the above situation to support Soren and avoid the use of involuntary detention and/or treatment?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from the group may include:</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Someone could ask Soren what she thinks would help her to feel better and if there is a safe place where she would like to be supported.</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Staff should try to understand why she wants to kill herself.</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should be helped to identify people she trusts and who would be able to stay with her.</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could be given the opportunity to talk to a trained peer worker if no one she trusts can be identified.</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Someone could try to understand why she does not want treatment, and whether she does not want one particular type of treatment or all treatments.</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People could suggest to her that it is better not to stay alone for the moment (which might mean staying in a place other than home that is safe and where she would not be alone – e.g. at the home of a trusted relative).</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People could ask Soren if she wants to receive home support or access support services in her community during the day, or if she wishes to stay for a couple days in the service itself where people can provide her with care and support.</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 order to avoid this situation again, Soren could be encouraged, at an appropriate moment after the crisis, to prepare an advance plan/directive to help and guide others to support her if a similar situation happens in the future.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116</a:t>
            </a:fld>
            <a:endParaRPr lang="en-GB"/>
          </a:p>
        </p:txBody>
      </p:sp>
    </p:spTree>
    <p:extLst>
      <p:ext uri="{BB962C8B-B14F-4D97-AF65-F5344CB8AC3E}">
        <p14:creationId xmlns:p14="http://schemas.microsoft.com/office/powerpoint/2010/main" val="237645504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80" y="3324241"/>
            <a:ext cx="5447030" cy="6158826"/>
          </a:xfrm>
        </p:spPr>
        <p:txBody>
          <a:bodyPr/>
          <a:lstStyle/>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Follow up this discussion by sharing with participants the following outcome of Soren’s story:</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b="1" dirty="0">
                <a:latin typeface="Calibri" panose="020F0502020204030204" pitchFamily="34" charset="0"/>
                <a:ea typeface="SimSun" panose="02010600030101010101" pitchFamily="2" charset="-122"/>
                <a:cs typeface="Arial" panose="020B0604020202020204" pitchFamily="34" charset="0"/>
              </a:rPr>
              <a:t>Soren’s story – a positive outcome</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latin typeface="Calibri" panose="020F0502020204030204" pitchFamily="34" charset="0"/>
                <a:ea typeface="SimSun" panose="02010600030101010101" pitchFamily="2" charset="-122"/>
                <a:cs typeface="Arial" panose="020B0604020202020204" pitchFamily="34" charset="0"/>
              </a:rPr>
              <a:t>At the service, the nurse in charge asks Soren what would help her at the moment. Soren says that having her sister to talk to about her distress would make her feel safer.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latin typeface="Calibri" panose="020F0502020204030204" pitchFamily="34" charset="0"/>
                <a:ea typeface="SimSun" panose="02010600030101010101" pitchFamily="2" charset="-122"/>
                <a:cs typeface="Arial" panose="020B0604020202020204" pitchFamily="34" charset="0"/>
              </a:rPr>
              <a:t>Soren also explains that she has just lost her job and feels hopeless about how she can support herself in the future. The nurse says that, if Soren is willing, she will work with her over the next weeks to find a solution to this problem and explore different options and resources for financial assistance and for finding another job. Soren’s sister says that she can come and live with her until she feels better.</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GB" dirty="0">
                <a:latin typeface="Calibri" panose="020F0502020204030204" pitchFamily="34" charset="0"/>
                <a:ea typeface="SimSun" panose="02010600030101010101" pitchFamily="2" charset="-122"/>
                <a:cs typeface="Arial" panose="020B0604020202020204" pitchFamily="34" charset="0"/>
              </a:rPr>
              <a:t>The nurse also proposes to Soren that she can visit the mental health service two or more times a week to receive counselling and discuss other care and support options.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GB" dirty="0">
                <a:latin typeface="Calibri" panose="020F0502020204030204" pitchFamily="34" charset="0"/>
                <a:ea typeface="SimSun" panose="02010600030101010101" pitchFamily="2" charset="-122"/>
                <a:cs typeface="Arial" panose="020B0604020202020204" pitchFamily="34" charset="0"/>
              </a:rPr>
              <a:t>The following week, Soren reports that she feels listened to, safe and supported now and is reassured that she is receiving the support she needs and wants from her sister and staff at the service. She is also continuing to explore other services and supports which are available to her in the community.</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117</a:t>
            </a:fld>
            <a:endParaRPr lang="en-GB"/>
          </a:p>
        </p:txBody>
      </p:sp>
    </p:spTree>
    <p:extLst>
      <p:ext uri="{BB962C8B-B14F-4D97-AF65-F5344CB8AC3E}">
        <p14:creationId xmlns:p14="http://schemas.microsoft.com/office/powerpoint/2010/main" val="42742918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Following this case study, ask participants:</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US" b="1" dirty="0">
                <a:latin typeface="Calibri" panose="020F0502020204030204" pitchFamily="34" charset="0"/>
                <a:ea typeface="SimSun" panose="02010600030101010101" pitchFamily="2" charset="-122"/>
                <a:cs typeface="Arial" panose="020B0604020202020204" pitchFamily="34" charset="0"/>
              </a:rPr>
              <a:t>What are your thoughts about the support Soren received in this case?</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enable participants to share their opinions and potential concerns openly about this scenario. </a:t>
            </a: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Family members, mental health and other practitioners may be concerned for the safety of the person. </a:t>
            </a:r>
          </a:p>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Practitioners may also raise concerns in terms of liability if they do not resort to coercive measures such as involuntary admission and treatment.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118</a:t>
            </a:fld>
            <a:endParaRPr lang="en-GB"/>
          </a:p>
        </p:txBody>
      </p:sp>
    </p:spTree>
    <p:extLst>
      <p:ext uri="{BB962C8B-B14F-4D97-AF65-F5344CB8AC3E}">
        <p14:creationId xmlns:p14="http://schemas.microsoft.com/office/powerpoint/2010/main" val="375064769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1"/>
            <a:ext cx="5447030" cy="6158826"/>
          </a:xfrm>
        </p:spPr>
        <p:txBody>
          <a:bodyPr/>
          <a:lstStyle/>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Emphasize to participants that:</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 situation like this, people should not be sent home by themselves without any offer of support.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People should be provided with options for support which respect their rights, including their right to legal capacity and to liberty and security of person.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may include, for instance, the support of someone they trust who can stay with them or check on them regularly.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may mean listening to the person and sometimes thinking creatively and “outside the box”. This is extremely important because coercion is counterproductive and damaging for the person.</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It is also important to note that advance directives may provide a useful framework for ensuring people’s choices, will and preferences in situations of high emotional distress. </a:t>
            </a:r>
          </a:p>
          <a:p>
            <a:pPr marL="171707" indent="-171707"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If someone’s preference is to be admitted and treated at a certain point in the future and under certain circumstances (including against their wishes) at that specific time, he or she should be able to state so in the form of an advance directive, and this directive should be respected. These types of provisions in advance directives are called “Ulysses clauses” in some jurisdictions. </a:t>
            </a:r>
          </a:p>
          <a:p>
            <a:pPr marL="171707" indent="-171707" algn="just">
              <a:lnSpc>
                <a:spcPct val="115000"/>
              </a:lnSpc>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However, this should not detract from ensuring that all efforts are made to offer people noncoercive options.</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119</a:t>
            </a:fld>
            <a:endParaRPr lang="en-GB"/>
          </a:p>
        </p:txBody>
      </p:sp>
    </p:spTree>
    <p:extLst>
      <p:ext uri="{BB962C8B-B14F-4D97-AF65-F5344CB8AC3E}">
        <p14:creationId xmlns:p14="http://schemas.microsoft.com/office/powerpoint/2010/main" val="384028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b="1" u="sng" dirty="0">
                <a:latin typeface="Calibri" panose="020F0502020204030204" pitchFamily="34" charset="0"/>
                <a:ea typeface="SimSun" panose="02010600030101010101" pitchFamily="2" charset="-122"/>
                <a:cs typeface="Arial" panose="020B0604020202020204" pitchFamily="34" charset="0"/>
              </a:rPr>
              <a:t>1. The right to legal capacity</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right to legal capacity is guaranteed by article 12 of the CRPD.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take their copies of the CRPD (Annex 3).</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12</a:t>
            </a:fld>
            <a:endParaRPr lang="en-GB"/>
          </a:p>
        </p:txBody>
      </p:sp>
    </p:spTree>
    <p:extLst>
      <p:ext uri="{BB962C8B-B14F-4D97-AF65-F5344CB8AC3E}">
        <p14:creationId xmlns:p14="http://schemas.microsoft.com/office/powerpoint/2010/main" val="418142635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this exercise, show participants the following video:</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b="1" dirty="0">
                <a:latin typeface="Calibri" panose="020F0502020204030204" pitchFamily="34" charset="0"/>
                <a:ea typeface="SimSun" panose="02010600030101010101" pitchFamily="2" charset="-122"/>
                <a:cs typeface="Arial" panose="020B0604020202020204" pitchFamily="34" charset="0"/>
              </a:rPr>
              <a:t>Neil </a:t>
            </a:r>
            <a:r>
              <a:rPr lang="en-GB" b="1" dirty="0" err="1">
                <a:latin typeface="Calibri" panose="020F0502020204030204" pitchFamily="34" charset="0"/>
                <a:ea typeface="SimSun" panose="02010600030101010101" pitchFamily="2" charset="-122"/>
                <a:cs typeface="Arial" panose="020B0604020202020204" pitchFamily="34" charset="0"/>
              </a:rPr>
              <a:t>Laybourn</a:t>
            </a:r>
            <a:r>
              <a:rPr lang="en-GB" b="1" dirty="0">
                <a:latin typeface="Calibri" panose="020F0502020204030204" pitchFamily="34" charset="0"/>
                <a:ea typeface="SimSun" panose="02010600030101010101" pitchFamily="2" charset="-122"/>
                <a:cs typeface="Arial" panose="020B0604020202020204" pitchFamily="34" charset="0"/>
              </a:rPr>
              <a:t> and Jonny Benjamin discuss mental health (2:43 min.), </a:t>
            </a: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https://</a:t>
            </a:r>
            <a:r>
              <a:rPr lang="en-GB" b="1" u="sng" dirty="0" err="1">
                <a:solidFill>
                  <a:srgbClr val="000000"/>
                </a:solidFill>
                <a:latin typeface="Calibri" panose="020F0502020204030204" pitchFamily="34" charset="0"/>
                <a:ea typeface="SimSun" panose="02010600030101010101" pitchFamily="2" charset="-122"/>
                <a:cs typeface="Arial" panose="020B0604020202020204" pitchFamily="34" charset="0"/>
              </a:rPr>
              <a:t>youtu.be</a:t>
            </a: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GB" b="1" u="sng" dirty="0" err="1">
                <a:solidFill>
                  <a:srgbClr val="000000"/>
                </a:solidFill>
                <a:latin typeface="Calibri" panose="020F0502020204030204" pitchFamily="34" charset="0"/>
                <a:ea typeface="SimSun" panose="02010600030101010101" pitchFamily="2" charset="-122"/>
                <a:cs typeface="Arial" panose="020B0604020202020204" pitchFamily="34" charset="0"/>
              </a:rPr>
              <a:t>GTURfplghls</a:t>
            </a:r>
            <a:r>
              <a:rPr lang="en-GB" b="1" u="sng"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(accessed 9 April 2019).</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120</a:t>
            </a:fld>
            <a:endParaRPr lang="en-GB"/>
          </a:p>
        </p:txBody>
      </p:sp>
    </p:spTree>
    <p:extLst>
      <p:ext uri="{BB962C8B-B14F-4D97-AF65-F5344CB8AC3E}">
        <p14:creationId xmlns:p14="http://schemas.microsoft.com/office/powerpoint/2010/main" val="16329802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Concluding the training (5 min.)</a:t>
            </a:r>
            <a:endParaRPr lang="x-none">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rPr>
              <a:t> </a:t>
            </a:r>
            <a:endParaRPr lang="x-none"/>
          </a:p>
          <a:p>
            <a:r>
              <a:rPr lang="en-GB" dirty="0">
                <a:solidFill>
                  <a:srgbClr val="4F81BD"/>
                </a:solidFill>
              </a:rPr>
              <a:t>To conclude this session, ask participants:</a:t>
            </a:r>
            <a:endParaRPr lang="x-none"/>
          </a:p>
          <a:p>
            <a:r>
              <a:rPr lang="en-GB" dirty="0"/>
              <a:t> </a:t>
            </a:r>
            <a:endParaRPr lang="x-none"/>
          </a:p>
          <a:p>
            <a:pPr marL="171707" indent="-171707">
              <a:buFont typeface="Arial" panose="020B0604020202020204" pitchFamily="34" charset="0"/>
              <a:buChar char="•"/>
            </a:pPr>
            <a:r>
              <a:rPr lang="en-GB" dirty="0"/>
              <a:t>What are the key points that you have learned from this session?</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121</a:t>
            </a:fld>
            <a:endParaRPr lang="en-GB"/>
          </a:p>
        </p:txBody>
      </p:sp>
    </p:spTree>
    <p:extLst>
      <p:ext uri="{BB962C8B-B14F-4D97-AF65-F5344CB8AC3E}">
        <p14:creationId xmlns:p14="http://schemas.microsoft.com/office/powerpoint/2010/main" val="18705360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1"/>
              </a:spcAft>
            </a:pPr>
            <a:r>
              <a:rPr lang="en-GB" dirty="0">
                <a:solidFill>
                  <a:srgbClr val="4F81BD"/>
                </a:solidFill>
              </a:rPr>
              <a:t>Follow the discussion with these take-home messages from today’s session.</a:t>
            </a:r>
            <a:endParaRPr lang="x-none"/>
          </a:p>
          <a:p>
            <a:pPr marL="228943" indent="-228943">
              <a:spcAft>
                <a:spcPts val="601"/>
              </a:spcAft>
              <a:buFont typeface="Symbol" panose="05050102010706020507" pitchFamily="18" charset="2"/>
              <a:buChar char=""/>
            </a:pPr>
            <a:r>
              <a:rPr lang="en-GB" dirty="0"/>
              <a:t>Everyone has a right to legal capacity, and to make decisions concerning all aspects of life.</a:t>
            </a:r>
            <a:endParaRPr lang="x-none"/>
          </a:p>
          <a:p>
            <a:pPr marL="228943" indent="-228943">
              <a:spcAft>
                <a:spcPts val="601"/>
              </a:spcAft>
              <a:buFont typeface="Symbol" panose="05050102010706020507" pitchFamily="18" charset="2"/>
              <a:buChar char=""/>
            </a:pPr>
            <a:r>
              <a:rPr lang="en-GB" dirty="0"/>
              <a:t>Negative assumptions, stigma and stereotypes about people with psychosocial, intellectual or cognitive disabilities must be recognized, challenged and changed. </a:t>
            </a:r>
          </a:p>
          <a:p>
            <a:pPr marL="228943" indent="-228943">
              <a:spcAft>
                <a:spcPts val="601"/>
              </a:spcAft>
              <a:buFont typeface="Symbol" panose="05050102010706020507" pitchFamily="18" charset="2"/>
              <a:buChar char=""/>
            </a:pPr>
            <a:r>
              <a:rPr lang="en-GB" dirty="0"/>
              <a:t>People CAN make decisions on all aspects of their lives (including about their treatment, where to live, and their financial and personal affairs).</a:t>
            </a:r>
            <a:endParaRPr lang="x-none"/>
          </a:p>
          <a:p>
            <a:pPr marL="228943" indent="-228943">
              <a:spcAft>
                <a:spcPts val="601"/>
              </a:spcAft>
              <a:buFont typeface="Symbol" panose="05050102010706020507" pitchFamily="18" charset="2"/>
              <a:buChar char=""/>
            </a:pPr>
            <a:r>
              <a:rPr lang="en-GB" dirty="0"/>
              <a:t>Treatment and recovery plans, respect for informed consent, supported decision-making and advance planning are all important measures to ensure that people are able to exercise their right to legal capacity on an equal basis with others.</a:t>
            </a:r>
            <a:endParaRPr lang="x-none"/>
          </a:p>
          <a:p>
            <a:pPr marL="228943" indent="-228943">
              <a:spcAft>
                <a:spcPts val="601"/>
              </a:spcAft>
              <a:buFont typeface="Symbol" panose="05050102010706020507" pitchFamily="18" charset="2"/>
              <a:buChar char=""/>
            </a:pPr>
            <a:r>
              <a:rPr lang="en-GB" dirty="0"/>
              <a:t>People with psychosocial, intellectual and cognitive disabilities have the right not to be detained in mental health and social services.</a:t>
            </a:r>
            <a:endParaRPr lang="x-none"/>
          </a:p>
          <a:p>
            <a:pPr marL="228943" indent="-228943">
              <a:spcAft>
                <a:spcPts val="601"/>
              </a:spcAft>
              <a:buFont typeface="Symbol" panose="05050102010706020507" pitchFamily="18" charset="2"/>
              <a:buChar char=""/>
            </a:pPr>
            <a:r>
              <a:rPr lang="en-GB" dirty="0"/>
              <a:t>They have the right not to be treated without their consent. </a:t>
            </a:r>
            <a:endParaRPr lang="x-none"/>
          </a:p>
          <a:p>
            <a:pPr marL="228943" indent="-228943">
              <a:spcAft>
                <a:spcPts val="601"/>
              </a:spcAft>
              <a:buFont typeface="Symbol" panose="05050102010706020507" pitchFamily="18" charset="2"/>
              <a:buChar char=""/>
            </a:pPr>
            <a:r>
              <a:rPr lang="en-GB" dirty="0"/>
              <a:t>Coercion is damaging to people’s well-being and alternatives should always be sought. </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122</a:t>
            </a:fld>
            <a:endParaRPr lang="en-GB"/>
          </a:p>
        </p:txBody>
      </p:sp>
    </p:spTree>
    <p:extLst>
      <p:ext uri="{BB962C8B-B14F-4D97-AF65-F5344CB8AC3E}">
        <p14:creationId xmlns:p14="http://schemas.microsoft.com/office/powerpoint/2010/main" val="202879723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123</a:t>
            </a:fld>
            <a:endParaRPr lang="en-GB"/>
          </a:p>
        </p:txBody>
      </p:sp>
      <p:sp>
        <p:nvSpPr>
          <p:cNvPr id="5" name="Notes Placeholder 4">
            <a:extLst>
              <a:ext uri="{FF2B5EF4-FFF2-40B4-BE49-F238E27FC236}">
                <a16:creationId xmlns:a16="http://schemas.microsoft.com/office/drawing/2014/main" id="{7A2F9FD6-C678-8C42-8997-3A29811247A4}"/>
              </a:ext>
            </a:extLst>
          </p:cNvPr>
          <p:cNvSpPr>
            <a:spLocks noGrp="1"/>
          </p:cNvSpPr>
          <p:nvPr>
            <p:ph type="body" sz="quarter" idx="3"/>
          </p:nvPr>
        </p:nvSpPr>
        <p:spPr/>
        <p:txBody>
          <a:bodyPr/>
          <a:lstStyle/>
          <a:p>
            <a:endParaRPr lang="en-US"/>
          </a:p>
        </p:txBody>
      </p:sp>
      <p:sp>
        <p:nvSpPr>
          <p:cNvPr id="6" name="Notes Placeholder 2">
            <a:extLst>
              <a:ext uri="{FF2B5EF4-FFF2-40B4-BE49-F238E27FC236}">
                <a16:creationId xmlns:a16="http://schemas.microsoft.com/office/drawing/2014/main" id="{FA9689D5-850B-CD48-904B-BCAB9FA9157E}"/>
              </a:ext>
            </a:extLst>
          </p:cNvPr>
          <p:cNvSpPr txBox="1">
            <a:spLocks/>
          </p:cNvSpPr>
          <p:nvPr/>
        </p:nvSpPr>
        <p:spPr>
          <a:xfrm>
            <a:off x="457948" y="457859"/>
            <a:ext cx="5872161" cy="9442155"/>
          </a:xfrm>
          <a:prstGeom prst="rect">
            <a:avLst/>
          </a:prstGeom>
        </p:spPr>
        <p:txBody>
          <a:bodyPr vert="horz" lIns="95705" tIns="47853" rIns="95705" bIns="47853" rtlCol="0"/>
          <a:lstStyle>
            <a:lvl1pPr marL="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2286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2pPr>
            <a:lvl3pPr marL="4572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3pPr>
            <a:lvl4pPr marL="6858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4pPr>
            <a:lvl5pPr marL="914400" algn="l" defTabSz="457200" rtl="0" eaLnBrk="1" latinLnBrk="0" hangingPunct="1">
              <a:defRPr sz="1200" kern="1200">
                <a:solidFill>
                  <a:schemeClr val="tx1"/>
                </a:solidFill>
                <a:latin typeface="Calibri" panose="020F0502020204030204" pitchFamily="34" charset="0"/>
                <a:ea typeface="+mn-ea"/>
                <a:cs typeface="Calibri" panose="020F0502020204030204" pitchFamily="34" charset="0"/>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a:lstStyle>
          <a:p>
            <a:r>
              <a:rPr lang="en-US" sz="1100" b="1"/>
              <a:t>Conceptualization </a:t>
            </a:r>
          </a:p>
          <a:p>
            <a:r>
              <a:rPr lang="en-US" sz="1100"/>
              <a:t>Michelle Funk (Coordinator) and Natalie Drew Bold (Technical Officer) Mental Health Policy and Service Development, Department of Mental Health and Substance Abuse (WHO, Geneva)</a:t>
            </a:r>
          </a:p>
          <a:p>
            <a:endParaRPr lang="en-US" sz="1100"/>
          </a:p>
          <a:p>
            <a:r>
              <a:rPr lang="en-US" sz="1100" b="1"/>
              <a:t>Writing and editorial team</a:t>
            </a:r>
          </a:p>
          <a:p>
            <a:r>
              <a:rPr lang="en-US" sz="1100"/>
              <a:t>Dr Michelle Funk, (WHO, Geneva), Natalie Drew Bold (WHO, Geneva); Marie Baudel, Université de Nantes, France</a:t>
            </a:r>
          </a:p>
          <a:p>
            <a:endParaRPr lang="en-US" sz="1100"/>
          </a:p>
          <a:p>
            <a:r>
              <a:rPr lang="en-US" sz="1100" b="1"/>
              <a:t>Key international experts</a:t>
            </a:r>
          </a:p>
          <a:p>
            <a:r>
              <a:rPr lang="en-US" sz="1100"/>
              <a:t>Celia Brown, MindFreedom International, (United States of America); Mauro Giovanni Carta, Università degli studi di Cagliari (Italy); Yeni Rosa Damayanti, Indonesia Mental Health Association (Indonesia); Sera Davidow, Western Mass Recovery Learning Community (United Sates of America); Catalina Devandas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Levav, Department of Community Mental Health, University of Haifa (Israel); Peter McGovern, Modum Bad (Norway); David McGrath, International consultant (Australia); Tina Minkowitz, Center for the Human Rights of Users and Survivors of Psychiatry (United Sates of America); Peter Mittler, Dementia Alliance International (United Kingdom); Maria Francesca Moro, Columbia University (United Sates of America), ; Fiona Morrissey, Disability Law Research Consultant (Ireland); Michael Njenga, Users and Survivors of Psychiatry in Kenya (Kenya); David W. Oaks, Aciu Insitute, LLC (United States of America); Soumitra Pathare, Centre for Mental Health Law and Policy, Indian Law Society (India); Dainius Pūras, Special Rapporteur on the right of everyone to the enjoyment of the highest attainable standard of health (Switzerland); Jolijn Santegoeds, World Network of Users and Survivors of Psychiatry (the Netherlands); Sashi Sashidharan, University of Glasgow (United Kingdom); Gregory Smith, International consultant, (United States of America); Kate Swaffer, Dementia International Alliance(Australia); Carmen Valle, CBM International (Thailand); Alberto Vásquez Encalada, Office of the UN Special Rapporteur on the rights of persons with disabilities (Switzerland)</a:t>
            </a:r>
          </a:p>
          <a:p>
            <a:endParaRPr lang="en-US" sz="1100"/>
          </a:p>
          <a:p>
            <a:r>
              <a:rPr lang="en-US" sz="1100" b="1"/>
              <a:t>Contributions</a:t>
            </a:r>
          </a:p>
          <a:p>
            <a:r>
              <a:rPr lang="en-US" sz="1100">
                <a:solidFill>
                  <a:schemeClr val="accent2"/>
                </a:solidFill>
              </a:rPr>
              <a:t>Technical reviewers</a:t>
            </a:r>
          </a:p>
          <a:p>
            <a:r>
              <a:rPr lang="en-US" sz="1100"/>
              <a:t>Abu Bakar Abdul Kadir, Hospital Permai (Malaysia); Robinah Nakanwagi Alambuya, Pan African Network of People with Psychosocial Disabilities. (Uganda); Anna Arstein-Kerslake, Melbourne Law School, University of Melbourne (Australia); Lori Ashcraft, Resilience Inc. (United States of America); Rod Astbury, Western Australia Association for Mental Health (Australia); Joseph Atukunda, Heartsounds, Uganda (Uganda); David Axworthy, Western Australian Mental Health Commission (Australia); Simon Vasseur Bacle, EPSM Lille Metropole, WHO Collaborating Centre, Lille (France); Sam Badege, National Organization of Users and Survivors of Psychiatry in Rwanda (Rwanda); Amrit Bakhshy, Schizophrenia Awareness Association (India); Anja Baumann, Action Mental Health Germany (Germany); Jerome Bickenbach,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Tree>
    <p:extLst>
      <p:ext uri="{BB962C8B-B14F-4D97-AF65-F5344CB8AC3E}">
        <p14:creationId xmlns:p14="http://schemas.microsoft.com/office/powerpoint/2010/main" val="1647209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provisions of article 12 have already been explained in the module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Mental health, disability and human rights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If a recap is necessary, go through each paragraph of the article with participants. Remind them that they can use the easy-read version of the article to better understand the content of the CRPD.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Bef>
                <a:spcPts val="601"/>
              </a:spcBef>
              <a:spcAft>
                <a:spcPts val="601"/>
              </a:spcAft>
            </a:pPr>
            <a:r>
              <a:rPr lang="en-US" b="1" dirty="0">
                <a:latin typeface="Calibri" panose="020F0502020204030204" pitchFamily="34" charset="0"/>
                <a:ea typeface="Times New Roman" panose="02020603050405020304" pitchFamily="18" charset="0"/>
                <a:cs typeface="Calibri" panose="020F0502020204030204" pitchFamily="34" charset="0"/>
              </a:rPr>
              <a:t>Article 12: Equal recognition before the law (</a:t>
            </a:r>
            <a:r>
              <a:rPr lang="en-US" b="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United Nations (UN) General Assembly, 2007 #59"/>
              </a:rPr>
              <a:t>4</a:t>
            </a:r>
            <a:r>
              <a:rPr lang="en-US" b="1" dirty="0">
                <a:latin typeface="Calibri" panose="020F0502020204030204" pitchFamily="34" charset="0"/>
                <a:ea typeface="Times New Roman" panose="02020603050405020304" pitchFamily="18" charset="0"/>
                <a:cs typeface="Calibri" panose="020F0502020204030204" pitchFamily="34" charset="0"/>
              </a:rPr>
              <a:t>),(</a:t>
            </a:r>
            <a:r>
              <a:rPr lang="en-US" b="1" dirty="0">
                <a:latin typeface="Calibri" panose="020F0502020204030204" pitchFamily="34" charset="0"/>
                <a:ea typeface="Times New Roman" panose="02020603050405020304" pitchFamily="18" charset="0"/>
                <a:cs typeface="Calibri" panose="020F0502020204030204" pitchFamily="34" charset="0"/>
                <a:hlinkClick r:id="rId4" action="ppaction://hlinkfile" tooltip="United Nations (UN) Enable, 2012 #60"/>
              </a:rPr>
              <a:t>5</a:t>
            </a:r>
            <a:r>
              <a:rPr lang="en-US" b="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Bef>
                <a:spcPts val="601"/>
              </a:spcBef>
              <a:spcAft>
                <a:spcPts val="601"/>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1. States Parties reaffirm that persons with disabilities have the right to recognition everywhere as persons before the law.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Bef>
                <a:spcPts val="601"/>
              </a:spcBef>
              <a:spcAft>
                <a:spcPts val="601"/>
              </a:spcAft>
            </a:pPr>
            <a:r>
              <a:rPr lang="en-US" sz="900" dirty="0">
                <a:solidFill>
                  <a:srgbClr val="8064A2"/>
                </a:solidFill>
                <a:ea typeface="Times New Roman" panose="02020603050405020304" pitchFamily="18" charset="0"/>
              </a:rPr>
              <a:t>The law must recognize that people with disabilities are human beings with rights and responsibilities like anyone else.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13</a:t>
            </a:fld>
            <a:endParaRPr lang="en-GB"/>
          </a:p>
        </p:txBody>
      </p:sp>
    </p:spTree>
    <p:extLst>
      <p:ext uri="{BB962C8B-B14F-4D97-AF65-F5344CB8AC3E}">
        <p14:creationId xmlns:p14="http://schemas.microsoft.com/office/powerpoint/2010/main" val="429970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601"/>
              </a:spcBef>
              <a:spcAft>
                <a:spcPts val="601"/>
              </a:spcAft>
            </a:pPr>
            <a:r>
              <a:rPr lang="en-GB" sz="800" dirty="0">
                <a:solidFill>
                  <a:srgbClr val="000000"/>
                </a:solidFill>
                <a:ea typeface="Times New Roman" panose="02020603050405020304" pitchFamily="18" charset="0"/>
              </a:rPr>
              <a:t>2. States Parties shall recognize that persons with disabilities enjoy legal capacity on an equal basis with others in all aspects of life.</a:t>
            </a:r>
            <a:endParaRPr lang="x-none" sz="800">
              <a:ea typeface="SimSun" panose="02010600030101010101" pitchFamily="2" charset="-122"/>
              <a:cs typeface="Arial" panose="020B0604020202020204" pitchFamily="34" charset="0"/>
            </a:endParaRPr>
          </a:p>
          <a:p>
            <a:pPr algn="just">
              <a:lnSpc>
                <a:spcPct val="115000"/>
              </a:lnSpc>
              <a:spcBef>
                <a:spcPts val="601"/>
              </a:spcBef>
              <a:spcAft>
                <a:spcPts val="601"/>
              </a:spcAft>
            </a:pPr>
            <a:r>
              <a:rPr lang="en-US" dirty="0">
                <a:solidFill>
                  <a:srgbClr val="8064A2"/>
                </a:solidFill>
                <a:latin typeface="Calibri" panose="020F0502020204030204" pitchFamily="34" charset="0"/>
                <a:ea typeface="Times New Roman" panose="02020603050405020304" pitchFamily="18" charset="0"/>
                <a:cs typeface="Calibri" panose="020F0502020204030204" pitchFamily="34" charset="0"/>
              </a:rPr>
              <a:t>People with disabilities have the same rights as everybody else and must be able use them. People with disabilities must be able to act under the law which means they can engage in transactions and create, modify or end legal relationships. They can make their own decisions and others must respect their decisions.</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14</a:t>
            </a:fld>
            <a:endParaRPr lang="en-GB"/>
          </a:p>
        </p:txBody>
      </p:sp>
    </p:spTree>
    <p:extLst>
      <p:ext uri="{BB962C8B-B14F-4D97-AF65-F5344CB8AC3E}">
        <p14:creationId xmlns:p14="http://schemas.microsoft.com/office/powerpoint/2010/main" val="406064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601"/>
              </a:spcBef>
              <a:spcAft>
                <a:spcPts val="601"/>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3. States Parties shall take appropriate measures to provide access by persons with disabilities to the support they may require in exercising their legal capacity.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Bef>
                <a:spcPts val="601"/>
              </a:spcBef>
              <a:spcAft>
                <a:spcPts val="601"/>
              </a:spcAft>
            </a:pPr>
            <a:r>
              <a:rPr lang="en-US" sz="900" dirty="0">
                <a:solidFill>
                  <a:srgbClr val="8064A2"/>
                </a:solidFill>
                <a:ea typeface="Times New Roman" panose="02020603050405020304" pitchFamily="18" charset="0"/>
              </a:rPr>
              <a:t>When it is hard for people with disabilities to make decisions on their own, they have the right to receive support to help them make decisions.</a:t>
            </a:r>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15</a:t>
            </a:fld>
            <a:endParaRPr lang="en-GB"/>
          </a:p>
        </p:txBody>
      </p:sp>
    </p:spTree>
    <p:extLst>
      <p:ext uri="{BB962C8B-B14F-4D97-AF65-F5344CB8AC3E}">
        <p14:creationId xmlns:p14="http://schemas.microsoft.com/office/powerpoint/2010/main" val="3961696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80" y="3324240"/>
            <a:ext cx="5447030" cy="6117915"/>
          </a:xfrm>
        </p:spPr>
        <p:txBody>
          <a:bodyPr/>
          <a:lstStyle/>
          <a:p>
            <a:pPr algn="just"/>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4. States Parties shall ensure that all measures that relate to the exercise of legal capacity provide for appropriate and effective safeguards to prevent abuse in accordance with international human rights law. Such safeguards shall ensure that measures relating to the exercise of legal capacity respect the rights, will and preferences of the person, are free of conflict of interest and undue influence, are proportional and tailored to the person’s circumstances, apply for the shortest time possible and are subject to regular review by a competent, independent and impartial authority or judicial body. The safeguards shall be proportional to the degree to which such measures affect the person’s rights and interests.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Bef>
                <a:spcPts val="601"/>
              </a:spcBef>
            </a:pPr>
            <a:r>
              <a:rPr lang="en-US" dirty="0">
                <a:solidFill>
                  <a:srgbClr val="8064A2"/>
                </a:solidFill>
                <a:latin typeface="Calibri" panose="020F0502020204030204" pitchFamily="34" charset="0"/>
                <a:cs typeface="Calibri" panose="020F0502020204030204" pitchFamily="34" charset="0"/>
              </a:rPr>
              <a:t>When people receive support to make decisions, they must be protected against possible abuse. Also:</a:t>
            </a:r>
            <a:endParaRPr lang="x-none" dirty="0">
              <a:solidFill>
                <a:srgbClr val="8064A2"/>
              </a:solidFill>
              <a:latin typeface="Calibri" panose="020F0502020204030204" pitchFamily="34" charset="0"/>
              <a:cs typeface="Calibri" panose="020F0502020204030204" pitchFamily="34" charset="0"/>
            </a:endParaRPr>
          </a:p>
          <a:p>
            <a:pPr marL="286179" indent="-286179" algn="just">
              <a:spcBef>
                <a:spcPts val="601"/>
              </a:spcBef>
              <a:buFont typeface="Calibri" panose="020F0502020204030204" pitchFamily="34" charset="0"/>
              <a:buChar char="⁻"/>
            </a:pPr>
            <a:r>
              <a:rPr lang="en-US" dirty="0">
                <a:solidFill>
                  <a:srgbClr val="8064A2"/>
                </a:solidFill>
                <a:latin typeface="Calibri" panose="020F0502020204030204" pitchFamily="34" charset="0"/>
                <a:cs typeface="Calibri" panose="020F0502020204030204" pitchFamily="34" charset="0"/>
              </a:rPr>
              <a:t>the support that the person receives should respect the rights of the person and what the person wants;</a:t>
            </a:r>
            <a:endParaRPr lang="x-none" dirty="0">
              <a:solidFill>
                <a:srgbClr val="8064A2"/>
              </a:solidFill>
              <a:latin typeface="Calibri" panose="020F0502020204030204" pitchFamily="34" charset="0"/>
              <a:cs typeface="Calibri" panose="020F0502020204030204" pitchFamily="34" charset="0"/>
            </a:endParaRPr>
          </a:p>
          <a:p>
            <a:pPr marL="286179" indent="-286179" algn="just">
              <a:spcBef>
                <a:spcPts val="601"/>
              </a:spcBef>
              <a:buFont typeface="Calibri" panose="020F0502020204030204" pitchFamily="34" charset="0"/>
              <a:buChar char="⁻"/>
            </a:pPr>
            <a:r>
              <a:rPr lang="en-US" dirty="0">
                <a:solidFill>
                  <a:srgbClr val="8064A2"/>
                </a:solidFill>
                <a:latin typeface="Calibri" panose="020F0502020204030204" pitchFamily="34" charset="0"/>
                <a:cs typeface="Calibri" panose="020F0502020204030204" pitchFamily="34" charset="0"/>
              </a:rPr>
              <a:t>it should not be in the interest of or benefit others;</a:t>
            </a:r>
            <a:endParaRPr lang="x-none" dirty="0">
              <a:solidFill>
                <a:srgbClr val="8064A2"/>
              </a:solidFill>
              <a:latin typeface="Calibri" panose="020F0502020204030204" pitchFamily="34" charset="0"/>
              <a:cs typeface="Calibri" panose="020F0502020204030204" pitchFamily="34" charset="0"/>
            </a:endParaRPr>
          </a:p>
          <a:p>
            <a:pPr marL="286179" indent="-286179" algn="just">
              <a:spcBef>
                <a:spcPts val="601"/>
              </a:spcBef>
              <a:buFont typeface="Calibri" panose="020F0502020204030204" pitchFamily="34" charset="0"/>
              <a:buChar char="⁻"/>
            </a:pPr>
            <a:r>
              <a:rPr lang="en-US" dirty="0">
                <a:solidFill>
                  <a:srgbClr val="8064A2"/>
                </a:solidFill>
                <a:latin typeface="Calibri" panose="020F0502020204030204" pitchFamily="34" charset="0"/>
                <a:cs typeface="Calibri" panose="020F0502020204030204" pitchFamily="34" charset="0"/>
              </a:rPr>
              <a:t>the persons providing support should not try to influence the person to make decisions they do not want to make;</a:t>
            </a:r>
            <a:endParaRPr lang="x-none" dirty="0">
              <a:solidFill>
                <a:srgbClr val="8064A2"/>
              </a:solidFill>
              <a:latin typeface="Calibri" panose="020F0502020204030204" pitchFamily="34" charset="0"/>
              <a:cs typeface="Calibri" panose="020F0502020204030204" pitchFamily="34" charset="0"/>
            </a:endParaRPr>
          </a:p>
          <a:p>
            <a:pPr marL="286179" indent="-286179" algn="just">
              <a:spcBef>
                <a:spcPts val="601"/>
              </a:spcBef>
              <a:buFont typeface="Calibri" panose="020F0502020204030204" pitchFamily="34" charset="0"/>
              <a:buChar char="⁻"/>
            </a:pPr>
            <a:r>
              <a:rPr lang="en-US" dirty="0">
                <a:solidFill>
                  <a:srgbClr val="8064A2"/>
                </a:solidFill>
                <a:latin typeface="Calibri" panose="020F0502020204030204" pitchFamily="34" charset="0"/>
                <a:cs typeface="Calibri" panose="020F0502020204030204" pitchFamily="34" charset="0"/>
              </a:rPr>
              <a:t>there should be the right amount of support for what the person needs;</a:t>
            </a:r>
            <a:endParaRPr lang="x-none" dirty="0">
              <a:solidFill>
                <a:srgbClr val="8064A2"/>
              </a:solidFill>
              <a:latin typeface="Calibri" panose="020F0502020204030204" pitchFamily="34" charset="0"/>
              <a:cs typeface="Calibri" panose="020F0502020204030204" pitchFamily="34" charset="0"/>
            </a:endParaRPr>
          </a:p>
          <a:p>
            <a:pPr marL="286179" indent="-286179" algn="just">
              <a:spcBef>
                <a:spcPts val="601"/>
              </a:spcBef>
              <a:buFont typeface="Calibri" panose="020F0502020204030204" pitchFamily="34" charset="0"/>
              <a:buChar char="⁻"/>
            </a:pPr>
            <a:r>
              <a:rPr lang="en-US" dirty="0">
                <a:solidFill>
                  <a:srgbClr val="8064A2"/>
                </a:solidFill>
                <a:latin typeface="Calibri" panose="020F0502020204030204" pitchFamily="34" charset="0"/>
                <a:cs typeface="Calibri" panose="020F0502020204030204" pitchFamily="34" charset="0"/>
              </a:rPr>
              <a:t>the support should be for as short a time as possible;</a:t>
            </a:r>
            <a:endParaRPr lang="x-none" dirty="0">
              <a:solidFill>
                <a:srgbClr val="8064A2"/>
              </a:solidFill>
              <a:latin typeface="Calibri" panose="020F0502020204030204" pitchFamily="34" charset="0"/>
              <a:cs typeface="Calibri" panose="020F0502020204030204" pitchFamily="34" charset="0"/>
            </a:endParaRPr>
          </a:p>
          <a:p>
            <a:pPr marL="286179" indent="-286179" algn="just">
              <a:spcBef>
                <a:spcPts val="601"/>
              </a:spcBef>
              <a:buFont typeface="Calibri" panose="020F0502020204030204" pitchFamily="34" charset="0"/>
              <a:buChar char="⁻"/>
            </a:pPr>
            <a:r>
              <a:rPr lang="en-US" dirty="0">
                <a:solidFill>
                  <a:srgbClr val="8064A2"/>
                </a:solidFill>
                <a:latin typeface="Calibri" panose="020F0502020204030204" pitchFamily="34" charset="0"/>
                <a:cs typeface="Calibri" panose="020F0502020204030204" pitchFamily="34" charset="0"/>
              </a:rPr>
              <a:t>it should be checked regularly by an authority which can be trusted.</a:t>
            </a:r>
            <a:endParaRPr lang="x-none" dirty="0">
              <a:solidFill>
                <a:srgbClr val="8064A2"/>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16</a:t>
            </a:fld>
            <a:endParaRPr lang="en-GB"/>
          </a:p>
        </p:txBody>
      </p:sp>
    </p:spTree>
    <p:extLst>
      <p:ext uri="{BB962C8B-B14F-4D97-AF65-F5344CB8AC3E}">
        <p14:creationId xmlns:p14="http://schemas.microsoft.com/office/powerpoint/2010/main" val="3056891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601"/>
              </a:spcBef>
              <a:spcAft>
                <a:spcPts val="601"/>
              </a:spcAft>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5. Subject to the provisions of this article, States Parties shall take all appropriate and effective measures to ensure the equal right of persons with disabilities to own or inherit property, to control their own financial affairs and to have equal access to bank loans, mortgages and other forms of financial credit, and shall ensure that persons with disabilities are not arbitrarily deprived of their property.</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US" sz="900" dirty="0">
                <a:solidFill>
                  <a:srgbClr val="8064A2"/>
                </a:solidFill>
                <a:ea typeface="Times New Roman" panose="02020603050405020304" pitchFamily="18" charset="0"/>
              </a:rPr>
              <a:t>Countries must protect the equal rights of people with disabilities:</a:t>
            </a:r>
            <a:endParaRPr lang="x-none">
              <a:latin typeface="Calibri" panose="020F0502020204030204" pitchFamily="34" charset="0"/>
              <a:ea typeface="SimSun" panose="02010600030101010101" pitchFamily="2" charset="-122"/>
              <a:cs typeface="Arial" panose="020B0604020202020204" pitchFamily="34" charset="0"/>
            </a:endParaRPr>
          </a:p>
          <a:p>
            <a:pPr marL="629593" indent="-228943" algn="just">
              <a:lnSpc>
                <a:spcPct val="115000"/>
              </a:lnSpc>
              <a:spcAft>
                <a:spcPts val="601"/>
              </a:spcAft>
              <a:buFont typeface="Arial" panose="020B0604020202020204" pitchFamily="34" charset="0"/>
              <a:buChar char="•"/>
            </a:pPr>
            <a:r>
              <a:rPr lang="en-US" sz="900" dirty="0">
                <a:solidFill>
                  <a:srgbClr val="8064A2"/>
                </a:solidFill>
                <a:ea typeface="Times New Roman" panose="02020603050405020304" pitchFamily="18" charset="0"/>
              </a:rPr>
              <a:t>to have or be given property;</a:t>
            </a:r>
            <a:endParaRPr lang="x-none">
              <a:latin typeface="Calibri" panose="020F0502020204030204" pitchFamily="34" charset="0"/>
              <a:ea typeface="SimSun" panose="02010600030101010101" pitchFamily="2" charset="-122"/>
              <a:cs typeface="Arial" panose="020B0604020202020204" pitchFamily="34" charset="0"/>
            </a:endParaRPr>
          </a:p>
          <a:p>
            <a:pPr marL="629593" indent="-228943" algn="just">
              <a:lnSpc>
                <a:spcPct val="115000"/>
              </a:lnSpc>
              <a:spcAft>
                <a:spcPts val="601"/>
              </a:spcAft>
              <a:buFont typeface="Arial" panose="020B0604020202020204" pitchFamily="34" charset="0"/>
              <a:buChar char="•"/>
            </a:pPr>
            <a:r>
              <a:rPr lang="en-US" sz="900" dirty="0">
                <a:solidFill>
                  <a:srgbClr val="8064A2"/>
                </a:solidFill>
                <a:ea typeface="Times New Roman" panose="02020603050405020304" pitchFamily="18" charset="0"/>
              </a:rPr>
              <a:t>to control their money;</a:t>
            </a:r>
            <a:endParaRPr lang="x-none">
              <a:latin typeface="Calibri" panose="020F0502020204030204" pitchFamily="34" charset="0"/>
              <a:ea typeface="SimSun" panose="02010600030101010101" pitchFamily="2" charset="-122"/>
              <a:cs typeface="Arial" panose="020B0604020202020204" pitchFamily="34" charset="0"/>
            </a:endParaRPr>
          </a:p>
          <a:p>
            <a:pPr marL="629593" indent="-228943" algn="just">
              <a:lnSpc>
                <a:spcPct val="115000"/>
              </a:lnSpc>
              <a:spcAft>
                <a:spcPts val="601"/>
              </a:spcAft>
              <a:buFont typeface="Arial" panose="020B0604020202020204" pitchFamily="34" charset="0"/>
              <a:buChar char="•"/>
            </a:pPr>
            <a:r>
              <a:rPr lang="en-US" sz="900" dirty="0">
                <a:solidFill>
                  <a:srgbClr val="8064A2"/>
                </a:solidFill>
                <a:ea typeface="Times New Roman" panose="02020603050405020304" pitchFamily="18" charset="0"/>
              </a:rPr>
              <a:t>to borrow money; and</a:t>
            </a:r>
            <a:endParaRPr lang="x-none">
              <a:latin typeface="Calibri" panose="020F0502020204030204" pitchFamily="34" charset="0"/>
              <a:ea typeface="SimSun" panose="02010600030101010101" pitchFamily="2" charset="-122"/>
              <a:cs typeface="Arial" panose="020B0604020202020204" pitchFamily="34" charset="0"/>
            </a:endParaRPr>
          </a:p>
          <a:p>
            <a:pPr marL="629593" indent="-228943" algn="just">
              <a:lnSpc>
                <a:spcPct val="115000"/>
              </a:lnSpc>
              <a:spcAft>
                <a:spcPts val="601"/>
              </a:spcAft>
              <a:buFont typeface="Arial" panose="020B0604020202020204" pitchFamily="34" charset="0"/>
              <a:buChar char="•"/>
            </a:pPr>
            <a:r>
              <a:rPr lang="en-US" sz="900" dirty="0">
                <a:solidFill>
                  <a:srgbClr val="8064A2"/>
                </a:solidFill>
                <a:ea typeface="Times New Roman" panose="02020603050405020304" pitchFamily="18" charset="0"/>
              </a:rPr>
              <a:t>to have their homes or money taken away from them.</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17</a:t>
            </a:fld>
            <a:endParaRPr lang="en-GB"/>
          </a:p>
        </p:txBody>
      </p:sp>
    </p:spTree>
    <p:extLst>
      <p:ext uri="{BB962C8B-B14F-4D97-AF65-F5344CB8AC3E}">
        <p14:creationId xmlns:p14="http://schemas.microsoft.com/office/powerpoint/2010/main" val="2801456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80" y="3324240"/>
            <a:ext cx="5447030" cy="6117915"/>
          </a:xfrm>
        </p:spPr>
        <p:txBody>
          <a:bodyPr/>
          <a:lstStyle/>
          <a:p>
            <a:pPr>
              <a:spcAft>
                <a:spcPts val="601"/>
              </a:spcAft>
            </a:pPr>
            <a:r>
              <a:rPr lang="en-GB" b="1" u="sng" dirty="0">
                <a:latin typeface="Calibri" panose="020F0502020204030204" pitchFamily="34" charset="0"/>
                <a:ea typeface="SimSun" panose="02010600030101010101" pitchFamily="2" charset="-122"/>
                <a:cs typeface="Arial" panose="020B0604020202020204" pitchFamily="34" charset="0"/>
              </a:rPr>
              <a:t>Understanding the distinction between legal capacity and mental capacity</a:t>
            </a:r>
            <a:endParaRPr lang="x-none">
              <a:latin typeface="Calibri" panose="020F0502020204030204" pitchFamily="34" charset="0"/>
              <a:ea typeface="SimSun" panose="02010600030101010101" pitchFamily="2" charset="-122"/>
              <a:cs typeface="Arial" panose="020B0604020202020204" pitchFamily="34" charset="0"/>
            </a:endParaRPr>
          </a:p>
          <a:p>
            <a:pPr algn="just">
              <a:spcAft>
                <a:spcPts val="601"/>
              </a:spcAft>
            </a:pPr>
            <a:r>
              <a:rPr lang="en-GB" dirty="0">
                <a:latin typeface="Calibri" panose="020F0502020204030204" pitchFamily="34" charset="0"/>
                <a:ea typeface="SimSun" panose="02010600030101010101" pitchFamily="2" charset="-122"/>
                <a:cs typeface="Arial" panose="020B0604020202020204" pitchFamily="34" charset="0"/>
              </a:rPr>
              <a:t>Legal capacity and mental capacity are two separate concepts but are often mistakenly seen as one. The CRPD has clarified and elaborated the differences: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spcAft>
                <a:spcPts val="601"/>
              </a:spcAft>
              <a:buFont typeface="Symbol" panose="05050102010706020507" pitchFamily="18" charset="2"/>
              <a:buChar char=""/>
              <a:tabLst>
                <a:tab pos="457886" algn="l"/>
              </a:tabLst>
            </a:pPr>
            <a:r>
              <a:rPr lang="en-GB" b="1" u="sng" dirty="0">
                <a:latin typeface="Calibri" panose="020F0502020204030204" pitchFamily="34" charset="0"/>
                <a:ea typeface="SimSun" panose="02010600030101010101" pitchFamily="2" charset="-122"/>
                <a:cs typeface="Arial" panose="020B0604020202020204" pitchFamily="34" charset="0"/>
              </a:rPr>
              <a:t>Legal capacity</a:t>
            </a:r>
            <a:r>
              <a:rPr lang="en-GB" dirty="0">
                <a:latin typeface="Calibri" panose="020F0502020204030204" pitchFamily="34" charset="0"/>
                <a:ea typeface="SimSun" panose="02010600030101010101" pitchFamily="2" charset="-122"/>
                <a:cs typeface="Arial" panose="020B0604020202020204" pitchFamily="34" charset="0"/>
              </a:rPr>
              <a:t> is an </a:t>
            </a:r>
            <a:r>
              <a:rPr lang="en-GB" b="1" u="sng" dirty="0">
                <a:latin typeface="Calibri" panose="020F0502020204030204" pitchFamily="34" charset="0"/>
                <a:ea typeface="SimSun" panose="02010600030101010101" pitchFamily="2" charset="-122"/>
                <a:cs typeface="Arial" panose="020B0604020202020204" pitchFamily="34" charset="0"/>
              </a:rPr>
              <a:t>inherent and inalienable right</a:t>
            </a:r>
            <a:r>
              <a:rPr lang="en-GB" dirty="0">
                <a:latin typeface="Calibri" panose="020F0502020204030204" pitchFamily="34" charset="0"/>
                <a:ea typeface="SimSun" panose="02010600030101010101" pitchFamily="2" charset="-122"/>
                <a:cs typeface="Arial" panose="020B0604020202020204" pitchFamily="34" charset="0"/>
              </a:rPr>
              <a:t>. It includes two dimensions:</a:t>
            </a:r>
            <a:endParaRPr lang="x-none">
              <a:latin typeface="Calibri" panose="020F0502020204030204" pitchFamily="34" charset="0"/>
              <a:ea typeface="SimSun" panose="02010600030101010101" pitchFamily="2" charset="-122"/>
              <a:cs typeface="Arial" panose="020B0604020202020204" pitchFamily="34" charset="0"/>
            </a:endParaRPr>
          </a:p>
          <a:p>
            <a:pPr marL="629593" indent="-228943">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right to </a:t>
            </a:r>
            <a:r>
              <a:rPr lang="en-GB" u="sng" dirty="0">
                <a:latin typeface="Calibri" panose="020F0502020204030204" pitchFamily="34" charset="0"/>
                <a:ea typeface="SimSun" panose="02010600030101010101" pitchFamily="2" charset="-122"/>
                <a:cs typeface="Arial" panose="020B0604020202020204" pitchFamily="34" charset="0"/>
              </a:rPr>
              <a:t>hold</a:t>
            </a:r>
            <a:r>
              <a:rPr lang="en-GB" dirty="0">
                <a:latin typeface="Calibri" panose="020F0502020204030204" pitchFamily="34" charset="0"/>
                <a:ea typeface="SimSun" panose="02010600030101010101" pitchFamily="2" charset="-122"/>
                <a:cs typeface="Arial" panose="020B0604020202020204" pitchFamily="34" charset="0"/>
              </a:rPr>
              <a:t> rights, and</a:t>
            </a:r>
            <a:endParaRPr lang="x-none">
              <a:latin typeface="Calibri" panose="020F0502020204030204" pitchFamily="34" charset="0"/>
              <a:ea typeface="SimSun" panose="02010600030101010101" pitchFamily="2" charset="-122"/>
              <a:cs typeface="Arial" panose="020B0604020202020204" pitchFamily="34" charset="0"/>
            </a:endParaRPr>
          </a:p>
          <a:p>
            <a:pPr marL="629593" indent="-228943">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right to </a:t>
            </a:r>
            <a:r>
              <a:rPr lang="en-GB" u="sng" dirty="0">
                <a:latin typeface="Calibri" panose="020F0502020204030204" pitchFamily="34" charset="0"/>
                <a:ea typeface="SimSun" panose="02010600030101010101" pitchFamily="2" charset="-122"/>
                <a:cs typeface="Arial" panose="020B0604020202020204" pitchFamily="34" charset="0"/>
              </a:rPr>
              <a:t>exercise</a:t>
            </a:r>
            <a:r>
              <a:rPr lang="en-GB" dirty="0">
                <a:latin typeface="Calibri" panose="020F0502020204030204" pitchFamily="34" charset="0"/>
                <a:ea typeface="SimSun" panose="02010600030101010101" pitchFamily="2" charset="-122"/>
                <a:cs typeface="Arial" panose="020B0604020202020204" pitchFamily="34" charset="0"/>
              </a:rPr>
              <a:t> these rights.</a:t>
            </a:r>
            <a:endParaRPr lang="x-none">
              <a:latin typeface="Calibri" panose="020F0502020204030204" pitchFamily="34" charset="0"/>
              <a:ea typeface="SimSun" panose="02010600030101010101" pitchFamily="2" charset="-122"/>
              <a:cs typeface="Arial" panose="020B0604020202020204" pitchFamily="34" charset="0"/>
            </a:endParaRPr>
          </a:p>
          <a:p>
            <a:pPr algn="just">
              <a:spcAft>
                <a:spcPts val="601"/>
              </a:spcAft>
            </a:pPr>
            <a:r>
              <a:rPr lang="en-GB" dirty="0">
                <a:latin typeface="Calibri" panose="020F0502020204030204" pitchFamily="34" charset="0"/>
                <a:ea typeface="SimSun" panose="02010600030101010101" pitchFamily="2" charset="-122"/>
                <a:cs typeface="Arial" panose="020B0604020202020204" pitchFamily="34" charset="0"/>
              </a:rPr>
              <a:t>The right to legal capacity is necessary for the enjoyment of all other rights. It allows people to participate in society and to be recognized as full citizens.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spcAft>
                <a:spcPts val="601"/>
              </a:spcAft>
              <a:buFont typeface="Symbol" panose="05050102010706020507" pitchFamily="18" charset="2"/>
              <a:buChar char=""/>
              <a:tabLst>
                <a:tab pos="457886" algn="l"/>
              </a:tabLst>
            </a:pPr>
            <a:r>
              <a:rPr lang="en-GB" b="1" u="sng" dirty="0">
                <a:latin typeface="Calibri" panose="020F0502020204030204" pitchFamily="34" charset="0"/>
                <a:ea typeface="SimSun" panose="02010600030101010101" pitchFamily="2" charset="-122"/>
                <a:cs typeface="Arial" panose="020B0604020202020204" pitchFamily="34" charset="0"/>
              </a:rPr>
              <a:t>Mental capacity </a:t>
            </a:r>
            <a:r>
              <a:rPr lang="en-GB" dirty="0">
                <a:latin typeface="Calibri" panose="020F0502020204030204" pitchFamily="34" charset="0"/>
                <a:ea typeface="SimSun" panose="02010600030101010101" pitchFamily="2" charset="-122"/>
                <a:cs typeface="Arial" panose="020B0604020202020204" pitchFamily="34" charset="0"/>
              </a:rPr>
              <a:t>is a term used to refer to the decision-making </a:t>
            </a:r>
            <a:r>
              <a:rPr lang="en-GB" u="sng" dirty="0">
                <a:latin typeface="Calibri" panose="020F0502020204030204" pitchFamily="34" charset="0"/>
                <a:ea typeface="SimSun" panose="02010600030101010101" pitchFamily="2" charset="-122"/>
                <a:cs typeface="Arial" panose="020B0604020202020204" pitchFamily="34" charset="0"/>
              </a:rPr>
              <a:t>skills</a:t>
            </a:r>
            <a:r>
              <a:rPr lang="en-GB" dirty="0">
                <a:latin typeface="Calibri" panose="020F0502020204030204" pitchFamily="34" charset="0"/>
                <a:ea typeface="SimSun" panose="02010600030101010101" pitchFamily="2" charset="-122"/>
                <a:cs typeface="Arial" panose="020B0604020202020204" pitchFamily="34" charset="0"/>
              </a:rPr>
              <a:t> (or decision-making </a:t>
            </a:r>
            <a:r>
              <a:rPr lang="en-GB" u="sng" dirty="0">
                <a:latin typeface="Calibri" panose="020F0502020204030204" pitchFamily="34" charset="0"/>
                <a:ea typeface="SimSun" panose="02010600030101010101" pitchFamily="2" charset="-122"/>
                <a:cs typeface="Arial" panose="020B0604020202020204" pitchFamily="34" charset="0"/>
              </a:rPr>
              <a:t>abilities</a:t>
            </a:r>
            <a:r>
              <a:rPr lang="en-GB" dirty="0">
                <a:latin typeface="Calibri" panose="020F0502020204030204" pitchFamily="34" charset="0"/>
                <a:ea typeface="SimSun" panose="02010600030101010101" pitchFamily="2" charset="-122"/>
                <a:cs typeface="Arial" panose="020B0604020202020204" pitchFamily="34" charset="0"/>
              </a:rPr>
              <a:t>) of a person.</a:t>
            </a:r>
            <a:endParaRPr lang="x-none">
              <a:latin typeface="Calibri" panose="020F0502020204030204" pitchFamily="34" charset="0"/>
              <a:ea typeface="SimSun" panose="02010600030101010101" pitchFamily="2" charset="-122"/>
              <a:cs typeface="Arial" panose="020B0604020202020204" pitchFamily="34" charset="0"/>
            </a:endParaRPr>
          </a:p>
          <a:p>
            <a:pPr algn="just">
              <a:spcAft>
                <a:spcPts val="601"/>
              </a:spcAft>
            </a:pPr>
            <a:r>
              <a:rPr lang="en-GB" dirty="0">
                <a:latin typeface="Calibri" panose="020F0502020204030204" pitchFamily="34" charset="0"/>
                <a:ea typeface="SimSun" panose="02010600030101010101" pitchFamily="2" charset="-122"/>
                <a:cs typeface="Arial" panose="020B0604020202020204" pitchFamily="34" charset="0"/>
              </a:rPr>
              <a:t>In the mental health field, capacity tests are often used in an attempt to determine whether a person can:</a:t>
            </a:r>
            <a:endParaRPr lang="x-none">
              <a:latin typeface="Calibri" panose="020F0502020204030204" pitchFamily="34" charset="0"/>
              <a:ea typeface="SimSun" panose="02010600030101010101" pitchFamily="2" charset="-122"/>
              <a:cs typeface="Arial" panose="020B0604020202020204" pitchFamily="34" charset="0"/>
            </a:endParaRPr>
          </a:p>
          <a:p>
            <a:pPr marL="629593" indent="-171707">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understand information about a decision </a:t>
            </a:r>
            <a:endParaRPr lang="x-none">
              <a:latin typeface="Calibri" panose="020F0502020204030204" pitchFamily="34" charset="0"/>
              <a:ea typeface="SimSun" panose="02010600030101010101" pitchFamily="2" charset="-122"/>
              <a:cs typeface="Arial" panose="020B0604020202020204" pitchFamily="34" charset="0"/>
            </a:endParaRPr>
          </a:p>
          <a:p>
            <a:pPr marL="629593" indent="-171707">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understand the potential consequences of the decision</a:t>
            </a:r>
            <a:endParaRPr lang="x-none">
              <a:latin typeface="Calibri" panose="020F0502020204030204" pitchFamily="34" charset="0"/>
              <a:ea typeface="SimSun" panose="02010600030101010101" pitchFamily="2" charset="-122"/>
              <a:cs typeface="Arial" panose="020B0604020202020204" pitchFamily="34" charset="0"/>
            </a:endParaRPr>
          </a:p>
          <a:p>
            <a:pPr marL="629593" indent="-171707">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communicate the decision. </a:t>
            </a:r>
            <a:endParaRPr lang="x-none">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Capacity tests are generally carried out by health practitioners or capacity assessors.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18</a:t>
            </a:fld>
            <a:endParaRPr lang="en-GB"/>
          </a:p>
        </p:txBody>
      </p:sp>
    </p:spTree>
    <p:extLst>
      <p:ext uri="{BB962C8B-B14F-4D97-AF65-F5344CB8AC3E}">
        <p14:creationId xmlns:p14="http://schemas.microsoft.com/office/powerpoint/2010/main" val="1579294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However, the concept of “mental capacity” and “capacity tests” is flawed because the way we make decisions cannot be measured scientifically. </a:t>
            </a:r>
          </a:p>
          <a:p>
            <a:pPr marL="171707" indent="-171707" algn="just">
              <a:lnSpc>
                <a:spcPct val="115000"/>
              </a:lnSpc>
              <a:spcAft>
                <a:spcPts val="1002"/>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Sometimes we make decisions based on rational reasons and sometimes they are based on our emotions and feelings. There is no universal process of decision-making or right or wrong way to make decisions. </a:t>
            </a:r>
            <a:endParaRPr lang="x-none">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Nevertheless, when a person with a psychosocial, intellectual or cognitive disability makes a decision that others do not agree with, it is often assumed that the person is not capable of making the decision due to their “condition”. </a:t>
            </a:r>
          </a:p>
          <a:p>
            <a:pPr marL="171707" indent="-171707" algn="just">
              <a:lnSpc>
                <a:spcPct val="115000"/>
              </a:lnSpc>
              <a:spcAft>
                <a:spcPts val="1002"/>
              </a:spcAft>
              <a:buFont typeface="Arial" panose="020B0604020202020204" pitchFamily="34" charset="0"/>
              <a:buChar char="•"/>
            </a:pPr>
            <a:r>
              <a:rPr lang="en-GB" dirty="0">
                <a:solidFill>
                  <a:prstClr val="black"/>
                </a:solidFill>
                <a:latin typeface="Calibri" panose="020F0502020204030204" pitchFamily="34" charset="0"/>
                <a:ea typeface="SimSun" panose="02010600030101010101" pitchFamily="2" charset="-122"/>
                <a:cs typeface="Arial" panose="020B0604020202020204" pitchFamily="34" charset="0"/>
              </a:rPr>
              <a:t>However, everyone sometimes makes decisions and choices in life that others do not agree with or that they consider unwise; this should not be a reason for denying people the right to make decisions.</a:t>
            </a:r>
            <a:endParaRPr lang="x-none">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19</a:t>
            </a:fld>
            <a:endParaRPr lang="en-GB"/>
          </a:p>
        </p:txBody>
      </p:sp>
    </p:spTree>
    <p:extLst>
      <p:ext uri="{BB962C8B-B14F-4D97-AF65-F5344CB8AC3E}">
        <p14:creationId xmlns:p14="http://schemas.microsoft.com/office/powerpoint/2010/main" val="364130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600A8A-902E-430E-A833-453AE05FDB61}" type="slidenum">
              <a:rPr lang="en-GB" smtClean="0"/>
              <a:t>2</a:t>
            </a:fld>
            <a:endParaRPr lang="en-GB"/>
          </a:p>
        </p:txBody>
      </p:sp>
    </p:spTree>
    <p:extLst>
      <p:ext uri="{BB962C8B-B14F-4D97-AF65-F5344CB8AC3E}">
        <p14:creationId xmlns:p14="http://schemas.microsoft.com/office/powerpoint/2010/main" val="783433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having “mental capacity” is often incorrectly considered to be a stable and permanent status that people either have or do not have.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However, how well we make decisions varies at different times in our lives. </a:t>
            </a:r>
          </a:p>
          <a:p>
            <a:pPr marL="629593" lvl="1"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For example, making decisions at certain times may be more difficult because of stress or tiredness, or because of a health condition, etc.</a:t>
            </a:r>
          </a:p>
          <a:p>
            <a:pPr marL="629593" lvl="1"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our ability to make decisions may also improve over time as we learn new skills and have new experiences.</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One of the most important challenges is to change the negative stereotypes and misconceptions where assumptions are made that people with disabilities – and, in particular, people with psychosocial, intellectual or cognitive disabilities – do not have the </a:t>
            </a:r>
            <a:r>
              <a:rPr lang="en-GB" u="sng" dirty="0">
                <a:latin typeface="Calibri" panose="020F0502020204030204" pitchFamily="34" charset="0"/>
                <a:ea typeface="SimSun" panose="02010600030101010101" pitchFamily="2" charset="-122"/>
                <a:cs typeface="Arial" panose="020B0604020202020204" pitchFamily="34" charset="0"/>
              </a:rPr>
              <a:t>mental</a:t>
            </a:r>
            <a:r>
              <a:rPr lang="en-GB" dirty="0">
                <a:latin typeface="Calibri" panose="020F0502020204030204" pitchFamily="34" charset="0"/>
                <a:ea typeface="SimSun" panose="02010600030101010101" pitchFamily="2" charset="-122"/>
                <a:cs typeface="Arial" panose="020B0604020202020204" pitchFamily="34" charset="0"/>
              </a:rPr>
              <a:t> capacity to make decisions.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20</a:t>
            </a:fld>
            <a:endParaRPr lang="en-GB"/>
          </a:p>
        </p:txBody>
      </p:sp>
    </p:spTree>
    <p:extLst>
      <p:ext uri="{BB962C8B-B14F-4D97-AF65-F5344CB8AC3E}">
        <p14:creationId xmlns:p14="http://schemas.microsoft.com/office/powerpoint/2010/main" val="2277520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Both these misconceptions and the misinterpretation of the term “mental capacity” (which will be referred to as “decision-making skills” or “ability to make decisions” in the rest of this module) have led to the denial of the right to legal capacity.</a:t>
            </a:r>
            <a:endParaRPr lang="x-none"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According to article 12 of the CRPD, the right to legal capacity can never be taken away from a person. Everybody has the right to legal capacity irrespective of their decision-making skills. A psychosocial, intellectual or cognitive disability can never justify denying someone the right to legal capacity.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21</a:t>
            </a:fld>
            <a:endParaRPr lang="en-GB"/>
          </a:p>
        </p:txBody>
      </p:sp>
    </p:spTree>
    <p:extLst>
      <p:ext uri="{BB962C8B-B14F-4D97-AF65-F5344CB8AC3E}">
        <p14:creationId xmlns:p14="http://schemas.microsoft.com/office/powerpoint/2010/main" val="2775508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u="sng" dirty="0">
                <a:ea typeface="Times New Roman" panose="02020603050405020304" pitchFamily="18" charset="0"/>
                <a:cs typeface="Calibri" panose="020F0502020204030204" pitchFamily="34" charset="0"/>
              </a:rPr>
              <a:t>Formal and informal decision-making</a:t>
            </a:r>
            <a:endParaRPr lang="x-none"/>
          </a:p>
          <a:p>
            <a:pPr algn="just"/>
            <a:r>
              <a:rPr lang="en-US" dirty="0">
                <a:ea typeface="Times New Roman" panose="02020603050405020304" pitchFamily="18" charset="0"/>
                <a:cs typeface="Calibri" panose="020F0502020204030204" pitchFamily="34" charset="0"/>
              </a:rPr>
              <a:t> </a:t>
            </a:r>
            <a:endParaRPr lang="x-none"/>
          </a:p>
          <a:p>
            <a:pPr marL="171707" indent="-171707" algn="just">
              <a:buFont typeface="Arial" panose="020B0604020202020204" pitchFamily="34" charset="0"/>
              <a:buChar char="•"/>
            </a:pPr>
            <a:r>
              <a:rPr lang="en-US" dirty="0">
                <a:ea typeface="Times New Roman" panose="02020603050405020304" pitchFamily="18" charset="0"/>
                <a:cs typeface="Calibri" panose="020F0502020204030204" pitchFamily="34" charset="0"/>
              </a:rPr>
              <a:t>The right to legal capacity concerns </a:t>
            </a:r>
            <a:r>
              <a:rPr lang="en-US" b="1" u="sng" dirty="0">
                <a:ea typeface="Times New Roman" panose="02020603050405020304" pitchFamily="18" charset="0"/>
                <a:cs typeface="Calibri" panose="020F0502020204030204" pitchFamily="34" charset="0"/>
              </a:rPr>
              <a:t>all areas of life</a:t>
            </a:r>
            <a:r>
              <a:rPr lang="en-US" dirty="0">
                <a:ea typeface="Times New Roman" panose="02020603050405020304" pitchFamily="18" charset="0"/>
                <a:cs typeface="Calibri" panose="020F0502020204030204" pitchFamily="34" charset="0"/>
              </a:rPr>
              <a:t>. When people are denied the right to make decisions, they are in fact deprived of a critical and fundamental right to live their lives as they wish, which includes the right to make mistakes and celebrate successes like everyone else.</a:t>
            </a:r>
            <a:endParaRPr lang="x-none"/>
          </a:p>
          <a:p>
            <a:pPr algn="just"/>
            <a:r>
              <a:rPr lang="en-US" dirty="0">
                <a:ea typeface="Times New Roman" panose="02020603050405020304" pitchFamily="18" charset="0"/>
                <a:cs typeface="Calibri" panose="020F0502020204030204" pitchFamily="34" charset="0"/>
              </a:rPr>
              <a:t> </a:t>
            </a:r>
            <a:endParaRPr lang="x-none"/>
          </a:p>
          <a:p>
            <a:pPr marL="171707" indent="-171707" algn="just">
              <a:buFont typeface="Arial" panose="020B0604020202020204" pitchFamily="34" charset="0"/>
              <a:buChar char="•"/>
            </a:pPr>
            <a:r>
              <a:rPr lang="en-US" dirty="0">
                <a:ea typeface="Times New Roman" panose="02020603050405020304" pitchFamily="18" charset="0"/>
                <a:cs typeface="Calibri" panose="020F0502020204030204" pitchFamily="34" charset="0"/>
              </a:rPr>
              <a:t>Article 12 clearly states that all people, including people with disabilities, must have the right to make decisions for themselves, to have those decisions respected by others, and to have the decisions recognized as valid under the law. Article 12 provides protection for both formal decision-making and informal day-to-day decision-making.</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22</a:t>
            </a:fld>
            <a:endParaRPr lang="en-GB"/>
          </a:p>
        </p:txBody>
      </p:sp>
    </p:spTree>
    <p:extLst>
      <p:ext uri="{BB962C8B-B14F-4D97-AF65-F5344CB8AC3E}">
        <p14:creationId xmlns:p14="http://schemas.microsoft.com/office/powerpoint/2010/main" val="950983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buFont typeface="Arial" panose="020B0604020202020204" pitchFamily="34" charset="0"/>
              <a:buChar char="•"/>
            </a:pPr>
            <a:r>
              <a:rPr lang="en-US" dirty="0">
                <a:ea typeface="Times New Roman" panose="02020603050405020304" pitchFamily="18" charset="0"/>
                <a:cs typeface="Calibri" panose="020F0502020204030204" pitchFamily="34" charset="0"/>
              </a:rPr>
              <a:t>In the case of </a:t>
            </a:r>
            <a:r>
              <a:rPr lang="en-US" b="1" u="sng" dirty="0">
                <a:ea typeface="Times New Roman" panose="02020603050405020304" pitchFamily="18" charset="0"/>
                <a:cs typeface="Calibri" panose="020F0502020204030204" pitchFamily="34" charset="0"/>
              </a:rPr>
              <a:t>formal</a:t>
            </a:r>
            <a:r>
              <a:rPr lang="en-US" dirty="0">
                <a:ea typeface="Times New Roman" panose="02020603050405020304" pitchFamily="18" charset="0"/>
                <a:cs typeface="Calibri" panose="020F0502020204030204" pitchFamily="34" charset="0"/>
              </a:rPr>
              <a:t> decisions – e.g. regarding marriage, divorce, renting, buying or selling property, signing contracts, treatment choices – decisions for </a:t>
            </a:r>
            <a:r>
              <a:rPr lang="en-GB" dirty="0"/>
              <a:t>people with psychosocial, intellectual or cognitive disabilities</a:t>
            </a:r>
            <a:r>
              <a:rPr lang="en-US" dirty="0">
                <a:ea typeface="Times New Roman" panose="02020603050405020304" pitchFamily="18" charset="0"/>
                <a:cs typeface="Calibri" panose="020F0502020204030204" pitchFamily="34" charset="0"/>
              </a:rPr>
              <a:t> are often made by court-appointed guardians, health practitioners and families. This process has different terms in different countries – such as guardianship, conservatorship, etc.</a:t>
            </a:r>
            <a:endParaRPr lang="x-none"/>
          </a:p>
          <a:p>
            <a:pPr marL="171707" indent="-171707" algn="just">
              <a:lnSpc>
                <a:spcPct val="115000"/>
              </a:lnSpc>
              <a:buFont typeface="Arial" panose="020B0604020202020204" pitchFamily="34" charset="0"/>
              <a:buChar char="•"/>
            </a:pPr>
            <a:endParaRPr lang="x-none" sz="800">
              <a:ea typeface="SimSun" panose="02010600030101010101" pitchFamily="2" charset="-122"/>
              <a:cs typeface="Arial" panose="020B0604020202020204" pitchFamily="34" charset="0"/>
            </a:endParaRPr>
          </a:p>
          <a:p>
            <a:pPr marL="171707" indent="-171707" algn="just">
              <a:buFont typeface="Arial" panose="020B0604020202020204" pitchFamily="34" charset="0"/>
              <a:buChar char="•"/>
            </a:pPr>
            <a:r>
              <a:rPr lang="en-US" dirty="0">
                <a:ea typeface="Times New Roman" panose="02020603050405020304" pitchFamily="18" charset="0"/>
                <a:cs typeface="Calibri" panose="020F0502020204030204" pitchFamily="34" charset="0"/>
              </a:rPr>
              <a:t>In the case of </a:t>
            </a:r>
            <a:r>
              <a:rPr lang="en-US" b="1" u="sng" dirty="0">
                <a:ea typeface="Times New Roman" panose="02020603050405020304" pitchFamily="18" charset="0"/>
                <a:cs typeface="Calibri" panose="020F0502020204030204" pitchFamily="34" charset="0"/>
              </a:rPr>
              <a:t>informal</a:t>
            </a:r>
            <a:r>
              <a:rPr lang="en-US" dirty="0">
                <a:ea typeface="Times New Roman" panose="02020603050405020304" pitchFamily="18" charset="0"/>
                <a:cs typeface="Calibri" panose="020F0502020204030204" pitchFamily="34" charset="0"/>
              </a:rPr>
              <a:t> decision-making, many of the day-to-day decisions in all aspects of life are taken out of the hands of people </a:t>
            </a:r>
            <a:r>
              <a:rPr lang="en-GB" dirty="0"/>
              <a:t>with psychosocial, intellectual or cognitive disabilities</a:t>
            </a:r>
            <a:r>
              <a:rPr lang="en-GB" dirty="0">
                <a:ea typeface="Times New Roman" panose="02020603050405020304" pitchFamily="18" charset="0"/>
                <a:cs typeface="Calibri" panose="020F0502020204030204" pitchFamily="34" charset="0"/>
              </a:rPr>
              <a:t> </a:t>
            </a:r>
            <a:r>
              <a:rPr lang="en-US" dirty="0">
                <a:ea typeface="Times New Roman" panose="02020603050405020304" pitchFamily="18" charset="0"/>
                <a:cs typeface="Calibri" panose="020F0502020204030204" pitchFamily="34" charset="0"/>
              </a:rPr>
              <a:t>and instead are made by others, particularly families and care partners. Examples of these decisions include how money is spent, living arrangements, personal relationships, choosing clothes to wear, choice of food and daily routines.</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23</a:t>
            </a:fld>
            <a:endParaRPr lang="en-GB"/>
          </a:p>
        </p:txBody>
      </p:sp>
    </p:spTree>
    <p:extLst>
      <p:ext uri="{BB962C8B-B14F-4D97-AF65-F5344CB8AC3E}">
        <p14:creationId xmlns:p14="http://schemas.microsoft.com/office/powerpoint/2010/main" val="1153204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2"/>
              </a:spcAft>
            </a:pPr>
            <a:r>
              <a:rPr lang="en-GB" b="1" u="sng" dirty="0">
                <a:latin typeface="Calibri" panose="020F0502020204030204" pitchFamily="34" charset="0"/>
                <a:ea typeface="SimSun" panose="02010600030101010101" pitchFamily="2" charset="-122"/>
                <a:cs typeface="Arial" panose="020B0604020202020204" pitchFamily="34" charset="0"/>
              </a:rPr>
              <a:t>Settings where the right to legal capacity is denied</a:t>
            </a:r>
            <a:endParaRPr lang="x-none" sz="800">
              <a:ea typeface="SimSun" panose="02010600030101010101" pitchFamily="2" charset="-122"/>
              <a:cs typeface="Arial" panose="020B0604020202020204" pitchFamily="34" charset="0"/>
            </a:endParaRPr>
          </a:p>
          <a:p>
            <a:pPr>
              <a:spcAft>
                <a:spcPts val="1002"/>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a:t>
            </a:r>
            <a:endParaRPr lang="x-none" sz="800">
              <a:ea typeface="SimSun" panose="02010600030101010101" pitchFamily="2" charset="-122"/>
              <a:cs typeface="Arial" panose="020B0604020202020204" pitchFamily="34" charset="0"/>
            </a:endParaRPr>
          </a:p>
          <a:p>
            <a:pPr marL="171707" indent="-171707">
              <a:spcAft>
                <a:spcPts val="1002"/>
              </a:spcAft>
              <a:buFont typeface="Arial" panose="020B0604020202020204" pitchFamily="34" charset="0"/>
              <a:buChar char="•"/>
            </a:pPr>
            <a:r>
              <a:rPr lang="en-US" b="1" dirty="0">
                <a:latin typeface="Calibri" panose="020F0502020204030204" pitchFamily="34" charset="0"/>
                <a:ea typeface="SimSun" panose="02010600030101010101" pitchFamily="2" charset="-122"/>
                <a:cs typeface="Arial" panose="020B0604020202020204" pitchFamily="34" charset="0"/>
              </a:rPr>
              <a:t>Where does the denial of the right to legal capacity occur?</a:t>
            </a:r>
            <a:endParaRPr lang="x-none" sz="800" b="1">
              <a:ea typeface="SimSun" panose="02010600030101010101" pitchFamily="2" charset="-122"/>
              <a:cs typeface="Arial" panose="020B0604020202020204" pitchFamily="34" charset="0"/>
            </a:endParaRPr>
          </a:p>
          <a:p>
            <a:pPr>
              <a:spcAft>
                <a:spcPts val="1002"/>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answers may include:</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at home</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in mental health and social services</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everywhere!</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24</a:t>
            </a:fld>
            <a:endParaRPr lang="en-GB"/>
          </a:p>
        </p:txBody>
      </p:sp>
    </p:spTree>
    <p:extLst>
      <p:ext uri="{BB962C8B-B14F-4D97-AF65-F5344CB8AC3E}">
        <p14:creationId xmlns:p14="http://schemas.microsoft.com/office/powerpoint/2010/main" val="2634456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2"/>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Once participants have had the opportunity to provide answers, show the following:</a:t>
            </a:r>
            <a:endParaRPr lang="x-none" sz="800">
              <a:ea typeface="SimSun" panose="02010600030101010101" pitchFamily="2" charset="-122"/>
              <a:cs typeface="Arial" panose="020B0604020202020204" pitchFamily="34" charset="0"/>
            </a:endParaRPr>
          </a:p>
          <a:p>
            <a:pPr>
              <a:spcAft>
                <a:spcPts val="1002"/>
              </a:spcAft>
            </a:pPr>
            <a:r>
              <a:rPr lang="en-US" dirty="0">
                <a:latin typeface="Calibri" panose="020F0502020204030204" pitchFamily="34" charset="0"/>
                <a:ea typeface="SimSun" panose="02010600030101010101" pitchFamily="2" charset="-122"/>
                <a:cs typeface="Arial" panose="020B0604020202020204" pitchFamily="34" charset="0"/>
              </a:rPr>
              <a:t>The denial of the right to legal capacity happens:</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in communities (e.g. in school, in the workplace, at the bank, etc.)</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at home</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in mental health and social services (both inpatient and outpatient)</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US" dirty="0">
                <a:latin typeface="Calibri" panose="020F0502020204030204" pitchFamily="34" charset="0"/>
                <a:ea typeface="SimSun" panose="02010600030101010101" pitchFamily="2" charset="-122"/>
                <a:cs typeface="Arial" panose="020B0604020202020204" pitchFamily="34" charset="0"/>
              </a:rPr>
              <a:t>in places where people are detained (e.g. mental health facilities/ institutions, forensic services, police or prison cells).</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25</a:t>
            </a:fld>
            <a:endParaRPr lang="en-GB"/>
          </a:p>
        </p:txBody>
      </p:sp>
    </p:spTree>
    <p:extLst>
      <p:ext uri="{BB962C8B-B14F-4D97-AF65-F5344CB8AC3E}">
        <p14:creationId xmlns:p14="http://schemas.microsoft.com/office/powerpoint/2010/main" val="1236981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spcAft>
                <a:spcPts val="1002"/>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At home</a:t>
            </a:r>
            <a:r>
              <a:rPr lang="en-GB" dirty="0">
                <a:latin typeface="Calibri" panose="020F0502020204030204" pitchFamily="34" charset="0"/>
                <a:ea typeface="SimSun" panose="02010600030101010101" pitchFamily="2" charset="-122"/>
                <a:cs typeface="Arial" panose="020B0604020202020204" pitchFamily="34" charset="0"/>
              </a:rPr>
              <a:t>, people are in some cases denied the right to make decisions about their own lives and daily activities. </a:t>
            </a: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Family members may make all these decisions for them; this is often done with good intentions and a desire to (over)protect their relatives from potential harm. </a:t>
            </a: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Families often fear that their relative will fail, be abused, get hurt or be taken advantage of. </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26</a:t>
            </a:fld>
            <a:endParaRPr lang="en-GB"/>
          </a:p>
        </p:txBody>
      </p:sp>
    </p:spTree>
    <p:extLst>
      <p:ext uri="{BB962C8B-B14F-4D97-AF65-F5344CB8AC3E}">
        <p14:creationId xmlns:p14="http://schemas.microsoft.com/office/powerpoint/2010/main" val="348281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This denial of legal capacity also occurs very often </a:t>
            </a:r>
            <a:r>
              <a:rPr lang="en-GB" b="1" dirty="0">
                <a:latin typeface="Calibri" panose="020F0502020204030204" pitchFamily="34" charset="0"/>
                <a:ea typeface="SimSun" panose="02010600030101010101" pitchFamily="2" charset="-122"/>
                <a:cs typeface="Arial" panose="020B0604020202020204" pitchFamily="34" charset="0"/>
              </a:rPr>
              <a:t>in mental health and social services.</a:t>
            </a:r>
            <a:r>
              <a:rPr lang="en-GB" dirty="0">
                <a:latin typeface="Calibri" panose="020F0502020204030204" pitchFamily="34" charset="0"/>
                <a:ea typeface="SimSun" panose="02010600030101010101" pitchFamily="2" charset="-122"/>
                <a:cs typeface="Arial" panose="020B0604020202020204" pitchFamily="34" charset="0"/>
              </a:rPr>
              <a:t> In some services, the right to legal capacity appears to be systematically violated.</a:t>
            </a:r>
            <a:endParaRPr lang="x-none" sz="80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Involuntary admission and treatment in mental health and social services denies people the right to exercise free and informed consent to health care and therefore denies them the right to legal capacity.</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many cases, legal capacity is also denied to people who are not involuntarily admitted and treated because, even in these cases, staff members assume that a person cannot make decisions and that the staff are in a better position to decide.</a:t>
            </a:r>
            <a:endParaRPr lang="x-none" sz="800">
              <a:ea typeface="SimSun" panose="02010600030101010101" pitchFamily="2" charset="-122"/>
              <a:cs typeface="Arial" panose="020B0604020202020204" pitchFamily="34" charset="0"/>
            </a:endParaRPr>
          </a:p>
          <a:p>
            <a:pPr marL="343414" indent="-343414">
              <a:spcAft>
                <a:spcPts val="1002"/>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addition, the simple threat of involuntary admission and treatment may result in the acceptance of unwanted practices by some people.</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27</a:t>
            </a:fld>
            <a:endParaRPr lang="en-GB"/>
          </a:p>
        </p:txBody>
      </p:sp>
    </p:spTree>
    <p:extLst>
      <p:ext uri="{BB962C8B-B14F-4D97-AF65-F5344CB8AC3E}">
        <p14:creationId xmlns:p14="http://schemas.microsoft.com/office/powerpoint/2010/main" val="3891190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Such practices in services may reflect common negative stereotypes and discriminatory views – for instance, that people using the service cannot make decisions for themselves or that, if they refuse treatment, it is because they do not realize that they need it (e.g. that they lack insight).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assumptions about people’s decision-making abilities are often made quickly because staff members find it easier and less time-consuming to make these decisions themselves.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result is that decision-making powers are taken away from people and there is a general failure to talk with and listen to them (e.g. about their treatment, about what medicines they wish to take, about how long they need to stay in the service etc.).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people with psychosocial, intellectual and cognitive disabilities</a:t>
            </a:r>
            <a:r>
              <a:rPr lang="en-GB" sz="800" dirty="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also face denial of their right to legal capacity on a day-to-day basis </a:t>
            </a:r>
            <a:r>
              <a:rPr lang="en-GB" b="1" dirty="0">
                <a:latin typeface="Calibri" panose="020F0502020204030204" pitchFamily="34" charset="0"/>
                <a:ea typeface="SimSun" panose="02010600030101010101" pitchFamily="2" charset="-122"/>
                <a:cs typeface="Arial" panose="020B0604020202020204" pitchFamily="34" charset="0"/>
              </a:rPr>
              <a:t>in their own communities</a:t>
            </a:r>
            <a:r>
              <a:rPr lang="en-GB" dirty="0">
                <a:latin typeface="Calibri" panose="020F0502020204030204" pitchFamily="34" charset="0"/>
                <a:ea typeface="SimSun" panose="02010600030101010101" pitchFamily="2" charset="-122"/>
                <a:cs typeface="Arial" panose="020B0604020202020204" pitchFamily="34" charset="0"/>
              </a:rPr>
              <a:t> (e.g. staff at the bank refusing people access to their money without a guardian/family member present; social services refusing to give people the paperwork they need to access support and instead giving it only to their guardian).</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28</a:t>
            </a:fld>
            <a:endParaRPr lang="en-GB"/>
          </a:p>
        </p:txBody>
      </p:sp>
    </p:spTree>
    <p:extLst>
      <p:ext uri="{BB962C8B-B14F-4D97-AF65-F5344CB8AC3E}">
        <p14:creationId xmlns:p14="http://schemas.microsoft.com/office/powerpoint/2010/main" val="1561118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1170" marR="721170" indent="-721170">
              <a:lnSpc>
                <a:spcPts val="1202"/>
              </a:lnSpc>
              <a:spcBef>
                <a:spcPts val="1202"/>
              </a:spcBef>
              <a:spcAft>
                <a:spcPts val="601"/>
              </a:spcAft>
              <a:tabLst>
                <a:tab pos="541196" algn="r"/>
              </a:tabLst>
            </a:pPr>
            <a:r>
              <a:rPr lang="en-GB" b="1" dirty="0">
                <a:latin typeface="Calibri" panose="020F0502020204030204" pitchFamily="34" charset="0"/>
                <a:ea typeface="SimSun" panose="02010600030101010101" pitchFamily="2" charset="-122"/>
              </a:rPr>
              <a:t>Gender and legal capacity</a:t>
            </a:r>
            <a:r>
              <a:rPr lang="en-GB" b="1" i="1" dirty="0">
                <a:latin typeface="Calibri" panose="020F0502020204030204" pitchFamily="34" charset="0"/>
                <a:ea typeface="SimSun" panose="02010600030101010101" pitchFamily="2" charset="-122"/>
              </a:rPr>
              <a:t> (</a:t>
            </a:r>
            <a:r>
              <a:rPr lang="en-GB" b="1" i="1" dirty="0">
                <a:latin typeface="Calibri" panose="020F0502020204030204" pitchFamily="34" charset="0"/>
                <a:ea typeface="SimSun" panose="02010600030101010101" pitchFamily="2" charset="-122"/>
                <a:hlinkClick r:id="rId3" action="ppaction://hlinkfile" tooltip="Committee on the Rights of Persons with Disabilities, 2016 #397"/>
              </a:rPr>
              <a:t>6</a:t>
            </a:r>
            <a:r>
              <a:rPr lang="en-GB" b="1" i="1" dirty="0">
                <a:latin typeface="Calibri" panose="020F0502020204030204" pitchFamily="34" charset="0"/>
                <a:ea typeface="SimSun" panose="02010600030101010101" pitchFamily="2" charset="-122"/>
              </a:rPr>
              <a:t>)</a:t>
            </a:r>
            <a:endParaRPr lang="x-none" sz="800" b="1">
              <a:latin typeface="Times New Roman" panose="02020603050405020304" pitchFamily="18" charset="0"/>
              <a:ea typeface="SimSun" panose="02010600030101010101" pitchFamily="2" charset="-122"/>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Women with disabilities may face even more denial of their right to legal capacity as a result of multiple discrimination. </a:t>
            </a: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Their rights to maintain control over their reproductive health, including on the basis of free and informed consent, and rights to found a family, to choose where and with whom to live, to physical and mental integrity, to own and inherit property, and to control their own financial affairs – including equal access to bank loans, mortgages and other forms of financial credit – are often violated through patriarchal systems of substituted decision-making.</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29</a:t>
            </a:fld>
            <a:endParaRPr lang="en-GB"/>
          </a:p>
        </p:txBody>
      </p:sp>
    </p:spTree>
    <p:extLst>
      <p:ext uri="{BB962C8B-B14F-4D97-AF65-F5344CB8AC3E}">
        <p14:creationId xmlns:p14="http://schemas.microsoft.com/office/powerpoint/2010/main" val="11381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391506" y="3620327"/>
            <a:ext cx="6025777" cy="6071212"/>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of the presentation, show participants the following video:</a:t>
            </a:r>
            <a:endParaRPr lang="x-none" sz="800">
              <a:ea typeface="SimSun" panose="02010600030101010101" pitchFamily="2" charset="-122"/>
              <a:cs typeface="Arial" panose="020B0604020202020204" pitchFamily="34" charset="0"/>
            </a:endParaRPr>
          </a:p>
          <a:p>
            <a:pPr algn="just">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Women institutionalized against their will in India. Human Rights Watch (4.15) December 2013 </a:t>
            </a:r>
            <a:r>
              <a:rPr lang="en-GB" u="sng" dirty="0">
                <a:solidFill>
                  <a:srgbClr val="703096"/>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703096"/>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703096"/>
                </a:solidFill>
                <a:latin typeface="Calibri" panose="020F0502020204030204" pitchFamily="34" charset="0"/>
                <a:ea typeface="SimSun" panose="02010600030101010101" pitchFamily="2" charset="-122"/>
                <a:cs typeface="Arial" panose="020B0604020202020204" pitchFamily="34" charset="0"/>
              </a:rPr>
              <a:t>/NZBxI9pNYHw </a:t>
            </a:r>
            <a:r>
              <a:rPr lang="en-GB" dirty="0">
                <a:latin typeface="Calibri" panose="020F0502020204030204" pitchFamily="34" charset="0"/>
                <a:ea typeface="SimSun" panose="02010600030101010101" pitchFamily="2" charset="-122"/>
                <a:cs typeface="Arial" panose="020B0604020202020204" pitchFamily="34" charset="0"/>
              </a:rPr>
              <a:t>(accessed 9 April 2019).</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30</a:t>
            </a:fld>
            <a:endParaRPr lang="en-GB"/>
          </a:p>
        </p:txBody>
      </p:sp>
    </p:spTree>
    <p:extLst>
      <p:ext uri="{BB962C8B-B14F-4D97-AF65-F5344CB8AC3E}">
        <p14:creationId xmlns:p14="http://schemas.microsoft.com/office/powerpoint/2010/main" val="2492758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57200"/>
            <a:ext cx="5095875" cy="2867025"/>
          </a:xfrm>
        </p:spPr>
      </p:sp>
      <p:sp>
        <p:nvSpPr>
          <p:cNvPr id="3" name="Notes Placeholder 2"/>
          <p:cNvSpPr>
            <a:spLocks noGrp="1"/>
          </p:cNvSpPr>
          <p:nvPr>
            <p:ph type="body" idx="1"/>
          </p:nvPr>
        </p:nvSpPr>
        <p:spPr>
          <a:xfrm>
            <a:off x="680878" y="3324241"/>
            <a:ext cx="5447030" cy="6117914"/>
          </a:xfrm>
        </p:spPr>
        <p:txBody>
          <a:bodyPr/>
          <a:lstStyle/>
          <a:p>
            <a:pPr algn="just">
              <a:spcAft>
                <a:spcPts val="1002"/>
              </a:spcAft>
            </a:pPr>
            <a:r>
              <a:rPr lang="en-GB" b="1" i="1" u="sng" dirty="0">
                <a:latin typeface="Calibri" panose="020F0502020204030204" pitchFamily="34" charset="0"/>
                <a:ea typeface="SimSun" panose="02010600030101010101" pitchFamily="2" charset="-122"/>
                <a:cs typeface="Arial" panose="020B0604020202020204" pitchFamily="34" charset="0"/>
              </a:rPr>
              <a:t>Exercise 1.2: Denial of legal capacity</a:t>
            </a:r>
            <a:r>
              <a:rPr lang="en-GB" dirty="0">
                <a:latin typeface="Calibri" panose="020F0502020204030204" pitchFamily="34" charset="0"/>
                <a:ea typeface="SimSun" panose="02010600030101010101" pitchFamily="2" charset="-122"/>
                <a:cs typeface="Arial" panose="020B0604020202020204" pitchFamily="34" charset="0"/>
              </a:rPr>
              <a:t> </a:t>
            </a:r>
            <a:r>
              <a:rPr lang="en-GB" i="1" dirty="0">
                <a:latin typeface="Calibri" panose="020F0502020204030204" pitchFamily="34" charset="0"/>
                <a:ea typeface="SimSun" panose="02010600030101010101" pitchFamily="2" charset="-122"/>
                <a:cs typeface="Arial" panose="020B0604020202020204" pitchFamily="34" charset="0"/>
              </a:rPr>
              <a:t>(20 min.)</a:t>
            </a:r>
            <a:endParaRPr lang="x-none" sz="800" dirty="0">
              <a:ea typeface="SimSun" panose="02010600030101010101" pitchFamily="2" charset="-122"/>
              <a:cs typeface="Arial" panose="020B0604020202020204" pitchFamily="34" charset="0"/>
            </a:endParaRPr>
          </a:p>
          <a:p>
            <a:pPr>
              <a:lnSpc>
                <a:spcPct val="115000"/>
              </a:lnSpc>
              <a:spcAft>
                <a:spcPts val="1002"/>
              </a:spcAft>
            </a:pPr>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Ask participants to read the following scenario, available in </a:t>
            </a:r>
            <a:r>
              <a:rPr lang="en-US" i="1" dirty="0">
                <a:solidFill>
                  <a:srgbClr val="4F81BD"/>
                </a:solidFill>
                <a:latin typeface="Calibri" panose="020F0502020204030204" pitchFamily="34" charset="0"/>
                <a:ea typeface="SimSun" panose="02010600030101010101" pitchFamily="2" charset="-122"/>
                <a:cs typeface="Calibri" panose="020F0502020204030204" pitchFamily="34" charset="0"/>
              </a:rPr>
              <a:t>Annex 1: Denial of legal capacity- Scenario – Soledad</a:t>
            </a:r>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r>
              <a:rPr lang="en-US" b="1" dirty="0">
                <a:latin typeface="Calibri" panose="020F0502020204030204" pitchFamily="34" charset="0"/>
                <a:ea typeface="SimSun" panose="02010600030101010101" pitchFamily="2" charset="-122"/>
                <a:cs typeface="Times New Roman" panose="02020603050405020304" pitchFamily="18" charset="0"/>
              </a:rPr>
              <a:t>Scenario: Soledad </a:t>
            </a:r>
            <a:r>
              <a:rPr lang="en-US" b="1" i="1" dirty="0">
                <a:latin typeface="Calibri" panose="020F0502020204030204" pitchFamily="34" charset="0"/>
                <a:ea typeface="SimSun" panose="02010600030101010101" pitchFamily="2" charset="-122"/>
                <a:cs typeface="Times New Roman" panose="02020603050405020304" pitchFamily="18" charset="0"/>
              </a:rPr>
              <a:t>(</a:t>
            </a:r>
            <a:r>
              <a:rPr lang="en-US" b="1" i="1" dirty="0">
                <a:latin typeface="Calibri" panose="020F0502020204030204" pitchFamily="34" charset="0"/>
                <a:ea typeface="SimSun" panose="02010600030101010101" pitchFamily="2" charset="-122"/>
                <a:cs typeface="Times New Roman" panose="02020603050405020304" pitchFamily="18" charset="0"/>
                <a:hlinkClick r:id="rId3" action="ppaction://hlinkfile" tooltip="Human Rights in Mental Health-FGIP, 2018 #398"/>
              </a:rPr>
              <a:t>7</a:t>
            </a:r>
            <a:r>
              <a:rPr lang="en-US" b="1" i="1" dirty="0">
                <a:latin typeface="Calibri" panose="020F0502020204030204" pitchFamily="34" charset="0"/>
                <a:ea typeface="SimSun" panose="02010600030101010101" pitchFamily="2" charset="-122"/>
                <a:cs typeface="Times New Roman" panose="02020603050405020304" pitchFamily="18" charset="0"/>
              </a:rPr>
              <a:t>)</a:t>
            </a:r>
            <a:endParaRPr lang="x-none" sz="800" dirty="0">
              <a:latin typeface="Times" panose="02020603050405020304" pitchFamily="18" charset="0"/>
              <a:ea typeface="SimSun" panose="02010600030101010101" pitchFamily="2" charset="-122"/>
              <a:cs typeface="Times New Roman" panose="02020603050405020304" pitchFamily="18" charset="0"/>
            </a:endParaRPr>
          </a:p>
          <a:p>
            <a:pPr algn="just"/>
            <a:r>
              <a:rPr lang="en-US" dirty="0">
                <a:latin typeface="Calibri" panose="020F0502020204030204" pitchFamily="34" charset="0"/>
                <a:ea typeface="SimSun" panose="02010600030101010101" pitchFamily="2" charset="-122"/>
                <a:cs typeface="Times New Roman" panose="02020603050405020304" pitchFamily="18" charset="0"/>
              </a:rPr>
              <a:t>Soledad</a:t>
            </a:r>
            <a:r>
              <a:rPr lang="en-US" b="1" dirty="0">
                <a:latin typeface="Calibri" panose="020F0502020204030204" pitchFamily="34" charset="0"/>
                <a:ea typeface="SimSun" panose="02010600030101010101" pitchFamily="2" charset="-122"/>
                <a:cs typeface="Times New Roman" panose="02020603050405020304" pitchFamily="18" charset="0"/>
              </a:rPr>
              <a:t> </a:t>
            </a:r>
            <a:r>
              <a:rPr lang="en-US" dirty="0">
                <a:latin typeface="Calibri" panose="020F0502020204030204" pitchFamily="34" charset="0"/>
                <a:ea typeface="SimSun" panose="02010600030101010101" pitchFamily="2" charset="-122"/>
                <a:cs typeface="Times New Roman" panose="02020603050405020304" pitchFamily="18" charset="0"/>
              </a:rPr>
              <a:t>is a 40-year-old woman who has lived for 10 years in a social care home.  She lives in a small, clean room, that she shares with a roommate she has not chosen herself. She was brought to the social care home because of mood swings and loss of memory. She suffers from infections and describes her health as bad. </a:t>
            </a:r>
          </a:p>
          <a:p>
            <a:pPr algn="just"/>
            <a:endParaRPr lang="x-none" sz="800" dirty="0">
              <a:latin typeface="Times" panose="02020603050405020304" pitchFamily="18" charset="0"/>
              <a:ea typeface="SimSun" panose="02010600030101010101" pitchFamily="2" charset="-122"/>
              <a:cs typeface="Times New Roman" panose="02020603050405020304" pitchFamily="18" charset="0"/>
            </a:endParaRPr>
          </a:p>
          <a:p>
            <a:pPr algn="just"/>
            <a:r>
              <a:rPr lang="en-US" dirty="0">
                <a:latin typeface="Calibri" panose="020F0502020204030204" pitchFamily="34" charset="0"/>
                <a:ea typeface="SimSun" panose="02010600030101010101" pitchFamily="2" charset="-122"/>
                <a:cs typeface="Times New Roman" panose="02020603050405020304" pitchFamily="18" charset="0"/>
              </a:rPr>
              <a:t>Her days are long and empty and constantly follow the same, boring routine: early rise, some cleaning, food, mandatory rest as if they are toddlers and exercise twice a week (an hour in the yard of the fenced social care home).</a:t>
            </a:r>
          </a:p>
          <a:p>
            <a:pPr algn="just"/>
            <a:endParaRPr lang="x-none" sz="800" dirty="0">
              <a:latin typeface="Times" panose="02020603050405020304" pitchFamily="18" charset="0"/>
              <a:ea typeface="SimSun" panose="02010600030101010101" pitchFamily="2" charset="-122"/>
              <a:cs typeface="Times New Roman" panose="02020603050405020304" pitchFamily="18" charset="0"/>
            </a:endParaRPr>
          </a:p>
          <a:p>
            <a:pPr algn="just"/>
            <a:r>
              <a:rPr lang="en-US" dirty="0">
                <a:latin typeface="Calibri" panose="020F0502020204030204" pitchFamily="34" charset="0"/>
                <a:ea typeface="SimSun" panose="02010600030101010101" pitchFamily="2" charset="-122"/>
                <a:cs typeface="Times New Roman" panose="02020603050405020304" pitchFamily="18" charset="0"/>
              </a:rPr>
              <a:t>There is hardly an opportunity to leave the home. All residents are told that the outside world is extremely dangerous and that they are kept behind closed doors for their own security. Many of the residents have internalized this fear and therefore prefer to stay inside.</a:t>
            </a:r>
          </a:p>
          <a:p>
            <a:pPr algn="just"/>
            <a:endParaRPr lang="x-none" sz="800" dirty="0">
              <a:latin typeface="Times" panose="02020603050405020304" pitchFamily="18" charset="0"/>
              <a:ea typeface="SimSun" panose="02010600030101010101" pitchFamily="2" charset="-122"/>
              <a:cs typeface="Times New Roman" panose="02020603050405020304" pitchFamily="18" charset="0"/>
            </a:endParaRPr>
          </a:p>
          <a:p>
            <a:pPr algn="just"/>
            <a:r>
              <a:rPr lang="en-US" dirty="0">
                <a:latin typeface="Calibri" panose="020F0502020204030204" pitchFamily="34" charset="0"/>
                <a:ea typeface="SimSun" panose="02010600030101010101" pitchFamily="2" charset="-122"/>
                <a:cs typeface="Times New Roman" panose="02020603050405020304" pitchFamily="18" charset="0"/>
              </a:rPr>
              <a:t>There is no possibility for Soledad to escape from the rigid life at the home; no individuality is allowed and there is no possibility to engage in her hobbies of playing the piano and singing. </a:t>
            </a:r>
          </a:p>
          <a:p>
            <a:pPr algn="just"/>
            <a:endParaRPr lang="x-none" sz="800" dirty="0">
              <a:latin typeface="Times" panose="02020603050405020304" pitchFamily="18" charset="0"/>
              <a:ea typeface="SimSun" panose="02010600030101010101" pitchFamily="2" charset="-122"/>
              <a:cs typeface="Times New Roman" panose="02020603050405020304" pitchFamily="18" charset="0"/>
            </a:endParaRPr>
          </a:p>
          <a:p>
            <a:pPr algn="just"/>
            <a:r>
              <a:rPr lang="en-US" dirty="0">
                <a:latin typeface="Calibri" panose="020F0502020204030204" pitchFamily="34" charset="0"/>
                <a:ea typeface="SimSun" panose="02010600030101010101" pitchFamily="2" charset="-122"/>
                <a:cs typeface="Times New Roman" panose="02020603050405020304" pitchFamily="18" charset="0"/>
              </a:rPr>
              <a:t>She is convinced that, should she be given the opportunity, she could have a job, for instance in a sewing studio. The quality of life often lies in small things. She likes reading, but her glasses are broken. Although she often asks the staff for a replacement, so far her requests have been to no avail. The antenna from her small television set is broken but no one is able to repair it. </a:t>
            </a:r>
          </a:p>
          <a:p>
            <a:pPr algn="just"/>
            <a:endParaRPr lang="x-none" sz="800" dirty="0">
              <a:latin typeface="Times" panose="02020603050405020304" pitchFamily="18" charset="0"/>
              <a:ea typeface="SimSun" panose="02010600030101010101" pitchFamily="2" charset="-122"/>
              <a:cs typeface="Times New Roman" panose="02020603050405020304" pitchFamily="18" charset="0"/>
            </a:endParaRPr>
          </a:p>
          <a:p>
            <a:pPr algn="just"/>
            <a:r>
              <a:rPr lang="en-US" dirty="0">
                <a:latin typeface="Calibri" panose="020F0502020204030204" pitchFamily="34" charset="0"/>
                <a:ea typeface="SimSun" panose="02010600030101010101" pitchFamily="2" charset="-122"/>
                <a:cs typeface="Times New Roman" panose="02020603050405020304" pitchFamily="18" charset="0"/>
              </a:rPr>
              <a:t>Soledad longs for more attention and affection from the staff. If residents don’t comply with the rules and regulations they are sometimes threatened with the use of straightjackets or being tied to a bed. </a:t>
            </a:r>
            <a:endParaRPr lang="x-none" sz="800" dirty="0">
              <a:latin typeface="Times" panose="02020603050405020304" pitchFamily="18" charset="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31</a:t>
            </a:fld>
            <a:endParaRPr lang="en-GB"/>
          </a:p>
        </p:txBody>
      </p:sp>
    </p:spTree>
    <p:extLst>
      <p:ext uri="{BB962C8B-B14F-4D97-AF65-F5344CB8AC3E}">
        <p14:creationId xmlns:p14="http://schemas.microsoft.com/office/powerpoint/2010/main" val="875015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801"/>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Now, ask participants the following question:</a:t>
            </a:r>
            <a:endParaRPr lang="x-none" sz="800">
              <a:ea typeface="SimSun" panose="02010600030101010101" pitchFamily="2" charset="-122"/>
              <a:cs typeface="Arial" panose="020B0604020202020204" pitchFamily="34" charset="0"/>
            </a:endParaRPr>
          </a:p>
          <a:p>
            <a:pPr marL="171707" indent="-171707" algn="just">
              <a:spcAft>
                <a:spcPts val="801"/>
              </a:spcAft>
              <a:buFont typeface="Arial" panose="020B0604020202020204" pitchFamily="34" charset="0"/>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In which ways are Soledad’s right to legal capacity being violated?</a:t>
            </a:r>
            <a:endParaRPr lang="x-none" sz="800" b="1">
              <a:ea typeface="SimSun" panose="02010600030101010101" pitchFamily="2" charset="-122"/>
              <a:cs typeface="Arial" panose="020B0604020202020204" pitchFamily="34" charset="0"/>
            </a:endParaRPr>
          </a:p>
          <a:p>
            <a:pPr algn="just">
              <a:spcAft>
                <a:spcPts val="801"/>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Answers may include:</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She did not choose to stay at the social care home as she was brought there and cannot leave.</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She could not choose her roommate.</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She does not seem to be able to get adequate care for her infection and general health.</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She has no choice concerning her daily routine.</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She cannot practice her hobbies.</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She cannot find a job.</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She cannot read or watch television although she wants to.</a:t>
            </a:r>
            <a:endParaRPr lang="x-none" sz="800">
              <a:ea typeface="SimSun" panose="02010600030101010101" pitchFamily="2" charset="-122"/>
              <a:cs typeface="Arial" panose="020B0604020202020204" pitchFamily="34" charset="0"/>
            </a:endParaRPr>
          </a:p>
          <a:p>
            <a:pPr marL="343414" indent="-343414" algn="just">
              <a:spcAft>
                <a:spcPts val="801"/>
              </a:spcAft>
              <a:buFont typeface="Symbol" panose="05050102010706020507" pitchFamily="18" charset="2"/>
              <a:buChar char=""/>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If she does not follow the rules, she is threatened by the staff.</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32</a:t>
            </a:fld>
            <a:endParaRPr lang="en-GB"/>
          </a:p>
        </p:txBody>
      </p:sp>
    </p:spTree>
    <p:extLst>
      <p:ext uri="{BB962C8B-B14F-4D97-AF65-F5344CB8AC3E}">
        <p14:creationId xmlns:p14="http://schemas.microsoft.com/office/powerpoint/2010/main" val="3728997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1"/>
              </a:spcAft>
            </a:pPr>
            <a:r>
              <a:rPr lang="en-GB" b="1" i="1" dirty="0">
                <a:solidFill>
                  <a:srgbClr val="000000"/>
                </a:solidFill>
                <a:latin typeface="Calibri" panose="020F0502020204030204" pitchFamily="34" charset="0"/>
                <a:ea typeface="SimSun" panose="02010600030101010101" pitchFamily="2" charset="-122"/>
                <a:cs typeface="Arial" panose="020B0604020202020204" pitchFamily="34" charset="0"/>
              </a:rPr>
              <a:t>Presentation: The consequences of denying the right to legal capacity (10 min.)</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ask participants the following questions:</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spcAft>
                <a:spcPts val="601"/>
              </a:spcAft>
              <a:buFont typeface="Symbol" panose="05050102010706020507" pitchFamily="18" charset="2"/>
              <a:buChar char=""/>
            </a:pPr>
            <a:r>
              <a:rPr lang="en-GB" dirty="0"/>
              <a:t>What are the harmful consequences of the deprivation or restriction of the right to legal capacity on people’s lives?</a:t>
            </a:r>
            <a:endParaRPr lang="x-none"/>
          </a:p>
          <a:p>
            <a:pPr marL="228943" indent="-228943">
              <a:spcAft>
                <a:spcPts val="601"/>
              </a:spcAft>
              <a:buFont typeface="Symbol" panose="05050102010706020507" pitchFamily="18" charset="2"/>
              <a:buChar char=""/>
            </a:pPr>
            <a:r>
              <a:rPr lang="en-GB" dirty="0"/>
              <a:t>How would you feel if/how did you feel when you were deprived of your right to legal capacity?</a:t>
            </a:r>
            <a:endParaRPr lang="x-none"/>
          </a:p>
          <a:p>
            <a:pPr>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Potential answers for participants may include:</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decreases self-esteem.</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buFont typeface="Symbol" panose="05050102010706020507" pitchFamily="18" charset="2"/>
              <a:buChar char=""/>
            </a:pPr>
            <a:r>
              <a:rPr lang="en-GB" dirty="0">
                <a:solidFill>
                  <a:srgbClr val="4F81BD"/>
                </a:solidFill>
              </a:rPr>
              <a:t>It prevents people from participating fully in society.</a:t>
            </a:r>
            <a:endParaRPr lang="x-none">
              <a:solidFill>
                <a:srgbClr val="4F81BD"/>
              </a:solidFill>
            </a:endParaRPr>
          </a:p>
          <a:p>
            <a:pPr marL="228943" indent="-228943">
              <a:buFont typeface="Symbol" panose="05050102010706020507" pitchFamily="18" charset="2"/>
              <a:buChar char=""/>
            </a:pPr>
            <a:r>
              <a:rPr lang="en-GB" dirty="0">
                <a:solidFill>
                  <a:srgbClr val="4F81BD"/>
                </a:solidFill>
              </a:rPr>
              <a:t>It negatively impacts people’s mental health.</a:t>
            </a:r>
            <a:endParaRPr lang="x-none">
              <a:solidFill>
                <a:srgbClr val="4F81BD"/>
              </a:solidFill>
            </a:endParaRPr>
          </a:p>
          <a:p>
            <a:pPr marL="228943" indent="-228943">
              <a:buFont typeface="Symbol" panose="05050102010706020507" pitchFamily="18" charset="2"/>
              <a:buChar char=""/>
            </a:pPr>
            <a:r>
              <a:rPr lang="en-GB" dirty="0">
                <a:solidFill>
                  <a:srgbClr val="4F81BD"/>
                </a:solidFill>
              </a:rPr>
              <a:t>It furthers social exclusion and discrimination</a:t>
            </a:r>
            <a:endParaRPr lang="x-none">
              <a:solidFill>
                <a:srgbClr val="4F81BD"/>
              </a:solidFill>
            </a:endParaRPr>
          </a:p>
          <a:p>
            <a:pPr marL="228943" indent="-228943">
              <a:buFont typeface="Symbol" panose="05050102010706020507" pitchFamily="18" charset="2"/>
              <a:buChar char=""/>
            </a:pPr>
            <a:r>
              <a:rPr lang="en-GB" dirty="0">
                <a:solidFill>
                  <a:srgbClr val="4F81BD"/>
                </a:solidFill>
              </a:rPr>
              <a:t>It prevents people from taking control and responsibility for their lives.</a:t>
            </a:r>
            <a:endParaRPr lang="x-none">
              <a:solidFill>
                <a:srgbClr val="4F81BD"/>
              </a:solidFill>
            </a:endParaRPr>
          </a:p>
          <a:p>
            <a:pPr marL="228943" indent="-228943">
              <a:buFont typeface="Symbol" panose="05050102010706020507" pitchFamily="18" charset="2"/>
              <a:buChar char=""/>
            </a:pPr>
            <a:r>
              <a:rPr lang="en-GB" dirty="0">
                <a:solidFill>
                  <a:srgbClr val="4F81BD"/>
                </a:solidFill>
              </a:rPr>
              <a:t>It prevents people from learning from their mistakes.</a:t>
            </a:r>
            <a:endParaRPr lang="x-none">
              <a:solidFill>
                <a:srgbClr val="4F81BD"/>
              </a:solidFill>
            </a:endParaRPr>
          </a:p>
          <a:p>
            <a:pPr marL="228943" indent="-228943">
              <a:buFont typeface="Symbol" panose="05050102010706020507" pitchFamily="18" charset="2"/>
              <a:buChar char=""/>
            </a:pPr>
            <a:r>
              <a:rPr lang="en-GB" dirty="0">
                <a:solidFill>
                  <a:srgbClr val="4F81BD"/>
                </a:solidFill>
              </a:rPr>
              <a:t>It creates a potential for violence, abuse and coercive practices (e.g. forced treatment, involuntary admission, etc.) to occur.</a:t>
            </a:r>
            <a:endParaRPr lang="x-none">
              <a:solidFill>
                <a:srgbClr val="4F81BD"/>
              </a:solidFill>
            </a:endParaRPr>
          </a:p>
          <a:p>
            <a:pPr marL="228943" indent="-228943">
              <a:buFont typeface="Symbol" panose="05050102010706020507" pitchFamily="18" charset="2"/>
              <a:buChar char=""/>
            </a:pPr>
            <a:r>
              <a:rPr lang="en-GB" dirty="0">
                <a:solidFill>
                  <a:srgbClr val="4F81BD"/>
                </a:solidFill>
              </a:rPr>
              <a:t>It prevents people from defending themselves against acts of violence, abuse and exploitation.</a:t>
            </a:r>
            <a:endParaRPr lang="x-none">
              <a:solidFill>
                <a:srgbClr val="4F81BD"/>
              </a:solidFill>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33</a:t>
            </a:fld>
            <a:endParaRPr lang="en-GB"/>
          </a:p>
        </p:txBody>
      </p:sp>
    </p:spTree>
    <p:extLst>
      <p:ext uri="{BB962C8B-B14F-4D97-AF65-F5344CB8AC3E}">
        <p14:creationId xmlns:p14="http://schemas.microsoft.com/office/powerpoint/2010/main" val="1990237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the discussion, show the following slide:</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Denying people the right to make their own decisions means that they have very little (or no) control over some or all aspects of their lives.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right to legal capacity is fundamental to human personhood and freedom.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protects the dignity of the person as well as their autonomy (i.e. their ability to take charge of their own lives and make their own decisions).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Making one’s own decisions is very important because:</a:t>
            </a:r>
            <a:endParaRPr lang="x-none">
              <a:latin typeface="Calibri" panose="020F0502020204030204" pitchFamily="34" charset="0"/>
              <a:ea typeface="SimSun" panose="02010600030101010101" pitchFamily="2" charset="-122"/>
              <a:cs typeface="Arial" panose="020B0604020202020204" pitchFamily="34" charset="0"/>
            </a:endParaRPr>
          </a:p>
          <a:p>
            <a:pPr marL="629593" marR="60415" lvl="1" indent="-171707"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It allows people to control their own lives.</a:t>
            </a:r>
            <a:endParaRPr lang="x-none">
              <a:latin typeface="Calibri" panose="020F0502020204030204" pitchFamily="34" charset="0"/>
              <a:ea typeface="SimSun" panose="02010600030101010101" pitchFamily="2" charset="-122"/>
              <a:cs typeface="Arial" panose="020B0604020202020204" pitchFamily="34" charset="0"/>
            </a:endParaRPr>
          </a:p>
          <a:p>
            <a:pPr marL="629593" marR="60415" lvl="1" indent="-171707"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It allows people to be full members of their community and for others to respect them as such.</a:t>
            </a:r>
            <a:endParaRPr lang="x-none">
              <a:latin typeface="Calibri" panose="020F0502020204030204" pitchFamily="34" charset="0"/>
              <a:ea typeface="SimSun" panose="02010600030101010101" pitchFamily="2" charset="-122"/>
              <a:cs typeface="Arial" panose="020B0604020202020204" pitchFamily="34" charset="0"/>
            </a:endParaRPr>
          </a:p>
          <a:p>
            <a:pPr marL="629593" marR="60415" lvl="1" indent="-171707"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It allows people to better defend themselves against abuses, exploitation and discrimination.</a:t>
            </a:r>
            <a:endParaRPr lang="x-none">
              <a:latin typeface="Calibri" panose="020F0502020204030204" pitchFamily="34" charset="0"/>
              <a:ea typeface="SimSun" panose="02010600030101010101" pitchFamily="2" charset="-122"/>
              <a:cs typeface="Arial" panose="020B0604020202020204" pitchFamily="34" charset="0"/>
            </a:endParaRPr>
          </a:p>
          <a:p>
            <a:pPr marL="629593" marR="60415" lvl="1" indent="-171707" algn="just">
              <a:lnSpc>
                <a:spcPct val="115000"/>
              </a:lnSpc>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It conveys to everyone that people with psychosocial, intellectual and cognitive disabilities must be respected and treated as equals.</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34</a:t>
            </a:fld>
            <a:endParaRPr lang="en-GB"/>
          </a:p>
        </p:txBody>
      </p:sp>
    </p:spTree>
    <p:extLst>
      <p:ext uri="{BB962C8B-B14F-4D97-AF65-F5344CB8AC3E}">
        <p14:creationId xmlns:p14="http://schemas.microsoft.com/office/powerpoint/2010/main" val="2103063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Presentation: Summary of the topic (10 min.)</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To sum up this topic, show participants the following video:</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US" b="1" dirty="0">
                <a:latin typeface="Calibri" panose="020F0502020204030204" pitchFamily="34" charset="0"/>
                <a:ea typeface="SimSun" panose="02010600030101010101" pitchFamily="2" charset="-122"/>
                <a:cs typeface="Arial" panose="020B0604020202020204" pitchFamily="34" charset="0"/>
              </a:rPr>
              <a:t>UN CRPD: What is Article 12 and Legal Capacity? Mental Health Europe </a:t>
            </a:r>
            <a:r>
              <a:rPr lang="en-US" b="1" i="1" dirty="0">
                <a:latin typeface="Calibri" panose="020F0502020204030204" pitchFamily="34" charset="0"/>
                <a:ea typeface="SimSun" panose="02010600030101010101" pitchFamily="2" charset="-122"/>
                <a:cs typeface="Arial" panose="020B0604020202020204" pitchFamily="34" charset="0"/>
              </a:rPr>
              <a:t>(</a:t>
            </a:r>
            <a:r>
              <a:rPr lang="en-US" b="1"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Mental Health Europe, 2016 #86">
                  <a:extLst>
                    <a:ext uri="{A12FA001-AC4F-418D-AE19-62706E023703}">
                      <ahyp:hlinkClr xmlns:ahyp="http://schemas.microsoft.com/office/drawing/2018/hyperlinkcolor" val="tx"/>
                    </a:ext>
                  </a:extLst>
                </a:hlinkClick>
              </a:rPr>
              <a:t>8</a:t>
            </a:r>
            <a:r>
              <a:rPr lang="en-US" b="1" i="1" dirty="0">
                <a:latin typeface="Calibri" panose="020F0502020204030204" pitchFamily="34" charset="0"/>
                <a:ea typeface="SimSun" panose="02010600030101010101" pitchFamily="2" charset="-122"/>
                <a:cs typeface="Arial" panose="020B0604020202020204" pitchFamily="34" charset="0"/>
              </a:rPr>
              <a:t>)</a:t>
            </a:r>
            <a:r>
              <a:rPr lang="en-US" b="1" dirty="0">
                <a:latin typeface="Calibri" panose="020F0502020204030204" pitchFamily="34" charset="0"/>
                <a:ea typeface="SimSun" panose="02010600030101010101" pitchFamily="2" charset="-122"/>
                <a:cs typeface="Arial" panose="020B0604020202020204" pitchFamily="34" charset="0"/>
              </a:rPr>
              <a:t> (2:53 min.) </a:t>
            </a:r>
            <a:r>
              <a:rPr lang="en-US"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US"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US" u="sng" dirty="0">
                <a:solidFill>
                  <a:srgbClr val="0000FF"/>
                </a:solidFill>
                <a:latin typeface="Calibri" panose="020F0502020204030204" pitchFamily="34" charset="0"/>
                <a:ea typeface="SimSun" panose="02010600030101010101" pitchFamily="2" charset="-122"/>
                <a:cs typeface="Arial" panose="020B0604020202020204" pitchFamily="34" charset="0"/>
              </a:rPr>
              <a:t>/8WhxKJtOXec </a:t>
            </a: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(accessed 9 April 2019).</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35</a:t>
            </a:fld>
            <a:endParaRPr lang="en-GB"/>
          </a:p>
        </p:txBody>
      </p:sp>
    </p:spTree>
    <p:extLst>
      <p:ext uri="{BB962C8B-B14F-4D97-AF65-F5344CB8AC3E}">
        <p14:creationId xmlns:p14="http://schemas.microsoft.com/office/powerpoint/2010/main" val="4132951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recap briefly what they have learned during this topic. Once they have had the opportunity to provide answers, show the following: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Common misconceptions and stereotypes about people’s decision-making skills must be challenged: </a:t>
            </a:r>
            <a:r>
              <a:rPr lang="en-GB" dirty="0">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can make decisions and have the right to do so.</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Everyone’s ability to make decisions can vary for many different reasons.</a:t>
            </a:r>
            <a:r>
              <a:rPr lang="en-GB" dirty="0">
                <a:latin typeface="Calibri" panose="020F0502020204030204" pitchFamily="34" charset="0"/>
                <a:ea typeface="SimSun" panose="02010600030101010101" pitchFamily="2" charset="-122"/>
                <a:cs typeface="Arial" panose="020B0604020202020204" pitchFamily="34" charset="0"/>
              </a:rPr>
              <a:t> There may be times when people find it easier to make decisions, and other times when they find it challenging. This is true for all people.</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Varying abilities to make decisions cannot be a reason to deny people the right to legal capacity. </a:t>
            </a:r>
            <a:r>
              <a:rPr lang="en-GB" dirty="0">
                <a:latin typeface="Calibri" panose="020F0502020204030204" pitchFamily="34" charset="0"/>
                <a:ea typeface="SimSun" panose="02010600030101010101" pitchFamily="2" charset="-122"/>
                <a:cs typeface="Arial" panose="020B0604020202020204" pitchFamily="34" charset="0"/>
              </a:rPr>
              <a:t>According to article 12, all people with disabilities must be able to exercise their right to legal capacity at all times.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mj-lt"/>
              <a:buAutoNum type="arabicPeriod"/>
            </a:pPr>
            <a:r>
              <a:rPr lang="en-GB" b="1" dirty="0">
                <a:latin typeface="Calibri" panose="020F0502020204030204" pitchFamily="34" charset="0"/>
                <a:ea typeface="SimSun" panose="02010600030101010101" pitchFamily="2" charset="-122"/>
                <a:cs typeface="Arial" panose="020B0604020202020204" pitchFamily="34" charset="0"/>
              </a:rPr>
              <a:t>The right to legal capacity is a critical and fundamental right: </a:t>
            </a:r>
            <a:r>
              <a:rPr lang="en-GB" dirty="0">
                <a:latin typeface="Calibri" panose="020F0502020204030204" pitchFamily="34" charset="0"/>
                <a:ea typeface="SimSun" panose="02010600030101010101" pitchFamily="2" charset="-122"/>
                <a:cs typeface="Arial" panose="020B0604020202020204" pitchFamily="34" charset="0"/>
              </a:rPr>
              <a:t>we all need to enjoy this right to be recognized and to participate in society.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36</a:t>
            </a:fld>
            <a:endParaRPr lang="en-GB"/>
          </a:p>
        </p:txBody>
      </p:sp>
    </p:spTree>
    <p:extLst>
      <p:ext uri="{BB962C8B-B14F-4D97-AF65-F5344CB8AC3E}">
        <p14:creationId xmlns:p14="http://schemas.microsoft.com/office/powerpoint/2010/main" val="394613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Pre-empt the following topic by explaining that:</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601"/>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Having the right to legal capacity at all times does not mean that people never need or want support in making decisions. </a:t>
            </a:r>
          </a:p>
          <a:p>
            <a:pPr marL="171707" indent="-171707">
              <a:lnSpc>
                <a:spcPct val="115000"/>
              </a:lnSpc>
              <a:spcAft>
                <a:spcPts val="601"/>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The CRPD acknowledges this and states that people should have access to the support they may want and require in order to be able to exercise their right to legal capacity. </a:t>
            </a:r>
          </a:p>
          <a:p>
            <a:pPr marL="171707" indent="-171707">
              <a:lnSpc>
                <a:spcPct val="115000"/>
              </a:lnSpc>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This is known as “supported decision-making”.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37</a:t>
            </a:fld>
            <a:endParaRPr lang="en-GB"/>
          </a:p>
        </p:txBody>
      </p:sp>
    </p:spTree>
    <p:extLst>
      <p:ext uri="{BB962C8B-B14F-4D97-AF65-F5344CB8AC3E}">
        <p14:creationId xmlns:p14="http://schemas.microsoft.com/office/powerpoint/2010/main" val="4103364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 hours and 15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38</a:t>
            </a:fld>
            <a:endParaRPr lang="en-GB"/>
          </a:p>
        </p:txBody>
      </p:sp>
    </p:spTree>
    <p:extLst>
      <p:ext uri="{BB962C8B-B14F-4D97-AF65-F5344CB8AC3E}">
        <p14:creationId xmlns:p14="http://schemas.microsoft.com/office/powerpoint/2010/main" val="27129798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As an introduction to this topic, explain to participants that: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Supported decision-making is key to respecting a person’s right to legal capacity.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 supported decision-making approach involves cooperating with the person in the process of making a decision and upholding the person’s right to have a final say over that decision.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Implementing a supported decision-making approach can improve everyday practice in mental health and social services.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801300" lvl="1" indent="-343414">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We will explore the meaning of decision-making in this part of the module.</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39</a:t>
            </a:fld>
            <a:endParaRPr lang="en-GB"/>
          </a:p>
        </p:txBody>
      </p:sp>
    </p:spTree>
    <p:extLst>
      <p:ext uri="{BB962C8B-B14F-4D97-AF65-F5344CB8AC3E}">
        <p14:creationId xmlns:p14="http://schemas.microsoft.com/office/powerpoint/2010/main" val="144452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398463"/>
            <a:ext cx="5230812" cy="2943225"/>
          </a:xfrm>
        </p:spPr>
      </p:sp>
      <p:sp>
        <p:nvSpPr>
          <p:cNvPr id="3" name="Notes Placeholder 2"/>
          <p:cNvSpPr>
            <a:spLocks noGrp="1"/>
          </p:cNvSpPr>
          <p:nvPr>
            <p:ph type="body" idx="1"/>
          </p:nvPr>
        </p:nvSpPr>
        <p:spPr>
          <a:xfrm>
            <a:off x="462455" y="3340911"/>
            <a:ext cx="6085490" cy="6381158"/>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320675"/>
            <a:ext cx="5318125" cy="2992438"/>
          </a:xfrm>
        </p:spPr>
      </p:sp>
      <p:sp>
        <p:nvSpPr>
          <p:cNvPr id="3" name="Notes Placeholder 2"/>
          <p:cNvSpPr>
            <a:spLocks noGrp="1"/>
          </p:cNvSpPr>
          <p:nvPr>
            <p:ph type="body" idx="1"/>
          </p:nvPr>
        </p:nvSpPr>
        <p:spPr>
          <a:xfrm>
            <a:off x="680084" y="3313112"/>
            <a:ext cx="5447030" cy="5320783"/>
          </a:xfrm>
        </p:spPr>
        <p:txBody>
          <a:bodyPr/>
          <a:lstStyle/>
          <a:p>
            <a:pPr>
              <a:lnSpc>
                <a:spcPct val="115000"/>
              </a:lnSpc>
              <a:spcAft>
                <a:spcPts val="601"/>
              </a:spcAft>
            </a:pPr>
            <a:r>
              <a:rPr lang="en-GB" b="1" i="1" dirty="0">
                <a:latin typeface="Calibri" panose="020F0502020204030204" pitchFamily="34" charset="0"/>
                <a:ea typeface="SimSun" panose="02010600030101010101" pitchFamily="2" charset="-122"/>
                <a:cs typeface="Arial" panose="020B0604020202020204" pitchFamily="34" charset="0"/>
              </a:rPr>
              <a:t>Exercise 2.1: Discussion on supported decision-making (10 min.)</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Before exploring supported decision-making in detail, state that this exercise is designed to get participants to think about what support can be useful in helping people to make decisions.</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nSpc>
                <a:spcPct val="115000"/>
              </a:lnSpc>
              <a:spcAft>
                <a:spcPts val="601"/>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In what ways do you think persons can be supported to make their own decisions in the context of a mental health or related service?</a:t>
            </a:r>
            <a:endParaRPr lang="x-none" b="1">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Some possible suggestions might include:</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people the opportunity to identify persons they trust who can support them in making decisions (e.g. trained peer workers) and allow people to come to the service with their trusted persons.</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Try to understand the type of information or support that would help the person to make decisions.</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Enable access to support which is independent from the service.</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Allow people more time to make decisions (i.e. give people time to think).</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Don't pressure people for a decision.</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Consider whether the person can make the decision at a later time when circumstances are right for them.</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Consider if there might be a better time of day or a better location to provide information.</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spcAft>
                <a:spcPts val="1002"/>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Work collaboratively with people in the development of their treatment and/or recovery plans, enabling them to express their opinions and preferences.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40</a:t>
            </a:fld>
            <a:endParaRPr lang="en-GB"/>
          </a:p>
        </p:txBody>
      </p:sp>
    </p:spTree>
    <p:extLst>
      <p:ext uri="{BB962C8B-B14F-4D97-AF65-F5344CB8AC3E}">
        <p14:creationId xmlns:p14="http://schemas.microsoft.com/office/powerpoint/2010/main" val="4144045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b="1" i="1" dirty="0">
                <a:latin typeface="Calibri" panose="020F0502020204030204" pitchFamily="34" charset="0"/>
                <a:ea typeface="SimSun" panose="02010600030101010101" pitchFamily="2" charset="-122"/>
                <a:cs typeface="Arial" panose="020B0604020202020204" pitchFamily="34" charset="0"/>
              </a:rPr>
              <a:t>Presentation: Supported decision-making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United Nations (UN) General Assembly, 24 January 2007 #85"/>
              </a:rPr>
              <a:t>9</a:t>
            </a:r>
            <a:r>
              <a:rPr lang="en-GB" b="1" i="1" dirty="0">
                <a:latin typeface="Calibri" panose="020F0502020204030204" pitchFamily="34" charset="0"/>
                <a:ea typeface="SimSun" panose="02010600030101010101" pitchFamily="2" charset="-122"/>
                <a:cs typeface="Arial" panose="020B060402020202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solidFill>
                  <a:srgbClr val="000000"/>
                </a:solidFill>
                <a:latin typeface="Calibri" panose="020F0502020204030204" pitchFamily="34" charset="0"/>
                <a:ea typeface="SimSun" panose="02010600030101010101" pitchFamily="2" charset="-122"/>
                <a:cs typeface="Arial" panose="020B0604020202020204" pitchFamily="34" charset="0"/>
              </a:rPr>
              <a:t>50 min.</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u="sng"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At times, we may all need support to make decisions in different areas of life. Also there may be times in life when we all may find it difficult and challenging to make decisions by ourselves.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At times like these it can be useful to turn to people we trust who can support us in the process of making our decision. In fact, we all use support at times when making decisions and choices, especially when we need other people’s perspectives and skills to supplement our own.</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acknowledgement of this, article 12 of the CRPD recognizes and promotes the concept of “supported decision-making”. </a:t>
            </a: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article states that </a:t>
            </a:r>
            <a:r>
              <a:rPr lang="en-US" dirty="0">
                <a:latin typeface="Calibri" panose="020F0502020204030204" pitchFamily="34" charset="0"/>
                <a:ea typeface="SimSun" panose="02010600030101010101" pitchFamily="2" charset="-122"/>
                <a:cs typeface="Calibri" panose="020F0502020204030204" pitchFamily="34" charset="0"/>
              </a:rPr>
              <a:t>people must have access to a variety of support options. including the support of people they trust (e.g. family, friends, peers, advocates, lawyers, personal ombudsperson, etc.).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It recognizes that building on people’s unique abilities and providing them with the support they require allows them to make their own decisions.</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41</a:t>
            </a:fld>
            <a:endParaRPr lang="en-GB"/>
          </a:p>
        </p:txBody>
      </p:sp>
    </p:spTree>
    <p:extLst>
      <p:ext uri="{BB962C8B-B14F-4D97-AF65-F5344CB8AC3E}">
        <p14:creationId xmlns:p14="http://schemas.microsoft.com/office/powerpoint/2010/main" val="2401451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person may need support to understand the information, weigh up different options, understand the possible consequences of different options and communicate their decisions to others. </a:t>
            </a:r>
            <a:endParaRPr lang="x-none" sz="1100">
              <a:ea typeface="SimSun" panose="02010600030101010101" pitchFamily="2" charset="-122"/>
              <a:cs typeface="Arial" panose="020B0604020202020204" pitchFamily="34" charset="0"/>
            </a:endParaRPr>
          </a:p>
          <a:p>
            <a:pPr marL="629593" lvl="1" indent="-171707">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in the context of a mental health and related service, a peer supporter can support a person to understand and weigh up the benefits and/or negative effects of a particular course of treatment, discuss the pros and cons of the treatment, and support the person to assert and communicate choices if the person has difficulties in doing so.</a:t>
            </a:r>
            <a:endParaRPr lang="x-none" sz="11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note that support needs to be tailored to the individual. Decision-making skills, and hence the level of required support, can vary at different stages in a person’s life. At times people may need no support at all, while at other times they need low-level support. and sometimes more intensive support. </a:t>
            </a:r>
            <a:endParaRPr lang="x-none" sz="1100">
              <a:ea typeface="SimSun" panose="02010600030101010101" pitchFamily="2" charset="-122"/>
              <a:cs typeface="Arial" panose="020B0604020202020204" pitchFamily="34" charset="0"/>
            </a:endParaRPr>
          </a:p>
          <a:p>
            <a:pPr marL="629593" lvl="1"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a person in the early stages of dementia may need minimal or no support at all, whereas in later years the same person may need more intensive support. In addition, some people may require support only for complex decisions while others may require support even for simple, daily decisions.</a:t>
            </a:r>
            <a:endParaRPr lang="x-none" sz="11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42</a:t>
            </a:fld>
            <a:endParaRPr lang="en-GB"/>
          </a:p>
        </p:txBody>
      </p:sp>
    </p:spTree>
    <p:extLst>
      <p:ext uri="{BB962C8B-B14F-4D97-AF65-F5344CB8AC3E}">
        <p14:creationId xmlns:p14="http://schemas.microsoft.com/office/powerpoint/2010/main" val="2332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remember that, unlike the need for support, the right to exercise legal capacity </a:t>
            </a:r>
            <a:r>
              <a:rPr lang="en-GB" u="sng" dirty="0">
                <a:latin typeface="Calibri" panose="020F0502020204030204" pitchFamily="34" charset="0"/>
                <a:ea typeface="SimSun" panose="02010600030101010101" pitchFamily="2" charset="-122"/>
                <a:cs typeface="Calibri" panose="020F0502020204030204" pitchFamily="34" charset="0"/>
              </a:rPr>
              <a:t>never</a:t>
            </a:r>
            <a:r>
              <a:rPr lang="en-GB" dirty="0">
                <a:latin typeface="Calibri" panose="020F0502020204030204" pitchFamily="34" charset="0"/>
                <a:ea typeface="SimSun" panose="02010600030101010101" pitchFamily="2" charset="-122"/>
                <a:cs typeface="Calibri" panose="020F0502020204030204" pitchFamily="34" charset="0"/>
              </a:rPr>
              <a:t> fluctuates or varies. People must always be accepted as having the right to make their own decisions. </a:t>
            </a:r>
            <a:endParaRPr lang="x-none" sz="11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Different support options – both formal and informal – may exist. </a:t>
            </a:r>
            <a:endParaRPr lang="x-none" sz="11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Most existing models of support are not yet fully compliant with the CRPD. </a:t>
            </a:r>
          </a:p>
          <a:p>
            <a:pPr marL="629593" lvl="1"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Criticisms may include objections that some models are led and directed by professionals or that they still use involuntary treatment (although this may be to a lesser extent than other mental health and social services, such as with Open Dialogue). </a:t>
            </a: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It is important to acknowledge these limitations and keep in mind that these services could be further improved to achieve full compliance with the CRPD.</a:t>
            </a:r>
            <a:endParaRPr lang="x-none" sz="11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43</a:t>
            </a:fld>
            <a:endParaRPr lang="en-GB"/>
          </a:p>
        </p:txBody>
      </p:sp>
    </p:spTree>
    <p:extLst>
      <p:ext uri="{BB962C8B-B14F-4D97-AF65-F5344CB8AC3E}">
        <p14:creationId xmlns:p14="http://schemas.microsoft.com/office/powerpoint/2010/main" val="23543585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spcAft>
                <a:spcPts val="1002"/>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Calibri" panose="020F0502020204030204" pitchFamily="34" charset="0"/>
              </a:rPr>
              <a:t>Circle of support (Australia, United Kingdom) </a:t>
            </a:r>
            <a:r>
              <a:rPr lang="en-US" b="1" i="1" dirty="0">
                <a:latin typeface="Calibri" panose="020F0502020204030204" pitchFamily="34" charset="0"/>
                <a:ea typeface="SimSun" panose="02010600030101010101" pitchFamily="2" charset="-122"/>
                <a:cs typeface="Calibri" panose="020F0502020204030204" pitchFamily="34" charset="0"/>
              </a:rPr>
              <a:t>(</a:t>
            </a:r>
            <a:r>
              <a:rPr lang="en-US" b="1" i="1" dirty="0">
                <a:latin typeface="Calibri" panose="020F0502020204030204" pitchFamily="34" charset="0"/>
                <a:ea typeface="SimSun" panose="02010600030101010101" pitchFamily="2" charset="-122"/>
                <a:cs typeface="Calibri" panose="020F0502020204030204" pitchFamily="34" charset="0"/>
                <a:hlinkClick r:id="rId3" action="ppaction://hlinkfile" tooltip="Circles Network, 2017 #90"/>
              </a:rPr>
              <a:t>10</a:t>
            </a:r>
            <a:r>
              <a:rPr lang="en-US" b="1" i="1" dirty="0">
                <a:latin typeface="Calibri" panose="020F0502020204030204" pitchFamily="34" charset="0"/>
                <a:ea typeface="SimSun" panose="02010600030101010101" pitchFamily="2" charset="-122"/>
                <a:cs typeface="Calibri" panose="020F0502020204030204" pitchFamily="34" charset="0"/>
              </a:rPr>
              <a:t>)</a:t>
            </a:r>
            <a:endParaRPr lang="x-none" sz="110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 Circle of Support (sometimes called a Circle of Friends) is a group of people who meet together on a regular basis to help a person (the focus person) accomplish their personal goals in life.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The Circle acts as a community around the person concerned, providing them, when needed, with support to achieve what they want in life. The person being supported is in charge of:</a:t>
            </a:r>
            <a:endParaRPr lang="x-none">
              <a:latin typeface="Calibri" panose="020F0502020204030204" pitchFamily="34" charset="0"/>
              <a:ea typeface="SimSun" panose="02010600030101010101" pitchFamily="2" charset="-122"/>
              <a:cs typeface="Arial" panose="020B0604020202020204" pitchFamily="34" charset="0"/>
            </a:endParaRPr>
          </a:p>
          <a:p>
            <a:pPr marL="801300" lvl="1" indent="-343414" algn="just">
              <a:lnSpc>
                <a:spcPct val="115000"/>
              </a:lnSpc>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deciding who to invite to be in the Circle </a:t>
            </a:r>
            <a:endParaRPr lang="x-none">
              <a:latin typeface="Calibri" panose="020F0502020204030204" pitchFamily="34" charset="0"/>
              <a:ea typeface="SimSun" panose="02010600030101010101" pitchFamily="2" charset="-122"/>
              <a:cs typeface="Arial" panose="020B0604020202020204" pitchFamily="34" charset="0"/>
            </a:endParaRPr>
          </a:p>
          <a:p>
            <a:pPr marL="801300" lvl="1" indent="-343414"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deciding on the direction that the Circle's energy should be employed.</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 facilitator is normally chosen from within the Circle to take care of the work required to keep it running.</a:t>
            </a:r>
          </a:p>
          <a:p>
            <a:pPr>
              <a:spcAft>
                <a:spcPts val="1002"/>
              </a:spcAft>
            </a:pPr>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For more information, show participants the following video:</a:t>
            </a:r>
            <a:endParaRPr lang="x-none" sz="1100">
              <a:solidFill>
                <a:prstClr val="black"/>
              </a:solidFill>
              <a:ea typeface="SimSun" panose="02010600030101010101" pitchFamily="2" charset="-122"/>
              <a:cs typeface="Arial" panose="020B0604020202020204" pitchFamily="34" charset="0"/>
            </a:endParaRPr>
          </a:p>
          <a:p>
            <a:pPr lvl="0"/>
            <a:r>
              <a:rPr lang="en-US" b="1" dirty="0">
                <a:solidFill>
                  <a:srgbClr val="000000"/>
                </a:solidFill>
                <a:latin typeface="Calibri" panose="020F0502020204030204" pitchFamily="34" charset="0"/>
                <a:ea typeface="SimSun" panose="02010600030101010101" pitchFamily="2" charset="-122"/>
                <a:cs typeface="Calibri" panose="020F0502020204030204" pitchFamily="34" charset="0"/>
              </a:rPr>
              <a:t>Circles of Support, </a:t>
            </a:r>
            <a:r>
              <a:rPr lang="en-US" b="1" u="sng" dirty="0">
                <a:solidFill>
                  <a:srgbClr val="000000"/>
                </a:solidFill>
                <a:latin typeface="Calibri" panose="020F0502020204030204" pitchFamily="34" charset="0"/>
                <a:ea typeface="SimSun" panose="02010600030101010101" pitchFamily="2" charset="-122"/>
                <a:cs typeface="Calibri" panose="020F0502020204030204" pitchFamily="34" charset="0"/>
              </a:rPr>
              <a:t>Inclusion </a:t>
            </a:r>
            <a:r>
              <a:rPr lang="en-GB" sz="900" dirty="0">
                <a:solidFill>
                  <a:prstClr val="black"/>
                </a:solidFill>
                <a:ea typeface="SimSun" panose="02010600030101010101" pitchFamily="2" charset="-122"/>
                <a:cs typeface="Arial" panose="020B0604020202020204" pitchFamily="34" charset="0"/>
              </a:rPr>
              <a:t> </a:t>
            </a:r>
            <a:r>
              <a:rPr lang="en-US" b="1" dirty="0">
                <a:solidFill>
                  <a:srgbClr val="000000"/>
                </a:solidFill>
                <a:latin typeface="Calibri" panose="020F0502020204030204" pitchFamily="34" charset="0"/>
                <a:ea typeface="SimSun" panose="02010600030101010101" pitchFamily="2" charset="-122"/>
                <a:cs typeface="Calibri" panose="020F0502020204030204" pitchFamily="34" charset="0"/>
              </a:rPr>
              <a:t>Melbourne (6:19) </a:t>
            </a:r>
            <a:endParaRPr lang="x-none" sz="1100">
              <a:solidFill>
                <a:prstClr val="black"/>
              </a:solidFill>
              <a:ea typeface="SimSun" panose="02010600030101010101" pitchFamily="2" charset="-122"/>
              <a:cs typeface="Arial" panose="020B0604020202020204" pitchFamily="34" charset="0"/>
            </a:endParaRPr>
          </a:p>
          <a:p>
            <a:pPr lvl="0"/>
            <a:r>
              <a:rPr lang="en-US" b="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https://www.youtube.com/watch?v=yVtCGFHPKWY</a:t>
            </a:r>
            <a:r>
              <a:rPr lang="en-US" b="1" dirty="0">
                <a:solidFill>
                  <a:srgbClr val="000000"/>
                </a:solidFill>
                <a:latin typeface="Calibri" panose="020F0502020204030204" pitchFamily="34" charset="0"/>
                <a:ea typeface="SimSun" panose="02010600030101010101" pitchFamily="2" charset="-122"/>
                <a:cs typeface="Calibri" panose="020F0502020204030204" pitchFamily="34" charset="0"/>
              </a:rPr>
              <a:t> (accessed 22 June 1018).</a:t>
            </a:r>
            <a:endParaRPr lang="x-none" sz="1100">
              <a:solidFill>
                <a:prstClr val="black"/>
              </a:solidFill>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44</a:t>
            </a:fld>
            <a:endParaRPr lang="en-GB"/>
          </a:p>
        </p:txBody>
      </p:sp>
    </p:spTree>
    <p:extLst>
      <p:ext uri="{BB962C8B-B14F-4D97-AF65-F5344CB8AC3E}">
        <p14:creationId xmlns:p14="http://schemas.microsoft.com/office/powerpoint/2010/main" val="3242739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86">
              <a:defRPr/>
            </a:pPr>
            <a:r>
              <a:rPr lang="en-US" dirty="0"/>
              <a:t>https://</a:t>
            </a:r>
            <a:r>
              <a:rPr lang="en-US" dirty="0" err="1"/>
              <a:t>youtu.be</a:t>
            </a:r>
            <a:r>
              <a:rPr lang="en-US" dirty="0"/>
              <a:t>/fhF6mv03Cx0 (accessed April 9 2019)</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45</a:t>
            </a:fld>
            <a:endParaRPr lang="en-GB"/>
          </a:p>
        </p:txBody>
      </p:sp>
    </p:spTree>
    <p:extLst>
      <p:ext uri="{BB962C8B-B14F-4D97-AF65-F5344CB8AC3E}">
        <p14:creationId xmlns:p14="http://schemas.microsoft.com/office/powerpoint/2010/main" val="28440814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spcAft>
                <a:spcPts val="1002"/>
              </a:spcAft>
              <a:buFont typeface="Symbol" panose="05050102010706020507" pitchFamily="18" charset="2"/>
              <a:buChar char=""/>
            </a:pPr>
            <a:r>
              <a:rPr lang="en-US" b="1" dirty="0">
                <a:latin typeface="Calibri" panose="020F0502020204030204" pitchFamily="34" charset="0"/>
                <a:ea typeface="SimSun" panose="02010600030101010101" pitchFamily="2" charset="-122"/>
                <a:cs typeface="Calibri" panose="020F0502020204030204" pitchFamily="34" charset="0"/>
              </a:rPr>
              <a:t>Personal ombudsperson (Sweden) (</a:t>
            </a:r>
            <a:r>
              <a:rPr lang="en-US" b="1" dirty="0">
                <a:latin typeface="Calibri" panose="020F0502020204030204" pitchFamily="34" charset="0"/>
                <a:ea typeface="SimSun" panose="02010600030101010101" pitchFamily="2" charset="-122"/>
                <a:cs typeface="Calibri" panose="020F0502020204030204" pitchFamily="34" charset="0"/>
                <a:hlinkClick r:id="rId3" action="ppaction://hlinkfile" tooltip="Choices, 2014 #91"/>
              </a:rPr>
              <a:t>11</a:t>
            </a:r>
            <a:r>
              <a:rPr lang="en-US" b="1" dirty="0">
                <a:latin typeface="Calibri" panose="020F0502020204030204" pitchFamily="34" charset="0"/>
                <a:ea typeface="SimSun" panose="02010600030101010101" pitchFamily="2" charset="-122"/>
                <a:cs typeface="Calibri" panose="020F0502020204030204" pitchFamily="34" charset="0"/>
              </a:rPr>
              <a:t>)</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 Personal Ombudsperson in Sweden is a model of supported decision-making being offered by </a:t>
            </a:r>
            <a:r>
              <a:rPr lang="en-GB" dirty="0">
                <a:latin typeface="Calibri" panose="020F0502020204030204" pitchFamily="34" charset="0"/>
                <a:ea typeface="Times New Roman" panose="02020603050405020304" pitchFamily="18" charset="0"/>
                <a:cs typeface="Calibri" panose="020F0502020204030204" pitchFamily="34" charset="0"/>
              </a:rPr>
              <a:t>several NGOs. </a:t>
            </a: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 personal ombudsman is a skilled person who helps clients with a range of issues: family-matters, housing, access to services or employment. A personal ombudsman only does what their clients want them to do.</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 model is based on a long-time relationship of trust. </a:t>
            </a:r>
            <a:r>
              <a:rPr lang="en-GB" dirty="0">
                <a:latin typeface="Calibri" panose="020F0502020204030204" pitchFamily="34" charset="0"/>
                <a:ea typeface="Times New Roman" panose="02020603050405020304" pitchFamily="18" charset="0"/>
                <a:cs typeface="Calibri" panose="020F0502020204030204" pitchFamily="34" charset="0"/>
              </a:rPr>
              <a:t>It is a long-time engagement for both the personal ombudsman and the clients.</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46</a:t>
            </a:fld>
            <a:endParaRPr lang="en-GB"/>
          </a:p>
        </p:txBody>
      </p:sp>
    </p:spTree>
    <p:extLst>
      <p:ext uri="{BB962C8B-B14F-4D97-AF65-F5344CB8AC3E}">
        <p14:creationId xmlns:p14="http://schemas.microsoft.com/office/powerpoint/2010/main" val="114345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lgn="just">
              <a:lnSpc>
                <a:spcPct val="115000"/>
              </a:lnSpc>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Personal assistance (</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Committee on the Rights of Persons with Disabilities, 2017 #390"/>
              </a:rPr>
              <a:t>13</a:t>
            </a:r>
            <a:r>
              <a:rPr lang="en-GB" b="1" dirty="0">
                <a:latin typeface="Calibri" panose="020F0502020204030204" pitchFamily="34" charset="0"/>
                <a:ea typeface="SimSun" panose="02010600030101010101" pitchFamily="2" charset="-122"/>
                <a:cs typeface="Arial" panose="020B0604020202020204" pitchFamily="34" charset="0"/>
              </a:rPr>
              <a:t>)</a:t>
            </a:r>
            <a:endParaRPr lang="x-none" sz="800">
              <a:ea typeface="SimSun" panose="02010600030101010101" pitchFamily="2" charset="-122"/>
              <a:cs typeface="Arial" panose="020B0604020202020204" pitchFamily="34" charset="0"/>
            </a:endParaRPr>
          </a:p>
          <a:p>
            <a:pPr marL="457886"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Personal assistance refers to person-directed/user-led human support delivered to a person with disability. Personal assistance is a tool for independent living. </a:t>
            </a:r>
          </a:p>
          <a:p>
            <a:pPr marL="457886"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Regarding supported decision-making, personal assistants can be trusted individuals who will talk through options with the person, and support them in communicating their will and preferences to others, etc.</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47</a:t>
            </a:fld>
            <a:endParaRPr lang="en-GB"/>
          </a:p>
        </p:txBody>
      </p:sp>
    </p:spTree>
    <p:extLst>
      <p:ext uri="{BB962C8B-B14F-4D97-AF65-F5344CB8AC3E}">
        <p14:creationId xmlns:p14="http://schemas.microsoft.com/office/powerpoint/2010/main" val="38102417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084" y="3324240"/>
            <a:ext cx="5447030" cy="5972017"/>
          </a:xfrm>
        </p:spPr>
        <p:txBody>
          <a:bodyPr/>
          <a:lstStyle/>
          <a:p>
            <a:pPr>
              <a:spcAft>
                <a:spcPts val="1002"/>
              </a:spcAft>
            </a:pPr>
            <a:r>
              <a:rPr lang="en-US" sz="1100" b="1" dirty="0">
                <a:ea typeface="SimSun" panose="02010600030101010101" pitchFamily="2" charset="-122"/>
              </a:rPr>
              <a:t>Open Dialogue: </a:t>
            </a:r>
            <a:r>
              <a:rPr lang="en-US" sz="1100" b="1" i="1" dirty="0">
                <a:ea typeface="SimSun" panose="02010600030101010101" pitchFamily="2" charset="-122"/>
              </a:rPr>
              <a:t>Finland </a:t>
            </a:r>
            <a:r>
              <a:rPr lang="en-US" sz="1100" i="1" dirty="0">
                <a:ea typeface="SimSun" panose="02010600030101010101" pitchFamily="2" charset="-122"/>
              </a:rPr>
              <a:t>(</a:t>
            </a:r>
            <a:r>
              <a:rPr lang="en-US" sz="1100" i="1" dirty="0">
                <a:ea typeface="SimSun" panose="02010600030101010101" pitchFamily="2" charset="-122"/>
                <a:hlinkClick r:id="rId3" action="ppaction://hlinkfile" tooltip="MindFreedom International,  #93"/>
              </a:rPr>
              <a:t>14</a:t>
            </a:r>
            <a:r>
              <a:rPr lang="en-US" sz="1100" i="1" dirty="0">
                <a:ea typeface="SimSun" panose="02010600030101010101" pitchFamily="2" charset="-122"/>
              </a:rPr>
              <a:t>,</a:t>
            </a:r>
            <a:r>
              <a:rPr lang="en-US" sz="1100" i="1" dirty="0">
                <a:ea typeface="SimSun" panose="02010600030101010101" pitchFamily="2" charset="-122"/>
                <a:hlinkClick r:id="rId4" action="ppaction://hlinkfile" tooltip="Seikkula, 2006 #94"/>
              </a:rPr>
              <a:t>15</a:t>
            </a:r>
            <a:r>
              <a:rPr lang="en-US" sz="1100" i="1" dirty="0">
                <a:ea typeface="SimSun" panose="02010600030101010101" pitchFamily="2" charset="-122"/>
              </a:rPr>
              <a:t>)</a:t>
            </a:r>
            <a:endParaRPr lang="x-none" sz="110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US" sz="1100" dirty="0">
                <a:ea typeface="SimSun" panose="02010600030101010101" pitchFamily="2" charset="-122"/>
              </a:rPr>
              <a:t>Open Dialogue is a Finnish alternative to the traditional mental health system for people diagnosed with "psychoses" such as "schizophrenia". </a:t>
            </a:r>
          </a:p>
          <a:p>
            <a:pPr marL="171707" indent="-171707" algn="just">
              <a:spcAft>
                <a:spcPts val="601"/>
              </a:spcAft>
              <a:buFont typeface="Arial" panose="020B0604020202020204" pitchFamily="34" charset="0"/>
              <a:buChar char="•"/>
            </a:pPr>
            <a:r>
              <a:rPr lang="en-US" sz="1100" dirty="0">
                <a:ea typeface="SimSun" panose="02010600030101010101" pitchFamily="2" charset="-122"/>
              </a:rPr>
              <a:t>This approach is based on a supported decision-making process and aims to support the individual's network of family and friends, as well as respect the decision-making of the individual. </a:t>
            </a:r>
            <a:endParaRPr lang="x-none" sz="110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US" sz="1100" dirty="0">
                <a:ea typeface="SimSun" panose="02010600030101010101" pitchFamily="2" charset="-122"/>
              </a:rPr>
              <a:t>In Open Dialogue, the person seeking support, family and care partners are all invited to participate alongside the Open Dialogue team member in daily meetings that are open, non-secretive and non-hierarchical. </a:t>
            </a:r>
          </a:p>
          <a:p>
            <a:pPr marL="171707" indent="-171707" algn="just">
              <a:spcAft>
                <a:spcPts val="601"/>
              </a:spcAft>
              <a:buFont typeface="Arial" panose="020B0604020202020204" pitchFamily="34" charset="0"/>
              <a:buChar char="•"/>
            </a:pPr>
            <a:r>
              <a:rPr lang="en-US" sz="1100" dirty="0">
                <a:ea typeface="SimSun" panose="02010600030101010101" pitchFamily="2" charset="-122"/>
              </a:rPr>
              <a:t>Everyone openly voices and reflects on their thoughts and feelings, and everyone’s voice is heard, particularly the voice of the person seeking support. </a:t>
            </a:r>
          </a:p>
          <a:p>
            <a:pPr marL="629593" lvl="1" indent="-171707" algn="just">
              <a:spcAft>
                <a:spcPts val="601"/>
              </a:spcAft>
              <a:buFont typeface="Arial" panose="020B0604020202020204" pitchFamily="34" charset="0"/>
              <a:buChar char="•"/>
            </a:pPr>
            <a:r>
              <a:rPr lang="en-US" sz="1100" dirty="0">
                <a:ea typeface="SimSun" panose="02010600030101010101" pitchFamily="2" charset="-122"/>
              </a:rPr>
              <a:t>By speaking openly and at the same level at all times, everyone understands what is going on and what is being talked about. </a:t>
            </a:r>
          </a:p>
          <a:p>
            <a:pPr marL="171707" indent="-171707" algn="just">
              <a:spcAft>
                <a:spcPts val="601"/>
              </a:spcAft>
              <a:buFont typeface="Arial" panose="020B0604020202020204" pitchFamily="34" charset="0"/>
              <a:buChar char="•"/>
            </a:pPr>
            <a:r>
              <a:rPr lang="en-US" sz="1100" dirty="0">
                <a:ea typeface="SimSun" panose="02010600030101010101" pitchFamily="2" charset="-122"/>
              </a:rPr>
              <a:t>A shared language is created and the participants build up a new understanding between each other.</a:t>
            </a:r>
            <a:endParaRPr lang="x-none" sz="110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sz="1100" dirty="0">
                <a:ea typeface="SimSun" panose="02010600030101010101" pitchFamily="2" charset="-122"/>
              </a:rPr>
              <a:t>The Open Dialogue team provides immediate help within 24 hours of the first contact. The team seeks to engage social networks, rebuild relationships and avoid medication and the alienating experience of hospitalization by bringing together the social network of the person seeking support. </a:t>
            </a:r>
          </a:p>
          <a:p>
            <a:pPr marL="171707" indent="-171707" algn="just">
              <a:lnSpc>
                <a:spcPct val="115000"/>
              </a:lnSpc>
              <a:spcAft>
                <a:spcPts val="1002"/>
              </a:spcAft>
              <a:buFont typeface="Arial" panose="020B0604020202020204" pitchFamily="34" charset="0"/>
              <a:buChar char="•"/>
            </a:pPr>
            <a:r>
              <a:rPr lang="en-US" sz="1100" dirty="0">
                <a:ea typeface="SimSun" panose="02010600030101010101" pitchFamily="2" charset="-122"/>
              </a:rPr>
              <a:t>No exact treatment plan is prepared. The approach is flexible and adapts to the changing needs of each person. </a:t>
            </a:r>
            <a:endParaRPr lang="x-none" sz="1100">
              <a:ea typeface="SimSun" panose="02010600030101010101" pitchFamily="2" charset="-122"/>
              <a:cs typeface="Arial" panose="020B0604020202020204" pitchFamily="34" charset="0"/>
            </a:endParaRPr>
          </a:p>
          <a:p>
            <a:pPr>
              <a:spcAft>
                <a:spcPts val="1002"/>
              </a:spcAft>
            </a:pPr>
            <a:r>
              <a:rPr lang="en-GB" sz="1100" dirty="0">
                <a:solidFill>
                  <a:srgbClr val="4F81BD"/>
                </a:solidFill>
                <a:ea typeface="SimSun" panose="02010600030101010101" pitchFamily="2" charset="-122"/>
                <a:cs typeface="Arial" panose="020B0604020202020204" pitchFamily="34" charset="0"/>
              </a:rPr>
              <a:t>Show participants the following video:</a:t>
            </a:r>
            <a:endParaRPr lang="x-none" sz="1100">
              <a:ea typeface="SimSun" panose="02010600030101010101" pitchFamily="2" charset="-122"/>
              <a:cs typeface="Arial" panose="020B0604020202020204" pitchFamily="34" charset="0"/>
            </a:endParaRPr>
          </a:p>
          <a:p>
            <a:r>
              <a:rPr lang="en-GB" sz="1100" dirty="0">
                <a:solidFill>
                  <a:srgbClr val="4F81BD"/>
                </a:solidFill>
                <a:ea typeface="SimSun" panose="02010600030101010101" pitchFamily="2" charset="-122"/>
                <a:cs typeface="Arial" panose="020B0604020202020204" pitchFamily="34" charset="0"/>
              </a:rPr>
              <a:t>Daniel </a:t>
            </a:r>
            <a:r>
              <a:rPr lang="en-GB" sz="1100" dirty="0" err="1">
                <a:solidFill>
                  <a:srgbClr val="4F81BD"/>
                </a:solidFill>
                <a:ea typeface="SimSun" panose="02010600030101010101" pitchFamily="2" charset="-122"/>
                <a:cs typeface="Arial" panose="020B0604020202020204" pitchFamily="34" charset="0"/>
              </a:rPr>
              <a:t>Mackler</a:t>
            </a:r>
            <a:r>
              <a:rPr lang="en-GB" sz="1100" dirty="0">
                <a:solidFill>
                  <a:srgbClr val="4F81BD"/>
                </a:solidFill>
                <a:ea typeface="SimSun" panose="02010600030101010101" pitchFamily="2" charset="-122"/>
                <a:cs typeface="Arial" panose="020B0604020202020204" pitchFamily="34" charset="0"/>
              </a:rPr>
              <a:t> and Jaakko </a:t>
            </a:r>
            <a:r>
              <a:rPr lang="en-GB" sz="1100" dirty="0" err="1">
                <a:solidFill>
                  <a:srgbClr val="4F81BD"/>
                </a:solidFill>
                <a:ea typeface="SimSun" panose="02010600030101010101" pitchFamily="2" charset="-122"/>
                <a:cs typeface="Arial" panose="020B0604020202020204" pitchFamily="34" charset="0"/>
              </a:rPr>
              <a:t>Seikkula</a:t>
            </a:r>
            <a:r>
              <a:rPr lang="en-GB" sz="1100" dirty="0">
                <a:solidFill>
                  <a:srgbClr val="4F81BD"/>
                </a:solidFill>
                <a:ea typeface="SimSun" panose="02010600030101010101" pitchFamily="2" charset="-122"/>
                <a:cs typeface="Arial" panose="020B0604020202020204" pitchFamily="34" charset="0"/>
              </a:rPr>
              <a:t> Speak on Finnish Open Dialogue, social networks, and recovery from psychosis</a:t>
            </a:r>
            <a:r>
              <a:rPr lang="en-GB" sz="1100" i="1" dirty="0">
                <a:solidFill>
                  <a:srgbClr val="4F81BD"/>
                </a:solidFill>
                <a:ea typeface="SimSun" panose="02010600030101010101" pitchFamily="2" charset="-122"/>
                <a:cs typeface="Arial" panose="020B0604020202020204" pitchFamily="34" charset="0"/>
              </a:rPr>
              <a:t> (</a:t>
            </a:r>
            <a:r>
              <a:rPr lang="en-GB" sz="1100" i="1" dirty="0">
                <a:solidFill>
                  <a:srgbClr val="4F81BD"/>
                </a:solidFill>
                <a:ea typeface="SimSun" panose="02010600030101010101" pitchFamily="2" charset="-122"/>
                <a:cs typeface="Arial" panose="020B0604020202020204" pitchFamily="34" charset="0"/>
                <a:hlinkClick r:id="rId5" action="ppaction://hlinkfile" tooltip="Mackler, 2011 #95">
                  <a:extLst>
                    <a:ext uri="{A12FA001-AC4F-418D-AE19-62706E023703}">
                      <ahyp:hlinkClr xmlns:ahyp="http://schemas.microsoft.com/office/drawing/2018/hyperlinkcolor" val="tx"/>
                    </a:ext>
                  </a:extLst>
                </a:hlinkClick>
              </a:rPr>
              <a:t>16</a:t>
            </a:r>
            <a:r>
              <a:rPr lang="en-GB" sz="1100" i="1" dirty="0">
                <a:solidFill>
                  <a:srgbClr val="4F81BD"/>
                </a:solidFill>
                <a:ea typeface="SimSun" panose="02010600030101010101" pitchFamily="2" charset="-122"/>
                <a:cs typeface="Arial" panose="020B0604020202020204" pitchFamily="34" charset="0"/>
              </a:rPr>
              <a:t>)</a:t>
            </a:r>
            <a:r>
              <a:rPr lang="en-GB" sz="1100" dirty="0">
                <a:solidFill>
                  <a:srgbClr val="4F81BD"/>
                </a:solidFill>
                <a:ea typeface="SimSun" panose="02010600030101010101" pitchFamily="2" charset="-122"/>
                <a:cs typeface="Arial" panose="020B0604020202020204" pitchFamily="34" charset="0"/>
              </a:rPr>
              <a:t> (8:24 min.)</a:t>
            </a:r>
            <a:r>
              <a:rPr lang="en-GB" sz="1100" b="1" dirty="0">
                <a:solidFill>
                  <a:srgbClr val="000000"/>
                </a:solidFill>
                <a:ea typeface="SimSun" panose="02010600030101010101" pitchFamily="2" charset="-122"/>
              </a:rPr>
              <a:t> </a:t>
            </a:r>
            <a:r>
              <a:rPr lang="en-US" sz="1100" b="1" u="sng" dirty="0">
                <a:solidFill>
                  <a:srgbClr val="000000"/>
                </a:solidFill>
                <a:ea typeface="SimSun" panose="02010600030101010101" pitchFamily="2" charset="-122"/>
                <a:hlinkClick r:id="rId6">
                  <a:extLst>
                    <a:ext uri="{A12FA001-AC4F-418D-AE19-62706E023703}">
                      <ahyp:hlinkClr xmlns:ahyp="http://schemas.microsoft.com/office/drawing/2018/hyperlinkcolor" val="tx"/>
                    </a:ext>
                  </a:extLst>
                </a:hlinkClick>
              </a:rPr>
              <a:t>https://www.youtube.com/watch?v=ywtPedxhC3U&amp;feature=related&amp;app=desktop</a:t>
            </a:r>
            <a:r>
              <a:rPr lang="en-US" sz="1100" b="1" dirty="0">
                <a:solidFill>
                  <a:srgbClr val="000000"/>
                </a:solidFill>
                <a:ea typeface="SimSun" panose="02010600030101010101" pitchFamily="2" charset="-122"/>
              </a:rPr>
              <a:t> </a:t>
            </a:r>
            <a:r>
              <a:rPr lang="en-US" sz="1100" dirty="0">
                <a:solidFill>
                  <a:srgbClr val="4F81BD"/>
                </a:solidFill>
                <a:ea typeface="SimSun" panose="02010600030101010101" pitchFamily="2" charset="-122"/>
              </a:rPr>
              <a:t>(accessed 22 July 2016).</a:t>
            </a:r>
            <a:endParaRPr lang="x-none" sz="11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48</a:t>
            </a:fld>
            <a:endParaRPr lang="en-GB"/>
          </a:p>
        </p:txBody>
      </p:sp>
    </p:spTree>
    <p:extLst>
      <p:ext uri="{BB962C8B-B14F-4D97-AF65-F5344CB8AC3E}">
        <p14:creationId xmlns:p14="http://schemas.microsoft.com/office/powerpoint/2010/main" val="346455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084" y="3324240"/>
            <a:ext cx="5447030" cy="5972017"/>
          </a:xfrm>
        </p:spPr>
        <p:txBody>
          <a:bodyPr/>
          <a:lstStyle/>
          <a:p>
            <a:pPr>
              <a:spcAft>
                <a:spcPts val="1002"/>
              </a:spcAft>
            </a:pPr>
            <a:r>
              <a:rPr lang="en-US" sz="1100" b="1" dirty="0">
                <a:ea typeface="SimSun" panose="02010600030101010101" pitchFamily="2" charset="-122"/>
              </a:rPr>
              <a:t>Open Dialogue: </a:t>
            </a:r>
            <a:r>
              <a:rPr lang="en-US" sz="1100" b="1" i="1" dirty="0">
                <a:ea typeface="SimSun" panose="02010600030101010101" pitchFamily="2" charset="-122"/>
              </a:rPr>
              <a:t>Finland </a:t>
            </a:r>
            <a:r>
              <a:rPr lang="en-US" sz="1100" i="1" dirty="0">
                <a:ea typeface="SimSun" panose="02010600030101010101" pitchFamily="2" charset="-122"/>
              </a:rPr>
              <a:t>(</a:t>
            </a:r>
            <a:r>
              <a:rPr lang="en-US" sz="1100" i="1" dirty="0">
                <a:ea typeface="SimSun" panose="02010600030101010101" pitchFamily="2" charset="-122"/>
                <a:hlinkClick r:id="rId3" action="ppaction://hlinkfile" tooltip="MindFreedom International,  #93"/>
              </a:rPr>
              <a:t>14</a:t>
            </a:r>
            <a:r>
              <a:rPr lang="en-US" sz="1100" i="1" dirty="0">
                <a:ea typeface="SimSun" panose="02010600030101010101" pitchFamily="2" charset="-122"/>
              </a:rPr>
              <a:t>,</a:t>
            </a:r>
            <a:r>
              <a:rPr lang="en-US" sz="1100" i="1" dirty="0">
                <a:ea typeface="SimSun" panose="02010600030101010101" pitchFamily="2" charset="-122"/>
                <a:hlinkClick r:id="rId4" action="ppaction://hlinkfile" tooltip="Seikkula, 2006 #94"/>
              </a:rPr>
              <a:t>15</a:t>
            </a:r>
            <a:r>
              <a:rPr lang="en-US" sz="1100" i="1" dirty="0">
                <a:ea typeface="SimSun" panose="02010600030101010101" pitchFamily="2" charset="-122"/>
              </a:rPr>
              <a:t>)</a:t>
            </a:r>
            <a:endParaRPr lang="x-none" sz="110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US" sz="1100" dirty="0">
                <a:ea typeface="SimSun" panose="02010600030101010101" pitchFamily="2" charset="-122"/>
              </a:rPr>
              <a:t>Open Dialogue is a Finnish alternative to the traditional mental health system for people diagnosed with "psychoses" such as "schizophrenia". </a:t>
            </a:r>
          </a:p>
          <a:p>
            <a:pPr marL="171707" indent="-171707" algn="just">
              <a:spcAft>
                <a:spcPts val="601"/>
              </a:spcAft>
              <a:buFont typeface="Arial" panose="020B0604020202020204" pitchFamily="34" charset="0"/>
              <a:buChar char="•"/>
            </a:pPr>
            <a:r>
              <a:rPr lang="en-US" sz="1100" dirty="0">
                <a:ea typeface="SimSun" panose="02010600030101010101" pitchFamily="2" charset="-122"/>
              </a:rPr>
              <a:t>This approach is based on a supported decision-making process and aims to support the individual's network of family and friends, as well as respect the decision-making of the individual. </a:t>
            </a:r>
            <a:endParaRPr lang="x-none" sz="110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US" sz="1100" dirty="0">
                <a:ea typeface="SimSun" panose="02010600030101010101" pitchFamily="2" charset="-122"/>
              </a:rPr>
              <a:t>In Open Dialogue, the person seeking support, family and care partners are all invited to participate alongside the Open Dialogue team member in daily meetings that are open, non-secretive and non-hierarchical. </a:t>
            </a:r>
          </a:p>
          <a:p>
            <a:pPr marL="171707" indent="-171707" algn="just">
              <a:spcAft>
                <a:spcPts val="601"/>
              </a:spcAft>
              <a:buFont typeface="Arial" panose="020B0604020202020204" pitchFamily="34" charset="0"/>
              <a:buChar char="•"/>
            </a:pPr>
            <a:r>
              <a:rPr lang="en-US" sz="1100" dirty="0">
                <a:ea typeface="SimSun" panose="02010600030101010101" pitchFamily="2" charset="-122"/>
              </a:rPr>
              <a:t>Everyone openly voices and reflects on their thoughts and feelings, and everyone’s voice is heard, particularly the voice of the person seeking support. </a:t>
            </a:r>
          </a:p>
          <a:p>
            <a:pPr marL="629593" lvl="1" indent="-171707" algn="just">
              <a:spcAft>
                <a:spcPts val="601"/>
              </a:spcAft>
              <a:buFont typeface="Arial" panose="020B0604020202020204" pitchFamily="34" charset="0"/>
              <a:buChar char="•"/>
            </a:pPr>
            <a:r>
              <a:rPr lang="en-US" sz="1100" dirty="0">
                <a:ea typeface="SimSun" panose="02010600030101010101" pitchFamily="2" charset="-122"/>
              </a:rPr>
              <a:t>By speaking openly and at the same level at all times, everyone understands what is going on and what is being talked about. </a:t>
            </a:r>
          </a:p>
          <a:p>
            <a:pPr marL="171707" indent="-171707" algn="just">
              <a:spcAft>
                <a:spcPts val="601"/>
              </a:spcAft>
              <a:buFont typeface="Arial" panose="020B0604020202020204" pitchFamily="34" charset="0"/>
              <a:buChar char="•"/>
            </a:pPr>
            <a:r>
              <a:rPr lang="en-US" sz="1100" dirty="0">
                <a:ea typeface="SimSun" panose="02010600030101010101" pitchFamily="2" charset="-122"/>
              </a:rPr>
              <a:t>A shared language is created and the participants build up a new understanding between each other.</a:t>
            </a:r>
            <a:endParaRPr lang="x-none" sz="110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sz="1100" dirty="0">
                <a:ea typeface="SimSun" panose="02010600030101010101" pitchFamily="2" charset="-122"/>
              </a:rPr>
              <a:t>The Open Dialogue team provides immediate help within 24 hours of the first contact. The team seeks to engage social networks, rebuild relationships and avoid medication and the alienating experience of hospitalization by bringing together the social network of the person seeking support. </a:t>
            </a:r>
          </a:p>
          <a:p>
            <a:pPr marL="171707" indent="-171707" algn="just">
              <a:lnSpc>
                <a:spcPct val="115000"/>
              </a:lnSpc>
              <a:spcAft>
                <a:spcPts val="1002"/>
              </a:spcAft>
              <a:buFont typeface="Arial" panose="020B0604020202020204" pitchFamily="34" charset="0"/>
              <a:buChar char="•"/>
            </a:pPr>
            <a:r>
              <a:rPr lang="en-US" sz="1100" dirty="0">
                <a:ea typeface="SimSun" panose="02010600030101010101" pitchFamily="2" charset="-122"/>
              </a:rPr>
              <a:t>No exact treatment plan is prepared. The approach is flexible and adapts to the changing needs of each person. </a:t>
            </a:r>
            <a:endParaRPr lang="x-none" sz="1100">
              <a:ea typeface="SimSun" panose="02010600030101010101" pitchFamily="2" charset="-122"/>
              <a:cs typeface="Arial" panose="020B0604020202020204" pitchFamily="34" charset="0"/>
            </a:endParaRPr>
          </a:p>
          <a:p>
            <a:pPr>
              <a:spcAft>
                <a:spcPts val="1002"/>
              </a:spcAft>
            </a:pPr>
            <a:r>
              <a:rPr lang="en-GB" sz="1100" dirty="0">
                <a:solidFill>
                  <a:srgbClr val="4F81BD"/>
                </a:solidFill>
                <a:ea typeface="SimSun" panose="02010600030101010101" pitchFamily="2" charset="-122"/>
                <a:cs typeface="Arial" panose="020B0604020202020204" pitchFamily="34" charset="0"/>
              </a:rPr>
              <a:t>Show participants the following video:</a:t>
            </a:r>
            <a:endParaRPr lang="x-none" sz="1100">
              <a:ea typeface="SimSun" panose="02010600030101010101" pitchFamily="2" charset="-122"/>
              <a:cs typeface="Arial" panose="020B0604020202020204" pitchFamily="34" charset="0"/>
            </a:endParaRPr>
          </a:p>
          <a:p>
            <a:r>
              <a:rPr lang="en-GB" sz="1100" dirty="0">
                <a:solidFill>
                  <a:srgbClr val="4F81BD"/>
                </a:solidFill>
                <a:ea typeface="SimSun" panose="02010600030101010101" pitchFamily="2" charset="-122"/>
                <a:cs typeface="Arial" panose="020B0604020202020204" pitchFamily="34" charset="0"/>
              </a:rPr>
              <a:t>Daniel </a:t>
            </a:r>
            <a:r>
              <a:rPr lang="en-GB" sz="1100" dirty="0" err="1">
                <a:solidFill>
                  <a:srgbClr val="4F81BD"/>
                </a:solidFill>
                <a:ea typeface="SimSun" panose="02010600030101010101" pitchFamily="2" charset="-122"/>
                <a:cs typeface="Arial" panose="020B0604020202020204" pitchFamily="34" charset="0"/>
              </a:rPr>
              <a:t>Mackler</a:t>
            </a:r>
            <a:r>
              <a:rPr lang="en-GB" sz="1100" dirty="0">
                <a:solidFill>
                  <a:srgbClr val="4F81BD"/>
                </a:solidFill>
                <a:ea typeface="SimSun" panose="02010600030101010101" pitchFamily="2" charset="-122"/>
                <a:cs typeface="Arial" panose="020B0604020202020204" pitchFamily="34" charset="0"/>
              </a:rPr>
              <a:t> and Jaakko </a:t>
            </a:r>
            <a:r>
              <a:rPr lang="en-GB" sz="1100" dirty="0" err="1">
                <a:solidFill>
                  <a:srgbClr val="4F81BD"/>
                </a:solidFill>
                <a:ea typeface="SimSun" panose="02010600030101010101" pitchFamily="2" charset="-122"/>
                <a:cs typeface="Arial" panose="020B0604020202020204" pitchFamily="34" charset="0"/>
              </a:rPr>
              <a:t>Seikkula</a:t>
            </a:r>
            <a:r>
              <a:rPr lang="en-GB" sz="1100" dirty="0">
                <a:solidFill>
                  <a:srgbClr val="4F81BD"/>
                </a:solidFill>
                <a:ea typeface="SimSun" panose="02010600030101010101" pitchFamily="2" charset="-122"/>
                <a:cs typeface="Arial" panose="020B0604020202020204" pitchFamily="34" charset="0"/>
              </a:rPr>
              <a:t> Speak on Finnish Open Dialogue, social networks, and recovery from psychosis</a:t>
            </a:r>
            <a:r>
              <a:rPr lang="en-GB" sz="1100" i="1" dirty="0">
                <a:solidFill>
                  <a:srgbClr val="4F81BD"/>
                </a:solidFill>
                <a:ea typeface="SimSun" panose="02010600030101010101" pitchFamily="2" charset="-122"/>
                <a:cs typeface="Arial" panose="020B0604020202020204" pitchFamily="34" charset="0"/>
              </a:rPr>
              <a:t> (</a:t>
            </a:r>
            <a:r>
              <a:rPr lang="en-GB" sz="1100" i="1" dirty="0">
                <a:solidFill>
                  <a:srgbClr val="4F81BD"/>
                </a:solidFill>
                <a:ea typeface="SimSun" panose="02010600030101010101" pitchFamily="2" charset="-122"/>
                <a:cs typeface="Arial" panose="020B0604020202020204" pitchFamily="34" charset="0"/>
                <a:hlinkClick r:id="rId5" action="ppaction://hlinkfile" tooltip="Mackler, 2011 #95">
                  <a:extLst>
                    <a:ext uri="{A12FA001-AC4F-418D-AE19-62706E023703}">
                      <ahyp:hlinkClr xmlns:ahyp="http://schemas.microsoft.com/office/drawing/2018/hyperlinkcolor" val="tx"/>
                    </a:ext>
                  </a:extLst>
                </a:hlinkClick>
              </a:rPr>
              <a:t>16</a:t>
            </a:r>
            <a:r>
              <a:rPr lang="en-GB" sz="1100" i="1" dirty="0">
                <a:solidFill>
                  <a:srgbClr val="4F81BD"/>
                </a:solidFill>
                <a:ea typeface="SimSun" panose="02010600030101010101" pitchFamily="2" charset="-122"/>
                <a:cs typeface="Arial" panose="020B0604020202020204" pitchFamily="34" charset="0"/>
              </a:rPr>
              <a:t>)</a:t>
            </a:r>
            <a:r>
              <a:rPr lang="en-GB" sz="1100" dirty="0">
                <a:solidFill>
                  <a:srgbClr val="4F81BD"/>
                </a:solidFill>
                <a:ea typeface="SimSun" panose="02010600030101010101" pitchFamily="2" charset="-122"/>
                <a:cs typeface="Arial" panose="020B0604020202020204" pitchFamily="34" charset="0"/>
              </a:rPr>
              <a:t> (8:24 min.)</a:t>
            </a:r>
            <a:r>
              <a:rPr lang="en-GB" sz="1100" b="1" dirty="0">
                <a:solidFill>
                  <a:srgbClr val="000000"/>
                </a:solidFill>
                <a:ea typeface="SimSun" panose="02010600030101010101" pitchFamily="2" charset="-122"/>
              </a:rPr>
              <a:t> </a:t>
            </a:r>
            <a:r>
              <a:rPr lang="en-US" sz="1100" b="1" u="sng" dirty="0">
                <a:solidFill>
                  <a:srgbClr val="000000"/>
                </a:solidFill>
                <a:ea typeface="SimSun" panose="02010600030101010101" pitchFamily="2" charset="-122"/>
                <a:hlinkClick r:id="rId6">
                  <a:extLst>
                    <a:ext uri="{A12FA001-AC4F-418D-AE19-62706E023703}">
                      <ahyp:hlinkClr xmlns:ahyp="http://schemas.microsoft.com/office/drawing/2018/hyperlinkcolor" val="tx"/>
                    </a:ext>
                  </a:extLst>
                </a:hlinkClick>
              </a:rPr>
              <a:t>https://www.youtube.com/watch?v=ywtPedxhC3U&amp;feature=related&amp;app=desktop</a:t>
            </a:r>
            <a:r>
              <a:rPr lang="en-US" sz="1100" b="1" dirty="0">
                <a:solidFill>
                  <a:srgbClr val="000000"/>
                </a:solidFill>
                <a:ea typeface="SimSun" panose="02010600030101010101" pitchFamily="2" charset="-122"/>
              </a:rPr>
              <a:t> </a:t>
            </a:r>
            <a:r>
              <a:rPr lang="en-US" sz="1100" dirty="0">
                <a:solidFill>
                  <a:srgbClr val="4F81BD"/>
                </a:solidFill>
                <a:ea typeface="SimSun" panose="02010600030101010101" pitchFamily="2" charset="-122"/>
              </a:rPr>
              <a:t>(accessed 22 July 2016).</a:t>
            </a:r>
            <a:endParaRPr lang="x-none" sz="11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49</a:t>
            </a:fld>
            <a:endParaRPr lang="en-GB"/>
          </a:p>
        </p:txBody>
      </p:sp>
    </p:spTree>
    <p:extLst>
      <p:ext uri="{BB962C8B-B14F-4D97-AF65-F5344CB8AC3E}">
        <p14:creationId xmlns:p14="http://schemas.microsoft.com/office/powerpoint/2010/main" val="34645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0" y="3608763"/>
            <a:ext cx="5836323" cy="611330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2"/>
              </a:spcAft>
            </a:pPr>
            <a:r>
              <a:rPr lang="en-US" b="1" dirty="0">
                <a:latin typeface="Calibri" panose="020F0502020204030204" pitchFamily="34" charset="0"/>
                <a:ea typeface="SimSun" panose="02010600030101010101" pitchFamily="2" charset="-122"/>
                <a:cs typeface="Calibri" panose="020F0502020204030204" pitchFamily="34" charset="0"/>
              </a:rPr>
              <a:t>The importance of support</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Formal forms of support should not replace informal support networks (e.g. family, friends, etc.) which are essential in people’s day-to-day lives. When informal networks are non-existent or weakened, it is very important to support the person to rebuild and/or consolidate the informal networks.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At the same time, it may also be necessary to advocate for more formalized forms of support networks for people who need and want them.</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50</a:t>
            </a:fld>
            <a:endParaRPr lang="en-GB"/>
          </a:p>
        </p:txBody>
      </p:sp>
    </p:spTree>
    <p:extLst>
      <p:ext uri="{BB962C8B-B14F-4D97-AF65-F5344CB8AC3E}">
        <p14:creationId xmlns:p14="http://schemas.microsoft.com/office/powerpoint/2010/main" val="3028841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2"/>
              </a:spcAft>
            </a:pPr>
            <a:r>
              <a:rPr lang="en-US" b="1" dirty="0">
                <a:latin typeface="Calibri" panose="020F0502020204030204" pitchFamily="34" charset="0"/>
                <a:ea typeface="SimSun" panose="02010600030101010101" pitchFamily="2" charset="-122"/>
                <a:cs typeface="Calibri" panose="020F0502020204030204" pitchFamily="34" charset="0"/>
              </a:rPr>
              <a:t>How can mental health and social services facilitate supported decision-making?</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Mental </a:t>
            </a:r>
            <a:r>
              <a:rPr lang="en-GB" dirty="0">
                <a:latin typeface="Calibri" panose="020F0502020204030204" pitchFamily="34" charset="0"/>
                <a:ea typeface="SimSun" panose="02010600030101010101" pitchFamily="2" charset="-122"/>
                <a:cs typeface="Arial" panose="020B0604020202020204" pitchFamily="34" charset="0"/>
              </a:rPr>
              <a:t>health and social services have a responsibility to facilitate supported decision-making actively by ensuring that people are able to invite trusted persons from the community to come to the service to support them. </a:t>
            </a: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They can also facilitate contacts between the person and supported decision-making NGOs, advocates or peer supporters who can act as a decision supporter if this is what the person wants.</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51</a:t>
            </a:fld>
            <a:endParaRPr lang="en-GB"/>
          </a:p>
        </p:txBody>
      </p:sp>
    </p:spTree>
    <p:extLst>
      <p:ext uri="{BB962C8B-B14F-4D97-AF65-F5344CB8AC3E}">
        <p14:creationId xmlns:p14="http://schemas.microsoft.com/office/powerpoint/2010/main" val="7665873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2700" cy="2865438"/>
          </a:xfrm>
        </p:spPr>
      </p:sp>
      <p:sp>
        <p:nvSpPr>
          <p:cNvPr id="3" name="Notes Placeholder 2"/>
          <p:cNvSpPr>
            <a:spLocks noGrp="1"/>
          </p:cNvSpPr>
          <p:nvPr>
            <p:ph type="body" idx="1"/>
          </p:nvPr>
        </p:nvSpPr>
        <p:spPr>
          <a:xfrm>
            <a:off x="633300" y="3322650"/>
            <a:ext cx="5542186" cy="6119505"/>
          </a:xfrm>
        </p:spPr>
        <p:txBody>
          <a:bodyPr/>
          <a:lstStyle/>
          <a:p>
            <a:pPr algn="just">
              <a:spcAft>
                <a:spcPts val="601"/>
              </a:spcAft>
            </a:pPr>
            <a:r>
              <a:rPr lang="en-GB" sz="1100" dirty="0">
                <a:solidFill>
                  <a:srgbClr val="4F81BD"/>
                </a:solidFill>
                <a:ea typeface="SimSun" panose="02010600030101010101" pitchFamily="2" charset="-122"/>
                <a:cs typeface="Arial" panose="020B0604020202020204" pitchFamily="34" charset="0"/>
              </a:rPr>
              <a:t>Distribute to participants copies of Annex 3 (also represented below).</a:t>
            </a:r>
            <a:endParaRPr lang="x-none" sz="1100" dirty="0">
              <a:ea typeface="SimSun" panose="02010600030101010101" pitchFamily="2" charset="-122"/>
              <a:cs typeface="Arial" panose="020B0604020202020204" pitchFamily="34" charset="0"/>
            </a:endParaRPr>
          </a:p>
          <a:p>
            <a:pPr algn="just">
              <a:spcAft>
                <a:spcPts val="601"/>
              </a:spcAft>
            </a:pPr>
            <a:r>
              <a:rPr lang="en-US" sz="1100" dirty="0">
                <a:ea typeface="SimSun" panose="02010600030101010101" pitchFamily="2" charset="-122"/>
                <a:cs typeface="Arial" panose="020B0604020202020204" pitchFamily="34" charset="0"/>
              </a:rPr>
              <a:t>The following box </a:t>
            </a:r>
            <a:r>
              <a:rPr lang="en-US" sz="1100" i="1" dirty="0">
                <a:ea typeface="SimSun" panose="02010600030101010101" pitchFamily="2" charset="-122"/>
                <a:cs typeface="Arial" panose="020B0604020202020204" pitchFamily="34" charset="0"/>
              </a:rPr>
              <a:t>(</a:t>
            </a:r>
            <a:r>
              <a:rPr lang="en-US" sz="1100" i="1" dirty="0">
                <a:solidFill>
                  <a:srgbClr val="0000FF"/>
                </a:solidFill>
                <a:ea typeface="SimSun" panose="02010600030101010101" pitchFamily="2" charset="-122"/>
                <a:cs typeface="Arial" panose="020B0604020202020204" pitchFamily="34" charset="0"/>
                <a:hlinkClick r:id="rId3" action="ppaction://hlinkfile" tooltip="Department of Constitutional Affairs, 2005 #96">
                  <a:extLst>
                    <a:ext uri="{A12FA001-AC4F-418D-AE19-62706E023703}">
                      <ahyp:hlinkClr xmlns:ahyp="http://schemas.microsoft.com/office/drawing/2018/hyperlinkcolor" val="tx"/>
                    </a:ext>
                  </a:extLst>
                </a:hlinkClick>
              </a:rPr>
              <a:t>17</a:t>
            </a:r>
            <a:r>
              <a:rPr lang="en-US" sz="1100" i="1" dirty="0">
                <a:ea typeface="SimSun" panose="02010600030101010101" pitchFamily="2" charset="-122"/>
                <a:cs typeface="Arial" panose="020B0604020202020204" pitchFamily="34" charset="0"/>
              </a:rPr>
              <a:t>)</a:t>
            </a:r>
            <a:r>
              <a:rPr lang="en-US" sz="1100" dirty="0">
                <a:ea typeface="SimSun" panose="02010600030101010101" pitchFamily="2" charset="-122"/>
                <a:cs typeface="Arial" panose="020B0604020202020204" pitchFamily="34" charset="0"/>
              </a:rPr>
              <a:t> is a useful checklist tool for supporters to initiate a supported decision-making approach. However, additional steps may need to be included on a person-by-person basis.</a:t>
            </a:r>
            <a:endParaRPr lang="en-GB" sz="1100" dirty="0">
              <a:ea typeface="SimSun" panose="02010600030101010101" pitchFamily="2" charset="-122"/>
              <a:cs typeface="Arial" panose="020B0604020202020204" pitchFamily="34" charset="0"/>
            </a:endParaRPr>
          </a:p>
          <a:p>
            <a:pPr algn="just">
              <a:spcAft>
                <a:spcPts val="601"/>
              </a:spcAft>
            </a:pPr>
            <a:r>
              <a:rPr lang="en-GB" sz="1100" b="1" dirty="0">
                <a:ea typeface="SimSun" panose="02010600030101010101" pitchFamily="2" charset="-122"/>
                <a:cs typeface="Arial" panose="020B0604020202020204" pitchFamily="34" charset="0"/>
              </a:rPr>
              <a:t>Supported decision-making checklist - Do you:</a:t>
            </a:r>
            <a:endParaRPr lang="x-none" sz="1100" dirty="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tabLst>
                <a:tab pos="457886" algn="l"/>
              </a:tabLst>
            </a:pPr>
            <a:r>
              <a:rPr lang="en-GB" sz="1100" b="1" dirty="0">
                <a:ea typeface="SimSun" panose="02010600030101010101" pitchFamily="2" charset="-122"/>
                <a:cs typeface="Arial" panose="020B0604020202020204" pitchFamily="34" charset="0"/>
              </a:rPr>
              <a:t>Provide relevant information:</a:t>
            </a:r>
            <a:endParaRPr lang="x-none" sz="1100" b="1"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tabLst>
                <a:tab pos="686829" algn="l"/>
              </a:tabLst>
            </a:pPr>
            <a:r>
              <a:rPr lang="en-GB" sz="1100" dirty="0">
                <a:ea typeface="SimSun" panose="02010600030101010101" pitchFamily="2" charset="-122"/>
                <a:cs typeface="Arial" panose="020B0604020202020204" pitchFamily="34" charset="0"/>
              </a:rPr>
              <a:t>Does the person have all the relevant information he or she needs to make a particular decision?</a:t>
            </a:r>
            <a:endParaRPr lang="x-none" sz="1100"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tabLst>
                <a:tab pos="686829" algn="l"/>
              </a:tabLst>
            </a:pPr>
            <a:r>
              <a:rPr lang="en-GB" sz="1100" dirty="0">
                <a:ea typeface="SimSun" panose="02010600030101010101" pitchFamily="2" charset="-122"/>
                <a:cs typeface="Arial" panose="020B0604020202020204" pitchFamily="34" charset="0"/>
              </a:rPr>
              <a:t>Does the person have all the information they are asking for?</a:t>
            </a:r>
            <a:endParaRPr lang="x-none" sz="1100"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tabLst>
                <a:tab pos="686829" algn="l"/>
              </a:tabLst>
            </a:pPr>
            <a:r>
              <a:rPr lang="en-GB" sz="1100" dirty="0">
                <a:ea typeface="SimSun" panose="02010600030101010101" pitchFamily="2" charset="-122"/>
                <a:cs typeface="Arial" panose="020B0604020202020204" pitchFamily="34" charset="0"/>
              </a:rPr>
              <a:t>Have they been given information on all available options?</a:t>
            </a:r>
          </a:p>
          <a:p>
            <a:pPr marL="171707">
              <a:lnSpc>
                <a:spcPct val="115000"/>
              </a:lnSpc>
              <a:tabLst>
                <a:tab pos="686829" algn="l"/>
              </a:tabLst>
            </a:pPr>
            <a:endParaRPr lang="x-none" sz="1100" dirty="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tabLst>
                <a:tab pos="457886" algn="l"/>
              </a:tabLst>
            </a:pPr>
            <a:r>
              <a:rPr lang="en-GB" sz="1100" b="1" dirty="0">
                <a:ea typeface="SimSun" panose="02010600030101010101" pitchFamily="2" charset="-122"/>
                <a:cs typeface="Arial" panose="020B0604020202020204" pitchFamily="34" charset="0"/>
              </a:rPr>
              <a:t>Communicate in an appropriate way:</a:t>
            </a:r>
            <a:endParaRPr lang="x-none" sz="1100" b="1"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pPr>
            <a:r>
              <a:rPr lang="en-GB" sz="1100" dirty="0">
                <a:ea typeface="SimSun" panose="02010600030101010101" pitchFamily="2" charset="-122"/>
                <a:cs typeface="Arial" panose="020B0604020202020204" pitchFamily="34" charset="0"/>
              </a:rPr>
              <a:t>Explain or present the information in a way that is easier for the person to understand (e.g. by using simple, clear and concise language or visual aids).</a:t>
            </a:r>
            <a:endParaRPr lang="x-none" sz="1100"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pPr>
            <a:r>
              <a:rPr lang="en-GB" sz="1100" dirty="0">
                <a:ea typeface="SimSun" panose="02010600030101010101" pitchFamily="2" charset="-122"/>
                <a:cs typeface="Arial" panose="020B0604020202020204" pitchFamily="34" charset="0"/>
              </a:rPr>
              <a:t>Explore different methods of communication if required, including nonverbal communication.</a:t>
            </a:r>
            <a:endParaRPr lang="x-none" sz="1100"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pPr>
            <a:r>
              <a:rPr lang="en-GB" sz="1100" dirty="0">
                <a:ea typeface="SimSun" panose="02010600030101010101" pitchFamily="2" charset="-122"/>
                <a:cs typeface="Arial" panose="020B0604020202020204" pitchFamily="34" charset="0"/>
              </a:rPr>
              <a:t>Ascertain if anyone else can help with communication (e.g. a family member, support worker, interpreter, speech and language therapist or advocate) and that the person accepts this help</a:t>
            </a:r>
          </a:p>
          <a:p>
            <a:pPr marL="171707">
              <a:lnSpc>
                <a:spcPct val="115000"/>
              </a:lnSpc>
            </a:pPr>
            <a:endParaRPr lang="x-none" sz="1100" dirty="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tabLst>
                <a:tab pos="457886" algn="l"/>
              </a:tabLst>
            </a:pPr>
            <a:r>
              <a:rPr lang="en-GB" sz="1100" b="1" dirty="0">
                <a:ea typeface="SimSun" panose="02010600030101010101" pitchFamily="2" charset="-122"/>
                <a:cs typeface="Arial" panose="020B0604020202020204" pitchFamily="34" charset="0"/>
              </a:rPr>
              <a:t>Make the person feel at ease:</a:t>
            </a:r>
            <a:endParaRPr lang="x-none" sz="1100" b="1"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pPr>
            <a:r>
              <a:rPr lang="en-GB" sz="1100" dirty="0">
                <a:ea typeface="SimSun" panose="02010600030101010101" pitchFamily="2" charset="-122"/>
                <a:cs typeface="Arial" panose="020B0604020202020204" pitchFamily="34" charset="0"/>
              </a:rPr>
              <a:t>Identify if there are particular times of day when the person’s understanding is better.</a:t>
            </a:r>
            <a:endParaRPr lang="x-none" sz="1100"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pPr>
            <a:r>
              <a:rPr lang="en-GB" sz="1100" dirty="0">
                <a:ea typeface="SimSun" panose="02010600030101010101" pitchFamily="2" charset="-122"/>
                <a:cs typeface="Arial" panose="020B0604020202020204" pitchFamily="34" charset="0"/>
              </a:rPr>
              <a:t>Identify if there are particular locations where the person may feel more at ease.</a:t>
            </a:r>
            <a:endParaRPr lang="x-none" sz="1100"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pPr>
            <a:r>
              <a:rPr lang="en-GB" sz="1100" dirty="0">
                <a:ea typeface="SimSun" panose="02010600030101010101" pitchFamily="2" charset="-122"/>
                <a:cs typeface="Arial" panose="020B0604020202020204" pitchFamily="34" charset="0"/>
              </a:rPr>
              <a:t>Ascertain whether the decision could be put off to see whether the person can make the decision at a later time when circumstances are right for them.</a:t>
            </a:r>
            <a:endParaRPr lang="x-none" sz="1100" dirty="0">
              <a:ea typeface="SimSun" panose="02010600030101010101" pitchFamily="2" charset="-122"/>
              <a:cs typeface="Arial" panose="020B0604020202020204" pitchFamily="34" charset="0"/>
            </a:endParaRPr>
          </a:p>
          <a:p>
            <a:pPr marL="171707">
              <a:lnSpc>
                <a:spcPct val="115000"/>
              </a:lnSpc>
              <a:tabLst>
                <a:tab pos="457886" algn="l"/>
              </a:tabLst>
            </a:pPr>
            <a:endParaRPr lang="en-GB" sz="1100" b="1" dirty="0">
              <a:ea typeface="SimSun" panose="02010600030101010101" pitchFamily="2" charset="-122"/>
              <a:cs typeface="Arial" panose="020B0604020202020204" pitchFamily="34" charset="0"/>
            </a:endParaRPr>
          </a:p>
          <a:p>
            <a:pPr marL="171707">
              <a:lnSpc>
                <a:spcPct val="115000"/>
              </a:lnSpc>
              <a:tabLst>
                <a:tab pos="457886" algn="l"/>
              </a:tabLst>
            </a:pPr>
            <a:r>
              <a:rPr lang="en-GB" sz="1100" b="1" dirty="0">
                <a:ea typeface="SimSun" panose="02010600030101010101" pitchFamily="2" charset="-122"/>
                <a:cs typeface="Arial" panose="020B0604020202020204" pitchFamily="34" charset="0"/>
              </a:rPr>
              <a:t>Support the person:</a:t>
            </a:r>
            <a:endParaRPr lang="x-none" sz="1100" b="1" dirty="0">
              <a:ea typeface="SimSun" panose="02010600030101010101" pitchFamily="2" charset="-122"/>
              <a:cs typeface="Arial" panose="020B0604020202020204" pitchFamily="34" charset="0"/>
            </a:endParaRPr>
          </a:p>
          <a:p>
            <a:pPr marL="343414" indent="-171707">
              <a:lnSpc>
                <a:spcPct val="115000"/>
              </a:lnSpc>
              <a:buFont typeface="Arial" panose="020B0604020202020204" pitchFamily="34" charset="0"/>
              <a:buChar char="•"/>
            </a:pPr>
            <a:r>
              <a:rPr lang="en-GB" sz="1100" dirty="0">
                <a:ea typeface="SimSun" panose="02010600030101010101" pitchFamily="2" charset="-122"/>
                <a:cs typeface="Arial" panose="020B0604020202020204" pitchFamily="34" charset="0"/>
              </a:rPr>
              <a:t>Ascertain if anyone else can help or support the person to make choices or express a view.</a:t>
            </a:r>
            <a:endParaRPr lang="x-none" sz="1100" dirty="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52</a:t>
            </a:fld>
            <a:endParaRPr lang="en-GB"/>
          </a:p>
        </p:txBody>
      </p:sp>
    </p:spTree>
    <p:extLst>
      <p:ext uri="{BB962C8B-B14F-4D97-AF65-F5344CB8AC3E}">
        <p14:creationId xmlns:p14="http://schemas.microsoft.com/office/powerpoint/2010/main" val="16081214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2"/>
              </a:spcAft>
            </a:pPr>
            <a:r>
              <a:rPr lang="en-US" b="1" dirty="0">
                <a:latin typeface="Calibri" panose="020F0502020204030204" pitchFamily="34" charset="0"/>
                <a:ea typeface="SimSun" panose="02010600030101010101" pitchFamily="2" charset="-122"/>
                <a:cs typeface="Arial" panose="020B0604020202020204" pitchFamily="34" charset="0"/>
              </a:rPr>
              <a:t>Supported decision-making is </a:t>
            </a:r>
            <a:r>
              <a:rPr lang="en-GB" b="1" dirty="0">
                <a:latin typeface="Calibri" panose="020F0502020204030204" pitchFamily="34" charset="0"/>
                <a:ea typeface="SimSun" panose="02010600030101010101" pitchFamily="2" charset="-122"/>
                <a:cs typeface="Arial" panose="020B0604020202020204" pitchFamily="34" charset="0"/>
              </a:rPr>
              <a:t>not the same as substitute decision-making:</a:t>
            </a:r>
            <a:endParaRPr lang="x-none" sz="800">
              <a:ea typeface="SimSun" panose="02010600030101010101" pitchFamily="2" charset="-122"/>
              <a:cs typeface="Arial" panose="020B0604020202020204" pitchFamily="34" charset="0"/>
            </a:endParaRPr>
          </a:p>
          <a:p>
            <a:pPr marL="343414" indent="-343414">
              <a:spcAft>
                <a:spcPts val="1002"/>
              </a:spcAft>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supported decision-making a support person never makes decisions for, on behalf of, or instead of the person with a psychosocial, intellectual or cognitive disability. </a:t>
            </a:r>
            <a:endParaRPr lang="x-none" sz="800">
              <a:ea typeface="SimSun" panose="02010600030101010101" pitchFamily="2" charset="-122"/>
              <a:cs typeface="Arial" panose="020B0604020202020204" pitchFamily="34" charset="0"/>
            </a:endParaRPr>
          </a:p>
          <a:p>
            <a:pPr marL="343414" indent="-343414">
              <a:spcAft>
                <a:spcPts val="1002"/>
              </a:spcAft>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All forms of support, including the most intensive, must be based on the </a:t>
            </a:r>
            <a:r>
              <a:rPr lang="en-GB" b="1" u="sng" dirty="0">
                <a:latin typeface="Calibri" panose="020F0502020204030204" pitchFamily="34" charset="0"/>
                <a:ea typeface="SimSun" panose="02010600030101010101" pitchFamily="2" charset="-122"/>
                <a:cs typeface="Arial" panose="020B0604020202020204" pitchFamily="34" charset="0"/>
              </a:rPr>
              <a:t>will and preferences</a:t>
            </a:r>
            <a:r>
              <a:rPr lang="en-GB" dirty="0">
                <a:latin typeface="Calibri" panose="020F0502020204030204" pitchFamily="34" charset="0"/>
                <a:ea typeface="SimSun" panose="02010600030101010101" pitchFamily="2" charset="-122"/>
                <a:cs typeface="Arial" panose="020B0604020202020204" pitchFamily="34" charset="0"/>
              </a:rPr>
              <a:t> of the person concerned. </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53</a:t>
            </a:fld>
            <a:endParaRPr lang="en-GB"/>
          </a:p>
        </p:txBody>
      </p:sp>
    </p:spTree>
    <p:extLst>
      <p:ext uri="{BB962C8B-B14F-4D97-AF65-F5344CB8AC3E}">
        <p14:creationId xmlns:p14="http://schemas.microsoft.com/office/powerpoint/2010/main" val="1530317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2700" cy="2865438"/>
          </a:xfrm>
        </p:spPr>
      </p:sp>
      <p:sp>
        <p:nvSpPr>
          <p:cNvPr id="3" name="Notes Placeholder 2"/>
          <p:cNvSpPr>
            <a:spLocks noGrp="1"/>
          </p:cNvSpPr>
          <p:nvPr>
            <p:ph type="body" idx="1"/>
          </p:nvPr>
        </p:nvSpPr>
        <p:spPr>
          <a:xfrm>
            <a:off x="680880" y="3450288"/>
            <a:ext cx="5447030" cy="5248021"/>
          </a:xfrm>
        </p:spPr>
        <p:txBody>
          <a:bodyPr/>
          <a:lstStyle/>
          <a:p>
            <a:pPr marL="228943" indent="-228943">
              <a:spcAft>
                <a:spcPts val="601"/>
              </a:spcAft>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The will and preferences of the person are different from what is perceived by others as being in their “best interest”. </a:t>
            </a:r>
            <a:endParaRPr lang="x-none" sz="1100">
              <a:ea typeface="SimSun" panose="02010600030101010101" pitchFamily="2" charset="-122"/>
              <a:cs typeface="Arial" panose="020B0604020202020204" pitchFamily="34" charset="0"/>
            </a:endParaRPr>
          </a:p>
          <a:p>
            <a:pPr marL="400650" lvl="1" indent="-171707">
              <a:spcAft>
                <a:spcPts val="601"/>
              </a:spcAft>
              <a:buFont typeface="Cambria" panose="02040503050406030204" pitchFamily="18" charset="0"/>
              <a:buChar char="-"/>
            </a:pPr>
            <a:r>
              <a:rPr lang="en-GB" dirty="0">
                <a:latin typeface="Calibri" panose="020F0502020204030204" pitchFamily="34" charset="0"/>
                <a:ea typeface="SimSun" panose="02010600030101010101" pitchFamily="2" charset="-122"/>
                <a:cs typeface="Arial" panose="020B0604020202020204" pitchFamily="34" charset="0"/>
              </a:rPr>
              <a:t>In many countries, the standard for making a decision for a person is generally their best interest (i.e. what others determine to be the best decision or course of action for a person). This needs to change. </a:t>
            </a:r>
          </a:p>
          <a:p>
            <a:pPr marL="400650" lvl="1" indent="-171707">
              <a:spcAft>
                <a:spcPts val="601"/>
              </a:spcAft>
              <a:buFont typeface="Cambria" panose="02040503050406030204" pitchFamily="18" charset="0"/>
              <a:buChar char="-"/>
            </a:pPr>
            <a:r>
              <a:rPr lang="en-GB" dirty="0">
                <a:latin typeface="Calibri" panose="020F0502020204030204" pitchFamily="34" charset="0"/>
                <a:ea typeface="SimSun" panose="02010600030101010101" pitchFamily="2" charset="-122"/>
                <a:cs typeface="Arial" panose="020B0604020202020204" pitchFamily="34" charset="0"/>
              </a:rPr>
              <a:t>Even in extreme circumstances, when the person is unable to communicate their wishes and preferences directly, decisions must be made based on the </a:t>
            </a:r>
            <a:r>
              <a:rPr lang="en-GB" b="1" dirty="0">
                <a:latin typeface="Calibri" panose="020F0502020204030204" pitchFamily="34" charset="0"/>
                <a:ea typeface="SimSun" panose="02010600030101010101" pitchFamily="2" charset="-122"/>
                <a:cs typeface="Arial" panose="020B0604020202020204" pitchFamily="34" charset="0"/>
              </a:rPr>
              <a:t>best interpretation of the will and preferences of the person</a:t>
            </a:r>
            <a:r>
              <a:rPr lang="en-GB" dirty="0">
                <a:latin typeface="Calibri" panose="020F0502020204030204" pitchFamily="34" charset="0"/>
                <a:ea typeface="SimSun" panose="02010600030101010101" pitchFamily="2" charset="-122"/>
                <a:cs typeface="Arial" panose="020B0604020202020204" pitchFamily="34" charset="0"/>
              </a:rPr>
              <a:t>. These can be determined by, for example:</a:t>
            </a:r>
            <a:endParaRPr lang="x-none" sz="1100">
              <a:ea typeface="SimSun" panose="02010600030101010101" pitchFamily="2" charset="-122"/>
              <a:cs typeface="Arial" panose="020B0604020202020204" pitchFamily="34" charset="0"/>
            </a:endParaRPr>
          </a:p>
          <a:p>
            <a:pPr marL="572357" lvl="2" indent="-171707">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referring to what is already known about the person, e.g. views on different matters, beliefs, values in life, etc. (these are often known by the person’s close friends or relatives);</a:t>
            </a:r>
            <a:endParaRPr lang="x-none" sz="1100">
              <a:ea typeface="SimSun" panose="02010600030101010101" pitchFamily="2" charset="-122"/>
              <a:cs typeface="Times New Roman" panose="02020603050405020304" pitchFamily="18" charset="0"/>
            </a:endParaRPr>
          </a:p>
          <a:p>
            <a:pPr marL="572357" lvl="2" indent="-171707">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referring to advance planning documents which should contain information about the person’s will and preference;</a:t>
            </a:r>
            <a:endParaRPr lang="x-none" sz="1100">
              <a:ea typeface="SimSun" panose="02010600030101010101" pitchFamily="2" charset="-122"/>
              <a:cs typeface="Times New Roman" panose="02020603050405020304" pitchFamily="18" charset="0"/>
            </a:endParaRPr>
          </a:p>
          <a:p>
            <a:pPr marL="572357" lvl="2" indent="-171707">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Times New Roman" panose="02020603050405020304" pitchFamily="18" charset="0"/>
              </a:rPr>
              <a:t>even when nothing is known about the person (e.g. first contact with a service) and the person does not appear to be able to communicate their wishes, service staff must do their best to try to understand the will and preferences of the person (e.g. trying different modes of communication, paying attention to the person’s reactions, etc.)</a:t>
            </a:r>
            <a:endParaRPr lang="x-none" sz="1100">
              <a:ea typeface="SimSun" panose="02010600030101010101"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54</a:t>
            </a:fld>
            <a:endParaRPr lang="en-GB"/>
          </a:p>
        </p:txBody>
      </p:sp>
    </p:spTree>
    <p:extLst>
      <p:ext uri="{BB962C8B-B14F-4D97-AF65-F5344CB8AC3E}">
        <p14:creationId xmlns:p14="http://schemas.microsoft.com/office/powerpoint/2010/main" val="23577599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spcAft>
                <a:spcPts val="1002"/>
              </a:spcAft>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Supported decision-making is therefore different from existing systems such as guardianship, wardship and other substitute decision-making regimes.</a:t>
            </a:r>
          </a:p>
          <a:p>
            <a:pPr marL="343414" indent="-343414">
              <a:spcAft>
                <a:spcPts val="1002"/>
              </a:spcAft>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 Supported decision-making is not just a new term for describing these pre-existing models. </a:t>
            </a:r>
          </a:p>
          <a:p>
            <a:pPr marL="343414" indent="-343414">
              <a:spcAft>
                <a:spcPts val="1002"/>
              </a:spcAft>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It is about implementing a completely different approach of decision-making in which the person always remains at the centre of the decision.</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55</a:t>
            </a:fld>
            <a:endParaRPr lang="en-GB"/>
          </a:p>
        </p:txBody>
      </p:sp>
    </p:spTree>
    <p:extLst>
      <p:ext uri="{BB962C8B-B14F-4D97-AF65-F5344CB8AC3E}">
        <p14:creationId xmlns:p14="http://schemas.microsoft.com/office/powerpoint/2010/main" val="3792380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in the presentation participants may express the concern that their country’s legal framework requires a substitute decision-making approach (e.g. through existing national guardianship, conservatorship laws) and that therefore there is little they can do to implement supported decision-making in this context.</a:t>
            </a:r>
            <a:endParaRPr lang="x-none" sz="800">
              <a:ea typeface="SimSun" panose="02010600030101010101" pitchFamily="2" charset="-122"/>
              <a:cs typeface="Arial" panose="020B0604020202020204" pitchFamily="34" charset="0"/>
            </a:endParaRPr>
          </a:p>
          <a:p>
            <a:pPr algn="just">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It is important to acknowledge that:</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many countries, existing law and policy frameworks still provide for substitute decision-making models. </a:t>
            </a: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Lobbying and advocacy are key to changing existing laws, policies and practices which are not in line with the CRPD.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This kind of reform may take time, but in the meantime, there are many things individuals can do to support people to make their own decisions, even within existing legal or policy frameworks. </a:t>
            </a: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it is also possible to support people to terminate their substitute decision-making regimes.</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56</a:t>
            </a:fld>
            <a:endParaRPr lang="en-GB"/>
          </a:p>
        </p:txBody>
      </p:sp>
    </p:spTree>
    <p:extLst>
      <p:ext uri="{BB962C8B-B14F-4D97-AF65-F5344CB8AC3E}">
        <p14:creationId xmlns:p14="http://schemas.microsoft.com/office/powerpoint/2010/main" val="13694483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spcAft>
                <a:spcPts val="1002"/>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Arial" panose="020B0604020202020204" pitchFamily="34" charset="0"/>
              </a:rPr>
              <a:t>Supported decision-making is voluntary</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should not be imposed on people. </a:t>
            </a:r>
            <a:endParaRPr lang="x-none" sz="800">
              <a:ea typeface="SimSun" panose="02010600030101010101" pitchFamily="2" charset="-122"/>
              <a:cs typeface="Arial" panose="020B0604020202020204" pitchFamily="34" charset="0"/>
            </a:endParaRPr>
          </a:p>
          <a:p>
            <a:pPr marL="171707" indent="-171707" algn="just">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If a person chooses not to have support, then their wishes should be respected.</a:t>
            </a:r>
            <a:endParaRPr lang="x-none" sz="800">
              <a:ea typeface="SimSun" panose="02010600030101010101" pitchFamily="2" charset="-122"/>
              <a:cs typeface="Arial" panose="020B0604020202020204" pitchFamily="34" charset="0"/>
            </a:endParaRPr>
          </a:p>
          <a:p>
            <a:pPr marL="171707" indent="-171707" algn="just">
              <a:buFont typeface="Arial" panose="020B0604020202020204" pitchFamily="34" charset="0"/>
              <a:buChar char="•"/>
            </a:pPr>
            <a:r>
              <a:rPr lang="en-GB" dirty="0"/>
              <a:t>Many people – particular family members, mental health and other practitioners – have expressed the concern that, in some situations, if the person refuses support, they may put themselves or others in danger. </a:t>
            </a:r>
            <a:endParaRPr lang="x-none"/>
          </a:p>
          <a:p>
            <a:pPr marL="171707" indent="-171707" algn="just">
              <a:buFont typeface="Arial" panose="020B0604020202020204" pitchFamily="34" charset="0"/>
              <a:buChar char="•"/>
            </a:pPr>
            <a:r>
              <a:rPr lang="en-GB" dirty="0">
                <a:solidFill>
                  <a:srgbClr val="000000"/>
                </a:solidFill>
              </a:rPr>
              <a:t> </a:t>
            </a:r>
            <a:endParaRPr lang="x-none"/>
          </a:p>
          <a:p>
            <a:pPr marL="171707" indent="-171707" algn="just">
              <a:buFont typeface="Arial" panose="020B0604020202020204" pitchFamily="34" charset="0"/>
              <a:buChar char="•"/>
            </a:pPr>
            <a:r>
              <a:rPr lang="en-GB" dirty="0">
                <a:solidFill>
                  <a:srgbClr val="000000"/>
                </a:solidFill>
              </a:rPr>
              <a:t>However it is important to note that imposing or forcing treatment itself can cause harm either immediately and/or in the future. The harm caused to the person can take many forms including, trauma, humiliation or physical injuries. </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57</a:t>
            </a:fld>
            <a:endParaRPr lang="en-GB"/>
          </a:p>
        </p:txBody>
      </p:sp>
    </p:spTree>
    <p:extLst>
      <p:ext uri="{BB962C8B-B14F-4D97-AF65-F5344CB8AC3E}">
        <p14:creationId xmlns:p14="http://schemas.microsoft.com/office/powerpoint/2010/main" val="21320515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solidFill>
                  <a:srgbClr val="4F81BD"/>
                </a:solidFill>
              </a:rPr>
              <a:t>It is important to give participants an opportunity to raise and discuss their concerns openly. </a:t>
            </a:r>
            <a:endParaRPr lang="x-none"/>
          </a:p>
          <a:p>
            <a:pPr algn="just"/>
            <a:r>
              <a:rPr lang="en-GB" dirty="0">
                <a:cs typeface="Calibri" panose="020F0502020204030204" pitchFamily="34" charset="0"/>
              </a:rPr>
              <a:t> </a:t>
            </a:r>
            <a:endParaRPr lang="x-none"/>
          </a:p>
          <a:p>
            <a:pPr marL="171707" indent="-171707" algn="just">
              <a:buFont typeface="Arial" panose="020B0604020202020204" pitchFamily="34" charset="0"/>
              <a:buChar char="•"/>
            </a:pPr>
            <a:r>
              <a:rPr lang="en-GB" dirty="0">
                <a:cs typeface="Calibri" panose="020F0502020204030204" pitchFamily="34" charset="0"/>
              </a:rPr>
              <a:t>How can we avoid exploitation from supporters?</a:t>
            </a:r>
            <a:endParaRPr lang="x-none"/>
          </a:p>
          <a:p>
            <a:pPr marL="686829" algn="just"/>
            <a:endParaRPr lang="x-none"/>
          </a:p>
          <a:p>
            <a:pPr marL="171707" indent="-171707" algn="just">
              <a:buFont typeface="Arial" panose="020B0604020202020204" pitchFamily="34" charset="0"/>
              <a:buChar char="•"/>
            </a:pPr>
            <a:r>
              <a:rPr lang="en-GB" dirty="0">
                <a:cs typeface="Calibri" panose="020F0502020204030204" pitchFamily="34" charset="0"/>
              </a:rPr>
              <a:t>Mostly, family, friends and other supporters are well-intentioned but sometimes, in the context of providing supported decision-making, some people may try to take advantage, exploit or harm the person (e.g. through physical, emotional, sexual abuse, financial abuse or neglect, etc.). </a:t>
            </a:r>
          </a:p>
          <a:p>
            <a:pPr marL="171707" indent="-171707" algn="just">
              <a:buFont typeface="Arial" panose="020B0604020202020204" pitchFamily="34" charset="0"/>
              <a:buChar char="•"/>
            </a:pPr>
            <a:endParaRPr lang="en-GB" dirty="0">
              <a:cs typeface="Calibri" panose="020F0502020204030204" pitchFamily="34" charset="0"/>
            </a:endParaRPr>
          </a:p>
          <a:p>
            <a:pPr marL="171707" indent="-171707" algn="just">
              <a:buFont typeface="Arial" panose="020B0604020202020204" pitchFamily="34" charset="0"/>
              <a:buChar char="•"/>
            </a:pPr>
            <a:r>
              <a:rPr lang="en-GB" dirty="0">
                <a:cs typeface="Calibri" panose="020F0502020204030204" pitchFamily="34" charset="0"/>
              </a:rPr>
              <a:t>Safeguards are therefore necessary to make sure that exploitation does not take place or that potential situations of abuse are recognized and addressed early. </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58</a:t>
            </a:fld>
            <a:endParaRPr lang="en-GB"/>
          </a:p>
        </p:txBody>
      </p:sp>
    </p:spTree>
    <p:extLst>
      <p:ext uri="{BB962C8B-B14F-4D97-AF65-F5344CB8AC3E}">
        <p14:creationId xmlns:p14="http://schemas.microsoft.com/office/powerpoint/2010/main" val="3587094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buFont typeface="Arial" panose="020B0604020202020204" pitchFamily="34" charset="0"/>
              <a:buChar char="•"/>
            </a:pPr>
            <a:r>
              <a:rPr lang="en-GB" dirty="0">
                <a:cs typeface="Calibri" panose="020F0502020204030204" pitchFamily="34" charset="0"/>
              </a:rPr>
              <a:t>It is important to train the following people on strategies to prevent and deal with potential exploitation from supporters:</a:t>
            </a:r>
            <a:endParaRPr lang="x-none"/>
          </a:p>
          <a:p>
            <a:pPr marL="744064" lvl="1" indent="-286179">
              <a:buFont typeface="Arial" panose="020B0604020202020204" pitchFamily="34" charset="0"/>
              <a:buChar char="•"/>
              <a:tabLst>
                <a:tab pos="450890" algn="l"/>
              </a:tabLst>
            </a:pPr>
            <a:r>
              <a:rPr lang="en-GB" dirty="0">
                <a:ea typeface="SimSun" panose="02010600030101010101" pitchFamily="2" charset="-122"/>
                <a:cs typeface="Calibri" panose="020F0502020204030204" pitchFamily="34" charset="0"/>
              </a:rPr>
              <a:t>people with psychosocial, intellectual or cognitive disabilities </a:t>
            </a:r>
            <a:endParaRPr lang="x-none">
              <a:ea typeface="SimSun" panose="02010600030101010101" pitchFamily="2" charset="-122"/>
              <a:cs typeface="Arial" panose="020B0604020202020204" pitchFamily="34" charset="0"/>
            </a:endParaRPr>
          </a:p>
          <a:p>
            <a:pPr marL="744064" lvl="1" indent="-286179">
              <a:buFont typeface="Arial" panose="020B0604020202020204" pitchFamily="34" charset="0"/>
              <a:buChar char="•"/>
              <a:tabLst>
                <a:tab pos="450890" algn="l"/>
              </a:tabLst>
            </a:pPr>
            <a:r>
              <a:rPr lang="en-GB" dirty="0">
                <a:ea typeface="SimSun" panose="02010600030101010101" pitchFamily="2" charset="-122"/>
                <a:cs typeface="Calibri" panose="020F0502020204030204" pitchFamily="34" charset="0"/>
              </a:rPr>
              <a:t>families, care partners and other supporters</a:t>
            </a:r>
            <a:endParaRPr lang="x-none">
              <a:ea typeface="SimSun" panose="02010600030101010101" pitchFamily="2" charset="-122"/>
              <a:cs typeface="Arial" panose="020B0604020202020204" pitchFamily="34" charset="0"/>
            </a:endParaRPr>
          </a:p>
          <a:p>
            <a:pPr marL="744064" lvl="1" indent="-286179">
              <a:buFont typeface="Arial" panose="020B0604020202020204" pitchFamily="34" charset="0"/>
              <a:buChar char="•"/>
              <a:tabLst>
                <a:tab pos="450890" algn="l"/>
              </a:tabLst>
            </a:pPr>
            <a:r>
              <a:rPr lang="en-GB" dirty="0">
                <a:ea typeface="SimSun" panose="02010600030101010101" pitchFamily="2" charset="-122"/>
                <a:cs typeface="Calibri" panose="020F0502020204030204" pitchFamily="34" charset="0"/>
              </a:rPr>
              <a:t>mental health and other practitioners</a:t>
            </a:r>
            <a:endParaRPr lang="x-none">
              <a:ea typeface="SimSun" panose="02010600030101010101" pitchFamily="2" charset="-122"/>
              <a:cs typeface="Arial" panose="020B0604020202020204" pitchFamily="34" charset="0"/>
            </a:endParaRPr>
          </a:p>
          <a:p>
            <a:pPr marL="744064" lvl="1" indent="-286179">
              <a:buFont typeface="Arial" panose="020B0604020202020204" pitchFamily="34" charset="0"/>
              <a:buChar char="•"/>
              <a:tabLst>
                <a:tab pos="450890" algn="l"/>
              </a:tabLst>
            </a:pPr>
            <a:r>
              <a:rPr lang="en-GB" dirty="0">
                <a:ea typeface="SimSun" panose="02010600030101010101" pitchFamily="2" charset="-122"/>
                <a:cs typeface="Calibri" panose="020F0502020204030204" pitchFamily="34" charset="0"/>
              </a:rPr>
              <a:t>peer workers and advocates</a:t>
            </a:r>
            <a:endParaRPr lang="x-none">
              <a:ea typeface="SimSun" panose="02010600030101010101" pitchFamily="2" charset="-122"/>
              <a:cs typeface="Arial" panose="020B0604020202020204" pitchFamily="34" charset="0"/>
            </a:endParaRPr>
          </a:p>
          <a:p>
            <a:pPr marL="744064" lvl="1" indent="-286179">
              <a:buFont typeface="Arial" panose="020B0604020202020204" pitchFamily="34" charset="0"/>
              <a:buChar char="•"/>
              <a:tabLst>
                <a:tab pos="450890" algn="l"/>
              </a:tabLst>
            </a:pPr>
            <a:r>
              <a:rPr lang="en-GB" dirty="0">
                <a:ea typeface="SimSun" panose="02010600030101010101" pitchFamily="2" charset="-122"/>
                <a:cs typeface="Calibri" panose="020F0502020204030204" pitchFamily="34" charset="0"/>
              </a:rPr>
              <a:t>legal professionals </a:t>
            </a:r>
            <a:endParaRPr lang="x-none">
              <a:ea typeface="SimSun" panose="02010600030101010101" pitchFamily="2" charset="-122"/>
              <a:cs typeface="Arial" panose="020B0604020202020204" pitchFamily="34" charset="0"/>
            </a:endParaRPr>
          </a:p>
          <a:p>
            <a:pPr marL="744064" lvl="1" indent="-286179">
              <a:buFont typeface="Arial" panose="020B0604020202020204" pitchFamily="34" charset="0"/>
              <a:buChar char="•"/>
              <a:tabLst>
                <a:tab pos="450890" algn="l"/>
              </a:tabLst>
            </a:pPr>
            <a:r>
              <a:rPr lang="en-GB" dirty="0">
                <a:ea typeface="SimSun" panose="02010600030101010101" pitchFamily="2" charset="-122"/>
                <a:cs typeface="Calibri" panose="020F0502020204030204" pitchFamily="34" charset="0"/>
              </a:rPr>
              <a:t>other relevant people from the community.</a:t>
            </a:r>
            <a:endParaRPr lang="x-none">
              <a:ea typeface="SimSun" panose="02010600030101010101" pitchFamily="2" charset="-122"/>
              <a:cs typeface="Arial" panose="020B0604020202020204" pitchFamily="34" charset="0"/>
            </a:endParaRPr>
          </a:p>
          <a:p>
            <a:pPr marL="457886"/>
            <a:r>
              <a:rPr lang="en-GB" dirty="0">
                <a:cs typeface="Calibri" panose="020F0502020204030204" pitchFamily="34" charset="0"/>
              </a:rPr>
              <a:t> </a:t>
            </a:r>
            <a:endParaRPr lang="x-none"/>
          </a:p>
          <a:p>
            <a:pPr marL="171707" indent="-171707">
              <a:buFont typeface="Arial" panose="020B0604020202020204" pitchFamily="34" charset="0"/>
              <a:buChar char="•"/>
            </a:pPr>
            <a:r>
              <a:rPr lang="en-GB" dirty="0">
                <a:cs typeface="Calibri" panose="020F0502020204030204" pitchFamily="34" charset="0"/>
              </a:rPr>
              <a:t>The training should address the social factors and processes that might make exploitation more likely to occur – such as power dynamics and discrimination across gender, age or disability.</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59</a:t>
            </a:fld>
            <a:endParaRPr lang="en-GB"/>
          </a:p>
        </p:txBody>
      </p:sp>
    </p:spTree>
    <p:extLst>
      <p:ext uri="{BB962C8B-B14F-4D97-AF65-F5344CB8AC3E}">
        <p14:creationId xmlns:p14="http://schemas.microsoft.com/office/powerpoint/2010/main" val="109592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585" indent="-360585">
              <a:lnSpc>
                <a:spcPct val="115000"/>
              </a:lnSpc>
            </a:pPr>
            <a:r>
              <a:rPr lang="en-GB" sz="1200" dirty="0">
                <a:latin typeface="Calibri" panose="020F0502020204030204" pitchFamily="34" charset="0"/>
                <a:ea typeface="SimSun" panose="02010600030101010101" pitchFamily="2" charset="-122"/>
                <a:cs typeface="Arial" panose="020B0604020202020204" pitchFamily="34" charset="0"/>
              </a:rPr>
              <a:t>Learning objectives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b="1"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60585" indent="-360585">
              <a:lnSpc>
                <a:spcPct val="115000"/>
              </a:lnSpc>
            </a:pPr>
            <a:r>
              <a:rPr lang="en-GB" sz="1200" dirty="0">
                <a:latin typeface="Calibri" panose="020F0502020204030204" pitchFamily="34" charset="0"/>
                <a:ea typeface="MS Mincho" panose="02020609040205080304" pitchFamily="49" charset="-128"/>
                <a:cs typeface="Calibri" panose="020F0502020204030204" pitchFamily="34" charset="0"/>
              </a:rPr>
              <a:t>At the end of the training, participants will be able to:</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human rights are, as well as the links between the different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the origins and content of the Universal Declaration of Human Rights and how the rights it contains are still relevant today;</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recognize human rights violations in specific situations;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understand what makes groups of people at higher risk of human rights violations; </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who defends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sz="1200" dirty="0">
                <a:latin typeface="Calibri" panose="020F0502020204030204" pitchFamily="34" charset="0"/>
                <a:ea typeface="SimSun" panose="02010600030101010101" pitchFamily="2" charset="-122"/>
                <a:cs typeface="Arial" panose="020B0604020202020204" pitchFamily="34" charset="0"/>
              </a:rPr>
              <a:t>identify specific ways in which mental health workers and other professionals, people with psychosocial disabilities or intellectual or cognitive disabilities, families, care partners and other supporters can be agents of change and defenders of human rights.</a:t>
            </a:r>
            <a:endParaRPr lang="x-none" sz="1200" dirty="0">
              <a:latin typeface="Calibri" panose="020F0502020204030204" pitchFamily="34" charset="0"/>
              <a:ea typeface="SimSun" panose="02010600030101010101" pitchFamily="2" charset="-122"/>
              <a:cs typeface="Arial" panose="020B0604020202020204" pitchFamily="34" charset="0"/>
            </a:endParaRPr>
          </a:p>
          <a:p>
            <a:endParaRPr lang="en-US" sz="1200" dirty="0"/>
          </a:p>
        </p:txBody>
      </p:sp>
      <p:sp>
        <p:nvSpPr>
          <p:cNvPr id="4" name="Slide Number Placeholder 3"/>
          <p:cNvSpPr>
            <a:spLocks noGrp="1"/>
          </p:cNvSpPr>
          <p:nvPr>
            <p:ph type="sldNum" sz="quarter" idx="5"/>
          </p:nvPr>
        </p:nvSpPr>
        <p:spPr/>
        <p:txBody>
          <a:bodyPr/>
          <a:lstStyle/>
          <a:p>
            <a:fld id="{91600A8A-902E-430E-A833-453AE05FDB61}" type="slidenum">
              <a:rPr lang="en-GB" smtClean="0"/>
              <a:t>6</a:t>
            </a:fld>
            <a:endParaRPr lang="en-GB"/>
          </a:p>
        </p:txBody>
      </p:sp>
    </p:spTree>
    <p:extLst>
      <p:ext uri="{BB962C8B-B14F-4D97-AF65-F5344CB8AC3E}">
        <p14:creationId xmlns:p14="http://schemas.microsoft.com/office/powerpoint/2010/main" val="6486864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58826"/>
          </a:xfrm>
        </p:spPr>
        <p:txBody>
          <a:bodyPr/>
          <a:lstStyle/>
          <a:p>
            <a:pPr>
              <a:spcAft>
                <a:spcPts val="601"/>
              </a:spcAft>
            </a:pPr>
            <a:r>
              <a:rPr lang="en-GB" dirty="0">
                <a:latin typeface="Calibri" panose="020F0502020204030204" pitchFamily="34" charset="0"/>
                <a:ea typeface="SimSun" panose="02010600030101010101" pitchFamily="2" charset="-122"/>
                <a:cs typeface="Calibri" panose="020F0502020204030204" pitchFamily="34" charset="0"/>
              </a:rPr>
              <a:t>Key issues to consider: </a:t>
            </a:r>
            <a:endParaRPr lang="x-none" sz="1100" dirty="0">
              <a:ea typeface="SimSun" panose="02010600030101010101" pitchFamily="2" charset="-122"/>
              <a:cs typeface="Arial" panose="020B0604020202020204" pitchFamily="34" charset="0"/>
            </a:endParaRPr>
          </a:p>
          <a:p>
            <a:pPr marL="228943" indent="-228943">
              <a:lnSpc>
                <a:spcPct val="115000"/>
              </a:lnSpc>
              <a:spcAft>
                <a:spcPts val="4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Practitioners should not take on the role of formal supporters because of the huge conflict of interest and risk of undue influence through power imbalances in relationships within mental health or related service settings. Although they should not be nominated as supporters, they still have an important role to play by promoting supported decision-making and adopting a supportive approach in their day-to-day work.</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spcAft>
                <a:spcPts val="4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Supporters’ roles should last for the shortest time possible and should be tailored to the person’s circumstances.</a:t>
            </a:r>
            <a:endParaRPr lang="x-none" dirty="0">
              <a:latin typeface="Calibri" panose="020F0502020204030204" pitchFamily="34" charset="0"/>
              <a:ea typeface="SimSun" panose="02010600030101010101" pitchFamily="2" charset="-122"/>
              <a:cs typeface="Arial" panose="020B0604020202020204" pitchFamily="34" charset="0"/>
            </a:endParaRPr>
          </a:p>
          <a:p>
            <a:pPr marL="228943" indent="-228943">
              <a:spcAft>
                <a:spcPts val="4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Supporters must not profit from the funds of the people they are working for, caring for or otherwise supporting.</a:t>
            </a:r>
            <a:endParaRPr lang="x-none" sz="1100" dirty="0">
              <a:ea typeface="SimSun" panose="02010600030101010101" pitchFamily="2" charset="-122"/>
              <a:cs typeface="Arial" panose="020B0604020202020204" pitchFamily="34" charset="0"/>
            </a:endParaRPr>
          </a:p>
          <a:p>
            <a:pPr marL="228943" indent="-228943">
              <a:spcAft>
                <a:spcPts val="4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Independent supporters from outside or inside the mental health or related service – such as informal support, advocates or peer supporters – should be made available whenever a person asks for them. They should be able to freely meet with and talk to people within services.</a:t>
            </a:r>
            <a:endParaRPr lang="x-none" sz="1100" dirty="0">
              <a:ea typeface="SimSun" panose="02010600030101010101" pitchFamily="2" charset="-122"/>
              <a:cs typeface="Arial" panose="020B0604020202020204" pitchFamily="34" charset="0"/>
            </a:endParaRPr>
          </a:p>
          <a:p>
            <a:pPr marL="228943" indent="-228943">
              <a:spcAft>
                <a:spcPts val="4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When the support is formal and/or intensive, there should be safeguards to make sure that the supporters respect the will and preferences of the person or the best interpretation of the will and preferences of the person, including that the person still wants the support.</a:t>
            </a:r>
            <a:endParaRPr lang="x-none" sz="1100" dirty="0">
              <a:ea typeface="SimSun" panose="02010600030101010101" pitchFamily="2" charset="-122"/>
              <a:cs typeface="Arial" panose="020B0604020202020204" pitchFamily="34" charset="0"/>
            </a:endParaRPr>
          </a:p>
          <a:p>
            <a:pPr marL="228943" indent="-228943">
              <a:spcAft>
                <a:spcPts val="1002"/>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Complaints, monitoring and legal mechanisms should be in place to hold accountable people who abuse their supportive role. </a:t>
            </a:r>
          </a:p>
          <a:p>
            <a:pPr marL="686829" lvl="1" indent="-228943">
              <a:spcAft>
                <a:spcPts val="1002"/>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Complaints mechanisms should be easily accessible to the persons receiving support. </a:t>
            </a:r>
            <a:endParaRPr lang="x-none" sz="1100" dirty="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60</a:t>
            </a:fld>
            <a:endParaRPr lang="en-GB"/>
          </a:p>
        </p:txBody>
      </p:sp>
    </p:spTree>
    <p:extLst>
      <p:ext uri="{BB962C8B-B14F-4D97-AF65-F5344CB8AC3E}">
        <p14:creationId xmlns:p14="http://schemas.microsoft.com/office/powerpoint/2010/main" val="20391133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00050"/>
            <a:ext cx="5092700" cy="2865438"/>
          </a:xfrm>
        </p:spPr>
      </p:sp>
      <p:sp>
        <p:nvSpPr>
          <p:cNvPr id="3" name="Notes Placeholder 2"/>
          <p:cNvSpPr>
            <a:spLocks noGrp="1"/>
          </p:cNvSpPr>
          <p:nvPr>
            <p:ph type="body" idx="1"/>
          </p:nvPr>
        </p:nvSpPr>
        <p:spPr>
          <a:xfrm>
            <a:off x="680878" y="3265417"/>
            <a:ext cx="5447030" cy="5957151"/>
          </a:xfrm>
        </p:spPr>
        <p:txBody>
          <a:bodyPr/>
          <a:lstStyle/>
          <a:p>
            <a:pPr>
              <a:lnSpc>
                <a:spcPct val="115000"/>
              </a:lnSpc>
            </a:pPr>
            <a:r>
              <a:rPr lang="en-GB" sz="1100" b="1" i="1" dirty="0">
                <a:ea typeface="SimSun" panose="02010600030101010101" pitchFamily="2" charset="-122"/>
                <a:cs typeface="Arial" panose="020B0604020202020204" pitchFamily="34" charset="0"/>
              </a:rPr>
              <a:t>Exercise 2.2: Scenarios on supported decision-making (45 min.)</a:t>
            </a:r>
            <a:endParaRPr lang="x-none" sz="1100" dirty="0">
              <a:ea typeface="SimSun" panose="02010600030101010101" pitchFamily="2" charset="-122"/>
              <a:cs typeface="Arial" panose="020B0604020202020204" pitchFamily="34" charset="0"/>
            </a:endParaRPr>
          </a:p>
          <a:p>
            <a:pPr algn="just">
              <a:lnSpc>
                <a:spcPct val="115000"/>
              </a:lnSpc>
              <a:spcAft>
                <a:spcPts val="401"/>
              </a:spcAft>
            </a:pPr>
            <a:r>
              <a:rPr lang="en-GB" sz="1100" dirty="0">
                <a:solidFill>
                  <a:srgbClr val="4F81BD"/>
                </a:solidFill>
                <a:ea typeface="SimSun" panose="02010600030101010101" pitchFamily="2" charset="-122"/>
                <a:cs typeface="Arial" panose="020B0604020202020204" pitchFamily="34" charset="0"/>
              </a:rPr>
              <a:t>The purpose of this exercise is to understand the concept of supported decision-making and how it can be implemented. Therefore, the scenario described below is relatively basic. More complex and challenging scenarios are outlined in the module on realizing </a:t>
            </a:r>
            <a:r>
              <a:rPr lang="en-GB" sz="1100" i="1" dirty="0">
                <a:solidFill>
                  <a:srgbClr val="4F81BD"/>
                </a:solidFill>
                <a:ea typeface="SimSun" panose="02010600030101010101" pitchFamily="2" charset="-122"/>
                <a:cs typeface="Arial" panose="020B0604020202020204" pitchFamily="34" charset="0"/>
              </a:rPr>
              <a:t>Supported decision-making and advance planning</a:t>
            </a:r>
            <a:r>
              <a:rPr lang="en-GB" sz="1100" dirty="0">
                <a:solidFill>
                  <a:srgbClr val="4F81BD"/>
                </a:solidFill>
                <a:ea typeface="SimSun" panose="02010600030101010101" pitchFamily="2" charset="-122"/>
                <a:cs typeface="Arial" panose="020B0604020202020204" pitchFamily="34" charset="0"/>
              </a:rPr>
              <a:t>.</a:t>
            </a:r>
            <a:endParaRPr lang="x-none" sz="1100" dirty="0">
              <a:ea typeface="SimSun" panose="02010600030101010101" pitchFamily="2" charset="-122"/>
              <a:cs typeface="Arial" panose="020B0604020202020204" pitchFamily="34" charset="0"/>
            </a:endParaRPr>
          </a:p>
          <a:p>
            <a:pPr>
              <a:lnSpc>
                <a:spcPct val="115000"/>
              </a:lnSpc>
              <a:spcAft>
                <a:spcPts val="401"/>
              </a:spcAft>
            </a:pPr>
            <a:r>
              <a:rPr lang="en-GB" sz="1100" dirty="0">
                <a:solidFill>
                  <a:srgbClr val="4F81BD"/>
                </a:solidFill>
                <a:ea typeface="SimSun" panose="02010600030101010101" pitchFamily="2" charset="-122"/>
                <a:cs typeface="Arial" panose="020B0604020202020204" pitchFamily="34" charset="0"/>
              </a:rPr>
              <a:t>Select one or more of the following scenarios below. Ask participants to take copies of </a:t>
            </a:r>
            <a:r>
              <a:rPr lang="en-GB" sz="1100" i="1" dirty="0">
                <a:solidFill>
                  <a:srgbClr val="4F81BD"/>
                </a:solidFill>
                <a:ea typeface="SimSun" panose="02010600030101010101" pitchFamily="2" charset="-122"/>
                <a:cs typeface="Arial" panose="020B0604020202020204" pitchFamily="34" charset="0"/>
              </a:rPr>
              <a:t>Annex 1 – Scenarios on supported decision-making </a:t>
            </a:r>
            <a:r>
              <a:rPr lang="en-GB" sz="1100" dirty="0">
                <a:solidFill>
                  <a:srgbClr val="4F81BD"/>
                </a:solidFill>
                <a:ea typeface="SimSun" panose="02010600030101010101" pitchFamily="2" charset="-122"/>
                <a:cs typeface="Arial" panose="020B0604020202020204" pitchFamily="34" charset="0"/>
              </a:rPr>
              <a:t>and read the selected scenario(s).</a:t>
            </a:r>
            <a:endParaRPr lang="x-none" sz="1100" dirty="0">
              <a:ea typeface="SimSun" panose="02010600030101010101" pitchFamily="2" charset="-122"/>
              <a:cs typeface="Arial" panose="020B0604020202020204" pitchFamily="34" charset="0"/>
            </a:endParaRPr>
          </a:p>
          <a:p>
            <a:pPr>
              <a:lnSpc>
                <a:spcPct val="115000"/>
              </a:lnSpc>
              <a:spcAft>
                <a:spcPts val="401"/>
              </a:spcAft>
            </a:pPr>
            <a:r>
              <a:rPr lang="en-GB" sz="1100" b="1" dirty="0">
                <a:ea typeface="SimSun" panose="02010600030101010101" pitchFamily="2" charset="-122"/>
                <a:cs typeface="Arial" panose="020B0604020202020204" pitchFamily="34" charset="0"/>
              </a:rPr>
              <a:t>Rohini’s story</a:t>
            </a:r>
            <a:endParaRPr lang="x-none" sz="1100" dirty="0">
              <a:ea typeface="SimSun" panose="02010600030101010101" pitchFamily="2" charset="-122"/>
              <a:cs typeface="Arial" panose="020B0604020202020204" pitchFamily="34" charset="0"/>
            </a:endParaRPr>
          </a:p>
          <a:p>
            <a:pPr algn="just">
              <a:lnSpc>
                <a:spcPct val="115000"/>
              </a:lnSpc>
              <a:spcAft>
                <a:spcPts val="401"/>
              </a:spcAft>
            </a:pPr>
            <a:r>
              <a:rPr lang="en-GB" sz="1100" dirty="0">
                <a:ea typeface="SimSun" panose="02010600030101010101" pitchFamily="2" charset="-122"/>
                <a:cs typeface="Arial" panose="020B0604020202020204" pitchFamily="34" charset="0"/>
              </a:rPr>
              <a:t>Rohini is a 27-year-old woman. Her work colleagues became concerned for her as they noticed important changes in her behaviour. The colleagues suggested that they accompany Rohini to a community-based mental health service and Rohini agreed to this. </a:t>
            </a:r>
            <a:endParaRPr lang="x-none" sz="1100" dirty="0">
              <a:ea typeface="SimSun" panose="02010600030101010101" pitchFamily="2" charset="-122"/>
              <a:cs typeface="Arial" panose="020B0604020202020204" pitchFamily="34" charset="0"/>
            </a:endParaRPr>
          </a:p>
          <a:p>
            <a:pPr algn="just">
              <a:lnSpc>
                <a:spcPct val="115000"/>
              </a:lnSpc>
              <a:spcAft>
                <a:spcPts val="401"/>
              </a:spcAft>
            </a:pPr>
            <a:r>
              <a:rPr lang="en-GB" sz="1100" dirty="0">
                <a:ea typeface="SimSun" panose="02010600030101010101" pitchFamily="2" charset="-122"/>
                <a:cs typeface="Arial" panose="020B0604020202020204" pitchFamily="34" charset="0"/>
              </a:rPr>
              <a:t>At the community-based mental health service, Rohini is received by two mental health workers. Rohini becomes increasingly distressed, saying that they want to harm her. She starts shouting that she does not want them to give her an injection. A nurse, one of the mental health workers, reassures her that nothing bad is going to happen, and that they want to help her. She then asks Rohini if she would like to move to a quieter space so that they can talk and identify what type of support would be helpful.</a:t>
            </a:r>
            <a:endParaRPr lang="x-none" sz="1100" dirty="0">
              <a:ea typeface="SimSun" panose="02010600030101010101" pitchFamily="2" charset="-122"/>
              <a:cs typeface="Arial" panose="020B0604020202020204" pitchFamily="34" charset="0"/>
            </a:endParaRPr>
          </a:p>
          <a:p>
            <a:pPr algn="just">
              <a:lnSpc>
                <a:spcPct val="115000"/>
              </a:lnSpc>
              <a:spcAft>
                <a:spcPts val="401"/>
              </a:spcAft>
            </a:pPr>
            <a:r>
              <a:rPr lang="en-GB" sz="1100" dirty="0">
                <a:ea typeface="SimSun" panose="02010600030101010101" pitchFamily="2" charset="-122"/>
                <a:cs typeface="Arial" panose="020B0604020202020204" pitchFamily="34" charset="0"/>
              </a:rPr>
              <a:t>The nurse asks Rohini if she would like to call someone who she trusts, who could help her. Rohini informs her that she would like to see her mother. When her mother arrives, Rohini is still very distressed, shouting that she does not want an injection. Her mother explains to the nurse that the last time she went to a hospital, in the capital city of the country, she was given an injection of haloperidol (an anti-psychotic medication). Her mother further explains that Rohini had reacted badly to this medication, experiencing </a:t>
            </a:r>
            <a:r>
              <a:rPr lang="en" sz="1100" dirty="0">
                <a:ea typeface="SimSun" panose="02010600030101010101" pitchFamily="2" charset="-122"/>
                <a:cs typeface="Arial" panose="020B0604020202020204" pitchFamily="34" charset="0"/>
              </a:rPr>
              <a:t>painful muscle contractions and confusion as a result. </a:t>
            </a:r>
            <a:endParaRPr lang="x-none" sz="1100"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61</a:t>
            </a:fld>
            <a:endParaRPr lang="en-GB"/>
          </a:p>
        </p:txBody>
      </p:sp>
    </p:spTree>
    <p:extLst>
      <p:ext uri="{BB962C8B-B14F-4D97-AF65-F5344CB8AC3E}">
        <p14:creationId xmlns:p14="http://schemas.microsoft.com/office/powerpoint/2010/main" val="12211863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41313"/>
            <a:ext cx="5964238" cy="3354387"/>
          </a:xfrm>
        </p:spPr>
      </p:sp>
      <p:sp>
        <p:nvSpPr>
          <p:cNvPr id="3" name="Notes Placeholder 2"/>
          <p:cNvSpPr>
            <a:spLocks noGrp="1"/>
          </p:cNvSpPr>
          <p:nvPr>
            <p:ph type="body" idx="1"/>
          </p:nvPr>
        </p:nvSpPr>
        <p:spPr>
          <a:xfrm>
            <a:off x="422965" y="3696250"/>
            <a:ext cx="5962857" cy="5155672"/>
          </a:xfrm>
        </p:spPr>
        <p:txBody>
          <a:bodyPr/>
          <a:lstStyle/>
          <a:p>
            <a:pPr>
              <a:lnSpc>
                <a:spcPct val="115000"/>
              </a:lnSpc>
            </a:pPr>
            <a:r>
              <a:rPr lang="en-GB" b="1" i="1" dirty="0">
                <a:latin typeface="Calibri" panose="020F0502020204030204" pitchFamily="34" charset="0"/>
                <a:ea typeface="SimSun" panose="02010600030101010101" pitchFamily="2" charset="-122"/>
                <a:cs typeface="Arial" panose="020B0604020202020204" pitchFamily="34" charset="0"/>
              </a:rPr>
              <a:t>Exercise 2.2: Scenarios on supported decision-making (45 min.)</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401"/>
              </a:spcAft>
            </a:pPr>
            <a:r>
              <a:rPr lang="en-GB" b="1" dirty="0">
                <a:latin typeface="Calibri" panose="020F0502020204030204" pitchFamily="34" charset="0"/>
                <a:ea typeface="SimSun" panose="02010600030101010101" pitchFamily="2" charset="-122"/>
                <a:cs typeface="Arial" panose="020B0604020202020204" pitchFamily="34" charset="0"/>
              </a:rPr>
              <a:t>Rohini’s story (cont’d)</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1"/>
              </a:spcAft>
            </a:pPr>
            <a:r>
              <a:rPr lang="en" dirty="0">
                <a:latin typeface="Calibri" panose="020F0502020204030204" pitchFamily="34" charset="0"/>
                <a:ea typeface="SimSun" panose="02010600030101010101" pitchFamily="2" charset="-122"/>
                <a:cs typeface="Arial" panose="020B0604020202020204" pitchFamily="34" charset="0"/>
              </a:rPr>
              <a:t>The nurse tells Rohini that she will not be given haloperidol, and Rohini starts to calm down. Over the course of the week, Rohini works with her mother, the nurse and a doctor to develop a treatment and recovery plan. She is informed of different options for treatment, including benefits and negative effects, and is asked for her consent to treatment.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 dirty="0">
                <a:latin typeface="Calibri" panose="020F0502020204030204" pitchFamily="34" charset="0"/>
                <a:ea typeface="SimSun" panose="02010600030101010101" pitchFamily="2" charset="-122"/>
                <a:cs typeface="Arial" panose="020B0604020202020204" pitchFamily="34" charset="0"/>
              </a:rPr>
              <a:t>In addition, </a:t>
            </a:r>
            <a:r>
              <a:rPr lang="en-GB" dirty="0">
                <a:latin typeface="Calibri" panose="020F0502020204030204" pitchFamily="34" charset="0"/>
                <a:ea typeface="SimSun" panose="02010600030101010101" pitchFamily="2" charset="-122"/>
                <a:cs typeface="Arial" panose="020B0604020202020204" pitchFamily="34" charset="0"/>
              </a:rPr>
              <a:t>after </a:t>
            </a:r>
            <a:r>
              <a:rPr lang="en" dirty="0">
                <a:latin typeface="Calibri" panose="020F0502020204030204" pitchFamily="34" charset="0"/>
                <a:ea typeface="SimSun" panose="02010600030101010101" pitchFamily="2" charset="-122"/>
                <a:cs typeface="Arial" panose="020B0604020202020204" pitchFamily="34" charset="0"/>
              </a:rPr>
              <a:t>consultation with people of her choice – including her </a:t>
            </a:r>
            <a:r>
              <a:rPr lang="en-GB" dirty="0">
                <a:latin typeface="Calibri" panose="020F0502020204030204" pitchFamily="34" charset="0"/>
                <a:ea typeface="SimSun" panose="02010600030101010101" pitchFamily="2" charset="-122"/>
                <a:cs typeface="Arial" panose="020B0604020202020204" pitchFamily="34" charset="0"/>
              </a:rPr>
              <a:t>mother</a:t>
            </a:r>
            <a:r>
              <a:rPr lang="en" dirty="0">
                <a:latin typeface="Calibri" panose="020F0502020204030204" pitchFamily="34" charset="0"/>
                <a:ea typeface="SimSun" panose="02010600030101010101" pitchFamily="2" charset="-122"/>
                <a:cs typeface="Arial" panose="020B0604020202020204" pitchFamily="34" charset="0"/>
              </a:rPr>
              <a:t>, the doctor and </a:t>
            </a:r>
            <a:r>
              <a:rPr lang="en-GB" dirty="0">
                <a:latin typeface="Calibri" panose="020F0502020204030204" pitchFamily="34" charset="0"/>
                <a:ea typeface="SimSun" panose="02010600030101010101" pitchFamily="2" charset="-122"/>
                <a:cs typeface="Arial" panose="020B0604020202020204" pitchFamily="34" charset="0"/>
              </a:rPr>
              <a:t>nurse</a:t>
            </a:r>
            <a:r>
              <a:rPr lang="en" dirty="0">
                <a:latin typeface="Calibri" panose="020F0502020204030204" pitchFamily="34" charset="0"/>
                <a:ea typeface="SimSun" panose="02010600030101010101" pitchFamily="2" charset="-122"/>
                <a:cs typeface="Arial" panose="020B0604020202020204" pitchFamily="34" charset="0"/>
              </a:rPr>
              <a:t> – Rohini develops an advance plan so that staff will know never to give her haloperidol, and also so that they will know her preferences for treatment. In the plan she nominates her mother to be contacted in case of an emergency to support her, if desired, in communicating her wishes during crisis situations. The staff ask Rohini if it would be helpful for her to stay at the service for a few days to start her off </a:t>
            </a:r>
            <a:r>
              <a:rPr lang="en-GB" dirty="0">
                <a:latin typeface="Calibri" panose="020F0502020204030204" pitchFamily="34" charset="0"/>
                <a:ea typeface="SimSun" panose="02010600030101010101" pitchFamily="2" charset="-122"/>
                <a:cs typeface="Arial" panose="020B0604020202020204" pitchFamily="34" charset="0"/>
              </a:rPr>
              <a:t>on</a:t>
            </a:r>
            <a:r>
              <a:rPr lang="en" dirty="0">
                <a:latin typeface="Calibri" panose="020F0502020204030204" pitchFamily="34" charset="0"/>
                <a:ea typeface="SimSun" panose="02010600030101010101" pitchFamily="2" charset="-122"/>
                <a:cs typeface="Arial" panose="020B0604020202020204" pitchFamily="34" charset="0"/>
              </a:rPr>
              <a:t> her treatment, to which she agrees. After three days she feels much better and </a:t>
            </a:r>
            <a:r>
              <a:rPr lang="en-GB" dirty="0">
                <a:latin typeface="Calibri" panose="020F0502020204030204" pitchFamily="34" charset="0"/>
                <a:ea typeface="SimSun" panose="02010600030101010101" pitchFamily="2" charset="-122"/>
                <a:cs typeface="Arial" panose="020B0604020202020204" pitchFamily="34" charset="0"/>
              </a:rPr>
              <a:t>is </a:t>
            </a:r>
            <a:r>
              <a:rPr lang="en" dirty="0">
                <a:latin typeface="Calibri" panose="020F0502020204030204" pitchFamily="34" charset="0"/>
                <a:ea typeface="SimSun" panose="02010600030101010101" pitchFamily="2" charset="-122"/>
                <a:cs typeface="Arial" panose="020B0604020202020204" pitchFamily="34" charset="0"/>
              </a:rPr>
              <a:t>subsequently discharged.</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 dirty="0">
                <a:latin typeface="Calibri" panose="020F0502020204030204" pitchFamily="34" charset="0"/>
                <a:ea typeface="SimSun" panose="02010600030101010101" pitchFamily="2" charset="-122"/>
                <a:cs typeface="Arial" panose="020B0604020202020204" pitchFamily="34" charset="0"/>
              </a:rPr>
              <a:t>Rohini has since joined a peer support group which meets once every two weeks in her </a:t>
            </a:r>
            <a:r>
              <a:rPr lang="en" dirty="0" err="1">
                <a:latin typeface="Calibri" panose="020F0502020204030204" pitchFamily="34" charset="0"/>
                <a:ea typeface="SimSun" panose="02010600030101010101" pitchFamily="2" charset="-122"/>
                <a:cs typeface="Arial" panose="020B0604020202020204" pitchFamily="34" charset="0"/>
              </a:rPr>
              <a:t>neighbourhood</a:t>
            </a:r>
            <a:r>
              <a:rPr lang="en" dirty="0">
                <a:latin typeface="Calibri" panose="020F0502020204030204" pitchFamily="34" charset="0"/>
                <a:ea typeface="SimSun" panose="02010600030101010101" pitchFamily="2" charset="-122"/>
                <a:cs typeface="Arial" panose="020B0604020202020204" pitchFamily="34" charset="0"/>
              </a:rPr>
              <a:t>. At these meetings she is able to share her knowledge and experiences with others in the group, and can get emotional and practical support from other members. She has also arranged to meet with her boss and other close colleagues to discuss what has happened and what actions can be taken by them to support her in the future, should another crisis arise.</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62</a:t>
            </a:fld>
            <a:endParaRPr lang="en-GB"/>
          </a:p>
        </p:txBody>
      </p:sp>
    </p:spTree>
    <p:extLst>
      <p:ext uri="{BB962C8B-B14F-4D97-AF65-F5344CB8AC3E}">
        <p14:creationId xmlns:p14="http://schemas.microsoft.com/office/powerpoint/2010/main" val="3340556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14338"/>
            <a:ext cx="5092700" cy="2865437"/>
          </a:xfrm>
        </p:spPr>
      </p:sp>
      <p:sp>
        <p:nvSpPr>
          <p:cNvPr id="3" name="Notes Placeholder 2"/>
          <p:cNvSpPr>
            <a:spLocks noGrp="1"/>
          </p:cNvSpPr>
          <p:nvPr>
            <p:ph type="body" idx="1"/>
          </p:nvPr>
        </p:nvSpPr>
        <p:spPr>
          <a:xfrm>
            <a:off x="680084" y="3279726"/>
            <a:ext cx="5447030" cy="6162429"/>
          </a:xfrm>
        </p:spPr>
        <p:txBody>
          <a:bodyPr/>
          <a:lstStyle/>
          <a:p>
            <a:pPr>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questions:</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spcAft>
                <a:spcPts val="601"/>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were the positive aspects of this case? </a:t>
            </a:r>
            <a:endParaRPr lang="x-none" sz="800" dirty="0">
              <a:ea typeface="SimSun" panose="02010600030101010101" pitchFamily="2" charset="-122"/>
              <a:cs typeface="Arial" panose="020B0604020202020204" pitchFamily="34" charset="0"/>
            </a:endParaRPr>
          </a:p>
          <a:p>
            <a:pPr marL="171707" indent="-171707">
              <a:spcAft>
                <a:spcPts val="601"/>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was Rohini’s right to legal capacity respected?</a:t>
            </a:r>
            <a:endParaRPr lang="x-none" sz="800" dirty="0">
              <a:ea typeface="SimSun" panose="02010600030101010101" pitchFamily="2" charset="-122"/>
              <a:cs typeface="Arial" panose="020B0604020202020204" pitchFamily="34" charset="0"/>
            </a:endParaRPr>
          </a:p>
          <a:p>
            <a:pPr algn="just"/>
            <a:r>
              <a:rPr lang="en-GB" dirty="0">
                <a:solidFill>
                  <a:srgbClr val="4F81BD"/>
                </a:solidFill>
              </a:rPr>
              <a:t>Many actions were taken in this case to promote Rohini’s right to legal capacity which resulted in benefits for everyone involved:</a:t>
            </a:r>
            <a:endParaRPr lang="x-none" dirty="0"/>
          </a:p>
          <a:p>
            <a:pPr marL="171707" indent="-171707">
              <a:buFont typeface="Symbol" panose="05050102010706020507" pitchFamily="18" charset="2"/>
              <a:buChar char=""/>
            </a:pPr>
            <a:r>
              <a:rPr lang="en-GB" dirty="0">
                <a:solidFill>
                  <a:srgbClr val="4F81BD"/>
                </a:solidFill>
              </a:rPr>
              <a:t>Rohini was guided to a quiet room to calm her down and was not restrained.</a:t>
            </a:r>
            <a:endParaRPr lang="x-none" dirty="0"/>
          </a:p>
          <a:p>
            <a:pPr marL="171707" indent="-171707">
              <a:buFont typeface="Symbol" panose="05050102010706020507" pitchFamily="18" charset="2"/>
              <a:buChar char=""/>
            </a:pPr>
            <a:r>
              <a:rPr lang="en-GB" dirty="0">
                <a:solidFill>
                  <a:srgbClr val="4F81BD"/>
                </a:solidFill>
              </a:rPr>
              <a:t>Her wish not to be given haloperidol was respected, which helped to build trust with the staff.</a:t>
            </a:r>
            <a:endParaRPr lang="x-none" dirty="0"/>
          </a:p>
          <a:p>
            <a:pPr marL="171707" indent="-171707">
              <a:buFont typeface="Symbol" panose="05050102010706020507" pitchFamily="18" charset="2"/>
              <a:buChar char=""/>
            </a:pPr>
            <a:r>
              <a:rPr lang="en-GB" dirty="0">
                <a:solidFill>
                  <a:srgbClr val="4F81BD"/>
                </a:solidFill>
              </a:rPr>
              <a:t>She felt listened to and respected. This had a positive impact on her sense of well-being.</a:t>
            </a:r>
            <a:endParaRPr lang="x-none" dirty="0"/>
          </a:p>
          <a:p>
            <a:pPr marL="171707" indent="-171707">
              <a:buFont typeface="Symbol" panose="05050102010706020507" pitchFamily="18" charset="2"/>
              <a:buChar char=""/>
            </a:pPr>
            <a:r>
              <a:rPr lang="en-GB" dirty="0">
                <a:solidFill>
                  <a:srgbClr val="4F81BD"/>
                </a:solidFill>
              </a:rPr>
              <a:t>Staff made an effort to try and understand what was happening to Rohini before making quick judgements, which meant they were able to understand that the fear of being given a particular medication was contributing significantly to her agitation.</a:t>
            </a:r>
            <a:endParaRPr lang="x-none" dirty="0"/>
          </a:p>
          <a:p>
            <a:pPr marL="171707" indent="-171707">
              <a:buFont typeface="Symbol" panose="05050102010706020507" pitchFamily="18" charset="2"/>
              <a:buChar char=""/>
            </a:pPr>
            <a:r>
              <a:rPr lang="en-GB" dirty="0">
                <a:solidFill>
                  <a:srgbClr val="4F81BD"/>
                </a:solidFill>
              </a:rPr>
              <a:t>With Rohini’s agreement, staff contacted her mother, who was able to help others to understand Rohini’s view of medication and to support Rohini in making decisions about her treatment.</a:t>
            </a:r>
            <a:endParaRPr lang="x-none" dirty="0"/>
          </a:p>
          <a:p>
            <a:pPr marL="171707" indent="-171707">
              <a:buFont typeface="Symbol" panose="05050102010706020507" pitchFamily="18" charset="2"/>
              <a:buChar char=""/>
            </a:pPr>
            <a:r>
              <a:rPr lang="en-GB" dirty="0">
                <a:solidFill>
                  <a:srgbClr val="4F81BD"/>
                </a:solidFill>
              </a:rPr>
              <a:t>Rohini was given the opportunity to develop her own treatment and recovery plan with people of her choice. </a:t>
            </a:r>
            <a:endParaRPr lang="x-none" dirty="0"/>
          </a:p>
          <a:p>
            <a:pPr marL="171707" indent="-171707">
              <a:buFont typeface="Symbol" panose="05050102010706020507" pitchFamily="18" charset="2"/>
              <a:buChar char=""/>
            </a:pPr>
            <a:r>
              <a:rPr lang="en-GB" dirty="0">
                <a:solidFill>
                  <a:srgbClr val="4F81BD"/>
                </a:solidFill>
              </a:rPr>
              <a:t>Rohini was informed of the different options and the side-effects of treatment.</a:t>
            </a:r>
            <a:endParaRPr lang="x-none" dirty="0"/>
          </a:p>
          <a:p>
            <a:pPr marL="171707" indent="-171707">
              <a:buFont typeface="Symbol" panose="05050102010706020507" pitchFamily="18" charset="2"/>
              <a:buChar char=""/>
            </a:pPr>
            <a:r>
              <a:rPr lang="en-GB" dirty="0">
                <a:solidFill>
                  <a:srgbClr val="4F81BD"/>
                </a:solidFill>
              </a:rPr>
              <a:t>Her informed consent to treatment was sought.</a:t>
            </a:r>
            <a:endParaRPr lang="x-none" dirty="0"/>
          </a:p>
          <a:p>
            <a:pPr marL="171707" indent="-171707">
              <a:buFont typeface="Symbol" panose="05050102010706020507" pitchFamily="18" charset="2"/>
              <a:buChar char=""/>
            </a:pPr>
            <a:r>
              <a:rPr lang="en-GB" dirty="0">
                <a:solidFill>
                  <a:srgbClr val="4F81BD"/>
                </a:solidFill>
              </a:rPr>
              <a:t>An advance plan was developed to ensure that Rohini did not receive treatment (haloperidol) which would cause her harm, and so that staff would know her preferences for treatment in the future.</a:t>
            </a:r>
            <a:endParaRPr lang="x-none" dirty="0"/>
          </a:p>
          <a:p>
            <a:pPr marL="171707" indent="-171707">
              <a:spcAft>
                <a:spcPts val="601"/>
              </a:spcAft>
              <a:buFont typeface="Symbol" panose="05050102010706020507" pitchFamily="18" charset="2"/>
              <a:buChar char=""/>
            </a:pPr>
            <a:r>
              <a:rPr lang="en-GB" dirty="0">
                <a:solidFill>
                  <a:srgbClr val="4F81BD"/>
                </a:solidFill>
              </a:rPr>
              <a:t>She was not forced to stay at the service against her wishes, but rather was asked whether this would be helpful.</a:t>
            </a:r>
            <a:endParaRPr lang="x-none" sz="800" dirty="0">
              <a:ea typeface="SimSun" panose="02010600030101010101" pitchFamily="2" charset="-122"/>
              <a:cs typeface="Arial" panose="020B0604020202020204" pitchFamily="34" charset="0"/>
            </a:endParaRPr>
          </a:p>
          <a:p>
            <a:pPr>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Participants may ask about advance planning since it is mentioned in the scenario</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 Explain that advance planning is covered in detail in the following presentation.</a:t>
            </a:r>
            <a:endParaRPr lang="x-none" sz="800" dirty="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63</a:t>
            </a:fld>
            <a:endParaRPr lang="en-GB"/>
          </a:p>
        </p:txBody>
      </p:sp>
    </p:spTree>
    <p:extLst>
      <p:ext uri="{BB962C8B-B14F-4D97-AF65-F5344CB8AC3E}">
        <p14:creationId xmlns:p14="http://schemas.microsoft.com/office/powerpoint/2010/main" val="1968573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2700" cy="2865438"/>
          </a:xfrm>
        </p:spPr>
      </p:sp>
      <p:sp>
        <p:nvSpPr>
          <p:cNvPr id="3" name="Notes Placeholder 2"/>
          <p:cNvSpPr>
            <a:spLocks noGrp="1"/>
          </p:cNvSpPr>
          <p:nvPr>
            <p:ph type="body" idx="1"/>
          </p:nvPr>
        </p:nvSpPr>
        <p:spPr>
          <a:xfrm>
            <a:off x="680084" y="3322650"/>
            <a:ext cx="5447030" cy="6119505"/>
          </a:xfrm>
        </p:spPr>
        <p:txBody>
          <a:bodyPr/>
          <a:lstStyle/>
          <a:p>
            <a:pPr>
              <a:lnSpc>
                <a:spcPct val="115000"/>
              </a:lnSpc>
              <a:spcAft>
                <a:spcPts val="401"/>
              </a:spcAft>
            </a:pPr>
            <a:r>
              <a:rPr lang="en-GB" b="1" dirty="0" err="1">
                <a:latin typeface="Calibri" panose="020F0502020204030204" pitchFamily="34" charset="0"/>
                <a:ea typeface="SimSun" panose="02010600030101010101" pitchFamily="2" charset="-122"/>
                <a:cs typeface="Arial" panose="020B0604020202020204" pitchFamily="34" charset="0"/>
              </a:rPr>
              <a:t>Zaitin’s</a:t>
            </a:r>
            <a:r>
              <a:rPr lang="en-GB" b="1" dirty="0">
                <a:latin typeface="Calibri" panose="020F0502020204030204" pitchFamily="34" charset="0"/>
                <a:ea typeface="SimSun" panose="02010600030101010101" pitchFamily="2" charset="-122"/>
                <a:cs typeface="Arial" panose="020B0604020202020204" pitchFamily="34" charset="0"/>
              </a:rPr>
              <a:t> story</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401"/>
              </a:spcAft>
            </a:pP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is unhappy with her current living arrangement with her grandmother and wishes to move. She is 33 years of age and has a boyfriend she hopes to marry in the future. Once married, she would like to move in with his family. In the past, </a:t>
            </a:r>
            <a:r>
              <a:rPr lang="en-GB" dirty="0" err="1">
                <a:latin typeface="Calibri" panose="020F0502020204030204" pitchFamily="34" charset="0"/>
                <a:ea typeface="SimSun" panose="02010600030101010101" pitchFamily="2" charset="-122"/>
                <a:cs typeface="Arial" panose="020B0604020202020204" pitchFamily="34" charset="0"/>
              </a:rPr>
              <a:t>Zaitin’s</a:t>
            </a:r>
            <a:r>
              <a:rPr lang="en-GB" dirty="0">
                <a:latin typeface="Calibri" panose="020F0502020204030204" pitchFamily="34" charset="0"/>
                <a:ea typeface="SimSun" panose="02010600030101010101" pitchFamily="2" charset="-122"/>
                <a:cs typeface="Arial" panose="020B0604020202020204" pitchFamily="34" charset="0"/>
              </a:rPr>
              <a:t> grandmother has ignored her</a:t>
            </a:r>
            <a:r>
              <a:rPr lang="en-GB" b="1"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opinions and has made decisions for her. Her grandmother does not believe that people with intellectual disabilities, including </a:t>
            </a: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should marry.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401"/>
              </a:spcAft>
            </a:pP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feels her grandmother is overprotective. She feels conflicted because she would like to have more independence and to make her own choices about marriage, but she also wants to maintain a positive relationship with her grandmother.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401"/>
              </a:spcAft>
            </a:pPr>
            <a:r>
              <a:rPr lang="en-GB" dirty="0">
                <a:latin typeface="Calibri" panose="020F0502020204030204" pitchFamily="34" charset="0"/>
                <a:ea typeface="SimSun" panose="02010600030101010101" pitchFamily="2" charset="-122"/>
                <a:cs typeface="Arial" panose="020B0604020202020204" pitchFamily="34" charset="0"/>
              </a:rPr>
              <a:t>She has a support worker, Rosa, whom she trusts and has chosen to seek her support in making decisions. </a:t>
            </a: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shares with Rosa her unhappiness concerning the disagreement she is having with her grandmother and her desire to marry.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401"/>
              </a:spcAft>
            </a:pPr>
            <a:r>
              <a:rPr lang="en-GB" dirty="0">
                <a:latin typeface="Calibri" panose="020F0502020204030204" pitchFamily="34" charset="0"/>
                <a:ea typeface="SimSun" panose="02010600030101010101" pitchFamily="2" charset="-122"/>
                <a:cs typeface="Arial" panose="020B0604020202020204" pitchFamily="34" charset="0"/>
              </a:rPr>
              <a:t>They discuss the possibilities of moving once married. They also discuss options to improve </a:t>
            </a:r>
            <a:r>
              <a:rPr lang="en-GB" dirty="0" err="1">
                <a:latin typeface="Calibri" panose="020F0502020204030204" pitchFamily="34" charset="0"/>
                <a:ea typeface="SimSun" panose="02010600030101010101" pitchFamily="2" charset="-122"/>
                <a:cs typeface="Arial" panose="020B0604020202020204" pitchFamily="34" charset="0"/>
              </a:rPr>
              <a:t>Zaitin’s</a:t>
            </a:r>
            <a:r>
              <a:rPr lang="en-GB" dirty="0">
                <a:latin typeface="Calibri" panose="020F0502020204030204" pitchFamily="34" charset="0"/>
                <a:ea typeface="SimSun" panose="02010600030101010101" pitchFamily="2" charset="-122"/>
                <a:cs typeface="Arial" panose="020B0604020202020204" pitchFamily="34" charset="0"/>
              </a:rPr>
              <a:t> relationship with her grandmother, so </a:t>
            </a: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feels more confident and independent. Rosa and </a:t>
            </a: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discuss if she would like to arrange a meeting with her grandmother to discuss her desire to be married and move. They also discuss a plan to arrange a meeting with her grandmother and her boyfriend’s parents.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was not sure how soon she would like to schedule these conversations. After the conversation, </a:t>
            </a:r>
            <a:r>
              <a:rPr lang="en-GB" dirty="0" err="1">
                <a:latin typeface="Calibri" panose="020F0502020204030204" pitchFamily="34" charset="0"/>
                <a:ea typeface="SimSun" panose="02010600030101010101" pitchFamily="2" charset="-122"/>
                <a:cs typeface="Arial" panose="020B0604020202020204" pitchFamily="34" charset="0"/>
              </a:rPr>
              <a:t>Zaitin</a:t>
            </a:r>
            <a:r>
              <a:rPr lang="en-GB" dirty="0">
                <a:latin typeface="Calibri" panose="020F0502020204030204" pitchFamily="34" charset="0"/>
                <a:ea typeface="SimSun" panose="02010600030101010101" pitchFamily="2" charset="-122"/>
                <a:cs typeface="Arial" panose="020B0604020202020204" pitchFamily="34" charset="0"/>
              </a:rPr>
              <a:t> decides to discuss this topic next week with Rosa.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64</a:t>
            </a:fld>
            <a:endParaRPr lang="en-GB"/>
          </a:p>
        </p:txBody>
      </p:sp>
    </p:spTree>
    <p:extLst>
      <p:ext uri="{BB962C8B-B14F-4D97-AF65-F5344CB8AC3E}">
        <p14:creationId xmlns:p14="http://schemas.microsoft.com/office/powerpoint/2010/main" val="17862820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questions: </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were the positive aspects of this case? </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was </a:t>
            </a:r>
            <a:r>
              <a:rPr lang="en-GB" b="1" dirty="0" err="1">
                <a:latin typeface="Calibri" panose="020F0502020204030204" pitchFamily="34" charset="0"/>
                <a:ea typeface="SimSun" panose="02010600030101010101" pitchFamily="2" charset="-122"/>
                <a:cs typeface="Arial" panose="020B0604020202020204" pitchFamily="34" charset="0"/>
              </a:rPr>
              <a:t>Zaitin’s</a:t>
            </a:r>
            <a:r>
              <a:rPr lang="en-GB" b="1" dirty="0">
                <a:latin typeface="Calibri" panose="020F0502020204030204" pitchFamily="34" charset="0"/>
                <a:ea typeface="SimSun" panose="02010600030101010101" pitchFamily="2" charset="-122"/>
                <a:cs typeface="Arial" panose="020B0604020202020204" pitchFamily="34" charset="0"/>
              </a:rPr>
              <a:t> right to legal capacity respected?</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responses may include: </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Rosa does not tell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Zaitin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what to do; instead, Rosa listens and is attentive.</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Rosa was able to discuss and offer support to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Zaitin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Zaitin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was given the opportunity to discuss the possibilities of moving.</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Zaitin</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has the opportunity to take the time she needs to become confident in her decision.</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65</a:t>
            </a:fld>
            <a:endParaRPr lang="en-GB"/>
          </a:p>
        </p:txBody>
      </p:sp>
    </p:spTree>
    <p:extLst>
      <p:ext uri="{BB962C8B-B14F-4D97-AF65-F5344CB8AC3E}">
        <p14:creationId xmlns:p14="http://schemas.microsoft.com/office/powerpoint/2010/main" val="31804388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b="1" dirty="0">
                <a:latin typeface="Calibri" panose="020F0502020204030204" pitchFamily="34" charset="0"/>
                <a:ea typeface="SimSun" panose="02010600030101010101" pitchFamily="2" charset="-122"/>
                <a:cs typeface="Arial" panose="020B0604020202020204" pitchFamily="34" charset="0"/>
              </a:rPr>
              <a:t>Samir’s story</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Samir is 68 and was diagnosed with dementia several years ago. When he first arrived at the care home, he did not feel his own choices were respected. He felt that some of the staff made him do things that he did not want to do and they also often rushed him to make quick decisions during the course of his day. </a:t>
            </a:r>
          </a:p>
          <a:p>
            <a:pPr>
              <a:lnSpc>
                <a:spcPct val="115000"/>
              </a:lnSpc>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After several months, Samir spoke with management to make a complaint. Since then, another member of staff, </a:t>
            </a:r>
            <a:r>
              <a:rPr lang="en-GB" dirty="0" err="1">
                <a:latin typeface="Calibri" panose="020F0502020204030204" pitchFamily="34" charset="0"/>
                <a:ea typeface="SimSun" panose="02010600030101010101" pitchFamily="2" charset="-122"/>
                <a:cs typeface="Arial" panose="020B0604020202020204" pitchFamily="34" charset="0"/>
              </a:rPr>
              <a:t>Fadi</a:t>
            </a:r>
            <a:r>
              <a:rPr lang="en-GB" dirty="0">
                <a:latin typeface="Calibri" panose="020F0502020204030204" pitchFamily="34" charset="0"/>
                <a:ea typeface="SimSun" panose="02010600030101010101" pitchFamily="2" charset="-122"/>
                <a:cs typeface="Arial" panose="020B0604020202020204" pitchFamily="34" charset="0"/>
              </a:rPr>
              <a:t>, supports Samir in his day-to-day life. </a:t>
            </a:r>
          </a:p>
          <a:p>
            <a:pPr>
              <a:lnSpc>
                <a:spcPct val="115000"/>
              </a:lnSpc>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When </a:t>
            </a:r>
            <a:r>
              <a:rPr lang="en-GB" dirty="0" err="1">
                <a:latin typeface="Calibri" panose="020F0502020204030204" pitchFamily="34" charset="0"/>
                <a:ea typeface="SimSun" panose="02010600030101010101" pitchFamily="2" charset="-122"/>
                <a:cs typeface="Arial" panose="020B0604020202020204" pitchFamily="34" charset="0"/>
              </a:rPr>
              <a:t>Fadi</a:t>
            </a:r>
            <a:r>
              <a:rPr lang="en-GB" dirty="0">
                <a:latin typeface="Calibri" panose="020F0502020204030204" pitchFamily="34" charset="0"/>
                <a:ea typeface="SimSun" panose="02010600030101010101" pitchFamily="2" charset="-122"/>
                <a:cs typeface="Arial" panose="020B0604020202020204" pitchFamily="34" charset="0"/>
              </a:rPr>
              <a:t> visits Samir each morning he asks him what he would like to do first to begin the day. He often does not respond immediately, so </a:t>
            </a:r>
            <a:r>
              <a:rPr lang="en-GB" dirty="0" err="1">
                <a:latin typeface="Calibri" panose="020F0502020204030204" pitchFamily="34" charset="0"/>
                <a:ea typeface="SimSun" panose="02010600030101010101" pitchFamily="2" charset="-122"/>
                <a:cs typeface="Arial" panose="020B0604020202020204" pitchFamily="34" charset="0"/>
              </a:rPr>
              <a:t>Fadi</a:t>
            </a:r>
            <a:r>
              <a:rPr lang="en-GB" dirty="0">
                <a:latin typeface="Calibri" panose="020F0502020204030204" pitchFamily="34" charset="0"/>
                <a:ea typeface="SimSun" panose="02010600030101010101" pitchFamily="2" charset="-122"/>
                <a:cs typeface="Arial" panose="020B0604020202020204" pitchFamily="34" charset="0"/>
              </a:rPr>
              <a:t> gives him time to speak. When it appears Samir is struggling for ideas of what to do, </a:t>
            </a:r>
            <a:r>
              <a:rPr lang="en-GB" dirty="0" err="1">
                <a:latin typeface="Calibri" panose="020F0502020204030204" pitchFamily="34" charset="0"/>
                <a:ea typeface="SimSun" panose="02010600030101010101" pitchFamily="2" charset="-122"/>
                <a:cs typeface="Arial" panose="020B0604020202020204" pitchFamily="34" charset="0"/>
              </a:rPr>
              <a:t>Fadi</a:t>
            </a:r>
            <a:r>
              <a:rPr lang="en-GB" dirty="0">
                <a:latin typeface="Calibri" panose="020F0502020204030204" pitchFamily="34" charset="0"/>
                <a:ea typeface="SimSun" panose="02010600030101010101" pitchFamily="2" charset="-122"/>
                <a:cs typeface="Arial" panose="020B0604020202020204" pitchFamily="34" charset="0"/>
              </a:rPr>
              <a:t> offers suggestions. Samir then has the opportunity to choose for himself what he would like to do first.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66</a:t>
            </a:fld>
            <a:endParaRPr lang="en-GB"/>
          </a:p>
        </p:txBody>
      </p:sp>
    </p:spTree>
    <p:extLst>
      <p:ext uri="{BB962C8B-B14F-4D97-AF65-F5344CB8AC3E}">
        <p14:creationId xmlns:p14="http://schemas.microsoft.com/office/powerpoint/2010/main" val="34869118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questions: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What were the positive aspects of this case?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b="1" dirty="0">
                <a:latin typeface="Calibri" panose="020F0502020204030204" pitchFamily="34" charset="0"/>
                <a:ea typeface="SimSun" panose="02010600030101010101" pitchFamily="2" charset="-122"/>
                <a:cs typeface="Arial" panose="020B0604020202020204" pitchFamily="34" charset="0"/>
              </a:rPr>
              <a:t>How was Samir’s right to legal capacity respected by </a:t>
            </a:r>
            <a:r>
              <a:rPr lang="en-GB" b="1" dirty="0" err="1">
                <a:latin typeface="Calibri" panose="020F0502020204030204" pitchFamily="34" charset="0"/>
                <a:ea typeface="SimSun" panose="02010600030101010101" pitchFamily="2" charset="-122"/>
                <a:cs typeface="Arial" panose="020B0604020202020204" pitchFamily="34" charset="0"/>
              </a:rPr>
              <a:t>Fadi</a:t>
            </a:r>
            <a:r>
              <a:rPr lang="en-GB" b="1" dirty="0">
                <a:latin typeface="Calibri" panose="020F0502020204030204" pitchFamily="34" charset="0"/>
                <a:ea typeface="SimSun" panose="02010600030101010101" pitchFamily="2" charset="-122"/>
                <a:cs typeface="Arial" panose="020B060402020202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may include:</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Samir is not told what to do each day.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Fadi</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his support worker, listens to Samir in order to get to know him and his preferences.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Fadi</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does not press Samir to make decisions.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When Samir does not make a decision straight away,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Fadi</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allows time to pass before offering his own suggestions.</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Even in small daily decisions, Samir has the opportunity to choose how he begins his day.</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67</a:t>
            </a:fld>
            <a:endParaRPr lang="en-GB"/>
          </a:p>
        </p:txBody>
      </p:sp>
    </p:spTree>
    <p:extLst>
      <p:ext uri="{BB962C8B-B14F-4D97-AF65-F5344CB8AC3E}">
        <p14:creationId xmlns:p14="http://schemas.microsoft.com/office/powerpoint/2010/main" val="27147556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sz="900" b="1" i="1" dirty="0">
                <a:latin typeface="Helvetica" panose="020B0604020202020204" pitchFamily="34" charset="0"/>
                <a:ea typeface="SimSun" panose="02010600030101010101" pitchFamily="2" charset="-122"/>
                <a:cs typeface="Arial" panose="020B0604020202020204" pitchFamily="34" charset="0"/>
              </a:rPr>
              <a:t> </a:t>
            </a:r>
            <a:r>
              <a:rPr lang="en-GB" b="1" i="1" dirty="0">
                <a:latin typeface="Helvetica" panose="020B0604020202020204" pitchFamily="34" charset="0"/>
                <a:ea typeface="SimSun" panose="02010600030101010101" pitchFamily="2" charset="-122"/>
                <a:cs typeface="Arial" panose="020B0604020202020204" pitchFamily="34" charset="0"/>
              </a:rPr>
              <a:t>Presentation: Advance planning (30 min.)</a:t>
            </a:r>
            <a:endParaRPr lang="en-US" dirty="0">
              <a:latin typeface="Helvetica" panose="020B060402020202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planning is another useful form of support which helps to ensure that a person’s preferences are considered and respected. </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planning may be useful to everyone, especially during times when people may be having difficulties in making or communicating decisions.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Advance planning refers to the process of giving directives about future situations when persons may experience difficulties in making their will and preferences known to others, and when they would like support from or actions to be taken by others.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68</a:t>
            </a:fld>
            <a:endParaRPr lang="en-GB"/>
          </a:p>
        </p:txBody>
      </p:sp>
    </p:spTree>
    <p:extLst>
      <p:ext uri="{BB962C8B-B14F-4D97-AF65-F5344CB8AC3E}">
        <p14:creationId xmlns:p14="http://schemas.microsoft.com/office/powerpoint/2010/main" val="873803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58826"/>
          </a:xfrm>
        </p:spPr>
        <p:txBody>
          <a:bodyPr/>
          <a:lstStyle/>
          <a:p>
            <a:pPr algn="just">
              <a:lnSpc>
                <a:spcPct val="115000"/>
              </a:lnSpc>
              <a:spcAft>
                <a:spcPts val="601"/>
              </a:spcAft>
            </a:pPr>
            <a:r>
              <a:rPr lang="en-GB" dirty="0">
                <a:latin typeface="Calibri" panose="020F0502020204030204" pitchFamily="34" charset="0"/>
                <a:ea typeface="SimSun" panose="02010600030101010101" pitchFamily="2" charset="-122"/>
                <a:cs typeface="Calibri" panose="020F0502020204030204" pitchFamily="34" charset="0"/>
              </a:rPr>
              <a:t>Advance planning can have two functions:</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mj-lt"/>
              <a:buAutoNum type="arabicPeriod"/>
            </a:pPr>
            <a:r>
              <a:rPr lang="en-GB" dirty="0">
                <a:latin typeface="Calibri" panose="020F0502020204030204" pitchFamily="34" charset="0"/>
                <a:ea typeface="SimSun" panose="02010600030101010101" pitchFamily="2" charset="-122"/>
                <a:cs typeface="Calibri" panose="020F0502020204030204" pitchFamily="34" charset="0"/>
              </a:rPr>
              <a:t>If a person has difficulty in expressing his or her wishes, the people providing support and care to that person can refer to the advance plan as a communication tool and reference to find out the person’s wishes and preference. Supporters can remind the person of what they discussed and what they outlined in the advance plan.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mj-lt"/>
              <a:buAutoNum type="arabicPeriod"/>
            </a:pPr>
            <a:r>
              <a:rPr lang="en-GB" dirty="0">
                <a:latin typeface="Calibri" panose="020F0502020204030204" pitchFamily="34" charset="0"/>
                <a:ea typeface="SimSun" panose="02010600030101010101" pitchFamily="2" charset="-122"/>
                <a:cs typeface="Calibri" panose="020F0502020204030204" pitchFamily="34" charset="0"/>
              </a:rPr>
              <a:t>In addition, in some countries, advance plans can also be used as a legal document in which the person authorizes – or refuses – certain actions to be undertaken in a particular situation in the future.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spcAft>
                <a:spcPts val="601"/>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343414" indent="-343414" algn="just">
              <a:lnSpc>
                <a:spcPct val="115000"/>
              </a:lnSpc>
              <a:spcAft>
                <a:spcPts val="6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At the same time, it is important to be aware that advance plans are not a static, non-changing document. </a:t>
            </a:r>
          </a:p>
          <a:p>
            <a:pPr marL="801300" lvl="1" indent="-343414" algn="just">
              <a:lnSpc>
                <a:spcPct val="115000"/>
              </a:lnSpc>
              <a:spcAft>
                <a:spcPts val="6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People’s views, will and preferences may evolve and people can and do change their minds about things. </a:t>
            </a:r>
          </a:p>
          <a:p>
            <a:pPr marL="801300" lvl="1" indent="-343414" algn="just">
              <a:lnSpc>
                <a:spcPct val="115000"/>
              </a:lnSpc>
              <a:spcAft>
                <a:spcPts val="6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Supporters should therefore engage and consult with the person on a regular basis to determine if their will and preferences have changed and if they agree with the actions being proposed.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gn="just">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Advance plans are sometimes also known as living wills or advance directives.</a:t>
            </a:r>
            <a:endParaRPr lang="x-none">
              <a:latin typeface="Calibri" panose="020F0502020204030204" pitchFamily="34" charset="0"/>
              <a:ea typeface="SimSun" panose="02010600030101010101" pitchFamily="2" charset="-122"/>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69</a:t>
            </a:fld>
            <a:endParaRPr lang="en-GB"/>
          </a:p>
        </p:txBody>
      </p:sp>
    </p:spTree>
    <p:extLst>
      <p:ext uri="{BB962C8B-B14F-4D97-AF65-F5344CB8AC3E}">
        <p14:creationId xmlns:p14="http://schemas.microsoft.com/office/powerpoint/2010/main" val="1584065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covered in this module:</a:t>
            </a:r>
          </a:p>
          <a:p>
            <a:endParaRPr lang="en-US" dirty="0"/>
          </a:p>
          <a:p>
            <a:r>
              <a:rPr lang="en-GB" b="1" dirty="0"/>
              <a:t>Topic 1:</a:t>
            </a:r>
            <a:r>
              <a:rPr lang="en-GB" dirty="0"/>
              <a:t> Understanding the right to legal capacity (2 hours 30 minutes) </a:t>
            </a:r>
          </a:p>
          <a:p>
            <a:r>
              <a:rPr lang="en-GB" b="1" dirty="0"/>
              <a:t>Topic 2</a:t>
            </a:r>
            <a:r>
              <a:rPr lang="en-GB" dirty="0"/>
              <a:t>: Supported decision-making and advance planning (3 hours 15 minutes) </a:t>
            </a:r>
          </a:p>
          <a:p>
            <a:r>
              <a:rPr lang="en-GB" b="1" dirty="0"/>
              <a:t>Topic 3:</a:t>
            </a:r>
            <a:r>
              <a:rPr lang="en-GB" dirty="0"/>
              <a:t> Informed consent and person-led treatment and recovery plans (45 minutes) </a:t>
            </a:r>
          </a:p>
          <a:p>
            <a:r>
              <a:rPr lang="en-GB" b="1" dirty="0"/>
              <a:t>Topic 4:</a:t>
            </a:r>
            <a:r>
              <a:rPr lang="en-GB" dirty="0"/>
              <a:t> Avoiding involuntary detention and treatment in mental health and social services (3 hours 15 minutes) </a:t>
            </a:r>
          </a:p>
          <a:p>
            <a:endParaRPr lang="en-US" dirty="0"/>
          </a:p>
          <a:p>
            <a:r>
              <a:rPr lang="en-US" b="1">
                <a:solidFill>
                  <a:srgbClr val="4F81BD"/>
                </a:solidFill>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en-GB"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a:t>
            </a:fld>
            <a:endParaRPr lang="en-GB"/>
          </a:p>
        </p:txBody>
      </p:sp>
    </p:spTree>
    <p:extLst>
      <p:ext uri="{BB962C8B-B14F-4D97-AF65-F5344CB8AC3E}">
        <p14:creationId xmlns:p14="http://schemas.microsoft.com/office/powerpoint/2010/main" val="2807257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latin typeface="Calibri" panose="020F0502020204030204" pitchFamily="34" charset="0"/>
                <a:ea typeface="SimSun" panose="02010600030101010101" pitchFamily="2" charset="-122"/>
                <a:cs typeface="Calibri" panose="020F0502020204030204" pitchFamily="34" charset="0"/>
              </a:rPr>
              <a:t>Content of advance plans:</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tabLst>
                <a:tab pos="457886" algn="l"/>
              </a:tabLst>
            </a:pPr>
            <a:endParaRPr lang="en-US" dirty="0">
              <a:latin typeface="Calibri" panose="020F0502020204030204" pitchFamily="34" charset="0"/>
              <a:ea typeface="SimSun" panose="02010600030101010101" pitchFamily="2" charset="-122"/>
              <a:cs typeface="Calibri" panose="020F0502020204030204" pitchFamily="34" charset="0"/>
            </a:endParaRPr>
          </a:p>
          <a:p>
            <a:pPr marL="343414" indent="-343414">
              <a:lnSpc>
                <a:spcPct val="115000"/>
              </a:lnSpc>
              <a:buFont typeface="Symbol" panose="05050102010706020507" pitchFamily="18" charset="2"/>
              <a:buChar char=""/>
              <a:tabLst>
                <a:tab pos="457886" algn="l"/>
              </a:tabLst>
            </a:pPr>
            <a:r>
              <a:rPr lang="en-US" dirty="0">
                <a:latin typeface="Calibri" panose="020F0502020204030204" pitchFamily="34" charset="0"/>
                <a:ea typeface="SimSun" panose="02010600030101010101" pitchFamily="2" charset="-122"/>
                <a:cs typeface="Calibri" panose="020F0502020204030204" pitchFamily="34" charset="0"/>
              </a:rPr>
              <a:t>An advance plan is a written document that specifies future choices. This can include </a:t>
            </a:r>
          </a:p>
          <a:p>
            <a:pPr marL="801300" lvl="1" indent="-343414">
              <a:lnSpc>
                <a:spcPct val="115000"/>
              </a:lnSpc>
              <a:buFont typeface="Symbol" panose="05050102010706020507" pitchFamily="18" charset="2"/>
              <a:buChar char=""/>
              <a:tabLst>
                <a:tab pos="457886" algn="l"/>
              </a:tabLst>
            </a:pPr>
            <a:r>
              <a:rPr lang="en-US" dirty="0">
                <a:latin typeface="Calibri" panose="020F0502020204030204" pitchFamily="34" charset="0"/>
                <a:ea typeface="SimSun" panose="02010600030101010101" pitchFamily="2" charset="-122"/>
                <a:cs typeface="Calibri" panose="020F0502020204030204" pitchFamily="34" charset="0"/>
              </a:rPr>
              <a:t>a description of desired support, </a:t>
            </a:r>
          </a:p>
          <a:p>
            <a:pPr marL="801300" lvl="1" indent="-343414">
              <a:lnSpc>
                <a:spcPct val="115000"/>
              </a:lnSpc>
              <a:buFont typeface="Symbol" panose="05050102010706020507" pitchFamily="18" charset="2"/>
              <a:buChar char=""/>
              <a:tabLst>
                <a:tab pos="457886" algn="l"/>
              </a:tabLst>
            </a:pPr>
            <a:r>
              <a:rPr lang="en-US" dirty="0">
                <a:latin typeface="Calibri" panose="020F0502020204030204" pitchFamily="34" charset="0"/>
                <a:ea typeface="SimSun" panose="02010600030101010101" pitchFamily="2" charset="-122"/>
                <a:cs typeface="Calibri" panose="020F0502020204030204" pitchFamily="34" charset="0"/>
              </a:rPr>
              <a:t>designated supporters and/or advocates, </a:t>
            </a:r>
          </a:p>
          <a:p>
            <a:pPr marL="801300" lvl="1" indent="-343414">
              <a:lnSpc>
                <a:spcPct val="115000"/>
              </a:lnSpc>
              <a:buFont typeface="Symbol" panose="05050102010706020507" pitchFamily="18" charset="2"/>
              <a:buChar char=""/>
              <a:tabLst>
                <a:tab pos="457886" algn="l"/>
              </a:tabLst>
            </a:pPr>
            <a:r>
              <a:rPr lang="en-US" dirty="0">
                <a:latin typeface="Calibri" panose="020F0502020204030204" pitchFamily="34" charset="0"/>
                <a:ea typeface="SimSun" panose="02010600030101010101" pitchFamily="2" charset="-122"/>
                <a:cs typeface="Calibri" panose="020F0502020204030204" pitchFamily="34" charset="0"/>
              </a:rPr>
              <a:t>recovery options, treatments </a:t>
            </a:r>
          </a:p>
          <a:p>
            <a:pPr marL="801300" lvl="1" indent="-343414">
              <a:lnSpc>
                <a:spcPct val="115000"/>
              </a:lnSpc>
              <a:buFont typeface="Symbol" panose="05050102010706020507" pitchFamily="18" charset="2"/>
              <a:buChar char=""/>
              <a:tabLst>
                <a:tab pos="457886" algn="l"/>
              </a:tabLst>
            </a:pPr>
            <a:r>
              <a:rPr lang="en-US" dirty="0">
                <a:latin typeface="Calibri" panose="020F0502020204030204" pitchFamily="34" charset="0"/>
                <a:ea typeface="SimSun" panose="02010600030101010101" pitchFamily="2" charset="-122"/>
                <a:cs typeface="Calibri" panose="020F0502020204030204" pitchFamily="34" charset="0"/>
              </a:rPr>
              <a:t>and place of care or respite (including the option to receive support in one’s own home), as well as directives concerning day-to-day life and obligations (children, bills, pets, etc.).</a:t>
            </a:r>
          </a:p>
          <a:p>
            <a:pPr marL="343414" indent="-343414">
              <a:lnSpc>
                <a:spcPct val="115000"/>
              </a:lnSpc>
              <a:buFont typeface="Symbol" panose="05050102010706020507" pitchFamily="18" charset="2"/>
              <a:buChar char=""/>
              <a:tabLst>
                <a:tab pos="457886" algn="l"/>
              </a:tabLst>
            </a:pPr>
            <a:endParaRPr lang="en-US" dirty="0">
              <a:latin typeface="Calibri" panose="020F0502020204030204" pitchFamily="34" charset="0"/>
              <a:ea typeface="SimSun" panose="02010600030101010101" pitchFamily="2" charset="-122"/>
              <a:cs typeface="Calibri" panose="020F0502020204030204" pitchFamily="34" charset="0"/>
            </a:endParaRPr>
          </a:p>
          <a:p>
            <a:pPr marL="343414" indent="-343414">
              <a:lnSpc>
                <a:spcPct val="115000"/>
              </a:lnSpc>
              <a:buFont typeface="Symbol" panose="05050102010706020507" pitchFamily="18" charset="2"/>
              <a:buChar char=""/>
              <a:tabLst>
                <a:tab pos="457886" algn="l"/>
              </a:tabLst>
            </a:pPr>
            <a:r>
              <a:rPr lang="en-GB" dirty="0">
                <a:latin typeface="Calibri" panose="020F0502020204030204" pitchFamily="34" charset="0"/>
                <a:ea typeface="SimSun" panose="02010600030101010101" pitchFamily="2" charset="-122"/>
                <a:cs typeface="Calibri" panose="020F0502020204030204" pitchFamily="34" charset="0"/>
              </a:rPr>
              <a:t>For health-related decisions, people can generally specify if they would refuse certain support, care or treatment options. Sometimes, they can also specify what supports, treatments and care options they would be prepared to accept.</a:t>
            </a:r>
          </a:p>
          <a:p>
            <a:pPr marL="343414" indent="-343414">
              <a:lnSpc>
                <a:spcPct val="115000"/>
              </a:lnSpc>
              <a:buFont typeface="Symbol" panose="05050102010706020507" pitchFamily="18" charset="2"/>
              <a:buChar char=""/>
              <a:tabLst>
                <a:tab pos="457886" algn="l"/>
              </a:tabLst>
            </a:pP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tabLst>
                <a:tab pos="457886" algn="l"/>
              </a:tabLst>
            </a:pPr>
            <a:r>
              <a:rPr lang="en-GB" dirty="0">
                <a:latin typeface="Calibri" panose="020F0502020204030204" pitchFamily="34" charset="0"/>
                <a:ea typeface="SimSun" panose="02010600030101010101" pitchFamily="2" charset="-122"/>
                <a:cs typeface="Calibri" panose="020F0502020204030204" pitchFamily="34" charset="0"/>
              </a:rPr>
              <a:t>If the advance plan is intended as a legal document, it should state </a:t>
            </a:r>
          </a:p>
          <a:p>
            <a:pPr marL="801300" lvl="1" indent="-343414">
              <a:lnSpc>
                <a:spcPct val="115000"/>
              </a:lnSpc>
              <a:buFont typeface="Symbol" panose="05050102010706020507" pitchFamily="18" charset="2"/>
              <a:buChar char=""/>
              <a:tabLst>
                <a:tab pos="457886" algn="l"/>
              </a:tabLst>
            </a:pPr>
            <a:r>
              <a:rPr lang="en-GB" dirty="0">
                <a:latin typeface="Calibri" panose="020F0502020204030204" pitchFamily="34" charset="0"/>
                <a:ea typeface="SimSun" panose="02010600030101010101" pitchFamily="2" charset="-122"/>
                <a:cs typeface="Calibri" panose="020F0502020204030204" pitchFamily="34" charset="0"/>
              </a:rPr>
              <a:t>in which situation it comes into effect </a:t>
            </a:r>
          </a:p>
          <a:p>
            <a:pPr marL="801300" lvl="1" indent="-343414">
              <a:lnSpc>
                <a:spcPct val="115000"/>
              </a:lnSpc>
              <a:buFont typeface="Symbol" panose="05050102010706020507" pitchFamily="18" charset="2"/>
              <a:buChar char=""/>
              <a:tabLst>
                <a:tab pos="457886" algn="l"/>
              </a:tabLst>
            </a:pPr>
            <a:r>
              <a:rPr lang="en-GB" dirty="0">
                <a:latin typeface="Calibri" panose="020F0502020204030204" pitchFamily="34" charset="0"/>
                <a:ea typeface="SimSun" panose="02010600030101010101" pitchFamily="2" charset="-122"/>
                <a:cs typeface="Calibri" panose="020F0502020204030204" pitchFamily="34" charset="0"/>
              </a:rPr>
              <a:t>and in which situation it ceases to have effect.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70</a:t>
            </a:fld>
            <a:endParaRPr lang="en-GB"/>
          </a:p>
        </p:txBody>
      </p:sp>
    </p:spTree>
    <p:extLst>
      <p:ext uri="{BB962C8B-B14F-4D97-AF65-F5344CB8AC3E}">
        <p14:creationId xmlns:p14="http://schemas.microsoft.com/office/powerpoint/2010/main" val="38754377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some communities and cultures, people may not have a tradition of writing documents (such as wills, contracts, etc.), and other forms of support – such as support networks – may be more appropriate. </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this does not prevent people from making their wishes known orally to their family, friends, care partners and other relevant people.</a:t>
            </a:r>
          </a:p>
          <a:p>
            <a:pPr marL="171707" indent="-171707" algn="just">
              <a:lnSpc>
                <a:spcPct val="115000"/>
              </a:lnSpc>
              <a:buFont typeface="Arial" panose="020B0604020202020204" pitchFamily="34" charset="0"/>
              <a:buChar char="•"/>
            </a:pP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some people may </a:t>
            </a:r>
            <a:r>
              <a:rPr lang="en-GB" i="1" dirty="0">
                <a:latin typeface="Calibri" panose="020F0502020204030204" pitchFamily="34" charset="0"/>
                <a:ea typeface="SimSun" panose="02010600030101010101" pitchFamily="2" charset="-122"/>
                <a:cs typeface="Arial" panose="020B0604020202020204" pitchFamily="34" charset="0"/>
              </a:rPr>
              <a:t>want</a:t>
            </a:r>
            <a:r>
              <a:rPr lang="en-GB" dirty="0">
                <a:latin typeface="Calibri" panose="020F0502020204030204" pitchFamily="34" charset="0"/>
                <a:ea typeface="SimSun" panose="02010600030101010101" pitchFamily="2" charset="-122"/>
                <a:cs typeface="Arial" panose="020B0604020202020204" pitchFamily="34" charset="0"/>
              </a:rPr>
              <a:t> to delegate choice and control to other persons they trust at certain times. </a:t>
            </a:r>
          </a:p>
          <a:p>
            <a:pPr marL="171707" indent="-171707">
              <a:spcAft>
                <a:spcPts val="1002"/>
              </a:spcAft>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Advance planning should allow for this kind of situation, as long as it respects the will and preference of the person.</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71</a:t>
            </a:fld>
            <a:endParaRPr lang="en-GB"/>
          </a:p>
        </p:txBody>
      </p:sp>
    </p:spTree>
    <p:extLst>
      <p:ext uri="{BB962C8B-B14F-4D97-AF65-F5344CB8AC3E}">
        <p14:creationId xmlns:p14="http://schemas.microsoft.com/office/powerpoint/2010/main" val="39207639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At this point of the presentation, show participants the following video on advance planning for health care:</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Planning </a:t>
            </a:r>
            <a:r>
              <a:rPr lang="en-GB" sz="800" dirty="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ahead – living with younger-onset dementia, </a:t>
            </a: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Ageing, SA Health, Adelaide, Australia.</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https://</a:t>
            </a:r>
            <a:r>
              <a:rPr lang="en-GB" u="sng" dirty="0" err="1">
                <a:solidFill>
                  <a:srgbClr val="0000FF"/>
                </a:solidFill>
                <a:latin typeface="Calibri" panose="020F0502020204030204" pitchFamily="34" charset="0"/>
                <a:ea typeface="SimSun" panose="02010600030101010101" pitchFamily="2" charset="-122"/>
                <a:cs typeface="Calibri" panose="020F0502020204030204" pitchFamily="34" charset="0"/>
              </a:rPr>
              <a:t>youtu.be</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/8sVCoxYbLIk </a:t>
            </a:r>
            <a:r>
              <a:rPr lang="en-GB" dirty="0">
                <a:latin typeface="Calibri" panose="020F0502020204030204" pitchFamily="34" charset="0"/>
                <a:ea typeface="SimSun" panose="02010600030101010101" pitchFamily="2" charset="-122"/>
                <a:cs typeface="Calibri" panose="020F0502020204030204" pitchFamily="34" charset="0"/>
              </a:rPr>
              <a:t>(5:08)</a:t>
            </a: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 (accessed 9 April 2019).</a:t>
            </a:r>
            <a:b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b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Acknowledgement: Kate </a:t>
            </a:r>
            <a:r>
              <a:rPr lang="en-GB" dirty="0" err="1">
                <a:solidFill>
                  <a:srgbClr val="000000"/>
                </a:solidFill>
                <a:latin typeface="Calibri" panose="020F0502020204030204" pitchFamily="34" charset="0"/>
                <a:ea typeface="SimSun" panose="02010600030101010101" pitchFamily="2" charset="-122"/>
                <a:cs typeface="Times New Roman" panose="02020603050405020304" pitchFamily="18" charset="0"/>
              </a:rPr>
              <a:t>Swaffer</a:t>
            </a:r>
            <a:r>
              <a:rPr lang="en-GB" dirty="0">
                <a:solidFill>
                  <a:srgbClr val="000000"/>
                </a:solidFill>
                <a:latin typeface="Calibri" panose="020F0502020204030204" pitchFamily="34" charset="0"/>
                <a:ea typeface="SimSun" panose="02010600030101010101" pitchFamily="2" charset="-122"/>
                <a:cs typeface="Times New Roman" panose="02020603050405020304" pitchFamily="18" charset="0"/>
              </a:rPr>
              <a:t>, Co-founder, Chair &amp; CEO of Dementia Alliance International (</a:t>
            </a:r>
            <a:r>
              <a:rPr lang="en-GB" u="sng" dirty="0">
                <a:solidFill>
                  <a:srgbClr val="0000FF"/>
                </a:solidFill>
                <a:latin typeface="Calibri" panose="020F0502020204030204" pitchFamily="34" charset="0"/>
                <a:ea typeface="SimSun" panose="02010600030101010101" pitchFamily="2" charset="-122"/>
                <a:cs typeface="Times New Roman" panose="02020603050405020304" pitchFamily="18" charset="0"/>
                <a:hlinkClick r:id="rId3">
                  <a:extLst>
                    <a:ext uri="{A12FA001-AC4F-418D-AE19-62706E023703}">
                      <ahyp:hlinkClr xmlns:ahyp="http://schemas.microsoft.com/office/drawing/2018/hyperlinkcolor" val="tx"/>
                    </a:ext>
                  </a:extLst>
                </a:hlinkClick>
              </a:rPr>
              <a:t>www.infodai.org</a:t>
            </a:r>
            <a:r>
              <a:rPr lang="en-GB" u="sng" dirty="0">
                <a:solidFill>
                  <a:srgbClr val="000000"/>
                </a:solidFill>
                <a:latin typeface="Calibri" panose="020F0502020204030204" pitchFamily="34" charset="0"/>
                <a:ea typeface="SimSun" panose="02010600030101010101" pitchFamily="2" charset="-122"/>
                <a:cs typeface="Times New Roman" panose="02020603050405020304" pitchFamily="18" charset="0"/>
              </a:rPr>
              <a:t>).</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72</a:t>
            </a:fld>
            <a:endParaRPr lang="en-GB"/>
          </a:p>
        </p:txBody>
      </p:sp>
    </p:spTree>
    <p:extLst>
      <p:ext uri="{BB962C8B-B14F-4D97-AF65-F5344CB8AC3E}">
        <p14:creationId xmlns:p14="http://schemas.microsoft.com/office/powerpoint/2010/main" val="14471209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5438"/>
          </a:xfrm>
        </p:spPr>
      </p:sp>
      <p:sp>
        <p:nvSpPr>
          <p:cNvPr id="3" name="Notes Placeholder 2"/>
          <p:cNvSpPr>
            <a:spLocks noGrp="1"/>
          </p:cNvSpPr>
          <p:nvPr>
            <p:ph type="body" idx="1"/>
          </p:nvPr>
        </p:nvSpPr>
        <p:spPr>
          <a:xfrm>
            <a:off x="680878" y="3322650"/>
            <a:ext cx="5447030" cy="6119505"/>
          </a:xfrm>
        </p:spPr>
        <p:txBody>
          <a:bodyPr/>
          <a:lstStyle/>
          <a:p>
            <a:pPr algn="just">
              <a:lnSpc>
                <a:spcPct val="115000"/>
              </a:lnSpc>
              <a:spcAft>
                <a:spcPts val="601"/>
              </a:spcAft>
            </a:pPr>
            <a:r>
              <a:rPr lang="en-GB" b="1" dirty="0">
                <a:latin typeface="Calibri" panose="020F0502020204030204" pitchFamily="34" charset="0"/>
                <a:ea typeface="SimSun" panose="02010600030101010101" pitchFamily="2" charset="-122"/>
                <a:cs typeface="Calibri" panose="020F0502020204030204" pitchFamily="34" charset="0"/>
              </a:rPr>
              <a:t>Advance planning and the law</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latin typeface="Calibri" panose="020F0502020204030204" pitchFamily="34" charset="0"/>
                <a:ea typeface="SimSun" panose="02010600030101010101" pitchFamily="2" charset="-122"/>
                <a:cs typeface="Arial" panose="020B0604020202020204" pitchFamily="34" charset="0"/>
              </a:rPr>
              <a:t>Some countries have developed legislation to make certain advance planning documents binding. </a:t>
            </a:r>
          </a:p>
          <a:p>
            <a:pPr algn="just">
              <a:lnSpc>
                <a:spcPct val="115000"/>
              </a:lnSpc>
              <a:spcAft>
                <a:spcPts val="601"/>
              </a:spcAft>
            </a:pPr>
            <a:r>
              <a:rPr lang="en-GB" dirty="0">
                <a:latin typeface="Calibri" panose="020F0502020204030204" pitchFamily="34" charset="0"/>
                <a:ea typeface="SimSun" panose="02010600030101010101" pitchFamily="2" charset="-122"/>
                <a:cs typeface="Arial" panose="020B0604020202020204" pitchFamily="34" charset="0"/>
              </a:rPr>
              <a:t>This means that anyone providing care and support, including mental health and other practitioners, are legally required to follow the directives stated in the documents.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latin typeface="Calibri" panose="020F0502020204030204" pitchFamily="34" charset="0"/>
                <a:ea typeface="SimSun" panose="02010600030101010101" pitchFamily="2" charset="-122"/>
                <a:cs typeface="Arial" panose="020B0604020202020204" pitchFamily="34" charset="0"/>
              </a:rPr>
              <a:t>To date, binding advance planning documents in countries have not been fully compliant with the CRPD: </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gn="just">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some countries advance planning documents can be overridden when a person is involuntarily admitted to a mental health or related service. Therefore, persons who are detained involuntarily can also be given treatment against their will despite the existence of an advance directive to the contrary. </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gn="just">
              <a:lnSpc>
                <a:spcPct val="115000"/>
              </a:lnSpc>
              <a:spcAft>
                <a:spcPts val="6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In addition, the advance plan will often come into effect only after an assessment of the person’s mental capacity and subsequent deprivation of the right to legal capacity. In this situation, although the content of the advance plan must be followed, the person is no longer allowed to make their own decisions directly or to change their mind.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Although these types of advance documents can allow people to assert a degree of control regarding proposed support, care or treatment options, they are nevertheless not fully compliant with the CRPD.</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73</a:t>
            </a:fld>
            <a:endParaRPr lang="en-GB"/>
          </a:p>
        </p:txBody>
      </p:sp>
    </p:spTree>
    <p:extLst>
      <p:ext uri="{BB962C8B-B14F-4D97-AF65-F5344CB8AC3E}">
        <p14:creationId xmlns:p14="http://schemas.microsoft.com/office/powerpoint/2010/main" val="35090558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GB" b="1" dirty="0">
                <a:latin typeface="Calibri" panose="020F0502020204030204" pitchFamily="34" charset="0"/>
                <a:ea typeface="SimSun" panose="02010600030101010101" pitchFamily="2" charset="-122"/>
                <a:cs typeface="Arial" panose="020B0604020202020204" pitchFamily="34" charset="0"/>
              </a:rPr>
              <a:t>Example: German law</a:t>
            </a:r>
            <a:r>
              <a:rPr lang="en-GB" sz="800" dirty="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Germany </a:t>
            </a:r>
            <a:r>
              <a:rPr lang="en-GB" sz="800" dirty="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has a law that makes advance directives binding, including in the context of mental health care. </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their advance directives, people may nominate a supporter whose role is to assert the person’s will to the practitioner. </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law also specifies that, if the person does not have an advance directive, their presumed will and preference concerning treatment must be determined on the basis of specific evidence such as previous oral statements. </a:t>
            </a:r>
          </a:p>
          <a:p>
            <a:pPr marL="171707" indent="-171707" algn="just">
              <a:lnSpc>
                <a:spcPct val="115000"/>
              </a:lnSpc>
              <a:buFont typeface="Arial" panose="020B0604020202020204" pitchFamily="34" charset="0"/>
              <a:buChar char="•"/>
            </a:pP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Following the entry into force of the law, people using mental health services have developed a model of advance directive against any form of coercion in psychiatry, which is called </a:t>
            </a:r>
            <a:r>
              <a:rPr lang="en-GB" i="1" dirty="0" err="1">
                <a:latin typeface="Calibri" panose="020F0502020204030204" pitchFamily="34" charset="0"/>
                <a:ea typeface="SimSun" panose="02010600030101010101" pitchFamily="2" charset="-122"/>
                <a:cs typeface="Arial" panose="020B0604020202020204" pitchFamily="34" charset="0"/>
              </a:rPr>
              <a:t>PatVerfü</a:t>
            </a:r>
            <a:r>
              <a:rPr lang="en-GB" dirty="0">
                <a:latin typeface="Calibri" panose="020F0502020204030204" pitchFamily="34" charset="0"/>
                <a:ea typeface="SimSun" panose="02010600030101010101" pitchFamily="2" charset="-122"/>
                <a:cs typeface="Arial" panose="020B060402020202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pPr>
              <a:spcAft>
                <a:spcPts val="1002"/>
              </a:spcAft>
            </a:pPr>
            <a:r>
              <a:rPr lang="en-GB" sz="800" dirty="0">
                <a:ea typeface="SimSun" panose="02010600030101010101" pitchFamily="2" charset="-122"/>
                <a:cs typeface="Arial" panose="020B0604020202020204" pitchFamily="34" charset="0"/>
              </a:rPr>
              <a:t>  </a:t>
            </a:r>
            <a:endParaRPr lang="x-none" sz="80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74</a:t>
            </a:fld>
            <a:endParaRPr lang="en-GB"/>
          </a:p>
        </p:txBody>
      </p:sp>
    </p:spTree>
    <p:extLst>
      <p:ext uri="{BB962C8B-B14F-4D97-AF65-F5344CB8AC3E}">
        <p14:creationId xmlns:p14="http://schemas.microsoft.com/office/powerpoint/2010/main" val="7125568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Even when countries do not have laws or legal provisions relating to advance plans/directives, this does not prevent mental health or social services from implementing such plans. </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Services can allow and encourage people to make advance plans and, when the situation requires their use, respect the directives stated in a person’s plan.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addition, advance directives do not replace the need and duty to respect a person’s autonomy and right to legal capacity at all times. This means respecting people’s support, care and treatment choices, including in crisis situations.</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Again,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these issues are explored in more detail in the training module on </a:t>
            </a:r>
            <a:r>
              <a:rPr lang="en-GB" i="1" dirty="0">
                <a:solidFill>
                  <a:srgbClr val="4F81BD"/>
                </a:solidFill>
                <a:latin typeface="Calibri" panose="020F0502020204030204" pitchFamily="34" charset="0"/>
                <a:ea typeface="SimSun" panose="02010600030101010101" pitchFamily="2" charset="-122"/>
                <a:cs typeface="Calibri" panose="020F0502020204030204" pitchFamily="34" charset="0"/>
              </a:rPr>
              <a:t>Supported decision-making and advance planning</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sz="800" dirty="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75</a:t>
            </a:fld>
            <a:endParaRPr lang="en-GB"/>
          </a:p>
        </p:txBody>
      </p:sp>
    </p:spTree>
    <p:extLst>
      <p:ext uri="{BB962C8B-B14F-4D97-AF65-F5344CB8AC3E}">
        <p14:creationId xmlns:p14="http://schemas.microsoft.com/office/powerpoint/2010/main" val="295717930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4240"/>
            <a:ext cx="5447030" cy="6117915"/>
          </a:xfrm>
        </p:spPr>
        <p:txBody>
          <a:bodyPr/>
          <a:lstStyle/>
          <a:p>
            <a:pPr>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to read one or more of the following scenarios, available in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Annex 1, Discussion on advance planning – scenarios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US" b="1" dirty="0">
                <a:latin typeface="Calibri" panose="020F0502020204030204" pitchFamily="34" charset="0"/>
                <a:ea typeface="SimSun" panose="02010600030101010101" pitchFamily="2" charset="-122"/>
                <a:cs typeface="Arial" panose="020B0604020202020204" pitchFamily="34" charset="0"/>
              </a:rPr>
              <a:t>Jasmine’s story</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dirty="0">
                <a:latin typeface="Calibri" panose="020F0502020204030204" pitchFamily="34" charset="0"/>
                <a:ea typeface="SimSun" panose="02010600030101010101" pitchFamily="2" charset="-122"/>
                <a:cs typeface="Arial" panose="020B0604020202020204" pitchFamily="34" charset="0"/>
              </a:rPr>
              <a:t>Before her discharge from hospital, Jasmine decides to make an advance plan. She specifies in her plan that she absolutely does not want to be given a specific type of antidepressant as it makes her very anxious. She also specifies in the plan that she finds one-to-one counselling useful when she is depressed.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dirty="0">
                <a:latin typeface="Calibri" panose="020F0502020204030204" pitchFamily="34" charset="0"/>
                <a:ea typeface="SimSun" panose="02010600030101010101" pitchFamily="2" charset="-122"/>
                <a:cs typeface="Arial" panose="020B0604020202020204" pitchFamily="34" charset="0"/>
              </a:rPr>
              <a:t>Two years later Jasmine presents herself to the psychiatric unit of a hospital where she is admitted as she is feeling very depressed. Because of her state of mind, she is finding it very hard to communicate with staff at the hospital.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dirty="0">
                <a:latin typeface="Calibri" panose="020F0502020204030204" pitchFamily="34" charset="0"/>
                <a:ea typeface="SimSun" panose="02010600030101010101" pitchFamily="2" charset="-122"/>
                <a:cs typeface="Arial" panose="020B0604020202020204" pitchFamily="34" charset="0"/>
              </a:rPr>
              <a:t>While trying to facilitate communication with her, staff members refer to her advance plan and are able to see that she must not be given the specific antidepressants she does not like. They also organize for Jasmine to undertake counselling sessions with the service psychologist. To make sure that they respect Jasmine’s dignity and legal capacity they regularly ask her how she feels about these actions being put in place.</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76</a:t>
            </a:fld>
            <a:endParaRPr lang="en-GB"/>
          </a:p>
        </p:txBody>
      </p:sp>
    </p:spTree>
    <p:extLst>
      <p:ext uri="{BB962C8B-B14F-4D97-AF65-F5344CB8AC3E}">
        <p14:creationId xmlns:p14="http://schemas.microsoft.com/office/powerpoint/2010/main" val="17670134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After reading the scenario above, ask participants the following question:</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US" dirty="0">
                <a:latin typeface="Calibri" panose="020F0502020204030204" pitchFamily="34" charset="0"/>
                <a:ea typeface="SimSun" panose="02010600030101010101" pitchFamily="2" charset="-122"/>
                <a:cs typeface="Arial" panose="020B0604020202020204" pitchFamily="34" charset="0"/>
              </a:rPr>
              <a:t>What do you think the impacts of Jasmine’s advance planning might be?</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may include:</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is not forced to take a treatment that she does not want.</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staff know how to support her effectively.</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is likely to recover more quickly.</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feels that her wishes are respected.</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77</a:t>
            </a:fld>
            <a:endParaRPr lang="en-GB"/>
          </a:p>
        </p:txBody>
      </p:sp>
    </p:spTree>
    <p:extLst>
      <p:ext uri="{BB962C8B-B14F-4D97-AF65-F5344CB8AC3E}">
        <p14:creationId xmlns:p14="http://schemas.microsoft.com/office/powerpoint/2010/main" val="42086656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GB" b="1" dirty="0" err="1">
                <a:latin typeface="Calibri" panose="020F0502020204030204" pitchFamily="34" charset="0"/>
                <a:ea typeface="SimSun" panose="02010600030101010101" pitchFamily="2" charset="-122"/>
                <a:cs typeface="Arial" panose="020B0604020202020204" pitchFamily="34" charset="0"/>
              </a:rPr>
              <a:t>Hiroto’s</a:t>
            </a:r>
            <a:r>
              <a:rPr lang="en-GB" b="1" dirty="0">
                <a:latin typeface="Calibri" panose="020F0502020204030204" pitchFamily="34" charset="0"/>
                <a:ea typeface="SimSun" panose="02010600030101010101" pitchFamily="2" charset="-122"/>
                <a:cs typeface="Arial" panose="020B0604020202020204" pitchFamily="34" charset="0"/>
              </a:rPr>
              <a:t> story</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err="1">
                <a:latin typeface="Calibri" panose="020F0502020204030204" pitchFamily="34" charset="0"/>
                <a:ea typeface="SimSun" panose="02010600030101010101" pitchFamily="2" charset="-122"/>
                <a:cs typeface="Arial" panose="020B0604020202020204" pitchFamily="34" charset="0"/>
              </a:rPr>
              <a:t>Hiroto</a:t>
            </a:r>
            <a:r>
              <a:rPr lang="en-GB" dirty="0">
                <a:latin typeface="Calibri" panose="020F0502020204030204" pitchFamily="34" charset="0"/>
                <a:ea typeface="SimSun" panose="02010600030101010101" pitchFamily="2" charset="-122"/>
                <a:cs typeface="Arial" panose="020B0604020202020204" pitchFamily="34" charset="0"/>
              </a:rPr>
              <a:t> is 52 years of age and has intellectual disabilities. He lives with his mother and father, of his own choice. As </a:t>
            </a:r>
            <a:r>
              <a:rPr lang="en-GB" dirty="0" err="1">
                <a:latin typeface="Calibri" panose="020F0502020204030204" pitchFamily="34" charset="0"/>
                <a:ea typeface="SimSun" panose="02010600030101010101" pitchFamily="2" charset="-122"/>
                <a:cs typeface="Arial" panose="020B0604020202020204" pitchFamily="34" charset="0"/>
              </a:rPr>
              <a:t>Hiroto’s</a:t>
            </a:r>
            <a:r>
              <a:rPr lang="en-GB" dirty="0">
                <a:latin typeface="Calibri" panose="020F0502020204030204" pitchFamily="34" charset="0"/>
                <a:ea typeface="SimSun" panose="02010600030101010101" pitchFamily="2" charset="-122"/>
                <a:cs typeface="Arial" panose="020B0604020202020204" pitchFamily="34" charset="0"/>
              </a:rPr>
              <a:t> main supports, his parents wanted to ensure that his personal wishes continue to be honoured when they die. To prepare for this time, </a:t>
            </a:r>
            <a:r>
              <a:rPr lang="en-GB" dirty="0" err="1">
                <a:latin typeface="Calibri" panose="020F0502020204030204" pitchFamily="34" charset="0"/>
                <a:ea typeface="SimSun" panose="02010600030101010101" pitchFamily="2" charset="-122"/>
                <a:cs typeface="Arial" panose="020B0604020202020204" pitchFamily="34" charset="0"/>
              </a:rPr>
              <a:t>Hiroto’s</a:t>
            </a:r>
            <a:r>
              <a:rPr lang="en-GB" dirty="0">
                <a:latin typeface="Calibri" panose="020F0502020204030204" pitchFamily="34" charset="0"/>
                <a:ea typeface="SimSun" panose="02010600030101010101" pitchFamily="2" charset="-122"/>
                <a:cs typeface="Arial" panose="020B0604020202020204" pitchFamily="34" charset="0"/>
              </a:rPr>
              <a:t> parents support him to write an advance directive. The aim of the directive is to set out his wishes with his physician and social services.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He decides he would like to remain at home living independently for as long as he is comfortable, but he would like the option to live with his brother if he needs to. </a:t>
            </a:r>
            <a:r>
              <a:rPr lang="en-GB" dirty="0" err="1">
                <a:latin typeface="Calibri" panose="020F0502020204030204" pitchFamily="34" charset="0"/>
                <a:ea typeface="SimSun" panose="02010600030101010101" pitchFamily="2" charset="-122"/>
                <a:cs typeface="Arial" panose="020B0604020202020204" pitchFamily="34" charset="0"/>
              </a:rPr>
              <a:t>Hiroto</a:t>
            </a:r>
            <a:r>
              <a:rPr lang="en-GB" dirty="0">
                <a:latin typeface="Calibri" panose="020F0502020204030204" pitchFamily="34" charset="0"/>
                <a:ea typeface="SimSun" panose="02010600030101010101" pitchFamily="2" charset="-122"/>
                <a:cs typeface="Arial" panose="020B0604020202020204" pitchFamily="34" charset="0"/>
              </a:rPr>
              <a:t> trusts his brother and has a close relationship with him. </a:t>
            </a:r>
            <a:r>
              <a:rPr lang="en-GB" dirty="0" err="1">
                <a:latin typeface="Calibri" panose="020F0502020204030204" pitchFamily="34" charset="0"/>
                <a:ea typeface="SimSun" panose="02010600030101010101" pitchFamily="2" charset="-122"/>
                <a:cs typeface="Arial" panose="020B0604020202020204" pitchFamily="34" charset="0"/>
              </a:rPr>
              <a:t>Hiroto</a:t>
            </a:r>
            <a:r>
              <a:rPr lang="en-GB" dirty="0">
                <a:latin typeface="Calibri" panose="020F0502020204030204" pitchFamily="34" charset="0"/>
                <a:ea typeface="SimSun" panose="02010600030101010101" pitchFamily="2" charset="-122"/>
                <a:cs typeface="Arial" panose="020B0604020202020204" pitchFamily="34" charset="0"/>
              </a:rPr>
              <a:t> gives permission for his brother to speak to staff in the event he is finding it difficult to communicate. If he is having difficulty communicating, he has requested his brother use a method they have used at home which allows </a:t>
            </a:r>
            <a:r>
              <a:rPr lang="en-GB" dirty="0" err="1">
                <a:latin typeface="Calibri" panose="020F0502020204030204" pitchFamily="34" charset="0"/>
                <a:ea typeface="SimSun" panose="02010600030101010101" pitchFamily="2" charset="-122"/>
                <a:cs typeface="Arial" panose="020B0604020202020204" pitchFamily="34" charset="0"/>
              </a:rPr>
              <a:t>Hiroto</a:t>
            </a:r>
            <a:r>
              <a:rPr lang="en-GB" dirty="0">
                <a:latin typeface="Calibri" panose="020F0502020204030204" pitchFamily="34" charset="0"/>
                <a:ea typeface="SimSun" panose="02010600030101010101" pitchFamily="2" charset="-122"/>
                <a:cs typeface="Arial" panose="020B0604020202020204" pitchFamily="34" charset="0"/>
              </a:rPr>
              <a:t> to point to images to indicate his choices and preferences in response to a question.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78</a:t>
            </a:fld>
            <a:endParaRPr lang="en-GB"/>
          </a:p>
        </p:txBody>
      </p:sp>
    </p:spTree>
    <p:extLst>
      <p:ext uri="{BB962C8B-B14F-4D97-AF65-F5344CB8AC3E}">
        <p14:creationId xmlns:p14="http://schemas.microsoft.com/office/powerpoint/2010/main" val="40545549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After reading the scenario above, ask participants the following question: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What do you think the impacts of </a:t>
            </a:r>
            <a:r>
              <a:rPr lang="en-GB" dirty="0" err="1">
                <a:latin typeface="Calibri" panose="020F0502020204030204" pitchFamily="34" charset="0"/>
                <a:ea typeface="SimSun" panose="02010600030101010101" pitchFamily="2" charset="-122"/>
                <a:cs typeface="Arial" panose="020B0604020202020204" pitchFamily="34" charset="0"/>
              </a:rPr>
              <a:t>Hiroto’s</a:t>
            </a:r>
            <a:r>
              <a:rPr lang="en-GB" dirty="0">
                <a:latin typeface="Calibri" panose="020F0502020204030204" pitchFamily="34" charset="0"/>
                <a:ea typeface="SimSun" panose="02010600030101010101" pitchFamily="2" charset="-122"/>
                <a:cs typeface="Arial" panose="020B0604020202020204" pitchFamily="34" charset="0"/>
              </a:rPr>
              <a:t> advanced planning might be?</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answers may include: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His personal wishes will be respected.</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He will be able to live where he is most comfortable and at a place of his choice.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In the event that he is not able to communicate with medical staff, he has already determined he would like his brother to communicate his wishes. </a:t>
            </a:r>
            <a:endParaRPr lang="x-none">
              <a:latin typeface="Calibri" panose="020F0502020204030204" pitchFamily="34" charset="0"/>
              <a:ea typeface="SimSun" panose="02010600030101010101" pitchFamily="2" charset="-122"/>
              <a:cs typeface="Arial" panose="020B0604020202020204" pitchFamily="34" charset="0"/>
            </a:endParaRPr>
          </a:p>
          <a:p>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Others will be aware of the communication methods he prefers. </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79</a:t>
            </a:fld>
            <a:endParaRPr lang="en-GB"/>
          </a:p>
        </p:txBody>
      </p:sp>
    </p:spTree>
    <p:extLst>
      <p:ext uri="{BB962C8B-B14F-4D97-AF65-F5344CB8AC3E}">
        <p14:creationId xmlns:p14="http://schemas.microsoft.com/office/powerpoint/2010/main" val="274993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2 hours and 30 minutes.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a:t>
            </a:fld>
            <a:endParaRPr lang="en-GB"/>
          </a:p>
        </p:txBody>
      </p:sp>
    </p:spTree>
    <p:extLst>
      <p:ext uri="{BB962C8B-B14F-4D97-AF65-F5344CB8AC3E}">
        <p14:creationId xmlns:p14="http://schemas.microsoft.com/office/powerpoint/2010/main" val="11913321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8" y="4597657"/>
            <a:ext cx="5447030" cy="4844497"/>
          </a:xfrm>
        </p:spPr>
        <p:txBody>
          <a:bodyPr/>
          <a:lstStyle/>
          <a:p>
            <a:pPr>
              <a:lnSpc>
                <a:spcPct val="115000"/>
              </a:lnSpc>
              <a:spcAft>
                <a:spcPts val="601"/>
              </a:spcAft>
            </a:pPr>
            <a:r>
              <a:rPr lang="en-GB" b="1" dirty="0" err="1">
                <a:latin typeface="Calibri" panose="020F0502020204030204" pitchFamily="34" charset="0"/>
                <a:ea typeface="SimSun" panose="02010600030101010101" pitchFamily="2" charset="-122"/>
                <a:cs typeface="Arial" panose="020B0604020202020204" pitchFamily="34" charset="0"/>
              </a:rPr>
              <a:t>Bintou’s</a:t>
            </a:r>
            <a:r>
              <a:rPr lang="en-GB" b="1" dirty="0">
                <a:latin typeface="Calibri" panose="020F0502020204030204" pitchFamily="34" charset="0"/>
                <a:ea typeface="SimSun" panose="02010600030101010101" pitchFamily="2" charset="-122"/>
                <a:cs typeface="Arial" panose="020B0604020202020204" pitchFamily="34" charset="0"/>
              </a:rPr>
              <a:t> story</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is a 31-year-old woman who lives in a small village with her older sister who provides her with ongoing support.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received a diagnosis of autism at the age of 10. Two months ago,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fell and broke her ankle. Her sister looked for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when returning home from the market. She was informed by a neighbour that several hours ago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had been taken to the hospital to be treated.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1"/>
              </a:spcAft>
            </a:pP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finds it difficult to communicate verbally. The hospital staff did not know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or how to best communicate with her. When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became distressed and confused, the staff isolated her and tied her to a bed and gave her sedatives to calm her down. She was alone and did not have her sister to help with communication. This was a very stressful and frightening experience for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and her sister have talked about planning ahead if a similar situation should arise one day in the future. Both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and her sister want to make sure that what happened two months ago does not happen again. Together they recorded </a:t>
            </a:r>
            <a:r>
              <a:rPr lang="en-GB" dirty="0" err="1">
                <a:latin typeface="Calibri" panose="020F0502020204030204" pitchFamily="34" charset="0"/>
                <a:ea typeface="SimSun" panose="02010600030101010101" pitchFamily="2" charset="-122"/>
                <a:cs typeface="Arial" panose="020B0604020202020204" pitchFamily="34" charset="0"/>
              </a:rPr>
              <a:t>Bintou’s</a:t>
            </a:r>
            <a:r>
              <a:rPr lang="en-GB" dirty="0">
                <a:latin typeface="Calibri" panose="020F0502020204030204" pitchFamily="34" charset="0"/>
                <a:ea typeface="SimSun" panose="02010600030101010101" pitchFamily="2" charset="-122"/>
                <a:cs typeface="Arial" panose="020B0604020202020204" pitchFamily="34" charset="0"/>
              </a:rPr>
              <a:t> preferences and wishes should she need support to make decisions for herself or during a time when her sister is unavailable. </a:t>
            </a:r>
            <a:r>
              <a:rPr lang="en-GB" dirty="0" err="1">
                <a:latin typeface="Calibri" panose="020F0502020204030204" pitchFamily="34" charset="0"/>
                <a:ea typeface="SimSun" panose="02010600030101010101" pitchFamily="2" charset="-122"/>
                <a:cs typeface="Arial" panose="020B0604020202020204" pitchFamily="34" charset="0"/>
              </a:rPr>
              <a:t>Bintou</a:t>
            </a:r>
            <a:r>
              <a:rPr lang="en-GB" dirty="0">
                <a:latin typeface="Calibri" panose="020F0502020204030204" pitchFamily="34" charset="0"/>
                <a:ea typeface="SimSun" panose="02010600030101010101" pitchFamily="2" charset="-122"/>
                <a:cs typeface="Arial" panose="020B0604020202020204" pitchFamily="34" charset="0"/>
              </a:rPr>
              <a:t> specifically states she does not want to be tied to a bed again or to be given sedatives. She requests that her sister be her main contact in case of emergencies.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80</a:t>
            </a:fld>
            <a:endParaRPr lang="en-GB"/>
          </a:p>
        </p:txBody>
      </p:sp>
    </p:spTree>
    <p:extLst>
      <p:ext uri="{BB962C8B-B14F-4D97-AF65-F5344CB8AC3E}">
        <p14:creationId xmlns:p14="http://schemas.microsoft.com/office/powerpoint/2010/main" val="38236628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2700" cy="2865438"/>
          </a:xfrm>
        </p:spPr>
      </p:sp>
      <p:sp>
        <p:nvSpPr>
          <p:cNvPr id="3" name="Notes Placeholder 2"/>
          <p:cNvSpPr>
            <a:spLocks noGrp="1"/>
          </p:cNvSpPr>
          <p:nvPr>
            <p:ph type="body" idx="1"/>
          </p:nvPr>
        </p:nvSpPr>
        <p:spPr>
          <a:xfrm>
            <a:off x="680084" y="3322650"/>
            <a:ext cx="5447030" cy="6119505"/>
          </a:xfrm>
        </p:spPr>
        <p:txBody>
          <a:bodyPr/>
          <a:lstStyle/>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Ask participants the following question: </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latin typeface="Calibri" panose="020F0502020204030204" pitchFamily="34" charset="0"/>
                <a:ea typeface="SimSun" panose="02010600030101010101" pitchFamily="2" charset="-122"/>
                <a:cs typeface="Arial" panose="020B0604020202020204" pitchFamily="34" charset="0"/>
              </a:rPr>
              <a:t>What do you think the impacts of </a:t>
            </a:r>
            <a:r>
              <a:rPr lang="en-GB" dirty="0" err="1">
                <a:latin typeface="Calibri" panose="020F0502020204030204" pitchFamily="34" charset="0"/>
                <a:ea typeface="SimSun" panose="02010600030101010101" pitchFamily="2" charset="-122"/>
                <a:cs typeface="Arial" panose="020B0604020202020204" pitchFamily="34" charset="0"/>
              </a:rPr>
              <a:t>Bintou’s</a:t>
            </a:r>
            <a:r>
              <a:rPr lang="en-GB" dirty="0">
                <a:latin typeface="Calibri" panose="020F0502020204030204" pitchFamily="34" charset="0"/>
                <a:ea typeface="SimSun" panose="02010600030101010101" pitchFamily="2" charset="-122"/>
                <a:cs typeface="Arial" panose="020B0604020202020204" pitchFamily="34" charset="0"/>
              </a:rPr>
              <a:t> advanced planning might be?</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Possible answer may include: </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will not be restrained or given medications she does not want.</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She will be able to communicate her wishes either directly or through her sister.</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Bintou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has identified her sister as the person to be contacted in the event of an emergency to help ensure that her will and preferences are respected.</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81</a:t>
            </a:fld>
            <a:endParaRPr lang="en-GB"/>
          </a:p>
        </p:txBody>
      </p:sp>
    </p:spTree>
    <p:extLst>
      <p:ext uri="{BB962C8B-B14F-4D97-AF65-F5344CB8AC3E}">
        <p14:creationId xmlns:p14="http://schemas.microsoft.com/office/powerpoint/2010/main" val="41696514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45 minutes.</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Explain to participants that this topic focuses specifically on the context of mental health and social services. Explain how informed consent and person-led treatment and recovery plans are essential for respecting people’s right to legal capacity.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82</a:t>
            </a:fld>
            <a:endParaRPr lang="en-GB"/>
          </a:p>
        </p:txBody>
      </p:sp>
    </p:spTree>
    <p:extLst>
      <p:ext uri="{BB962C8B-B14F-4D97-AF65-F5344CB8AC3E}">
        <p14:creationId xmlns:p14="http://schemas.microsoft.com/office/powerpoint/2010/main" val="26785817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b="1" i="1" dirty="0">
                <a:latin typeface="Calibri" panose="020F0502020204030204" pitchFamily="34" charset="0"/>
                <a:ea typeface="SimSun" panose="02010600030101010101" pitchFamily="2" charset="-122"/>
                <a:cs typeface="Arial" panose="020B0604020202020204" pitchFamily="34" charset="0"/>
              </a:rPr>
              <a:t>Presentation: Informed consent (10 min.)</a:t>
            </a:r>
            <a:endParaRPr lang="x-none">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latin typeface="Calibri" panose="020F0502020204030204" pitchFamily="34" charset="0"/>
                <a:ea typeface="SimSun" panose="02010600030101010101" pitchFamily="2" charset="-122"/>
                <a:cs typeface="Calibri" panose="020F0502020204030204" pitchFamily="34" charset="0"/>
              </a:rPr>
              <a:t>Obtaining </a:t>
            </a:r>
            <a:r>
              <a:rPr lang="en-GB" b="1" u="sng" dirty="0">
                <a:latin typeface="Calibri" panose="020F0502020204030204" pitchFamily="34" charset="0"/>
                <a:ea typeface="SimSun" panose="02010600030101010101" pitchFamily="2" charset="-122"/>
                <a:cs typeface="Calibri" panose="020F0502020204030204" pitchFamily="34" charset="0"/>
              </a:rPr>
              <a:t>informed consent</a:t>
            </a:r>
            <a:r>
              <a:rPr lang="en-GB" dirty="0">
                <a:latin typeface="Calibri" panose="020F0502020204030204" pitchFamily="34" charset="0"/>
                <a:ea typeface="SimSun" panose="02010600030101010101" pitchFamily="2" charset="-122"/>
                <a:cs typeface="Calibri" panose="020F0502020204030204" pitchFamily="34" charset="0"/>
              </a:rPr>
              <a:t> to treatment is essential to respecting the right to legal capacity.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83</a:t>
            </a:fld>
            <a:endParaRPr lang="en-GB"/>
          </a:p>
        </p:txBody>
      </p:sp>
    </p:spTree>
    <p:extLst>
      <p:ext uri="{BB962C8B-B14F-4D97-AF65-F5344CB8AC3E}">
        <p14:creationId xmlns:p14="http://schemas.microsoft.com/office/powerpoint/2010/main" val="3971214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3063" y="252413"/>
            <a:ext cx="3521075" cy="1981200"/>
          </a:xfrm>
        </p:spPr>
      </p:sp>
      <p:sp>
        <p:nvSpPr>
          <p:cNvPr id="3" name="Notes Placeholder 2"/>
          <p:cNvSpPr>
            <a:spLocks noGrp="1"/>
          </p:cNvSpPr>
          <p:nvPr>
            <p:ph type="body" idx="1"/>
          </p:nvPr>
        </p:nvSpPr>
        <p:spPr>
          <a:xfrm>
            <a:off x="680084" y="2233648"/>
            <a:ext cx="5643952" cy="6472922"/>
          </a:xfrm>
        </p:spPr>
        <p:txBody>
          <a:bodyPr/>
          <a:lstStyle/>
          <a:p>
            <a:pPr>
              <a:lnSpc>
                <a:spcPct val="115000"/>
              </a:lnSpc>
            </a:pPr>
            <a:r>
              <a:rPr lang="en-GB" b="1" dirty="0">
                <a:latin typeface="Calibri" panose="020F0502020204030204" pitchFamily="34" charset="0"/>
                <a:ea typeface="SimSun" panose="02010600030101010101" pitchFamily="2" charset="-122"/>
                <a:cs typeface="Calibri" panose="020F0502020204030204" pitchFamily="34" charset="0"/>
              </a:rPr>
              <a:t>Informed consent means that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United Nations Human Rights Council (UNHRC), 2009 #87"/>
              </a:rPr>
              <a:t>18</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dirty="0">
                <a:latin typeface="Calibri" panose="020F0502020204030204" pitchFamily="34" charset="0"/>
                <a:ea typeface="SimSun" panose="02010600030101010101" pitchFamily="2" charset="-122"/>
                <a:cs typeface="Calibri" panose="020F0502020204030204" pitchFamily="34" charset="0"/>
              </a:rPr>
              <a:t>: </a:t>
            </a:r>
            <a:endParaRPr lang="x-none" b="1">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buSzPts val="1100"/>
              <a:buFont typeface="Symbol" panose="05050102010706020507" pitchFamily="18" charset="2"/>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228943" indent="-228943">
              <a:lnSpc>
                <a:spcPct val="115000"/>
              </a:lnSpc>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The person is given enough information about the proposed treatment to make an informed decision, including:</a:t>
            </a:r>
            <a:endParaRPr lang="x-none">
              <a:latin typeface="Calibri" panose="020F0502020204030204" pitchFamily="34" charset="0"/>
              <a:ea typeface="SimSun" panose="02010600030101010101" pitchFamily="2" charset="-122"/>
              <a:cs typeface="Arial" panose="020B0604020202020204" pitchFamily="34" charset="0"/>
            </a:endParaRPr>
          </a:p>
          <a:p>
            <a:pPr marL="686829" lvl="1" indent="-228943">
              <a:lnSpc>
                <a:spcPct val="115000"/>
              </a:lnSpc>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the possible benefits and negative effects/risks of the proposed treatment; </a:t>
            </a:r>
            <a:endParaRPr lang="x-none">
              <a:latin typeface="Calibri" panose="020F0502020204030204" pitchFamily="34" charset="0"/>
              <a:ea typeface="SimSun" panose="02010600030101010101" pitchFamily="2" charset="-122"/>
              <a:cs typeface="Arial" panose="020B0604020202020204" pitchFamily="34" charset="0"/>
            </a:endParaRPr>
          </a:p>
          <a:p>
            <a:pPr marL="686829" lvl="1" indent="-228943">
              <a:lnSpc>
                <a:spcPct val="115000"/>
              </a:lnSpc>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possible alternatives to the proposed treatment;</a:t>
            </a:r>
            <a:endParaRPr lang="x-none">
              <a:latin typeface="Calibri" panose="020F0502020204030204" pitchFamily="34" charset="0"/>
              <a:ea typeface="SimSun" panose="02010600030101010101" pitchFamily="2" charset="-122"/>
              <a:cs typeface="Arial" panose="020B0604020202020204" pitchFamily="34" charset="0"/>
            </a:endParaRPr>
          </a:p>
          <a:p>
            <a:pPr marL="686829" lvl="1" indent="-228943">
              <a:lnSpc>
                <a:spcPct val="115000"/>
              </a:lnSpc>
              <a:spcAft>
                <a:spcPts val="601"/>
              </a:spcAft>
              <a:buSzPts val="1100"/>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the possible benefits and risks of not accepting the proposed treatment and/or of choosing one of the alternatives. </a:t>
            </a:r>
            <a:endParaRPr lang="x-none">
              <a:latin typeface="Calibri" panose="020F0502020204030204" pitchFamily="34" charset="0"/>
              <a:ea typeface="SimSun" panose="02010600030101010101" pitchFamily="2" charset="-122"/>
              <a:cs typeface="Arial" panose="020B0604020202020204" pitchFamily="34" charset="0"/>
            </a:endParaRPr>
          </a:p>
          <a:p>
            <a:pPr marL="686829" lvl="1" indent="-228943">
              <a:lnSpc>
                <a:spcPct val="115000"/>
              </a:lnSpc>
              <a:spcAft>
                <a:spcPts val="6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The information is given in a way that the person can understand and is adapted to their needs (e.g. the person giving the information avoids using highly technical terms that the person receiving the information may not understand, and adds or incorporates visual aids to written information or uses sign language if the person receiving the information is deaf or hard of hearing). </a:t>
            </a:r>
          </a:p>
          <a:p>
            <a:pPr marL="686829" lvl="1" indent="-228943">
              <a:lnSpc>
                <a:spcPct val="115000"/>
              </a:lnSpc>
              <a:spcAft>
                <a:spcPts val="601"/>
              </a:spcAft>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The information must also be given in a way which is culturally and otherwise acceptable to the person.</a:t>
            </a:r>
          </a:p>
          <a:p>
            <a:pPr marL="228943" indent="-228943">
              <a:lnSpc>
                <a:spcPct val="115000"/>
              </a:lnSpc>
              <a:spcAft>
                <a:spcPts val="601"/>
              </a:spcAft>
              <a:buFont typeface="Symbol" panose="05050102010706020507" pitchFamily="18" charset="2"/>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228943" indent="-228943">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The consent to treatment is given voluntarily.</a:t>
            </a:r>
            <a:endParaRPr lang="x-none">
              <a:latin typeface="Calibri" panose="020F0502020204030204" pitchFamily="34" charset="0"/>
              <a:ea typeface="SimSun" panose="02010600030101010101" pitchFamily="2" charset="-122"/>
              <a:cs typeface="Arial" panose="020B0604020202020204" pitchFamily="34" charset="0"/>
            </a:endParaRPr>
          </a:p>
          <a:p>
            <a:pPr lvl="1" indent="-228943">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given without threat or coercion (e.g. mental health and other practitioners should not tell the person that they will be involuntarily admitted to a service if they refuse the treatment proposed).</a:t>
            </a:r>
            <a:endParaRPr lang="x-none">
              <a:latin typeface="Calibri" panose="020F0502020204030204" pitchFamily="34" charset="0"/>
              <a:ea typeface="SimSun" panose="02010600030101010101" pitchFamily="2" charset="-122"/>
              <a:cs typeface="Arial" panose="020B0604020202020204" pitchFamily="34" charset="0"/>
            </a:endParaRPr>
          </a:p>
          <a:p>
            <a:pPr lvl="1" indent="-228943">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Consent is given without undue influence (e.g. practitioners should not make the person concerned think that there may be unpleasant consequences, such as withdrawal of privileges, if they refuse the treatment proposed).</a:t>
            </a:r>
            <a:endParaRPr lang="x-none">
              <a:latin typeface="Calibri" panose="020F0502020204030204" pitchFamily="34" charset="0"/>
              <a:ea typeface="SimSun" panose="02010600030101010101" pitchFamily="2" charset="-122"/>
              <a:cs typeface="Arial" panose="020B0604020202020204" pitchFamily="34" charset="0"/>
            </a:endParaRPr>
          </a:p>
          <a:p>
            <a:pPr lvl="1" indent="-228943">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Consent is given without deception, fraud, manipulation or false reassurance (e.g. practitioners should not tell anyone that they will be given a sleep therapy when it is planned to give them electro-convulsive therapy).</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nSpc>
                <a:spcPct val="115000"/>
              </a:lnSpc>
              <a:spcAft>
                <a:spcPts val="601"/>
              </a:spcAft>
              <a:buFont typeface="Symbol" panose="05050102010706020507" pitchFamily="18" charset="2"/>
              <a:buChar char=""/>
            </a:pP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84</a:t>
            </a:fld>
            <a:endParaRPr lang="en-GB"/>
          </a:p>
        </p:txBody>
      </p:sp>
    </p:spTree>
    <p:extLst>
      <p:ext uri="{BB962C8B-B14F-4D97-AF65-F5344CB8AC3E}">
        <p14:creationId xmlns:p14="http://schemas.microsoft.com/office/powerpoint/2010/main" val="2615789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be aware of the risk of undue influence due to the power imbalance in relationships that exists within mental health and social services. There is sometimes a fine line between supporting people in making their decision and unduly influencing them.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 minimize the risk of undue influence and to be more independent, the support should ideally come from outside the service </a:t>
            </a:r>
            <a:r>
              <a:rPr lang="en-GB"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for more information on power dynamics, see the module on </a:t>
            </a:r>
            <a:r>
              <a:rPr lang="en-US" i="1" dirty="0">
                <a:solidFill>
                  <a:srgbClr val="4F81BD"/>
                </a:solidFill>
                <a:latin typeface="Calibri" panose="020F0502020204030204" pitchFamily="34" charset="0"/>
                <a:ea typeface="SimSun" panose="02010600030101010101" pitchFamily="2" charset="-122"/>
                <a:cs typeface="Arial" panose="020B0604020202020204" pitchFamily="34" charset="0"/>
              </a:rPr>
              <a:t>Transforming services and promoting human rights</a:t>
            </a:r>
            <a:r>
              <a:rPr lang="en-US"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Another critical point is that the right to informed consent also includes the right to refuse treatment. This means that i</a:t>
            </a:r>
            <a:r>
              <a:rPr lang="en-GB" dirty="0">
                <a:latin typeface="Calibri" panose="020F0502020204030204" pitchFamily="34" charset="0"/>
                <a:ea typeface="SimSun" panose="02010600030101010101" pitchFamily="2" charset="-122"/>
                <a:cs typeface="Arial" panose="020B0604020202020204" pitchFamily="34" charset="0"/>
              </a:rPr>
              <a:t>f a person, after being offered information about treatment options, decides they do not want any kind of treatment, this is their right and must be respected.</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85</a:t>
            </a:fld>
            <a:endParaRPr lang="en-GB"/>
          </a:p>
        </p:txBody>
      </p:sp>
    </p:spTree>
    <p:extLst>
      <p:ext uri="{BB962C8B-B14F-4D97-AF65-F5344CB8AC3E}">
        <p14:creationId xmlns:p14="http://schemas.microsoft.com/office/powerpoint/2010/main" val="24503003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GB" b="1" i="1" dirty="0">
                <a:latin typeface="Calibri" panose="020F0502020204030204" pitchFamily="34" charset="0"/>
                <a:ea typeface="SimSun" panose="02010600030101010101" pitchFamily="2" charset="-122"/>
                <a:cs typeface="Arial" panose="020B0604020202020204" pitchFamily="34" charset="0"/>
              </a:rPr>
              <a:t>Presentation: Person-led treatment and recovery plans (20 min.)</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An increasing number of services in countries around the world are adopting what is known as the recovery approach to mental health. </a:t>
            </a:r>
          </a:p>
          <a:p>
            <a:pPr marL="171707" indent="-171707" algn="just">
              <a:lnSpc>
                <a:spcPct val="115000"/>
              </a:lnSpc>
              <a:buFont typeface="Arial" panose="020B0604020202020204" pitchFamily="34" charset="0"/>
              <a:buChar char="•"/>
            </a:pPr>
            <a:endParaRPr lang="en-GB"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 </a:t>
            </a:r>
            <a:r>
              <a:rPr lang="en-GB" dirty="0">
                <a:latin typeface="Calibri" panose="020F0502020204030204" pitchFamily="34" charset="0"/>
                <a:ea typeface="Calibri" panose="020F0502020204030204" pitchFamily="34" charset="0"/>
                <a:cs typeface="Calibri" panose="020F0502020204030204" pitchFamily="34" charset="0"/>
              </a:rPr>
              <a:t>recovery approach promotes the principles of legal capacity and informed consent, among others, in line with the Convention on the Rights of Persons with Disabilities (CRPD).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86</a:t>
            </a:fld>
            <a:endParaRPr lang="en-GB"/>
          </a:p>
        </p:txBody>
      </p:sp>
    </p:spTree>
    <p:extLst>
      <p:ext uri="{BB962C8B-B14F-4D97-AF65-F5344CB8AC3E}">
        <p14:creationId xmlns:p14="http://schemas.microsoft.com/office/powerpoint/2010/main" val="371287558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3414" indent="-343414">
              <a:lnSpc>
                <a:spcPct val="115000"/>
              </a:lnSpc>
              <a:buFont typeface="Symbol" panose="05050102010706020507" pitchFamily="18" charset="2"/>
              <a:buChar char=""/>
            </a:pPr>
            <a:r>
              <a:rPr lang="en-GB" dirty="0">
                <a:latin typeface="Calibri" panose="020F0502020204030204" pitchFamily="34" charset="0"/>
                <a:ea typeface="SimSun" panose="02010600030101010101" pitchFamily="2" charset="-122"/>
                <a:cs typeface="Calibri" panose="020F0502020204030204" pitchFamily="34" charset="0"/>
              </a:rPr>
              <a:t>Recovery is different for each person. Recovery is about being able to live a life which is meaningful for the person, in the presence or absence of “symptoms”. With a recovery approach to mental health care, each person is empowered to lead their journey to recovery and to set their own goals in life. </a:t>
            </a:r>
            <a:endParaRPr lang="x-none"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buFont typeface="Symbol" panose="05050102010706020507" pitchFamily="18" charset="2"/>
              <a:buChar char=""/>
            </a:pPr>
            <a:r>
              <a:rPr lang="en-US" dirty="0">
                <a:latin typeface="Calibri" panose="020F0502020204030204" pitchFamily="34" charset="0"/>
                <a:ea typeface="SimSun" panose="02010600030101010101" pitchFamily="2" charset="-122"/>
                <a:cs typeface="Calibri" panose="020F0502020204030204" pitchFamily="34" charset="0"/>
              </a:rPr>
              <a:t>Treatment and recovery plans outline which treatments or support (e.g. psychosocial interventions, counselling, medication etc.) people want to receive and which they do not want, as well as which mental health and other practitioners or supporters they want to involve in their care and recovery, if any.</a:t>
            </a:r>
            <a:endParaRPr lang="x-none" dirty="0">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US" dirty="0">
                <a:latin typeface="Calibri" panose="020F0502020204030204" pitchFamily="34" charset="0"/>
                <a:ea typeface="SimSun" panose="02010600030101010101" pitchFamily="2" charset="-122"/>
                <a:cs typeface="Calibri" panose="020F0502020204030204" pitchFamily="34" charset="0"/>
              </a:rPr>
              <a:t>Treatment and recovery plans respect the right to legal capacity by ensuring that people make all decisions concerning their own care.</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Blank and completed templates of a recovery plan can be found in the module </a:t>
            </a:r>
            <a:r>
              <a:rPr lang="en-US" i="1" dirty="0">
                <a:solidFill>
                  <a:srgbClr val="4F81BD"/>
                </a:solidFill>
                <a:latin typeface="Calibri" panose="020F0502020204030204" pitchFamily="34" charset="0"/>
                <a:ea typeface="SimSun" panose="02010600030101010101" pitchFamily="2" charset="-122"/>
                <a:cs typeface="Calibri" panose="020F0502020204030204" pitchFamily="34" charset="0"/>
              </a:rPr>
              <a:t>Recovery practices for mental health and well being</a:t>
            </a:r>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87</a:t>
            </a:fld>
            <a:endParaRPr lang="en-GB"/>
          </a:p>
        </p:txBody>
      </p:sp>
    </p:spTree>
    <p:extLst>
      <p:ext uri="{BB962C8B-B14F-4D97-AF65-F5344CB8AC3E}">
        <p14:creationId xmlns:p14="http://schemas.microsoft.com/office/powerpoint/2010/main" val="35255432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87363"/>
            <a:ext cx="5964238" cy="3354387"/>
          </a:xfrm>
        </p:spPr>
      </p:sp>
      <p:sp>
        <p:nvSpPr>
          <p:cNvPr id="3" name="Notes Placeholder 2"/>
          <p:cNvSpPr>
            <a:spLocks noGrp="1"/>
          </p:cNvSpPr>
          <p:nvPr>
            <p:ph type="body" idx="1"/>
          </p:nvPr>
        </p:nvSpPr>
        <p:spPr>
          <a:xfrm>
            <a:off x="680878" y="4141295"/>
            <a:ext cx="5447030" cy="4754232"/>
          </a:xfrm>
        </p:spPr>
        <p:txBody>
          <a:bodyPr/>
          <a:lstStyle/>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When people make decisions about their treatment and support, they are likely to choose options that meet their needs and to which they are prepared to try and see if they can help. </a:t>
            </a:r>
          </a:p>
          <a:p>
            <a:pPr marL="629593" lvl="1"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Consequently, it is more likely that the support or treatment they have chosen will be more effective than a treatment or support which has been imposed on them </a:t>
            </a:r>
            <a:r>
              <a:rPr lang="en-US" i="1" dirty="0">
                <a:latin typeface="Calibri" panose="020F0502020204030204" pitchFamily="34" charset="0"/>
                <a:ea typeface="SimSun" panose="02010600030101010101" pitchFamily="2" charset="-122"/>
                <a:cs typeface="Calibri" panose="020F0502020204030204" pitchFamily="34" charset="0"/>
              </a:rPr>
              <a:t>(</a:t>
            </a:r>
            <a:r>
              <a:rPr lang="en-US" i="1" dirty="0">
                <a:latin typeface="Calibri" panose="020F0502020204030204" pitchFamily="34" charset="0"/>
                <a:ea typeface="SimSun" panose="02010600030101010101" pitchFamily="2" charset="-122"/>
                <a:cs typeface="Calibri" panose="020F0502020204030204" pitchFamily="34" charset="0"/>
                <a:hlinkClick r:id="rId3" action="ppaction://hlinkfile" tooltip="Stanhope, 2013 #130"/>
              </a:rPr>
              <a:t>19</a:t>
            </a:r>
            <a:r>
              <a:rPr lang="en-US" i="1" dirty="0">
                <a:latin typeface="Calibri" panose="020F0502020204030204" pitchFamily="34" charset="0"/>
                <a:ea typeface="SimSun" panose="02010600030101010101" pitchFamily="2" charset="-122"/>
                <a:cs typeface="Calibri" panose="020F0502020204030204" pitchFamily="34" charset="0"/>
              </a:rPr>
              <a:t>)</a:t>
            </a:r>
            <a:r>
              <a:rPr lang="en-US" dirty="0">
                <a:latin typeface="Calibri" panose="020F0502020204030204" pitchFamily="34" charset="0"/>
                <a:ea typeface="SimSun" panose="02010600030101010101" pitchFamily="2" charset="-122"/>
                <a:cs typeface="Calibri" panose="020F0502020204030204" pitchFamily="34" charset="0"/>
              </a:rPr>
              <a:t>. This can also avoid traumatization or re-traumatization resulting from coercion.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Initially, the person should be offered as much information as is available about different options and the opportunities to try different options. </a:t>
            </a:r>
          </a:p>
          <a:p>
            <a:pPr marL="629593" lvl="1"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As the support and/or treatment process evolves, the person will gain more and more knowledge about what works for them and will be able to make even more well-informed choices. </a:t>
            </a: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They may continue to seek and investigate new options or may find one or more that work well and stick to those. </a:t>
            </a: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SimSun" panose="02010600030101010101" pitchFamily="2" charset="-122"/>
                <a:cs typeface="Calibri" panose="020F0502020204030204" pitchFamily="34" charset="0"/>
              </a:rPr>
              <a:t>Again, everyone’s recovery journey is unique.</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Promoting the right to make decisions concerning treatment and recovery is an essential part of promoting autonomy and self-determination and respecting the right to legal capacity. It also has a positive impact on a person’s recovery journey.</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88</a:t>
            </a:fld>
            <a:endParaRPr lang="en-GB"/>
          </a:p>
        </p:txBody>
      </p:sp>
    </p:spTree>
    <p:extLst>
      <p:ext uri="{BB962C8B-B14F-4D97-AF65-F5344CB8AC3E}">
        <p14:creationId xmlns:p14="http://schemas.microsoft.com/office/powerpoint/2010/main" val="14722253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2"/>
              </a:spcAft>
            </a:pPr>
            <a:r>
              <a:rPr lang="en-US" dirty="0">
                <a:solidFill>
                  <a:srgbClr val="4F81BD"/>
                </a:solidFill>
                <a:latin typeface="Calibri" panose="020F0502020204030204" pitchFamily="34" charset="0"/>
                <a:ea typeface="SimSun" panose="02010600030101010101" pitchFamily="2" charset="-122"/>
                <a:cs typeface="Calibri" panose="020F0502020204030204" pitchFamily="34" charset="0"/>
              </a:rPr>
              <a:t>At this point in the presentation, you can show the following video to participants:</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b="1" dirty="0">
                <a:latin typeface="Calibri" panose="020F0502020204030204" pitchFamily="34" charset="0"/>
                <a:ea typeface="SimSun" panose="02010600030101010101" pitchFamily="2" charset="-122"/>
                <a:cs typeface="Calibri" panose="020F0502020204030204" pitchFamily="34" charset="0"/>
              </a:rPr>
              <a:t>Peer advocacy in action.  </a:t>
            </a:r>
            <a:r>
              <a:rPr lang="en-GB" b="1" u="sng" dirty="0" err="1">
                <a:solidFill>
                  <a:srgbClr val="0000FF"/>
                </a:solidFill>
                <a:latin typeface="Calibri" panose="020F0502020204030204" pitchFamily="34" charset="0"/>
                <a:ea typeface="SimSun" panose="02010600030101010101" pitchFamily="2" charset="-122"/>
                <a:cs typeface="Calibri" panose="020F0502020204030204" pitchFamily="34" charset="0"/>
              </a:rPr>
              <a:t>iNAPS</a:t>
            </a:r>
            <a:r>
              <a:rPr lang="en-GB" b="1" u="sng" dirty="0">
                <a:solidFill>
                  <a:srgbClr val="0000FF"/>
                </a:solidFill>
                <a:latin typeface="Calibri" panose="020F0502020204030204" pitchFamily="34" charset="0"/>
                <a:ea typeface="SimSun" panose="02010600030101010101" pitchFamily="2" charset="-122"/>
                <a:cs typeface="Calibri" panose="020F0502020204030204" pitchFamily="34" charset="0"/>
              </a:rPr>
              <a:t>, </a:t>
            </a:r>
            <a:r>
              <a:rPr lang="en-GB" sz="800" dirty="0">
                <a:ea typeface="SimSun" panose="02010600030101010101" pitchFamily="2" charset="-122"/>
                <a:cs typeface="Arial" panose="020B0604020202020204" pitchFamily="34" charset="0"/>
              </a:rPr>
              <a:t> </a:t>
            </a:r>
            <a:r>
              <a:rPr lang="en-GB" b="1" dirty="0">
                <a:latin typeface="Calibri" panose="020F0502020204030204" pitchFamily="34" charset="0"/>
                <a:ea typeface="SimSun" panose="02010600030101010101" pitchFamily="2" charset="-122"/>
                <a:cs typeface="Calibri" panose="020F0502020204030204" pitchFamily="34" charset="0"/>
              </a:rPr>
              <a:t>2012 (13:00)</a:t>
            </a:r>
            <a:r>
              <a:rPr lang="en-GB" b="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Createus Media Incorporated, 2012 #88">
                  <a:extLst>
                    <a:ext uri="{A12FA001-AC4F-418D-AE19-62706E023703}">
                      <ahyp:hlinkClr xmlns:ahyp="http://schemas.microsoft.com/office/drawing/2018/hyperlinkcolor" val="tx"/>
                    </a:ext>
                  </a:extLst>
                </a:hlinkClick>
              </a:rPr>
              <a:t>20</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US" u="sng" dirty="0">
                <a:solidFill>
                  <a:srgbClr val="0000FF"/>
                </a:solidFill>
                <a:latin typeface="Calibri" panose="020F0502020204030204" pitchFamily="34" charset="0"/>
                <a:ea typeface="SimSun" panose="02010600030101010101" pitchFamily="2" charset="-122"/>
                <a:cs typeface="Arial" panose="020B0604020202020204" pitchFamily="34" charset="0"/>
              </a:rPr>
              <a:t>https://</a:t>
            </a:r>
            <a:r>
              <a:rPr lang="en-US"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en-US" u="sng" dirty="0">
                <a:solidFill>
                  <a:srgbClr val="0000FF"/>
                </a:solidFill>
                <a:latin typeface="Calibri" panose="020F0502020204030204" pitchFamily="34" charset="0"/>
                <a:ea typeface="SimSun" panose="02010600030101010101" pitchFamily="2" charset="-122"/>
                <a:cs typeface="Arial" panose="020B0604020202020204" pitchFamily="34" charset="0"/>
              </a:rPr>
              <a:t>/zDkfPVG-xA4 </a:t>
            </a:r>
            <a:r>
              <a:rPr lang="en-US" u="none" dirty="0">
                <a:solidFill>
                  <a:srgbClr val="0000FF"/>
                </a:solidFill>
                <a:latin typeface="Calibri" panose="020F0502020204030204" pitchFamily="34" charset="0"/>
                <a:ea typeface="SimSun" panose="02010600030101010101" pitchFamily="2" charset="-122"/>
                <a:cs typeface="Arial" panose="020B0604020202020204" pitchFamily="34" charset="0"/>
              </a:rPr>
              <a:t>(Accessed 9 April 2019) </a:t>
            </a:r>
          </a:p>
          <a:p>
            <a:pPr>
              <a:lnSpc>
                <a:spcPct val="115000"/>
              </a:lnSpc>
              <a:spcAft>
                <a:spcPts val="1002"/>
              </a:spcAft>
            </a:pPr>
            <a:endParaRPr lang="en-US" u="none" dirty="0">
              <a:solidFill>
                <a:srgbClr val="0000FF"/>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2"/>
              </a:spcAft>
            </a:pPr>
            <a:r>
              <a:rPr lang="en-GB" dirty="0">
                <a:latin typeface="Calibri" panose="020F0502020204030204" pitchFamily="34" charset="0"/>
                <a:ea typeface="SimSun" panose="02010600030101010101" pitchFamily="2" charset="-122"/>
              </a:rPr>
              <a:t>This is an example of a situation where a person is able to decide about where she wants to live in the community after the closure of the state mental health hospital where she resides.</a:t>
            </a:r>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89</a:t>
            </a:fld>
            <a:endParaRPr lang="en-GB"/>
          </a:p>
        </p:txBody>
      </p:sp>
    </p:spTree>
    <p:extLst>
      <p:ext uri="{BB962C8B-B14F-4D97-AF65-F5344CB8AC3E}">
        <p14:creationId xmlns:p14="http://schemas.microsoft.com/office/powerpoint/2010/main" val="340140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56036"/>
            <a:ext cx="5447030" cy="6086120"/>
          </a:xfrm>
        </p:spPr>
        <p:txBody>
          <a:bodyPr/>
          <a:lstStyle/>
          <a:p>
            <a:pPr algn="just">
              <a:spcAft>
                <a:spcPts val="601"/>
              </a:spcAft>
            </a:pPr>
            <a:r>
              <a:rPr lang="en-GB" b="1" dirty="0">
                <a:latin typeface="Calibri" panose="020F0502020204030204" pitchFamily="34" charset="0"/>
                <a:ea typeface="SimSun" panose="02010600030101010101" pitchFamily="2" charset="-122"/>
                <a:cs typeface="Arial" panose="020B0604020202020204" pitchFamily="34" charset="0"/>
              </a:rPr>
              <a:t>Presentation: Brief introduction to the module (5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The purpose of this brief introduction is to pre-empt the issues that participants will need to grapple with in relation to promoting legal capacity even in the face of extremely challenging situations and circumstances.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In this training we will explore how to promote a person’s right to legal capacity within mental health and social services. In other words, we will explore how to make sure that mental health and social services respect the right of people using those services to make choices and decisions for themselves at all times.</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It is important to acknowledge that upholding people’s right to make their own choices and decisions can seem challenging in certain situations and circumstances. </a:t>
            </a:r>
          </a:p>
          <a:p>
            <a:pPr marL="629593" lvl="1"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For instance, what about people who want to end their lives or people with severe dementia? </a:t>
            </a:r>
          </a:p>
          <a:p>
            <a:pPr marL="629593" lvl="1"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What if someone is experiencing an acute crisis or extreme states or is doing things that are, or seem, dangerous? </a:t>
            </a:r>
          </a:p>
          <a:p>
            <a:pPr marL="629593" lvl="1"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What if refusing treatment means the person might get worse? </a:t>
            </a:r>
          </a:p>
          <a:p>
            <a:pPr marL="629593" lvl="1"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What if someone is unconscious or otherwise unable to communicate their will and preference? </a:t>
            </a:r>
          </a:p>
          <a:p>
            <a:pPr marL="629593" lvl="1"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Is it really feasible to promote the right of people to make decisions for themselves even in these kinds of scenarios?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spcAft>
                <a:spcPts val="601"/>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 answer is that, even in these challenging situations, we must always strive to find ways to ensure that people have the final say in all decisions concerning their lives.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There are always ways to promote people’s right to exercise their legal capacity. This training module will explore them. </a:t>
            </a: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a:t>
            </a:fld>
            <a:endParaRPr lang="en-GB"/>
          </a:p>
        </p:txBody>
      </p:sp>
    </p:spTree>
    <p:extLst>
      <p:ext uri="{BB962C8B-B14F-4D97-AF65-F5344CB8AC3E}">
        <p14:creationId xmlns:p14="http://schemas.microsoft.com/office/powerpoint/2010/main" val="28104216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a:t>
            </a:r>
            <a:endParaRPr lang="en-GB"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Approximately 3 hours and 15 minutes.</a:t>
            </a:r>
            <a:endParaRPr lang="en-GB" dirty="0">
              <a:latin typeface="Calibri" panose="020F0502020204030204" pitchFamily="34" charset="0"/>
              <a:ea typeface="SimSun" panose="02010600030101010101" pitchFamily="2" charset="-122"/>
              <a:cs typeface="Arial" panose="020B0604020202020204" pitchFamily="34" charset="0"/>
            </a:endParaRPr>
          </a:p>
          <a:p>
            <a:pPr algn="just"/>
            <a:endParaRPr lang="en-GB" dirty="0">
              <a:solidFill>
                <a:srgbClr val="4F81BD"/>
              </a:solidFill>
            </a:endParaRPr>
          </a:p>
          <a:p>
            <a:pPr algn="just"/>
            <a:r>
              <a:rPr lang="en-GB" dirty="0">
                <a:solidFill>
                  <a:srgbClr val="4F81BD"/>
                </a:solidFill>
              </a:rPr>
              <a:t>At the beginning of this topic, explain to participants that: </a:t>
            </a:r>
            <a:endParaRPr lang="x-none"/>
          </a:p>
          <a:p>
            <a:pPr algn="just"/>
            <a:r>
              <a:rPr lang="en-GB" dirty="0">
                <a:solidFill>
                  <a:srgbClr val="4F81BD"/>
                </a:solidFill>
              </a:rPr>
              <a:t> </a:t>
            </a:r>
            <a:endParaRPr lang="x-none"/>
          </a:p>
          <a:p>
            <a:pPr algn="just"/>
            <a:r>
              <a:rPr lang="en-GB" dirty="0">
                <a:solidFill>
                  <a:srgbClr val="4F81BD"/>
                </a:solidFill>
              </a:rPr>
              <a:t>In many countries, laws and policies authorize people to be involuntarily admitted and treated in mental health and social services. </a:t>
            </a:r>
          </a:p>
          <a:p>
            <a:pPr algn="just"/>
            <a:endParaRPr lang="en-GB" dirty="0">
              <a:solidFill>
                <a:srgbClr val="4F81BD"/>
              </a:solidFill>
            </a:endParaRPr>
          </a:p>
          <a:p>
            <a:pPr algn="just"/>
            <a:r>
              <a:rPr lang="en-GB" dirty="0">
                <a:solidFill>
                  <a:srgbClr val="4F81BD"/>
                </a:solidFill>
              </a:rPr>
              <a:t>While this is contrary to the CRPD, legislative, administrative and other measures to end these discriminatory laws and policies may take time.</a:t>
            </a:r>
            <a:endParaRPr lang="x-none"/>
          </a:p>
          <a:p>
            <a:pPr algn="just"/>
            <a:r>
              <a:rPr lang="en-GB" dirty="0">
                <a:solidFill>
                  <a:srgbClr val="4F81BD"/>
                </a:solidFill>
              </a:rPr>
              <a:t> </a:t>
            </a:r>
            <a:endParaRPr lang="x-none"/>
          </a:p>
          <a:p>
            <a:pPr algn="just"/>
            <a:r>
              <a:rPr lang="en-GB" dirty="0">
                <a:solidFill>
                  <a:srgbClr val="4F81BD"/>
                </a:solidFill>
              </a:rPr>
              <a:t>While pursuing full compliance with human rights instruments, there is a lot that can be done to end involuntary detention and treatment and to respect people’s right to legal capacity in these matters – even within existing legal or policy frameworks. </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90</a:t>
            </a:fld>
            <a:endParaRPr lang="en-GB"/>
          </a:p>
        </p:txBody>
      </p:sp>
    </p:spTree>
    <p:extLst>
      <p:ext uri="{BB962C8B-B14F-4D97-AF65-F5344CB8AC3E}">
        <p14:creationId xmlns:p14="http://schemas.microsoft.com/office/powerpoint/2010/main" val="34589196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71488"/>
            <a:ext cx="5092700" cy="2865437"/>
          </a:xfrm>
        </p:spPr>
      </p:sp>
      <p:sp>
        <p:nvSpPr>
          <p:cNvPr id="3" name="Notes Placeholder 2"/>
          <p:cNvSpPr>
            <a:spLocks noGrp="1"/>
          </p:cNvSpPr>
          <p:nvPr>
            <p:ph type="body" idx="1"/>
          </p:nvPr>
        </p:nvSpPr>
        <p:spPr>
          <a:xfrm>
            <a:off x="678494" y="3336959"/>
            <a:ext cx="5447030" cy="6105196"/>
          </a:xfrm>
        </p:spPr>
        <p:txBody>
          <a:bodyPr/>
          <a:lstStyle/>
          <a:p>
            <a:pPr>
              <a:spcAft>
                <a:spcPts val="601"/>
              </a:spcAft>
            </a:pPr>
            <a:r>
              <a:rPr lang="en-GB" b="1" i="1" dirty="0">
                <a:latin typeface="Calibri" panose="020F0502020204030204" pitchFamily="34" charset="0"/>
                <a:ea typeface="SimSun" panose="02010600030101010101" pitchFamily="2" charset="-122"/>
                <a:cs typeface="Arial" panose="020B0604020202020204" pitchFamily="34" charset="0"/>
              </a:rPr>
              <a:t>Exercise 4.1: The experience of involuntary admission and treatment (25 min.)</a:t>
            </a:r>
            <a:endParaRPr lang="x-none" sz="80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 an introduction to this topic, distribute to participants copies of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Annex 4- The experience of involuntary admission and treatment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hlinkClick r:id="rId3" action="ppaction://hlinkfile" tooltip="Harmed, 3 December 2015 #101">
                  <a:extLst>
                    <a:ext uri="{A12FA001-AC4F-418D-AE19-62706E023703}">
                      <ahyp:hlinkClr xmlns:ahyp="http://schemas.microsoft.com/office/drawing/2018/hyperlinkcolor" val="tx"/>
                    </a:ext>
                  </a:extLst>
                </a:hlinkClick>
              </a:rPr>
              <a:t>21</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b="1" dirty="0">
                <a:latin typeface="Calibri" panose="020F0502020204030204" pitchFamily="34" charset="0"/>
                <a:ea typeface="SimSun" panose="02010600030101010101" pitchFamily="2" charset="-122"/>
                <a:cs typeface="Arial" panose="020B0604020202020204" pitchFamily="34" charset="0"/>
              </a:rPr>
              <a:t>The words of a survivor of the mental health system, Australia</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i="1" dirty="0">
                <a:latin typeface="Calibri" panose="020F0502020204030204" pitchFamily="34" charset="0"/>
                <a:ea typeface="SimSun" panose="02010600030101010101" pitchFamily="2" charset="-122"/>
                <a:cs typeface="Arial" panose="020B0604020202020204" pitchFamily="34" charset="0"/>
              </a:rPr>
              <a:t>“Nothing could prepare me for the experience of being taken against my will – not by the police or even an ambulance, but by an older sister who felt she knew best. What followed was the most violent of admissions. Totally traumatized and in shock, the sheer panic of dealing with my new reality never went away. I was manhandled, forcibly injected and held against my will for more than a month </a:t>
            </a:r>
            <a:r>
              <a:rPr lang="en-GB" i="1" dirty="0">
                <a:latin typeface="Calibri" panose="020F0502020204030204" pitchFamily="34" charset="0"/>
                <a:ea typeface="SimSun" panose="02010600030101010101" pitchFamily="2" charset="-122"/>
                <a:cs typeface="Calibri" panose="020F0502020204030204" pitchFamily="34" charset="0"/>
              </a:rPr>
              <a:t>[…].</a:t>
            </a:r>
            <a:endParaRPr lang="x-none" i="1">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i="1" dirty="0">
                <a:latin typeface="Calibri" panose="020F0502020204030204" pitchFamily="34" charset="0"/>
                <a:ea typeface="SimSun" panose="02010600030101010101" pitchFamily="2" charset="-122"/>
                <a:cs typeface="Arial" panose="020B0604020202020204" pitchFamily="34" charset="0"/>
              </a:rPr>
              <a:t>Along with the feeling of disempowerment and humiliation that involuntary hospitalization brings, patients who are said to be capable of harm are more often violated and harmed themselves. It is made all the worse since most are never believed; instead they are accused of being delusional and ungrateful. This in itself is a barrier to true healing since inhumane treatment leaves one feeling less than human. While some may see the psychiatric ward as a place of safety, for most it is nothing more than a prison […].</a:t>
            </a:r>
            <a:endParaRPr lang="x-none" i="1">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i="1" dirty="0">
                <a:latin typeface="Calibri" panose="020F0502020204030204" pitchFamily="34" charset="0"/>
                <a:ea typeface="SimSun" panose="02010600030101010101" pitchFamily="2" charset="-122"/>
                <a:cs typeface="Arial" panose="020B0604020202020204" pitchFamily="34" charset="0"/>
              </a:rPr>
              <a:t>There remains a huge power imbalance, not only during hospitalization but also when community orders dictate what medications must be taken after patients are no longer hospitalized. Since failing to comply with such orders leads to further incarcerations, this is nothing more than a form of control. Most patients leave this system with lost dreams and lives forever watched over by the system they can never escape. This is a violation of our human rights as outlined in the United Nations Convention”.</a:t>
            </a:r>
            <a:endParaRPr lang="x-none" i="1">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91</a:t>
            </a:fld>
            <a:endParaRPr lang="en-GB"/>
          </a:p>
        </p:txBody>
      </p:sp>
    </p:spTree>
    <p:extLst>
      <p:ext uri="{BB962C8B-B14F-4D97-AF65-F5344CB8AC3E}">
        <p14:creationId xmlns:p14="http://schemas.microsoft.com/office/powerpoint/2010/main" val="23377662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471488"/>
            <a:ext cx="5092700" cy="2865437"/>
          </a:xfrm>
        </p:spPr>
      </p:sp>
      <p:sp>
        <p:nvSpPr>
          <p:cNvPr id="3" name="Notes Placeholder 2"/>
          <p:cNvSpPr>
            <a:spLocks noGrp="1"/>
          </p:cNvSpPr>
          <p:nvPr>
            <p:ph type="body" idx="1"/>
          </p:nvPr>
        </p:nvSpPr>
        <p:spPr>
          <a:xfrm>
            <a:off x="678494" y="3336959"/>
            <a:ext cx="5447030" cy="6105196"/>
          </a:xfrm>
        </p:spPr>
        <p:txBody>
          <a:bodyPr/>
          <a:lstStyle/>
          <a:p>
            <a:pPr>
              <a:spcAft>
                <a:spcPts val="601"/>
              </a:spcAft>
            </a:pPr>
            <a:r>
              <a:rPr lang="en-GB" b="1" i="1" dirty="0">
                <a:latin typeface="Calibri" panose="020F0502020204030204" pitchFamily="34" charset="0"/>
                <a:ea typeface="SimSun" panose="02010600030101010101" pitchFamily="2" charset="-122"/>
                <a:cs typeface="Arial" panose="020B0604020202020204" pitchFamily="34" charset="0"/>
              </a:rPr>
              <a:t>Exercise 4.1: The experience of involuntary admission and treatment (25 min.)</a:t>
            </a:r>
            <a:endParaRPr lang="x-none" sz="80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As an introduction to this topic, distribute to participants copies of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Annex 4- The experience of involuntary admission and treatment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hlinkClick r:id="rId3" action="ppaction://hlinkfile" tooltip="Harmed, 3 December 2015 #101">
                  <a:extLst>
                    <a:ext uri="{A12FA001-AC4F-418D-AE19-62706E023703}">
                      <ahyp:hlinkClr xmlns:ahyp="http://schemas.microsoft.com/office/drawing/2018/hyperlinkcolor" val="tx"/>
                    </a:ext>
                  </a:extLst>
                </a:hlinkClick>
              </a:rPr>
              <a:t>21</a:t>
            </a: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b="1" dirty="0">
                <a:latin typeface="Calibri" panose="020F0502020204030204" pitchFamily="34" charset="0"/>
                <a:ea typeface="SimSun" panose="02010600030101010101" pitchFamily="2" charset="-122"/>
                <a:cs typeface="Arial" panose="020B0604020202020204" pitchFamily="34" charset="0"/>
              </a:rPr>
              <a:t>The words of a survivor of the mental health system, Australia</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i="1" dirty="0">
                <a:latin typeface="Calibri" panose="020F0502020204030204" pitchFamily="34" charset="0"/>
                <a:ea typeface="SimSun" panose="02010600030101010101" pitchFamily="2" charset="-122"/>
                <a:cs typeface="Arial" panose="020B0604020202020204" pitchFamily="34" charset="0"/>
              </a:rPr>
              <a:t>“Nothing could prepare me for the experience of being taken against my will – not by the police or even an ambulance, but by an older sister who felt she knew best. What followed was the most violent of admissions. Totally traumatized and in shock, the sheer panic of dealing with my new reality never went away. I was manhandled, forcibly injected and held against my will for more than a month </a:t>
            </a:r>
            <a:r>
              <a:rPr lang="en-GB" i="1" dirty="0">
                <a:latin typeface="Calibri" panose="020F0502020204030204" pitchFamily="34" charset="0"/>
                <a:ea typeface="SimSun" panose="02010600030101010101" pitchFamily="2" charset="-122"/>
                <a:cs typeface="Calibri" panose="020F0502020204030204" pitchFamily="34" charset="0"/>
              </a:rPr>
              <a:t>[…].</a:t>
            </a:r>
            <a:endParaRPr lang="x-none" i="1">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i="1" dirty="0">
                <a:latin typeface="Calibri" panose="020F0502020204030204" pitchFamily="34" charset="0"/>
                <a:ea typeface="SimSun" panose="02010600030101010101" pitchFamily="2" charset="-122"/>
                <a:cs typeface="Arial" panose="020B0604020202020204" pitchFamily="34" charset="0"/>
              </a:rPr>
              <a:t>Along with the feeling of disempowerment and humiliation that involuntary hospitalization brings, patients who are said to be capable of harm are more often violated and harmed themselves. It is made all the worse since most are never believed; instead they are accused of being delusional and ungrateful. This in itself is a barrier to true healing since inhumane treatment leaves one feeling less than human. While some may see the psychiatric ward as a place of safety, for most it is nothing more than a prison […].</a:t>
            </a:r>
            <a:endParaRPr lang="x-none" i="1">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2"/>
              </a:spcAft>
            </a:pPr>
            <a:r>
              <a:rPr lang="en-GB" i="1" dirty="0">
                <a:latin typeface="Calibri" panose="020F0502020204030204" pitchFamily="34" charset="0"/>
                <a:ea typeface="SimSun" panose="02010600030101010101" pitchFamily="2" charset="-122"/>
                <a:cs typeface="Arial" panose="020B0604020202020204" pitchFamily="34" charset="0"/>
              </a:rPr>
              <a:t>There remains a huge power imbalance, not only during hospitalization but also when community orders dictate what medications must be taken after patients are no longer hospitalized. Since failing to comply with such orders leads to further incarcerations, this is nothing more than a form of control. Most patients leave this system with lost dreams and lives forever watched over by the system they can never escape. This is a violation of our human rights as outlined in the United Nations Convention”.</a:t>
            </a:r>
            <a:endParaRPr lang="x-none" i="1">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92</a:t>
            </a:fld>
            <a:endParaRPr lang="en-GB"/>
          </a:p>
        </p:txBody>
      </p:sp>
    </p:spTree>
    <p:extLst>
      <p:ext uri="{BB962C8B-B14F-4D97-AF65-F5344CB8AC3E}">
        <p14:creationId xmlns:p14="http://schemas.microsoft.com/office/powerpoint/2010/main" val="23377662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Give participants 5 minutes to read the extracts of the testimony. Once they have read the document, ask the group:</a:t>
            </a:r>
            <a:endParaRPr lang="x-none">
              <a:latin typeface="Calibri" panose="020F0502020204030204" pitchFamily="34" charset="0"/>
              <a:ea typeface="SimSun" panose="02010600030101010101" pitchFamily="2" charset="-122"/>
              <a:cs typeface="Arial" panose="020B0604020202020204" pitchFamily="34" charset="0"/>
            </a:endParaRPr>
          </a:p>
          <a:p>
            <a:pPr marL="343414" indent="-343414">
              <a:lnSpc>
                <a:spcPct val="115000"/>
              </a:lnSpc>
              <a:spcAft>
                <a:spcPts val="1002"/>
              </a:spcAft>
              <a:buFont typeface="Symbol" panose="05050102010706020507" pitchFamily="18" charset="2"/>
              <a:buChar char=""/>
            </a:pPr>
            <a:r>
              <a:rPr lang="en-GB" b="1" dirty="0">
                <a:solidFill>
                  <a:srgbClr val="000000"/>
                </a:solidFill>
                <a:latin typeface="Calibri" panose="020F0502020204030204" pitchFamily="34" charset="0"/>
                <a:ea typeface="SimSun" panose="02010600030101010101" pitchFamily="2" charset="-122"/>
                <a:cs typeface="Arial" panose="020B0604020202020204" pitchFamily="34" charset="0"/>
              </a:rPr>
              <a:t>How do you feel about this testimony?</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Some people with lived experience may be in </a:t>
            </a:r>
            <a:r>
              <a:rPr lang="en-US" dirty="0" err="1">
                <a:solidFill>
                  <a:srgbClr val="4F81BD"/>
                </a:solidFill>
                <a:latin typeface="Calibri" panose="020F0502020204030204" pitchFamily="34" charset="0"/>
                <a:ea typeface="MS Mincho" panose="02020609040205080304" pitchFamily="49" charset="-128"/>
                <a:cs typeface="Arial" panose="020B0604020202020204" pitchFamily="34" charset="0"/>
              </a:rPr>
              <a:t>favour</a:t>
            </a: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 of involuntary admission and treatment as they feel that has been beneficial for them personally. </a:t>
            </a:r>
          </a:p>
          <a:p>
            <a:pPr algn="just">
              <a:lnSpc>
                <a:spcPct val="115000"/>
              </a:lnSpc>
            </a:pPr>
            <a:endParaRPr lang="en-US" dirty="0">
              <a:solidFill>
                <a:srgbClr val="4F81BD"/>
              </a:solidFill>
              <a:latin typeface="Calibri" panose="020F0502020204030204" pitchFamily="34" charset="0"/>
              <a:ea typeface="MS Mincho" panose="02020609040205080304" pitchFamily="49" charset="-128"/>
              <a:cs typeface="Arial" panose="020B0604020202020204" pitchFamily="34" charset="0"/>
            </a:endParaRPr>
          </a:p>
          <a:p>
            <a:pPr algn="just">
              <a:lnSpc>
                <a:spcPct val="115000"/>
              </a:lnSpc>
            </a:pPr>
            <a:r>
              <a:rPr lang="en-US" dirty="0">
                <a:solidFill>
                  <a:srgbClr val="4F81BD"/>
                </a:solidFill>
                <a:latin typeface="Calibri" panose="020F0502020204030204" pitchFamily="34" charset="0"/>
                <a:ea typeface="MS Mincho" panose="02020609040205080304" pitchFamily="49" charset="-128"/>
                <a:cs typeface="Arial" panose="020B0604020202020204" pitchFamily="34" charset="0"/>
              </a:rPr>
              <a:t>While these views should be respected, it is important to be aware that, had there been a choice of noncoercive alternatives within services, involuntary admission or treatment may not have been their preference.</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93</a:t>
            </a:fld>
            <a:endParaRPr lang="en-GB"/>
          </a:p>
        </p:txBody>
      </p:sp>
    </p:spTree>
    <p:extLst>
      <p:ext uri="{BB962C8B-B14F-4D97-AF65-F5344CB8AC3E}">
        <p14:creationId xmlns:p14="http://schemas.microsoft.com/office/powerpoint/2010/main" val="25607011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680878" y="3329010"/>
            <a:ext cx="5447030" cy="6154057"/>
          </a:xfrm>
        </p:spPr>
        <p:txBody>
          <a:bodyPr/>
          <a:lstStyle/>
          <a:p>
            <a:pPr>
              <a:lnSpc>
                <a:spcPct val="115000"/>
              </a:lnSpc>
              <a:spcAft>
                <a:spcPts val="601"/>
              </a:spcAft>
            </a:pPr>
            <a:r>
              <a:rPr lang="en-GB" b="1" i="1" dirty="0">
                <a:latin typeface="Calibri" panose="020F0502020204030204" pitchFamily="34" charset="0"/>
                <a:ea typeface="SimSun" panose="02010600030101010101" pitchFamily="2" charset="-122"/>
                <a:cs typeface="Arial" panose="020B0604020202020204" pitchFamily="34" charset="0"/>
              </a:rPr>
              <a:t>Presentation: What does the CRPD say about involuntary detention and treatment? (40 min.)</a:t>
            </a:r>
            <a:endParaRPr lang="x-none" dirty="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1"/>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this point the focus of the module will shift to the issue of involuntary detention and treatment in mental health and social services. It will clarify the link between the right to legal capacity (article 12 of the CRPD), other articles of the Convention and the issue of involuntary detention and treatment. This issue may be sensitive and may engender strong resistance from mental health and other practitioners, as well as family members. It is therefore important to discuss and encourage a thorough understanding of these issues.</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People with psychosocial, intellectual or cognitive disabilities are often </a:t>
            </a:r>
            <a:r>
              <a:rPr lang="en-US" dirty="0">
                <a:latin typeface="Calibri" panose="020F0502020204030204" pitchFamily="34" charset="0"/>
                <a:ea typeface="SimSun" panose="02010600030101010101" pitchFamily="2" charset="-122"/>
                <a:cs typeface="Arial" panose="020B0604020202020204" pitchFamily="34" charset="0"/>
              </a:rPr>
              <a:t>detained i</a:t>
            </a:r>
            <a:r>
              <a:rPr lang="en-US" dirty="0">
                <a:latin typeface="Calibri" panose="020F0502020204030204" pitchFamily="34" charset="0"/>
                <a:ea typeface="Times New Roman" panose="02020603050405020304" pitchFamily="18" charset="0"/>
                <a:cs typeface="Calibri" panose="020F0502020204030204" pitchFamily="34" charset="0"/>
              </a:rPr>
              <a:t>n mental health and social services against their wishes. This is known as involuntary, forced or coerced admission, or admission without informed consent.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Sometimes, people may voluntarily enter mental health and social services because no alternatives are available. They may then be denied the right to leave and thus end up being detained in the service against their will.</a:t>
            </a:r>
          </a:p>
          <a:p>
            <a:pPr marL="171707" indent="-171707" algn="just">
              <a:lnSpc>
                <a:spcPct val="115000"/>
              </a:lnSpc>
              <a:spcAft>
                <a:spcPts val="601"/>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In addition, homeless people may be sent to services and institutions against their wishes because it is believed they are better off within a service or because they are seen as a nuisance on the streets.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601"/>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People detained against their wishes are very often given forced treatment. In addition, people can be required to undergo forced treatment in the community through community treatment orders, court orders or other means.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Involuntary detention and treatment can last for days, weeks, months and even years.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endParaRPr lang="x-none"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94</a:t>
            </a:fld>
            <a:endParaRPr lang="en-GB"/>
          </a:p>
        </p:txBody>
      </p:sp>
    </p:spTree>
    <p:extLst>
      <p:ext uri="{BB962C8B-B14F-4D97-AF65-F5344CB8AC3E}">
        <p14:creationId xmlns:p14="http://schemas.microsoft.com/office/powerpoint/2010/main" val="2281588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Some laws allow people to be detained and treated on the basis that they are diagnosed – or perceived – as having a particular condition or disability. </a:t>
            </a: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 law may require other criteria (e.g. that the person is believed to be in need of care and treatment, or that their health may deteriorate if they do not receive treatment, that the person is considered dangerous to themselves or to others).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These laws discriminate against people with psychosocial, intellectual and cognitive disabilities in that they allow for these persons’ detention in situations where other persons would not be involuntarily detained. </a:t>
            </a: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Even other groups at higher risk of violence (e.g. gang members, persons drinking alcohol with a history of domestic violence) cannot be detained on the basis of increased violence risk.</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95</a:t>
            </a:fld>
            <a:endParaRPr lang="en-GB"/>
          </a:p>
        </p:txBody>
      </p:sp>
    </p:spTree>
    <p:extLst>
      <p:ext uri="{BB962C8B-B14F-4D97-AF65-F5344CB8AC3E}">
        <p14:creationId xmlns:p14="http://schemas.microsoft.com/office/powerpoint/2010/main" val="35344050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US"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this point in the presentation, encourage participants to express their views and feelings about involuntary detention and treatment. It is important that people who have not experienced involuntary detention and/or treatment themselves should try to imagine how they would feel in this situation. To prompt the discussion, it is possible to ask the following questions:</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gn="just">
              <a:lnSpc>
                <a:spcPct val="115000"/>
              </a:lnSpc>
              <a:buFont typeface="Symbol" panose="05050102010706020507" pitchFamily="18" charset="2"/>
              <a:buChar char=""/>
            </a:pPr>
            <a:r>
              <a:rPr lang="en-GB" b="1" dirty="0">
                <a:latin typeface="Calibri" panose="020F0502020204030204" pitchFamily="34" charset="0"/>
                <a:ea typeface="Times New Roman" panose="02020603050405020304" pitchFamily="18" charset="0"/>
                <a:cs typeface="Calibri" panose="020F0502020204030204" pitchFamily="34" charset="0"/>
              </a:rPr>
              <a:t>How would you feel if you were detained and treated against your will? </a:t>
            </a:r>
            <a:endParaRPr lang="x-none">
              <a:latin typeface="Calibri" panose="020F0502020204030204" pitchFamily="34" charset="0"/>
              <a:ea typeface="SimSun" panose="02010600030101010101" pitchFamily="2" charset="-122"/>
              <a:cs typeface="Arial" panose="020B0604020202020204" pitchFamily="34" charset="0"/>
            </a:endParaRPr>
          </a:p>
          <a:p>
            <a:pPr marL="228943" indent="-228943" algn="just">
              <a:lnSpc>
                <a:spcPct val="115000"/>
              </a:lnSpc>
              <a:spcAft>
                <a:spcPts val="1002"/>
              </a:spcAft>
              <a:buFont typeface="Symbol" panose="05050102010706020507" pitchFamily="18" charset="2"/>
              <a:buChar char=""/>
            </a:pPr>
            <a:r>
              <a:rPr lang="en-GB" b="1" dirty="0">
                <a:latin typeface="Calibri" panose="020F0502020204030204" pitchFamily="34" charset="0"/>
                <a:ea typeface="Times New Roman" panose="02020603050405020304" pitchFamily="18" charset="0"/>
                <a:cs typeface="Calibri" panose="020F0502020204030204" pitchFamily="34" charset="0"/>
              </a:rPr>
              <a:t>How did you feel when you were detained and treated against your will?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96</a:t>
            </a:fld>
            <a:endParaRPr lang="en-GB"/>
          </a:p>
        </p:txBody>
      </p:sp>
    </p:spTree>
    <p:extLst>
      <p:ext uri="{BB962C8B-B14F-4D97-AF65-F5344CB8AC3E}">
        <p14:creationId xmlns:p14="http://schemas.microsoft.com/office/powerpoint/2010/main" val="3394319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2"/>
              </a:spcAft>
            </a:pPr>
            <a:r>
              <a:rPr lang="en-GB" dirty="0">
                <a:solidFill>
                  <a:srgbClr val="4F81BD"/>
                </a:solidFill>
                <a:latin typeface="Calibri" panose="020F0502020204030204" pitchFamily="34" charset="0"/>
                <a:ea typeface="Times New Roman" panose="02020603050405020304" pitchFamily="18" charset="0"/>
                <a:cs typeface="Calibri" panose="020F0502020204030204" pitchFamily="34" charset="0"/>
              </a:rPr>
              <a:t>After the discussion, ask participants to take their copies of the CRPD and continue the presentation with the following:</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The CRPD aims to address this situation by offering clear guidance on changing practices and laws. </a:t>
            </a:r>
            <a:endParaRPr lang="x-none" dirty="0">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spcAft>
                <a:spcPts val="1002"/>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Calibri" panose="020F0502020204030204" pitchFamily="34" charset="0"/>
              </a:rPr>
              <a:t>As explained in the module on </a:t>
            </a:r>
            <a:r>
              <a:rPr lang="en-US" i="1" dirty="0">
                <a:latin typeface="Calibri" panose="020F0502020204030204" pitchFamily="34" charset="0"/>
                <a:ea typeface="Times New Roman" panose="02020603050405020304" pitchFamily="18" charset="0"/>
                <a:cs typeface="Calibri" panose="020F0502020204030204" pitchFamily="34" charset="0"/>
              </a:rPr>
              <a:t>Mental health, disability and human rights</a:t>
            </a:r>
            <a:r>
              <a:rPr lang="en-US" dirty="0">
                <a:latin typeface="Calibri" panose="020F0502020204030204" pitchFamily="34" charset="0"/>
                <a:ea typeface="Times New Roman" panose="02020603050405020304" pitchFamily="18" charset="0"/>
                <a:cs typeface="Calibri" panose="020F0502020204030204" pitchFamily="34" charset="0"/>
              </a:rPr>
              <a:t>, the rights protected by the CRPD are all interrelated. Many of these rights reinforce the fact that people must not be detained or treated against their wishes or on the basis of having a disability. </a:t>
            </a:r>
            <a:endParaRPr lang="x-none"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97</a:t>
            </a:fld>
            <a:endParaRPr lang="en-GB"/>
          </a:p>
        </p:txBody>
      </p:sp>
    </p:spTree>
    <p:extLst>
      <p:ext uri="{BB962C8B-B14F-4D97-AF65-F5344CB8AC3E}">
        <p14:creationId xmlns:p14="http://schemas.microsoft.com/office/powerpoint/2010/main" val="312102845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Article 5: Equality and non-discrimination</a:t>
            </a:r>
            <a:endParaRPr lang="x-none">
              <a:latin typeface="Calibri" panose="020F0502020204030204" pitchFamily="34" charset="0"/>
              <a:ea typeface="SimSun" panose="02010600030101010101" pitchFamily="2" charset="-122"/>
              <a:cs typeface="Arial" panose="020B0604020202020204" pitchFamily="34" charset="0"/>
            </a:endParaRPr>
          </a:p>
          <a:p>
            <a:pPr algn="just">
              <a:lnSpc>
                <a:spcPct val="115000"/>
              </a:lnSpc>
            </a:pPr>
            <a:r>
              <a:rPr lang="en-US"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According to article 5, people with disabilities should enjoy their rights on an equal basis with others. </a:t>
            </a: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People being treated for physical health conditions cannot generally be detained in health services and treated without their informed consent. </a:t>
            </a:r>
          </a:p>
          <a:p>
            <a:pPr marL="171707" indent="-171707" algn="just">
              <a:lnSpc>
                <a:spcPct val="115000"/>
              </a:lnSpc>
              <a:buFont typeface="Arial" panose="020B0604020202020204" pitchFamily="34" charset="0"/>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fact that people with psychosocial, intellectual and cognitive disabilities </a:t>
            </a: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can</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be detained and treated against their wishes constitutes discrimination on the basis of a disability, hence this violates article 5. </a:t>
            </a:r>
            <a:endParaRPr lang="x-none">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98</a:t>
            </a:fld>
            <a:endParaRPr lang="en-GB"/>
          </a:p>
        </p:txBody>
      </p:sp>
    </p:spTree>
    <p:extLst>
      <p:ext uri="{BB962C8B-B14F-4D97-AF65-F5344CB8AC3E}">
        <p14:creationId xmlns:p14="http://schemas.microsoft.com/office/powerpoint/2010/main" val="39042771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Article 12 underlies, and is indispensable to, all the other articles of the CRPD.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By protecting the right to legal capacity, the CRPD ensures that people have the right to make decisions on all aspects of their lives, including about their care and treatment.</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This means that their informed consent must always be sought before admission or treatment in a mental health or related service.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Mental health and other practitioners should, above all, engage directly with the person and not only with the person’s family or supporters. </a:t>
            </a:r>
          </a:p>
          <a:p>
            <a:pPr marL="171707" indent="-171707" algn="just">
              <a:lnSpc>
                <a:spcPct val="115000"/>
              </a:lnSpc>
              <a:spcAft>
                <a:spcPts val="1002"/>
              </a:spcAft>
              <a:buFont typeface="Arial" panose="020B0604020202020204" pitchFamily="34" charset="0"/>
              <a:buChar char="•"/>
            </a:pPr>
            <a:r>
              <a:rPr lang="en-GB" dirty="0">
                <a:latin typeface="Calibri" panose="020F0502020204030204" pitchFamily="34" charset="0"/>
                <a:ea typeface="Times New Roman" panose="02020603050405020304" pitchFamily="18" charset="0"/>
                <a:cs typeface="Calibri" panose="020F0502020204030204" pitchFamily="34" charset="0"/>
              </a:rPr>
              <a:t>Practitioners should also try to ensure that the person is not unduly influenced by family, care partners or other supporters when making a decision on care or treatment.</a:t>
            </a:r>
            <a:endParaRPr lang="x-none">
              <a:latin typeface="Calibri" panose="020F0502020204030204" pitchFamily="34" charset="0"/>
              <a:ea typeface="SimSun" panose="02010600030101010101" pitchFamily="2" charset="-122"/>
              <a:cs typeface="Arial" panose="020B0604020202020204" pitchFamily="34" charset="0"/>
            </a:endParaRPr>
          </a:p>
          <a:p>
            <a:pPr marL="171707" indent="-171707">
              <a:buFont typeface="Arial" panose="020B0604020202020204" pitchFamily="34" charset="0"/>
              <a:buChar char="•"/>
            </a:pPr>
            <a:r>
              <a:rPr lang="en-GB" dirty="0">
                <a:latin typeface="Calibri" panose="020F0502020204030204" pitchFamily="34" charset="0"/>
                <a:ea typeface="Times New Roman" panose="02020603050405020304" pitchFamily="18" charset="0"/>
              </a:rPr>
              <a:t>Practitioners must make sure that people receive accommodation for their disability and any independent support that they need in order to make or communicate their decisions on care and treatment</a:t>
            </a:r>
            <a:endParaRPr lang="x-none"/>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99</a:t>
            </a:fld>
            <a:endParaRPr lang="en-GB"/>
          </a:p>
        </p:txBody>
      </p:sp>
    </p:spTree>
    <p:extLst>
      <p:ext uri="{BB962C8B-B14F-4D97-AF65-F5344CB8AC3E}">
        <p14:creationId xmlns:p14="http://schemas.microsoft.com/office/powerpoint/2010/main" val="42571439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6.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themeOverride" Target="../theme/themeOverride10.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hemeOverride" Target="../theme/themeOverride12.xml"/><Relationship Id="rId5" Type="http://schemas.openxmlformats.org/officeDocument/2006/relationships/image" Target="../media/image5.emf"/><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13.xml"/><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15.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17.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hemeOverride" Target="../theme/themeOverride18.xml"/><Relationship Id="rId6" Type="http://schemas.openxmlformats.org/officeDocument/2006/relationships/image" Target="../media/image5.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themeOverride" Target="../theme/themeOverride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themeOverride" Target="../theme/themeOverride4.x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Override" Target="../theme/themeOverride6.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7.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hemeOverride" Target="../theme/themeOverride9.xml"/><Relationship Id="rId5" Type="http://schemas.openxmlformats.org/officeDocument/2006/relationships/image" Target="../media/image5.emf"/><Relationship Id="rId4" Type="http://schemas.openxmlformats.org/officeDocument/2006/relationships/oleObject" Target="../embeddings/oleObject8.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759976876"/>
      </p:ext>
    </p:extLst>
  </p:cSld>
  <p:clrMapOvr>
    <a:overrideClrMapping bg1="lt1" tx1="dk1" bg2="lt2" tx2="dk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2493457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743BAC9B-92DB-0943-953A-CDD8B94C950B}"/>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11" name="Picture 10">
            <a:extLst>
              <a:ext uri="{FF2B5EF4-FFF2-40B4-BE49-F238E27FC236}">
                <a16:creationId xmlns:a16="http://schemas.microsoft.com/office/drawing/2014/main" id="{DE400620-BF18-F449-8186-530021EB6486}"/>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167887822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DB4DF69D-9676-48A4-9665-621E7C899CF3}" type="slidenum">
              <a:rPr lang="en-US" smtClean="0"/>
              <a:pPr/>
              <a:t>‹#›</a:t>
            </a:fld>
            <a:endParaRPr lang="en-US"/>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34948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446346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766EB20B-6E07-40CD-9610-8509067025E0}"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91082325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327067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8D0FA728-8260-4C2F-BD34-DE0A091495A5}" type="slidenum">
              <a:rPr lang="en-US" smtClean="0"/>
              <a:pPr/>
              <a:t>‹#›</a:t>
            </a:fld>
            <a:endParaRPr lang="en-US"/>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26434385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p:txBody>
          <a:body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02D2E3F0-9556-40D5-9E7E-C8276249C65E}" type="slidenum">
              <a:rPr lang="en-US" smtClean="0"/>
              <a:pPr/>
              <a:t>‹#›</a:t>
            </a:fld>
            <a:endParaRPr lang="en-US"/>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4198377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49502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t>Lonza Microbiome JV - media briefing  |  3 April 2019</a:t>
            </a:r>
          </a:p>
        </p:txBody>
      </p:sp>
      <p:sp>
        <p:nvSpPr>
          <p:cNvPr id="5" name="Slide Number Placeholder 4"/>
          <p:cNvSpPr>
            <a:spLocks noGrp="1"/>
          </p:cNvSpPr>
          <p:nvPr>
            <p:ph type="sldNum" sz="quarter" idx="12"/>
          </p:nvPr>
        </p:nvSpPr>
        <p:spPr/>
        <p:txBody>
          <a:bodyPr/>
          <a:lstStyle/>
          <a:p>
            <a:fld id="{F169E07F-9A80-405D-B06A-876E4D356B83}"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735853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Lonza Microbiome JV - media briefing  |  3 April 2019</a:t>
            </a:r>
          </a:p>
        </p:txBody>
      </p:sp>
      <p:sp>
        <p:nvSpPr>
          <p:cNvPr id="4" name="Slide Number Placeholder 3"/>
          <p:cNvSpPr>
            <a:spLocks noGrp="1"/>
          </p:cNvSpPr>
          <p:nvPr>
            <p:ph type="sldNum" sz="quarter" idx="12"/>
          </p:nvPr>
        </p:nvSpPr>
        <p:spPr/>
        <p:txBody>
          <a:bodyPr/>
          <a:lstStyle/>
          <a:p>
            <a:fld id="{6D047E35-150C-4319-9FA5-9DC1536F505F}" type="slidenum">
              <a:rPr lang="en-US" smtClean="0"/>
              <a:pPr/>
              <a:t>‹#›</a:t>
            </a:fld>
            <a:endParaRPr lang="en-US"/>
          </a:p>
        </p:txBody>
      </p:sp>
    </p:spTree>
    <p:extLst>
      <p:ext uri="{BB962C8B-B14F-4D97-AF65-F5344CB8AC3E}">
        <p14:creationId xmlns:p14="http://schemas.microsoft.com/office/powerpoint/2010/main" val="2663678965"/>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3513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a:t>Lonza Microbiome JV - media briefing  |  3 April 2019</a:t>
            </a:r>
          </a:p>
        </p:txBody>
      </p:sp>
      <p:sp>
        <p:nvSpPr>
          <p:cNvPr id="5" name="Slide Number Placeholder 4"/>
          <p:cNvSpPr>
            <a:spLocks noGrp="1"/>
          </p:cNvSpPr>
          <p:nvPr>
            <p:ph type="sldNum" sz="quarter" idx="12"/>
          </p:nvPr>
        </p:nvSpPr>
        <p:spPr/>
        <p:txBody>
          <a:bodyPr/>
          <a:lstStyle/>
          <a:p>
            <a:fld id="{C17884EE-EDE3-44F5-A102-3C97972BE00F}"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2735110"/>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556670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Footer Placeholder 2"/>
          <p:cNvSpPr>
            <a:spLocks noGrp="1"/>
          </p:cNvSpPr>
          <p:nvPr>
            <p:ph type="ftr" sz="quarter" idx="11"/>
          </p:nvPr>
        </p:nvSpPr>
        <p:spPr/>
        <p:txBody>
          <a:bodyPr/>
          <a:lstStyle/>
          <a:p>
            <a:r>
              <a:rPr lang="en-US"/>
              <a:t>Lonza Microbiome JV - media briefing  |  3 April 2019</a:t>
            </a:r>
          </a:p>
        </p:txBody>
      </p:sp>
      <p:sp>
        <p:nvSpPr>
          <p:cNvPr id="4" name="Slide Number Placeholder 3"/>
          <p:cNvSpPr>
            <a:spLocks noGrp="1"/>
          </p:cNvSpPr>
          <p:nvPr>
            <p:ph type="sldNum" sz="quarter" idx="12"/>
          </p:nvPr>
        </p:nvSpPr>
        <p:spPr/>
        <p:txBody>
          <a:bodyPr/>
          <a:lstStyle/>
          <a:p>
            <a:fld id="{082FAF88-7A9D-4D47-9197-6E5F7D59321B}" type="slidenum">
              <a:rPr lang="en-US" smtClean="0"/>
              <a:pPr/>
              <a:t>‹#›</a:t>
            </a:fld>
            <a:endParaRPr lang="en-US"/>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3904869767"/>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4/12/2023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412142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343119936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999598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F169E07F-9A80-405D-B06A-876E4D356B83}" type="slidenum">
              <a:rPr lang="en-US" smtClean="0"/>
              <a:pPr/>
              <a:t>‹#›</a:t>
            </a:fld>
            <a:endParaRPr lang="en-US"/>
          </a:p>
        </p:txBody>
      </p:sp>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Tree>
    <p:extLst>
      <p:ext uri="{BB962C8B-B14F-4D97-AF65-F5344CB8AC3E}">
        <p14:creationId xmlns:p14="http://schemas.microsoft.com/office/powerpoint/2010/main" val="335330468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502213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bg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p:spPr>
        <p:txBody>
          <a:bodyPr/>
          <a:lstStyle>
            <a:lvl1pPr>
              <a:defRPr>
                <a:solidFill>
                  <a:schemeClr val="bg1"/>
                </a:solidFill>
              </a:defRPr>
            </a:lvl1pPr>
          </a:lstStyle>
          <a:p>
            <a:r>
              <a:rPr lang="en-US"/>
              <a:t>Lonza Microbiome JV - media briefing  |  3 April 2019</a:t>
            </a:r>
          </a:p>
        </p:txBody>
      </p:sp>
      <p:pic>
        <p:nvPicPr>
          <p:cNvPr id="11" name="Picture 10"/>
          <p:cNvPicPr>
            <a:picLocks noChangeAspect="1"/>
          </p:cNvPicPr>
          <p:nvPr userDrawn="1">
            <p:custDataLst>
              <p:tags r:id="rId3"/>
            </p:custDataLst>
          </p:nvPr>
        </p:nvPicPr>
        <p:blipFill rotWithShape="1">
          <a:blip r:embed="rId8" cstate="screen">
            <a:extLst>
              <a:ext uri="{28A0092B-C50C-407E-A947-70E740481C1C}">
                <a14:useLocalDpi xmlns:a14="http://schemas.microsoft.com/office/drawing/2010/main"/>
              </a:ext>
            </a:extLst>
          </a:blip>
          <a:srcRect t="52019" b="11065"/>
          <a:stretch/>
        </p:blipFill>
        <p:spPr>
          <a:xfrm>
            <a:off x="10566637" y="319827"/>
            <a:ext cx="1400400" cy="539074"/>
          </a:xfrm>
          <a:prstGeom prst="rect">
            <a:avLst/>
          </a:prstGeom>
        </p:spPr>
      </p:pic>
      <p:sp>
        <p:nvSpPr>
          <p:cNvPr id="7" name="Picture Placeholder 6">
            <a:extLst>
              <a:ext uri="{FF2B5EF4-FFF2-40B4-BE49-F238E27FC236}">
                <a16:creationId xmlns:a16="http://schemas.microsoft.com/office/drawing/2014/main" id="{EA29A920-9560-4468-9FE3-AF0D9FBE7230}"/>
              </a:ext>
            </a:extLst>
          </p:cNvPr>
          <p:cNvSpPr>
            <a:spLocks noGrp="1"/>
          </p:cNvSpPr>
          <p:nvPr>
            <p:ph type="pic" sz="quarter" idx="12" hasCustomPrompt="1"/>
          </p:nvPr>
        </p:nvSpPr>
        <p:spPr>
          <a:xfrm>
            <a:off x="776" y="-1"/>
            <a:ext cx="12191224" cy="5557336"/>
          </a:xfrm>
        </p:spPr>
        <p:txBody>
          <a:bodyPr/>
          <a:lstStyle>
            <a:lvl1pPr marL="0" indent="0">
              <a:buNone/>
              <a:defRPr/>
            </a:lvl1pPr>
          </a:lstStyle>
          <a:p>
            <a:r>
              <a:rPr lang="en-US"/>
              <a:t> </a:t>
            </a:r>
          </a:p>
        </p:txBody>
      </p:sp>
      <p:sp>
        <p:nvSpPr>
          <p:cNvPr id="9"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13371775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1305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bg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01796133"/>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 Internal" preserve="1" userDrawn="1">
  <p:cSld name="Title Slide - Internal">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p:spPr>
        <p:txBody>
          <a:bodyPr/>
          <a:lstStyle>
            <a:lvl1pPr>
              <a:defRPr>
                <a:solidFill>
                  <a:schemeClr val="accent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092397B8-F9BC-43C0-88B4-BA4387BCC22D}"/>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2" name="Picture Placeholder 6">
            <a:extLst>
              <a:ext uri="{FF2B5EF4-FFF2-40B4-BE49-F238E27FC236}">
                <a16:creationId xmlns:a16="http://schemas.microsoft.com/office/drawing/2014/main" id="{33E50F41-ABD8-415B-91AA-C043E8A69846}"/>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1"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6466264"/>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p:spPr>
        <p:txBody>
          <a:bodyPr/>
          <a:lstStyle>
            <a:lvl1pPr>
              <a:defRPr>
                <a:solidFill>
                  <a:schemeClr val="bg1"/>
                </a:solidFill>
              </a:defRPr>
            </a:lvl1pPr>
          </a:lstStyle>
          <a:p>
            <a:r>
              <a:rPr lang="en-US"/>
              <a:t>Lonza Microbiome JV - media briefing  |  3 April 2019</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381421593"/>
      </p:ext>
    </p:extLst>
  </p:cSld>
  <p:clrMapOvr>
    <a:overrideClrMapping bg1="lt1" tx1="dk1" bg2="lt2" tx2="dk2" accent1="accent1" accent2="accent2" accent3="accent3" accent4="accent4" accent5="accent5" accent6="accent6" hlink="hlink" folHlink="folHlink"/>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Lonza Microbiome JV - media briefing  |  3 April 2019</a:t>
            </a:r>
          </a:p>
        </p:txBody>
      </p:sp>
      <p:sp>
        <p:nvSpPr>
          <p:cNvPr id="6" name="Slide Number Placeholder 5"/>
          <p:cNvSpPr>
            <a:spLocks noGrp="1"/>
          </p:cNvSpPr>
          <p:nvPr>
            <p:ph type="sldNum" sz="quarter" idx="12"/>
          </p:nvPr>
        </p:nvSpPr>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6413" y="1739788"/>
            <a:ext cx="11174412"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092021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44839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p:spPr>
        <p:txBody>
          <a:bodyPr/>
          <a:lstStyle/>
          <a:p>
            <a:fld id="{1F160D6B-B452-452F-87E9-4ABE62E0932F}"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328831612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1"/>
            </p:custDataLst>
            <p:extLst>
              <p:ext uri="{D42A27DB-BD31-4B8C-83A1-F6EECF244321}">
                <p14:modId xmlns:p14="http://schemas.microsoft.com/office/powerpoint/2010/main" val="3352196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4" imgW="353" imgH="353" progId="TCLayout.ActiveDocument.1">
                  <p:embed/>
                </p:oleObj>
              </mc:Choice>
              <mc:Fallback>
                <p:oleObj name="think-cell Slide" r:id="rId24" imgW="353" imgH="353" progId="TCLayout.ActiveDocument.1">
                  <p:embed/>
                  <p:pic>
                    <p:nvPicPr>
                      <p:cNvPr id="7" name="Object 6" hidden="1"/>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5" name="Footer Placeholder 4"/>
          <p:cNvSpPr>
            <a:spLocks noGrp="1"/>
          </p:cNvSpPr>
          <p:nvPr>
            <p:ph type="ftr" sz="quarter" idx="3"/>
          </p:nvPr>
        </p:nvSpPr>
        <p:spPr>
          <a:xfrm>
            <a:off x="507205" y="6623100"/>
            <a:ext cx="9018587" cy="216000"/>
          </a:xfrm>
          <a:prstGeom prst="rect">
            <a:avLst/>
          </a:prstGeom>
        </p:spPr>
        <p:txBody>
          <a:bodyPr vert="horz" lIns="0" tIns="0" rIns="0" bIns="0" rtlCol="0" anchor="ctr" anchorCtr="0">
            <a:noAutofit/>
          </a:bodyPr>
          <a:lstStyle>
            <a:lvl1pPr algn="l">
              <a:defRPr sz="1000">
                <a:solidFill>
                  <a:schemeClr val="bg1"/>
                </a:solidFill>
                <a:latin typeface="Calibri" panose="020F0502020204030204" pitchFamily="34" charset="0"/>
                <a:cs typeface="Calibri" panose="020F0502020204030204" pitchFamily="34" charset="0"/>
              </a:defRPr>
            </a:lvl1pPr>
          </a:lstStyle>
          <a:p>
            <a:r>
              <a:rPr lang="en-US"/>
              <a:t>Lonza Microbiome JV - media briefing  |  3 April 2019</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22"/>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2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24399388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670" r:id="rId4"/>
    <p:sldLayoutId id="2147483663" r:id="rId5"/>
    <p:sldLayoutId id="2147483696" r:id="rId6"/>
    <p:sldLayoutId id="2147483695" r:id="rId7"/>
    <p:sldLayoutId id="2147483662" r:id="rId8"/>
    <p:sldLayoutId id="2147483693" r:id="rId9"/>
    <p:sldLayoutId id="2147483678" r:id="rId10"/>
    <p:sldLayoutId id="2147483686" r:id="rId11"/>
    <p:sldLayoutId id="2147483691" r:id="rId12"/>
    <p:sldLayoutId id="2147483692" r:id="rId13"/>
    <p:sldLayoutId id="2147483683" r:id="rId14"/>
    <p:sldLayoutId id="2147483666" r:id="rId15"/>
    <p:sldLayoutId id="2147483667" r:id="rId16"/>
    <p:sldLayoutId id="2147483697" r:id="rId17"/>
    <p:sldLayoutId id="2147483694" r:id="rId18"/>
    <p:sldLayoutId id="2147483701" r:id="rId19"/>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userDrawn="1">
          <p15:clr>
            <a:srgbClr val="F26B43"/>
          </p15:clr>
        </p15:guide>
        <p15:guide id="2" pos="3840" userDrawn="1">
          <p15:clr>
            <a:srgbClr val="F26B43"/>
          </p15:clr>
        </p15:guide>
        <p15:guide id="3" pos="320" userDrawn="1">
          <p15:clr>
            <a:srgbClr val="F26B43"/>
          </p15:clr>
        </p15:guide>
        <p15:guide id="4" pos="7360" userDrawn="1">
          <p15:clr>
            <a:srgbClr val="F26B43"/>
          </p15:clr>
        </p15:guide>
        <p15:guide id="5" orient="horz" pos="319" userDrawn="1">
          <p15:clr>
            <a:srgbClr val="F26B43"/>
          </p15:clr>
        </p15:guide>
        <p15:guide id="6" orient="horz" pos="4001" userDrawn="1">
          <p15:clr>
            <a:srgbClr val="F26B43"/>
          </p15:clr>
        </p15:guide>
        <p15:guide id="7" orient="horz" pos="1200" userDrawn="1">
          <p15:clr>
            <a:srgbClr val="F26B43"/>
          </p15:clr>
        </p15:guide>
        <p15:guide id="8" orient="horz" pos="2160" userDrawn="1">
          <p15:clr>
            <a:srgbClr val="F26B43"/>
          </p15:clr>
        </p15:guide>
        <p15:guide id="9" pos="3761" userDrawn="1">
          <p15:clr>
            <a:srgbClr val="F26B43"/>
          </p15:clr>
        </p15:guide>
        <p15:guide id="10" pos="3920" userDrawn="1">
          <p15:clr>
            <a:srgbClr val="F26B43"/>
          </p15:clr>
        </p15:guide>
        <p15:guide id="11" pos="2718" userDrawn="1">
          <p15:clr>
            <a:srgbClr val="F26B43"/>
          </p15:clr>
        </p15:guide>
        <p15:guide id="12" pos="2560" userDrawn="1">
          <p15:clr>
            <a:srgbClr val="F26B43"/>
          </p15:clr>
        </p15:guide>
        <p15:guide id="13" pos="1518" userDrawn="1">
          <p15:clr>
            <a:srgbClr val="F26B43"/>
          </p15:clr>
        </p15:guide>
        <p15:guide id="14" pos="1360" userDrawn="1">
          <p15:clr>
            <a:srgbClr val="F26B43"/>
          </p15:clr>
        </p15:guide>
        <p15:guide id="15" pos="4961" userDrawn="1">
          <p15:clr>
            <a:srgbClr val="F26B43"/>
          </p15:clr>
        </p15:guide>
        <p15:guide id="16" pos="5120" userDrawn="1">
          <p15:clr>
            <a:srgbClr val="F26B43"/>
          </p15:clr>
        </p15:guide>
        <p15:guide id="17" pos="6163" userDrawn="1">
          <p15:clr>
            <a:srgbClr val="F26B43"/>
          </p15:clr>
        </p15:guide>
        <p15:guide id="18" pos="63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youtu.be/GTURfplghls"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3.0/ig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NZBxI9pNYHw"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8WhxKJtOXec"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youtu.be/fhF6mv03Cx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5aVdoaX9YXk"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youtu.be/b5_xaQBgkwA"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youtu.be/8sVCoxYbLIk"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www.infodai.org/"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youtu.be/zDkfPVG-xA4"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43F21E-672A-4E6F-8C9D-CA9208894C18}"/>
              </a:ext>
            </a:extLst>
          </p:cNvPr>
          <p:cNvSpPr/>
          <p:nvPr/>
        </p:nvSpPr>
        <p:spPr>
          <a:xfrm>
            <a:off x="-14515" y="4889498"/>
            <a:ext cx="12192001" cy="1983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3" name="Picture 2" descr="A person holding a baby&#10;&#10;Description generated with very high confidence">
            <a:extLst>
              <a:ext uri="{FF2B5EF4-FFF2-40B4-BE49-F238E27FC236}">
                <a16:creationId xmlns:a16="http://schemas.microsoft.com/office/drawing/2014/main" id="{2F7AE93E-363D-441B-B8BE-7628C9ADD7F6}"/>
              </a:ext>
            </a:extLst>
          </p:cNvPr>
          <p:cNvPicPr>
            <a:picLocks noChangeAspect="1"/>
          </p:cNvPicPr>
          <p:nvPr/>
        </p:nvPicPr>
        <p:blipFill rotWithShape="1">
          <a:blip r:embed="rId3">
            <a:extLst>
              <a:ext uri="{28A0092B-C50C-407E-A947-70E740481C1C}">
                <a14:useLocalDpi xmlns:a14="http://schemas.microsoft.com/office/drawing/2010/main" val="0"/>
              </a:ext>
            </a:extLst>
          </a:blip>
          <a:srcRect l="609" t="25504" r="357" b="43903"/>
          <a:stretch/>
        </p:blipFill>
        <p:spPr>
          <a:xfrm>
            <a:off x="0" y="-1"/>
            <a:ext cx="12192000" cy="3454218"/>
          </a:xfrm>
          <a:prstGeom prst="rect">
            <a:avLst/>
          </a:prstGeom>
        </p:spPr>
      </p:pic>
      <p:grpSp>
        <p:nvGrpSpPr>
          <p:cNvPr id="6" name="Group 5">
            <a:extLst>
              <a:ext uri="{FF2B5EF4-FFF2-40B4-BE49-F238E27FC236}">
                <a16:creationId xmlns:a16="http://schemas.microsoft.com/office/drawing/2014/main" id="{E9DFEB22-E759-4243-81A0-025B8746DE33}"/>
              </a:ext>
            </a:extLst>
          </p:cNvPr>
          <p:cNvGrpSpPr/>
          <p:nvPr/>
        </p:nvGrpSpPr>
        <p:grpSpPr>
          <a:xfrm>
            <a:off x="395133" y="2745561"/>
            <a:ext cx="7030682" cy="2143938"/>
            <a:chOff x="438676" y="5057052"/>
            <a:chExt cx="7030682" cy="2029099"/>
          </a:xfrm>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367549"/>
              <a:ext cx="6847877" cy="1718602"/>
            </a:xfrm>
            <a:prstGeom prst="rect">
              <a:avLst/>
            </a:prstGeom>
            <a:solidFill>
              <a:srgbClr val="00B0F0"/>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057052"/>
              <a:ext cx="6963842" cy="11697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kumimoji="0" lang="en-US" altLang="en-US" sz="4800" b="1" i="0" u="none" strike="noStrike" cap="none" normalizeH="0" baseline="0" dirty="0" err="1">
                  <a:ln>
                    <a:noFill/>
                  </a:ln>
                  <a:solidFill>
                    <a:srgbClr val="FFFFFE"/>
                  </a:solidFill>
                  <a:effectLst/>
                  <a:latin typeface="Calibri" panose="020F0502020204030204" pitchFamily="34" charset="0"/>
                </a:rPr>
                <a:t>Capacitat</a:t>
              </a:r>
              <a:r>
                <a:rPr kumimoji="0" lang="en-US" altLang="en-US" sz="4800" b="1" i="0" u="none" strike="noStrike" cap="none" normalizeH="0" dirty="0">
                  <a:ln>
                    <a:noFill/>
                  </a:ln>
                  <a:solidFill>
                    <a:srgbClr val="FFFFFE"/>
                  </a:solidFill>
                  <a:effectLst/>
                  <a:latin typeface="Calibri" panose="020F0502020204030204" pitchFamily="34" charset="0"/>
                </a:rPr>
                <a:t> </a:t>
              </a:r>
              <a:r>
                <a:rPr kumimoji="0" lang="en-US" altLang="en-US" sz="4800" b="1" i="0" u="none" strike="noStrike" cap="none" normalizeH="0" dirty="0" err="1">
                  <a:ln>
                    <a:noFill/>
                  </a:ln>
                  <a:solidFill>
                    <a:srgbClr val="FFFFFE"/>
                  </a:solidFill>
                  <a:effectLst/>
                  <a:latin typeface="Calibri" panose="020F0502020204030204" pitchFamily="34" charset="0"/>
                </a:rPr>
                <a:t>jurídica</a:t>
              </a:r>
              <a:r>
                <a:rPr kumimoji="0" lang="en-US" altLang="en-US" sz="4800" b="1" i="0" u="none" strike="noStrike" cap="none" normalizeH="0" dirty="0">
                  <a:ln>
                    <a:noFill/>
                  </a:ln>
                  <a:solidFill>
                    <a:srgbClr val="FFFFFE"/>
                  </a:solidFill>
                  <a:effectLst/>
                  <a:latin typeface="Calibri" panose="020F0502020204030204" pitchFamily="34" charset="0"/>
                </a:rPr>
                <a:t> </a:t>
              </a:r>
              <a:r>
                <a:rPr kumimoji="0" lang="en-US" altLang="en-US" sz="4800" b="1" i="0" u="none" strike="noStrike" cap="none" normalizeH="0" dirty="0" err="1">
                  <a:ln>
                    <a:noFill/>
                  </a:ln>
                  <a:solidFill>
                    <a:srgbClr val="FFFFFE"/>
                  </a:solidFill>
                  <a:effectLst/>
                  <a:latin typeface="Calibri" panose="020F0502020204030204" pitchFamily="34" charset="0"/>
                </a:rPr>
                <a:t>i</a:t>
              </a:r>
              <a:r>
                <a:rPr kumimoji="0" lang="en-US" altLang="en-US" sz="4800" b="1" i="0" u="none" strike="noStrike" cap="none" normalizeH="0" dirty="0">
                  <a:ln>
                    <a:noFill/>
                  </a:ln>
                  <a:solidFill>
                    <a:srgbClr val="FFFFFE"/>
                  </a:solidFill>
                  <a:effectLst/>
                  <a:latin typeface="Calibri" panose="020F0502020204030204" pitchFamily="34" charset="0"/>
                </a:rPr>
                <a:t> el </a:t>
              </a:r>
              <a:r>
                <a:rPr kumimoji="0" lang="en-US" altLang="en-US" sz="4800" b="1" i="0" u="none" strike="noStrike" cap="none" normalizeH="0" dirty="0" err="1">
                  <a:ln>
                    <a:noFill/>
                  </a:ln>
                  <a:solidFill>
                    <a:srgbClr val="FFFFFE"/>
                  </a:solidFill>
                  <a:effectLst/>
                  <a:latin typeface="Calibri" panose="020F0502020204030204" pitchFamily="34" charset="0"/>
                </a:rPr>
                <a:t>dret</a:t>
              </a:r>
              <a:r>
                <a:rPr kumimoji="0" lang="en-US" altLang="en-US" sz="4800" b="1" i="0" u="none" strike="noStrike" cap="none" normalizeH="0" dirty="0">
                  <a:ln>
                    <a:noFill/>
                  </a:ln>
                  <a:solidFill>
                    <a:srgbClr val="FFFFFE"/>
                  </a:solidFill>
                  <a:effectLst/>
                  <a:latin typeface="Calibri" panose="020F0502020204030204" pitchFamily="34" charset="0"/>
                </a:rPr>
                <a:t> a </a:t>
              </a:r>
              <a:r>
                <a:rPr kumimoji="0" lang="en-US" altLang="en-US" sz="4800" b="1" i="0" u="none" strike="noStrike" cap="none" normalizeH="0" dirty="0" err="1">
                  <a:ln>
                    <a:noFill/>
                  </a:ln>
                  <a:solidFill>
                    <a:srgbClr val="FFFFFE"/>
                  </a:solidFill>
                  <a:effectLst/>
                  <a:latin typeface="Calibri" panose="020F0502020204030204" pitchFamily="34" charset="0"/>
                </a:rPr>
                <a:t>decidir</a:t>
              </a: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59752" y="-344870"/>
            <a:ext cx="2243467" cy="12192000"/>
          </a:xfrm>
          <a:prstGeom prst="rect">
            <a:avLst/>
          </a:prstGeom>
          <a:gradFill rotWithShape="1">
            <a:gsLst>
              <a:gs pos="0">
                <a:srgbClr val="00B0F0">
                  <a:gamma/>
                  <a:shade val="60000"/>
                  <a:invGamma/>
                </a:srgbClr>
              </a:gs>
              <a:gs pos="100000">
                <a:srgbClr val="00B0F0">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01099" y="89398"/>
            <a:ext cx="3390901" cy="514692"/>
          </a:xfrm>
          <a:prstGeom prst="rect">
            <a:avLst/>
          </a:pr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err="1">
                <a:ln>
                  <a:noFill/>
                </a:ln>
                <a:solidFill>
                  <a:srgbClr val="FFFFFE"/>
                </a:solidFill>
                <a:effectLst/>
                <a:latin typeface="Calibri" panose="020F0502020204030204" pitchFamily="34" charset="0"/>
              </a:rPr>
              <a:t>Diapositives</a:t>
            </a:r>
            <a:r>
              <a:rPr kumimoji="0" lang="en-GB" altLang="en-US" sz="2800" b="0" u="none" strike="noStrike" cap="none" normalizeH="0" baseline="0" dirty="0">
                <a:ln>
                  <a:noFill/>
                </a:ln>
                <a:solidFill>
                  <a:srgbClr val="FFFFFE"/>
                </a:solidFill>
                <a:effectLst/>
                <a:latin typeface="Calibri" panose="020F0502020204030204" pitchFamily="34" charset="0"/>
              </a:rPr>
              <a:t> del curs</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16" name="Text Box 2">
            <a:extLst>
              <a:ext uri="{FF2B5EF4-FFF2-40B4-BE49-F238E27FC236}">
                <a16:creationId xmlns:a16="http://schemas.microsoft.com/office/drawing/2014/main" id="{E6CF4AAF-98E7-4232-AE1D-3708D1E74ADB}"/>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defTabSz="914400" eaLnBrk="0" fontAlgn="base" hangingPunct="0">
              <a:spcBef>
                <a:spcPct val="0"/>
              </a:spcBef>
              <a:spcAft>
                <a:spcPct val="0"/>
              </a:spcAft>
            </a:pPr>
            <a:r>
              <a:rPr lang="en-GB" altLang="en-US" sz="3000" dirty="0" err="1">
                <a:solidFill>
                  <a:srgbClr val="00B0F0"/>
                </a:solidFill>
                <a:latin typeface="Calibri" panose="020F0502020204030204" pitchFamily="34" charset="0"/>
              </a:rPr>
              <a:t>Formació</a:t>
            </a:r>
            <a:r>
              <a:rPr lang="en-GB" altLang="en-US" sz="3000" dirty="0">
                <a:solidFill>
                  <a:srgbClr val="00B0F0"/>
                </a:solidFill>
                <a:latin typeface="Calibri" panose="020F0502020204030204" pitchFamily="34" charset="0"/>
              </a:rPr>
              <a:t> </a:t>
            </a:r>
            <a:r>
              <a:rPr lang="en-GB" altLang="en-US" sz="3000" dirty="0" err="1">
                <a:solidFill>
                  <a:srgbClr val="00B0F0"/>
                </a:solidFill>
                <a:latin typeface="Calibri" panose="020F0502020204030204" pitchFamily="34" charset="0"/>
              </a:rPr>
              <a:t>bàsica</a:t>
            </a:r>
            <a:r>
              <a:rPr lang="en-GB" altLang="en-US" sz="3000" dirty="0">
                <a:solidFill>
                  <a:srgbClr val="00B0F0"/>
                </a:solidFill>
                <a:latin typeface="Calibri" panose="020F0502020204030204" pitchFamily="34" charset="0"/>
              </a:rPr>
              <a:t> de Quality Rights de </a:t>
            </a:r>
            <a:r>
              <a:rPr lang="en-GB" altLang="en-US" sz="3000" dirty="0" err="1">
                <a:solidFill>
                  <a:srgbClr val="00B0F0"/>
                </a:solidFill>
                <a:latin typeface="Calibri" panose="020F0502020204030204" pitchFamily="34" charset="0"/>
              </a:rPr>
              <a:t>l’OMS</a:t>
            </a:r>
            <a:r>
              <a:rPr lang="en-GB" altLang="en-US" sz="3000" dirty="0">
                <a:solidFill>
                  <a:srgbClr val="00B0F0"/>
                </a:solidFill>
                <a:latin typeface="Calibri" panose="020F0502020204030204" pitchFamily="34" charset="0"/>
              </a:rPr>
              <a:t> </a:t>
            </a:r>
            <a:r>
              <a:rPr kumimoji="0" lang="en-GB" altLang="en-US" sz="3000" b="0" i="0" u="none" strike="noStrike" cap="none" normalizeH="0" baseline="0" dirty="0">
                <a:ln>
                  <a:noFill/>
                </a:ln>
                <a:solidFill>
                  <a:srgbClr val="00B0F0"/>
                </a:solidFill>
                <a:effectLst/>
                <a:latin typeface="Calibri" panose="020F0502020204030204" pitchFamily="34" charset="0"/>
              </a:rPr>
              <a:t>:</a:t>
            </a:r>
            <a:r>
              <a:rPr kumimoji="0" lang="en-GB" altLang="en-US" sz="3000" b="0" i="0" u="none" strike="noStrike" cap="none" normalizeH="0" baseline="0" dirty="0">
                <a:ln>
                  <a:noFill/>
                </a:ln>
                <a:solidFill>
                  <a:srgbClr val="006386"/>
                </a:solidFill>
                <a:effectLst/>
                <a:latin typeface="Calibri" panose="020F0502020204030204" pitchFamily="34" charset="0"/>
              </a:rPr>
              <a:t> </a:t>
            </a:r>
            <a:r>
              <a:rPr kumimoji="0" lang="en-GB" altLang="en-US" sz="3000" b="0" i="0" u="none" strike="noStrike" cap="none" normalizeH="0" baseline="0" dirty="0" err="1">
                <a:ln>
                  <a:noFill/>
                </a:ln>
                <a:solidFill>
                  <a:srgbClr val="00B0F0"/>
                </a:solidFill>
                <a:effectLst/>
                <a:latin typeface="Calibri" panose="020F0502020204030204" pitchFamily="34" charset="0"/>
              </a:rPr>
              <a:t>salut</a:t>
            </a:r>
            <a:r>
              <a:rPr kumimoji="0" lang="en-GB" altLang="en-US" sz="3000" b="0" i="0" u="none" strike="noStrike" cap="none" normalizeH="0" baseline="0" dirty="0">
                <a:ln>
                  <a:noFill/>
                </a:ln>
                <a:solidFill>
                  <a:srgbClr val="00B0F0"/>
                </a:solidFill>
                <a:effectLst/>
                <a:latin typeface="Calibri" panose="020F0502020204030204" pitchFamily="34" charset="0"/>
              </a:rPr>
              <a:t> mental </a:t>
            </a:r>
            <a:r>
              <a:rPr kumimoji="0" lang="en-GB" altLang="en-US" sz="3000" b="0" i="0" u="none" strike="noStrike" cap="none" normalizeH="0" baseline="0" dirty="0" err="1">
                <a:ln>
                  <a:noFill/>
                </a:ln>
                <a:solidFill>
                  <a:srgbClr val="00B0F0"/>
                </a:solidFill>
                <a:effectLst/>
                <a:latin typeface="Calibri" panose="020F0502020204030204" pitchFamily="34" charset="0"/>
              </a:rPr>
              <a:t>i</a:t>
            </a:r>
            <a:r>
              <a:rPr kumimoji="0" lang="en-GB" altLang="en-US" sz="3000" b="0" i="0" u="none" strike="noStrike" cap="none" normalizeH="0" baseline="0" dirty="0">
                <a:ln>
                  <a:noFill/>
                </a:ln>
                <a:solidFill>
                  <a:srgbClr val="00B0F0"/>
                </a:solidFill>
                <a:effectLst/>
                <a:latin typeface="Calibri" panose="020F0502020204030204" pitchFamily="34" charset="0"/>
              </a:rPr>
              <a:t> </a:t>
            </a:r>
            <a:r>
              <a:rPr kumimoji="0" lang="en-GB" altLang="en-US" sz="3000" b="0" i="0" u="none" strike="noStrike" cap="none" normalizeH="0" baseline="0" dirty="0" err="1">
                <a:ln>
                  <a:noFill/>
                </a:ln>
                <a:solidFill>
                  <a:srgbClr val="00B0F0"/>
                </a:solidFill>
                <a:effectLst/>
                <a:latin typeface="Calibri" panose="020F0502020204030204" pitchFamily="34" charset="0"/>
              </a:rPr>
              <a:t>serveis</a:t>
            </a:r>
            <a:r>
              <a:rPr kumimoji="0" lang="en-GB" altLang="en-US" sz="3000" b="0" i="0" u="none" strike="noStrike" cap="none" normalizeH="0" baseline="0" dirty="0">
                <a:ln>
                  <a:noFill/>
                </a:ln>
                <a:solidFill>
                  <a:srgbClr val="00B0F0"/>
                </a:solidFill>
                <a:effectLst/>
                <a:latin typeface="Calibri" panose="020F0502020204030204" pitchFamily="34" charset="0"/>
              </a:rPr>
              <a:t> socials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E5BD192D-5240-4527-9E86-E73D0670EDC7}"/>
              </a:ext>
            </a:extLst>
          </p:cNvPr>
          <p:cNvSpPr txBox="1">
            <a:spLocks noChangeArrowheads="1"/>
          </p:cNvSpPr>
          <p:nvPr/>
        </p:nvSpPr>
        <p:spPr bwMode="auto">
          <a:xfrm>
            <a:off x="11157084" y="3174107"/>
            <a:ext cx="1343025"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E"/>
                </a:solidFill>
                <a:effectLst/>
                <a:latin typeface="Calibri" panose="020F0502020204030204" pitchFamily="34" charset="0"/>
              </a:rPr>
              <a:t>WHO/Harold Ruiz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Imatge 4">
            <a:extLst>
              <a:ext uri="{FF2B5EF4-FFF2-40B4-BE49-F238E27FC236}">
                <a16:creationId xmlns:a16="http://schemas.microsoft.com/office/drawing/2014/main" id="{ED04CA74-6198-F829-32FD-B49B1B393C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229" y="5950467"/>
            <a:ext cx="1720165" cy="442641"/>
          </a:xfrm>
          <a:prstGeom prst="rect">
            <a:avLst/>
          </a:prstGeom>
        </p:spPr>
      </p:pic>
    </p:spTree>
    <p:extLst>
      <p:ext uri="{BB962C8B-B14F-4D97-AF65-F5344CB8AC3E}">
        <p14:creationId xmlns:p14="http://schemas.microsoft.com/office/powerpoint/2010/main" val="302743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565F33-90C8-B245-8CF9-905F084EEF68}"/>
              </a:ext>
            </a:extLst>
          </p:cNvPr>
          <p:cNvSpPr>
            <a:spLocks noGrp="1"/>
          </p:cNvSpPr>
          <p:nvPr>
            <p:ph type="sldNum" sz="quarter" idx="12"/>
          </p:nvPr>
        </p:nvSpPr>
        <p:spPr/>
        <p:txBody>
          <a:bodyPr/>
          <a:lstStyle/>
          <a:p>
            <a:fld id="{04260D4A-DEC1-45DD-8AB2-A3349BAAA59E}" type="slidenum">
              <a:rPr lang="en-US" smtClean="0"/>
              <a:pPr/>
              <a:t>10</a:t>
            </a:fld>
            <a:endParaRPr lang="en-US"/>
          </a:p>
        </p:txBody>
      </p:sp>
      <p:sp>
        <p:nvSpPr>
          <p:cNvPr id="4" name="Content Placeholder 3">
            <a:extLst>
              <a:ext uri="{FF2B5EF4-FFF2-40B4-BE49-F238E27FC236}">
                <a16:creationId xmlns:a16="http://schemas.microsoft.com/office/drawing/2014/main" id="{0DE6B961-101E-5F4E-A501-662D0572A57D}"/>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fr-FR" sz="2500" b="1" i="1" dirty="0" err="1"/>
              <a:t>Tenen</a:t>
            </a:r>
            <a:r>
              <a:rPr lang="fr-FR" sz="2500" b="1" i="1" dirty="0"/>
              <a:t> </a:t>
            </a:r>
            <a:r>
              <a:rPr lang="fr-FR" sz="2500" b="1" i="1" dirty="0" err="1"/>
              <a:t>totes</a:t>
            </a:r>
            <a:r>
              <a:rPr lang="fr-FR" sz="2500" b="1" i="1" dirty="0"/>
              <a:t> les </a:t>
            </a:r>
            <a:r>
              <a:rPr lang="fr-FR" sz="2500" b="1" i="1" dirty="0" err="1"/>
              <a:t>persones</a:t>
            </a:r>
            <a:r>
              <a:rPr lang="fr-FR" sz="2500" b="1" i="1" dirty="0"/>
              <a:t>, en </a:t>
            </a:r>
            <a:r>
              <a:rPr lang="fr-FR" sz="2500" b="1" i="1" dirty="0" err="1"/>
              <a:t>tot</a:t>
            </a:r>
            <a:r>
              <a:rPr lang="fr-FR" sz="2500" b="1" i="1" dirty="0"/>
              <a:t> moment, la </a:t>
            </a:r>
            <a:r>
              <a:rPr lang="fr-FR" sz="2500" b="1" i="1" dirty="0" err="1"/>
              <a:t>capacitat</a:t>
            </a:r>
            <a:r>
              <a:rPr lang="fr-FR" sz="2500" b="1" i="1" dirty="0"/>
              <a:t> de prendre les </a:t>
            </a:r>
            <a:r>
              <a:rPr lang="fr-FR" sz="2500" b="1" i="1" dirty="0" err="1"/>
              <a:t>seves</a:t>
            </a:r>
            <a:r>
              <a:rPr lang="fr-FR" sz="2500" b="1" i="1" dirty="0"/>
              <a:t> </a:t>
            </a:r>
            <a:r>
              <a:rPr lang="fr-FR" sz="2500" b="1" i="1" dirty="0" err="1"/>
              <a:t>pròpies</a:t>
            </a:r>
            <a:r>
              <a:rPr lang="fr-FR" sz="2500" b="1" i="1" dirty="0"/>
              <a:t> </a:t>
            </a:r>
            <a:r>
              <a:rPr lang="fr-FR" sz="2500" b="1" i="1" dirty="0" err="1"/>
              <a:t>decisions</a:t>
            </a:r>
            <a:r>
              <a:rPr lang="fr-FR" sz="2500" b="1" i="1" dirty="0"/>
              <a:t>? </a:t>
            </a:r>
            <a:r>
              <a:rPr lang="es-ES" sz="2500" b="1" i="1" dirty="0"/>
              <a:t> </a:t>
            </a:r>
            <a:endParaRPr lang="en-US" sz="2500" b="1" i="1" dirty="0"/>
          </a:p>
        </p:txBody>
      </p:sp>
      <p:sp>
        <p:nvSpPr>
          <p:cNvPr id="5" name="Title 4">
            <a:extLst>
              <a:ext uri="{FF2B5EF4-FFF2-40B4-BE49-F238E27FC236}">
                <a16:creationId xmlns:a16="http://schemas.microsoft.com/office/drawing/2014/main" id="{7FC27222-164A-4A4B-BAB9-087E0876973F}"/>
              </a:ext>
            </a:extLst>
          </p:cNvPr>
          <p:cNvSpPr>
            <a:spLocks noGrp="1"/>
          </p:cNvSpPr>
          <p:nvPr>
            <p:ph type="title"/>
          </p:nvPr>
        </p:nvSpPr>
        <p:spPr/>
        <p:txBody>
          <a:bodyPr/>
          <a:lstStyle/>
          <a:p>
            <a:r>
              <a:rPr lang="ca-ES" dirty="0"/>
              <a:t>Exercici 1.1: És la meva decisió </a:t>
            </a:r>
            <a:r>
              <a:rPr lang="en-US" dirty="0"/>
              <a:t>- 1</a:t>
            </a:r>
          </a:p>
        </p:txBody>
      </p:sp>
    </p:spTree>
    <p:extLst>
      <p:ext uri="{BB962C8B-B14F-4D97-AF65-F5344CB8AC3E}">
        <p14:creationId xmlns:p14="http://schemas.microsoft.com/office/powerpoint/2010/main" val="11847099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C379CA-7ECE-3B47-8F20-C7F539E87198}"/>
              </a:ext>
            </a:extLst>
          </p:cNvPr>
          <p:cNvSpPr>
            <a:spLocks noGrp="1"/>
          </p:cNvSpPr>
          <p:nvPr>
            <p:ph type="sldNum" sz="quarter" idx="12"/>
          </p:nvPr>
        </p:nvSpPr>
        <p:spPr/>
        <p:txBody>
          <a:bodyPr/>
          <a:lstStyle/>
          <a:p>
            <a:fld id="{04260D4A-DEC1-45DD-8AB2-A3349BAAA59E}" type="slidenum">
              <a:rPr lang="en-US" smtClean="0"/>
              <a:pPr/>
              <a:t>100</a:t>
            </a:fld>
            <a:endParaRPr lang="en-US"/>
          </a:p>
        </p:txBody>
      </p:sp>
      <p:sp>
        <p:nvSpPr>
          <p:cNvPr id="3" name="Text Placeholder 2">
            <a:extLst>
              <a:ext uri="{FF2B5EF4-FFF2-40B4-BE49-F238E27FC236}">
                <a16:creationId xmlns:a16="http://schemas.microsoft.com/office/drawing/2014/main" id="{B1E839F7-6013-C148-BAB1-61848381B6F1}"/>
              </a:ext>
            </a:extLst>
          </p:cNvPr>
          <p:cNvSpPr>
            <a:spLocks noGrp="1"/>
          </p:cNvSpPr>
          <p:nvPr>
            <p:ph type="body" sz="quarter" idx="13"/>
          </p:nvPr>
        </p:nvSpPr>
        <p:spPr>
          <a:xfrm>
            <a:off x="507207" y="1392660"/>
            <a:ext cx="11174400" cy="360000"/>
          </a:xfrm>
        </p:spPr>
        <p:txBody>
          <a:bodyPr/>
          <a:lstStyle/>
          <a:p>
            <a:r>
              <a:rPr lang="ca-ES" dirty="0"/>
              <a:t>Article 14. Llibertat i seguretat de la persona</a:t>
            </a:r>
            <a:r>
              <a:rPr lang="ca-ES" b="0" dirty="0"/>
              <a:t> </a:t>
            </a:r>
            <a:endParaRPr lang="es-ES" dirty="0"/>
          </a:p>
        </p:txBody>
      </p:sp>
      <p:sp>
        <p:nvSpPr>
          <p:cNvPr id="4" name="Content Placeholder 3">
            <a:extLst>
              <a:ext uri="{FF2B5EF4-FFF2-40B4-BE49-F238E27FC236}">
                <a16:creationId xmlns:a16="http://schemas.microsoft.com/office/drawing/2014/main" id="{69034FCD-DE60-7B42-9333-437C03351E6D}"/>
              </a:ext>
            </a:extLst>
          </p:cNvPr>
          <p:cNvSpPr>
            <a:spLocks noGrp="1"/>
          </p:cNvSpPr>
          <p:nvPr>
            <p:ph sz="quarter" idx="14"/>
          </p:nvPr>
        </p:nvSpPr>
        <p:spPr>
          <a:xfrm>
            <a:off x="507195" y="1984916"/>
            <a:ext cx="11174412" cy="4026271"/>
          </a:xfrm>
        </p:spPr>
        <p:txBody>
          <a:bodyPr/>
          <a:lstStyle/>
          <a:p>
            <a:r>
              <a:rPr lang="ca-ES" dirty="0"/>
              <a:t>L’article 14 garanteix el dret a la llibertat i a la seguretat. Especifica que «la discapacitat en cap cas no justifica la privació de llibertat». </a:t>
            </a:r>
            <a:endParaRPr lang="es-ES" dirty="0"/>
          </a:p>
          <a:p>
            <a:r>
              <a:rPr lang="ca-ES" dirty="0"/>
              <a:t>Això significa que una discapacitat mai no pot ser una raó per privar ningú de la seva llibertat. </a:t>
            </a:r>
          </a:p>
          <a:p>
            <a:r>
              <a:rPr lang="ca-ES" dirty="0"/>
              <a:t>Les persones amb discapacitat només poden ser privades de llibertat en les mateixes condicions (o pels mateixos motius) que la resta dels ciutadans </a:t>
            </a:r>
            <a:r>
              <a:rPr lang="en-US" dirty="0"/>
              <a:t>.</a:t>
            </a:r>
          </a:p>
          <a:p>
            <a:pPr algn="just"/>
            <a:r>
              <a:rPr lang="ca-ES" dirty="0"/>
              <a:t>Per tant, les persones amb discapacitat psicosocial, intel·lectual o cognitiva mai no han de ser internades en serveis socials ni en institucions de salut mental pel fet que tinguin una discapacitat, </a:t>
            </a:r>
            <a:r>
              <a:rPr lang="ca-ES" b="1" i="1" dirty="0"/>
              <a:t>ni tan sols en el cas</a:t>
            </a:r>
            <a:r>
              <a:rPr lang="ca-ES" dirty="0"/>
              <a:t> que hi hagi altres criteris addicionals </a:t>
            </a:r>
            <a:r>
              <a:rPr lang="en-US" dirty="0"/>
              <a:t>.</a:t>
            </a:r>
          </a:p>
          <a:p>
            <a:pPr algn="just"/>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ca-ES" dirty="0"/>
              <a:t>Presentació: Què en diu la CDPD de l’internament i el tractament involuntaris? </a:t>
            </a:r>
            <a:r>
              <a:rPr lang="en-US" dirty="0"/>
              <a:t>- 7</a:t>
            </a:r>
          </a:p>
        </p:txBody>
      </p:sp>
    </p:spTree>
    <p:extLst>
      <p:ext uri="{BB962C8B-B14F-4D97-AF65-F5344CB8AC3E}">
        <p14:creationId xmlns:p14="http://schemas.microsoft.com/office/powerpoint/2010/main" val="24987364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BEEAE4-2600-BA40-8E74-461D4C2A28DD}"/>
              </a:ext>
            </a:extLst>
          </p:cNvPr>
          <p:cNvSpPr>
            <a:spLocks noGrp="1"/>
          </p:cNvSpPr>
          <p:nvPr>
            <p:ph type="sldNum" sz="quarter" idx="12"/>
          </p:nvPr>
        </p:nvSpPr>
        <p:spPr/>
        <p:txBody>
          <a:bodyPr/>
          <a:lstStyle/>
          <a:p>
            <a:fld id="{04260D4A-DEC1-45DD-8AB2-A3349BAAA59E}" type="slidenum">
              <a:rPr lang="en-US" smtClean="0"/>
              <a:pPr/>
              <a:t>101</a:t>
            </a:fld>
            <a:endParaRPr lang="en-US"/>
          </a:p>
        </p:txBody>
      </p:sp>
      <p:sp>
        <p:nvSpPr>
          <p:cNvPr id="3" name="Text Placeholder 2">
            <a:extLst>
              <a:ext uri="{FF2B5EF4-FFF2-40B4-BE49-F238E27FC236}">
                <a16:creationId xmlns:a16="http://schemas.microsoft.com/office/drawing/2014/main" id="{B5591779-18E9-9840-8A44-ABD08A817DF2}"/>
              </a:ext>
            </a:extLst>
          </p:cNvPr>
          <p:cNvSpPr>
            <a:spLocks noGrp="1"/>
          </p:cNvSpPr>
          <p:nvPr>
            <p:ph type="body" sz="quarter" idx="13"/>
          </p:nvPr>
        </p:nvSpPr>
        <p:spPr>
          <a:xfrm>
            <a:off x="240632" y="1732547"/>
            <a:ext cx="11574379" cy="385011"/>
          </a:xfrm>
        </p:spPr>
        <p:txBody>
          <a:bodyPr/>
          <a:lstStyle/>
          <a:p>
            <a:r>
              <a:rPr lang="es-ES" dirty="0"/>
              <a:t>    </a:t>
            </a:r>
            <a:r>
              <a:rPr lang="ca-ES" dirty="0"/>
              <a:t>Article 15. Protecció contra la tortura i altres tractes o penes cruels, inhumans o degradants i Article 16. Protecció contra l'explotació, la violència i l'abús </a:t>
            </a:r>
            <a:endParaRPr lang="es-ES" dirty="0"/>
          </a:p>
        </p:txBody>
      </p:sp>
      <p:sp>
        <p:nvSpPr>
          <p:cNvPr id="4" name="Content Placeholder 3">
            <a:extLst>
              <a:ext uri="{FF2B5EF4-FFF2-40B4-BE49-F238E27FC236}">
                <a16:creationId xmlns:a16="http://schemas.microsoft.com/office/drawing/2014/main" id="{09B22C0F-5AF4-504C-9BED-4F6620AA658D}"/>
              </a:ext>
            </a:extLst>
          </p:cNvPr>
          <p:cNvSpPr>
            <a:spLocks noGrp="1"/>
          </p:cNvSpPr>
          <p:nvPr>
            <p:ph sz="quarter" idx="14"/>
          </p:nvPr>
        </p:nvSpPr>
        <p:spPr>
          <a:xfrm>
            <a:off x="507195" y="2422908"/>
            <a:ext cx="11174412" cy="3588279"/>
          </a:xfrm>
        </p:spPr>
        <p:txBody>
          <a:bodyPr/>
          <a:lstStyle/>
          <a:p>
            <a:pPr algn="just"/>
            <a:r>
              <a:rPr lang="ca-ES" dirty="0"/>
              <a:t>L’ingrés i el tractament involuntaris en els serveis socials i de salut mental solen provocar un gran dolor i sofriment a les persones i poden comportar conseqüències molt negatives per a la seva salut i el seu benestar. </a:t>
            </a:r>
          </a:p>
          <a:p>
            <a:pPr algn="just"/>
            <a:r>
              <a:rPr lang="ca-ES" dirty="0"/>
              <a:t>L’ingrés i el tractament involuntaris es viuen —i són considerats— com a actes violents i ofensius que poden equivaldre a la tortura i al maltractament i que, per tant, vulneren els articles 15 i 16 de la CDPD </a:t>
            </a:r>
            <a:r>
              <a:rPr lang="es-ES" dirty="0"/>
              <a:t>.</a:t>
            </a:r>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ca-ES" dirty="0"/>
              <a:t>Presentació: Què en diu la CDPD de l’internament i el tractament involuntaris? </a:t>
            </a:r>
            <a:r>
              <a:rPr lang="en-US" dirty="0"/>
              <a:t>- 8</a:t>
            </a:r>
          </a:p>
        </p:txBody>
      </p:sp>
    </p:spTree>
    <p:extLst>
      <p:ext uri="{BB962C8B-B14F-4D97-AF65-F5344CB8AC3E}">
        <p14:creationId xmlns:p14="http://schemas.microsoft.com/office/powerpoint/2010/main" val="17621644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860F7-B0EC-E946-99F4-7815597F8101}"/>
              </a:ext>
            </a:extLst>
          </p:cNvPr>
          <p:cNvSpPr>
            <a:spLocks noGrp="1"/>
          </p:cNvSpPr>
          <p:nvPr>
            <p:ph type="sldNum" sz="quarter" idx="12"/>
          </p:nvPr>
        </p:nvSpPr>
        <p:spPr/>
        <p:txBody>
          <a:bodyPr/>
          <a:lstStyle/>
          <a:p>
            <a:fld id="{04260D4A-DEC1-45DD-8AB2-A3349BAAA59E}" type="slidenum">
              <a:rPr lang="en-US" smtClean="0"/>
              <a:pPr/>
              <a:t>102</a:t>
            </a:fld>
            <a:endParaRPr lang="en-US"/>
          </a:p>
        </p:txBody>
      </p:sp>
      <p:sp>
        <p:nvSpPr>
          <p:cNvPr id="3" name="Text Placeholder 2">
            <a:extLst>
              <a:ext uri="{FF2B5EF4-FFF2-40B4-BE49-F238E27FC236}">
                <a16:creationId xmlns:a16="http://schemas.microsoft.com/office/drawing/2014/main" id="{B867ED90-4CF5-4E41-8BFA-0AFB600C281D}"/>
              </a:ext>
            </a:extLst>
          </p:cNvPr>
          <p:cNvSpPr>
            <a:spLocks noGrp="1"/>
          </p:cNvSpPr>
          <p:nvPr>
            <p:ph type="body" sz="quarter" idx="13"/>
          </p:nvPr>
        </p:nvSpPr>
        <p:spPr>
          <a:xfrm>
            <a:off x="507207" y="1392660"/>
            <a:ext cx="11174400" cy="360000"/>
          </a:xfrm>
        </p:spPr>
        <p:txBody>
          <a:bodyPr/>
          <a:lstStyle/>
          <a:p>
            <a:r>
              <a:rPr lang="ca-ES" dirty="0"/>
              <a:t>Article 17. Protecció de la integritat personal </a:t>
            </a:r>
            <a:endParaRPr lang="es-ES" dirty="0"/>
          </a:p>
        </p:txBody>
      </p:sp>
      <p:sp>
        <p:nvSpPr>
          <p:cNvPr id="4" name="Content Placeholder 3">
            <a:extLst>
              <a:ext uri="{FF2B5EF4-FFF2-40B4-BE49-F238E27FC236}">
                <a16:creationId xmlns:a16="http://schemas.microsoft.com/office/drawing/2014/main" id="{B06005CA-3D27-FF45-849F-7B4B6871FF9F}"/>
              </a:ext>
            </a:extLst>
          </p:cNvPr>
          <p:cNvSpPr>
            <a:spLocks noGrp="1"/>
          </p:cNvSpPr>
          <p:nvPr>
            <p:ph sz="quarter" idx="14"/>
          </p:nvPr>
        </p:nvSpPr>
        <p:spPr>
          <a:xfrm>
            <a:off x="507195" y="1984916"/>
            <a:ext cx="11174412" cy="4026271"/>
          </a:xfrm>
        </p:spPr>
        <p:txBody>
          <a:bodyPr/>
          <a:lstStyle/>
          <a:p>
            <a:pPr marL="0" indent="0" algn="just">
              <a:buNone/>
            </a:pPr>
            <a:endParaRPr lang="en-US" dirty="0"/>
          </a:p>
          <a:p>
            <a:pPr algn="just"/>
            <a:r>
              <a:rPr lang="ca-ES" dirty="0"/>
              <a:t>L’article 17 reconeix que les persones amb discapacitat tenen dret que es respecti la seva integritat física i mental en igualtat de condicions amb les altres. </a:t>
            </a:r>
          </a:p>
          <a:p>
            <a:pPr algn="just"/>
            <a:r>
              <a:rPr lang="ca-ES" dirty="0"/>
              <a:t>L’ingrés hospitalari i el tractament forçosos vulneren la integritat física i mental de les persones i, per tant, són contraris a l’article 17. </a:t>
            </a:r>
            <a:endParaRPr lang="es-ES" dirty="0"/>
          </a:p>
          <a:p>
            <a:pPr algn="just"/>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ca-ES" dirty="0"/>
              <a:t>Presentació: Què en diu la CDPD de l’internament i el tractament involuntaris? </a:t>
            </a:r>
            <a:r>
              <a:rPr lang="en-US" dirty="0"/>
              <a:t>- 9</a:t>
            </a:r>
          </a:p>
        </p:txBody>
      </p:sp>
    </p:spTree>
    <p:extLst>
      <p:ext uri="{BB962C8B-B14F-4D97-AF65-F5344CB8AC3E}">
        <p14:creationId xmlns:p14="http://schemas.microsoft.com/office/powerpoint/2010/main" val="3550832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2EF487-F41A-4B43-ACDA-C6F5AD0139DB}"/>
              </a:ext>
            </a:extLst>
          </p:cNvPr>
          <p:cNvSpPr>
            <a:spLocks noGrp="1"/>
          </p:cNvSpPr>
          <p:nvPr>
            <p:ph type="sldNum" sz="quarter" idx="12"/>
          </p:nvPr>
        </p:nvSpPr>
        <p:spPr/>
        <p:txBody>
          <a:bodyPr/>
          <a:lstStyle/>
          <a:p>
            <a:fld id="{04260D4A-DEC1-45DD-8AB2-A3349BAAA59E}" type="slidenum">
              <a:rPr lang="en-US" smtClean="0"/>
              <a:pPr/>
              <a:t>103</a:t>
            </a:fld>
            <a:endParaRPr lang="en-US"/>
          </a:p>
        </p:txBody>
      </p:sp>
      <p:sp>
        <p:nvSpPr>
          <p:cNvPr id="3" name="Text Placeholder 2">
            <a:extLst>
              <a:ext uri="{FF2B5EF4-FFF2-40B4-BE49-F238E27FC236}">
                <a16:creationId xmlns:a16="http://schemas.microsoft.com/office/drawing/2014/main" id="{1D7E72DC-E653-2D40-9244-42E1B6C7135E}"/>
              </a:ext>
            </a:extLst>
          </p:cNvPr>
          <p:cNvSpPr>
            <a:spLocks noGrp="1"/>
          </p:cNvSpPr>
          <p:nvPr>
            <p:ph type="body" sz="quarter" idx="13"/>
          </p:nvPr>
        </p:nvSpPr>
        <p:spPr>
          <a:xfrm>
            <a:off x="507207" y="1459568"/>
            <a:ext cx="11174400" cy="360000"/>
          </a:xfrm>
        </p:spPr>
        <p:txBody>
          <a:bodyPr/>
          <a:lstStyle/>
          <a:p>
            <a:r>
              <a:rPr lang="ca-ES" dirty="0"/>
              <a:t>Article 19. Dret a viure de forma independent i a ser inclòs en la comunitat</a:t>
            </a:r>
            <a:endParaRPr lang="es-ES" dirty="0"/>
          </a:p>
        </p:txBody>
      </p:sp>
      <p:sp>
        <p:nvSpPr>
          <p:cNvPr id="4" name="Content Placeholder 3">
            <a:extLst>
              <a:ext uri="{FF2B5EF4-FFF2-40B4-BE49-F238E27FC236}">
                <a16:creationId xmlns:a16="http://schemas.microsoft.com/office/drawing/2014/main" id="{92EEE146-2790-0249-8920-D567945631BF}"/>
              </a:ext>
            </a:extLst>
          </p:cNvPr>
          <p:cNvSpPr>
            <a:spLocks noGrp="1"/>
          </p:cNvSpPr>
          <p:nvPr>
            <p:ph sz="quarter" idx="14"/>
          </p:nvPr>
        </p:nvSpPr>
        <p:spPr>
          <a:xfrm>
            <a:off x="507195" y="2051824"/>
            <a:ext cx="11174412" cy="3959364"/>
          </a:xfrm>
        </p:spPr>
        <p:txBody>
          <a:bodyPr/>
          <a:lstStyle/>
          <a:p>
            <a:pPr algn="just"/>
            <a:r>
              <a:rPr lang="ca-ES" dirty="0"/>
              <a:t>L’article 19 estableix que les persones amb discapacitat tenen dret a viure d’una manera independent i a ser incloses en la comunitat. Han de poder</a:t>
            </a:r>
            <a:r>
              <a:rPr lang="en-US" dirty="0"/>
              <a:t>:</a:t>
            </a:r>
          </a:p>
          <a:p>
            <a:pPr lvl="2" algn="just"/>
            <a:r>
              <a:rPr lang="ca-ES" sz="2200" dirty="0"/>
              <a:t>triar el seu lloc de residència </a:t>
            </a:r>
          </a:p>
          <a:p>
            <a:pPr lvl="2" algn="just"/>
            <a:r>
              <a:rPr lang="ca-ES" sz="2200" dirty="0"/>
              <a:t>on i amb qui viure en igualtat de condicions amb les altres</a:t>
            </a:r>
          </a:p>
          <a:p>
            <a:pPr lvl="2" algn="just"/>
            <a:r>
              <a:rPr lang="ca-ES" sz="2200" dirty="0"/>
              <a:t>no s’han de veure obligades a viure d’acord amb un sistema de vida específic</a:t>
            </a:r>
          </a:p>
          <a:p>
            <a:pPr algn="just"/>
            <a:r>
              <a:rPr lang="ca-ES" dirty="0"/>
              <a:t>Per tant, l’ingrés hospitalari involuntari de les persones amb discapacitat psicosocial, intel·lectual i cognitiva en els serveis socials o de salut mental constitueix una vulneració directa de l’article 19</a:t>
            </a:r>
            <a:r>
              <a:rPr lang="en-US" dirty="0"/>
              <a:t>.</a:t>
            </a:r>
          </a:p>
          <a:p>
            <a:pPr algn="just"/>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ca-ES" dirty="0"/>
              <a:t>Presentació: Què en diu la CDPD de l’internament i el tractament involuntaris? </a:t>
            </a:r>
            <a:r>
              <a:rPr lang="en-US" dirty="0"/>
              <a:t>- 10</a:t>
            </a:r>
          </a:p>
        </p:txBody>
      </p:sp>
    </p:spTree>
    <p:extLst>
      <p:ext uri="{BB962C8B-B14F-4D97-AF65-F5344CB8AC3E}">
        <p14:creationId xmlns:p14="http://schemas.microsoft.com/office/powerpoint/2010/main" val="16159081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5DD4A-C6D7-CD46-99C9-FBD2637AC5D0}"/>
              </a:ext>
            </a:extLst>
          </p:cNvPr>
          <p:cNvSpPr>
            <a:spLocks noGrp="1"/>
          </p:cNvSpPr>
          <p:nvPr>
            <p:ph type="sldNum" sz="quarter" idx="12"/>
          </p:nvPr>
        </p:nvSpPr>
        <p:spPr/>
        <p:txBody>
          <a:bodyPr/>
          <a:lstStyle/>
          <a:p>
            <a:fld id="{04260D4A-DEC1-45DD-8AB2-A3349BAAA59E}" type="slidenum">
              <a:rPr lang="en-US" smtClean="0"/>
              <a:pPr/>
              <a:t>104</a:t>
            </a:fld>
            <a:endParaRPr lang="en-US"/>
          </a:p>
        </p:txBody>
      </p:sp>
      <p:sp>
        <p:nvSpPr>
          <p:cNvPr id="3" name="Text Placeholder 2">
            <a:extLst>
              <a:ext uri="{FF2B5EF4-FFF2-40B4-BE49-F238E27FC236}">
                <a16:creationId xmlns:a16="http://schemas.microsoft.com/office/drawing/2014/main" id="{01A67A59-CD69-6D44-8A6D-0DBB80520728}"/>
              </a:ext>
            </a:extLst>
          </p:cNvPr>
          <p:cNvSpPr>
            <a:spLocks noGrp="1"/>
          </p:cNvSpPr>
          <p:nvPr>
            <p:ph type="body" sz="quarter" idx="13"/>
          </p:nvPr>
        </p:nvSpPr>
        <p:spPr>
          <a:xfrm>
            <a:off x="507207" y="1459568"/>
            <a:ext cx="11174400" cy="360000"/>
          </a:xfrm>
        </p:spPr>
        <p:txBody>
          <a:bodyPr/>
          <a:lstStyle/>
          <a:p>
            <a:r>
              <a:rPr lang="ca-ES" dirty="0"/>
              <a:t>Article 22. Respecte a la privacitat</a:t>
            </a:r>
            <a:endParaRPr lang="es-ES" dirty="0"/>
          </a:p>
        </p:txBody>
      </p:sp>
      <p:sp>
        <p:nvSpPr>
          <p:cNvPr id="4" name="Content Placeholder 3">
            <a:extLst>
              <a:ext uri="{FF2B5EF4-FFF2-40B4-BE49-F238E27FC236}">
                <a16:creationId xmlns:a16="http://schemas.microsoft.com/office/drawing/2014/main" id="{45CE0750-8153-764E-B872-0F0ABC62FC6E}"/>
              </a:ext>
            </a:extLst>
          </p:cNvPr>
          <p:cNvSpPr>
            <a:spLocks noGrp="1"/>
          </p:cNvSpPr>
          <p:nvPr>
            <p:ph sz="quarter" idx="14"/>
          </p:nvPr>
        </p:nvSpPr>
        <p:spPr>
          <a:xfrm>
            <a:off x="507195" y="1828800"/>
            <a:ext cx="11174412" cy="4572000"/>
          </a:xfrm>
        </p:spPr>
        <p:txBody>
          <a:bodyPr/>
          <a:lstStyle/>
          <a:p>
            <a:pPr algn="just"/>
            <a:r>
              <a:rPr lang="ca-ES" sz="2100" dirty="0"/>
              <a:t>L’ingrés hospitalari en serveis socials i de salut mental pot vulnerar el dret a la intimitat de les persones</a:t>
            </a:r>
            <a:r>
              <a:rPr lang="en-US" sz="2100" dirty="0"/>
              <a:t>.</a:t>
            </a:r>
          </a:p>
          <a:p>
            <a:pPr lvl="2" algn="just"/>
            <a:r>
              <a:rPr lang="ca-ES" sz="2100" dirty="0"/>
              <a:t>Quan les persones són internades i sotmeses a un tractament en contra de la seva voluntat, sovint es permet que els professionals de la salut mental i d’altres disciplines tinguin accés a la seva informació personal sense haver obtingut el seu consentiment</a:t>
            </a:r>
            <a:r>
              <a:rPr lang="en-US" sz="2100" dirty="0"/>
              <a:t>. </a:t>
            </a:r>
          </a:p>
          <a:p>
            <a:pPr lvl="2" algn="just"/>
            <a:r>
              <a:rPr lang="ca-ES" sz="2100" dirty="0"/>
              <a:t>Les persones poden donar informació personal al seu professional en salut mental i després descobrir que aquesta informació s’ha facilitat a moltes altres persones</a:t>
            </a:r>
            <a:r>
              <a:rPr lang="en-US" sz="2100" dirty="0"/>
              <a:t>. </a:t>
            </a:r>
          </a:p>
          <a:p>
            <a:pPr lvl="2" algn="just"/>
            <a:r>
              <a:rPr lang="ca-ES" sz="2100" dirty="0"/>
              <a:t>Les persones no solen tenir intimitat, perquè:</a:t>
            </a:r>
          </a:p>
          <a:p>
            <a:pPr lvl="4" algn="just"/>
            <a:r>
              <a:rPr lang="ca-ES" sz="2100" dirty="0"/>
              <a:t>els professionals sanitaris i altres persones poden entrar a la seva habitació sense el seu consentiment.</a:t>
            </a:r>
          </a:p>
          <a:p>
            <a:pPr lvl="4" algn="just"/>
            <a:r>
              <a:rPr lang="ca-ES" sz="2100" dirty="0"/>
              <a:t>perquè no tenen cap lloc per guardar-hi les seves coses personals</a:t>
            </a:r>
            <a:r>
              <a:rPr lang="en-US" sz="2100" dirty="0"/>
              <a:t>.</a:t>
            </a:r>
            <a:endParaRPr lang="en-GB" sz="2100" dirty="0"/>
          </a:p>
          <a:p>
            <a:pPr algn="just"/>
            <a:endParaRPr lang="en-US" sz="2100"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ca-ES" dirty="0"/>
              <a:t>Presentació: Què en diu la CDPD de l’internament i el tractament involuntaris? </a:t>
            </a:r>
            <a:r>
              <a:rPr lang="en-US" dirty="0"/>
              <a:t>- 11</a:t>
            </a:r>
          </a:p>
        </p:txBody>
      </p:sp>
    </p:spTree>
    <p:extLst>
      <p:ext uri="{BB962C8B-B14F-4D97-AF65-F5344CB8AC3E}">
        <p14:creationId xmlns:p14="http://schemas.microsoft.com/office/powerpoint/2010/main" val="16926899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086AD6-BF27-1F46-B1AB-92241E1FA842}"/>
              </a:ext>
            </a:extLst>
          </p:cNvPr>
          <p:cNvSpPr>
            <a:spLocks noGrp="1"/>
          </p:cNvSpPr>
          <p:nvPr>
            <p:ph type="sldNum" sz="quarter" idx="12"/>
          </p:nvPr>
        </p:nvSpPr>
        <p:spPr/>
        <p:txBody>
          <a:bodyPr/>
          <a:lstStyle/>
          <a:p>
            <a:fld id="{04260D4A-DEC1-45DD-8AB2-A3349BAAA59E}" type="slidenum">
              <a:rPr lang="en-US" smtClean="0"/>
              <a:pPr/>
              <a:t>105</a:t>
            </a:fld>
            <a:endParaRPr lang="en-US"/>
          </a:p>
        </p:txBody>
      </p:sp>
      <p:sp>
        <p:nvSpPr>
          <p:cNvPr id="3" name="Text Placeholder 2">
            <a:extLst>
              <a:ext uri="{FF2B5EF4-FFF2-40B4-BE49-F238E27FC236}">
                <a16:creationId xmlns:a16="http://schemas.microsoft.com/office/drawing/2014/main" id="{7868F094-A134-8B44-82EF-601548AF9F7B}"/>
              </a:ext>
            </a:extLst>
          </p:cNvPr>
          <p:cNvSpPr>
            <a:spLocks noGrp="1"/>
          </p:cNvSpPr>
          <p:nvPr>
            <p:ph type="body" sz="quarter" idx="13"/>
          </p:nvPr>
        </p:nvSpPr>
        <p:spPr>
          <a:xfrm>
            <a:off x="507207" y="1414962"/>
            <a:ext cx="11174400" cy="360000"/>
          </a:xfrm>
        </p:spPr>
        <p:txBody>
          <a:bodyPr/>
          <a:lstStyle/>
          <a:p>
            <a:r>
              <a:rPr lang="ca-ES" dirty="0"/>
              <a:t>Article 25. Salut</a:t>
            </a:r>
            <a:endParaRPr lang="es-ES" dirty="0"/>
          </a:p>
        </p:txBody>
      </p:sp>
      <p:sp>
        <p:nvSpPr>
          <p:cNvPr id="4" name="Content Placeholder 3">
            <a:extLst>
              <a:ext uri="{FF2B5EF4-FFF2-40B4-BE49-F238E27FC236}">
                <a16:creationId xmlns:a16="http://schemas.microsoft.com/office/drawing/2014/main" id="{ACF3E692-008A-4D4A-AD61-BAE53BC13CBE}"/>
              </a:ext>
            </a:extLst>
          </p:cNvPr>
          <p:cNvSpPr>
            <a:spLocks noGrp="1"/>
          </p:cNvSpPr>
          <p:nvPr>
            <p:ph sz="quarter" idx="14"/>
          </p:nvPr>
        </p:nvSpPr>
        <p:spPr>
          <a:xfrm>
            <a:off x="507195" y="1962614"/>
            <a:ext cx="11174412" cy="4048573"/>
          </a:xfrm>
        </p:spPr>
        <p:txBody>
          <a:bodyPr/>
          <a:lstStyle/>
          <a:p>
            <a:r>
              <a:rPr lang="ca-ES" dirty="0"/>
              <a:t>L’article 25 exigeix explícitament que els professionals sanitaris prestin assistència sobre la base d’un consentiment lliure i informat.</a:t>
            </a:r>
          </a:p>
          <a:p>
            <a:r>
              <a:rPr lang="ca-ES" dirty="0"/>
              <a:t>Vol dir que només es pot administrar un tractament a una persona si hi dona </a:t>
            </a:r>
            <a:r>
              <a:rPr lang="ca-ES" i="1" dirty="0"/>
              <a:t>explícitament </a:t>
            </a:r>
            <a:r>
              <a:rPr lang="ca-ES" dirty="0"/>
              <a:t>el seu consentiment informat. </a:t>
            </a:r>
            <a:endParaRPr lang="es-ES" dirty="0"/>
          </a:p>
          <a:p>
            <a:pPr algn="just"/>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ca-ES" dirty="0"/>
              <a:t>Presentació: Què en diu la CDPD de l’internament i el tractament involuntaris? </a:t>
            </a:r>
            <a:r>
              <a:rPr lang="en-US" dirty="0"/>
              <a:t>- 12</a:t>
            </a:r>
          </a:p>
        </p:txBody>
      </p:sp>
    </p:spTree>
    <p:extLst>
      <p:ext uri="{BB962C8B-B14F-4D97-AF65-F5344CB8AC3E}">
        <p14:creationId xmlns:p14="http://schemas.microsoft.com/office/powerpoint/2010/main" val="17574064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A9C665-3870-EF41-9A13-ADCE5995050D}"/>
              </a:ext>
            </a:extLst>
          </p:cNvPr>
          <p:cNvSpPr>
            <a:spLocks noGrp="1"/>
          </p:cNvSpPr>
          <p:nvPr>
            <p:ph type="sldNum" sz="quarter" idx="12"/>
          </p:nvPr>
        </p:nvSpPr>
        <p:spPr/>
        <p:txBody>
          <a:bodyPr/>
          <a:lstStyle/>
          <a:p>
            <a:fld id="{04260D4A-DEC1-45DD-8AB2-A3349BAAA59E}" type="slidenum">
              <a:rPr lang="en-US" smtClean="0"/>
              <a:pPr/>
              <a:t>106</a:t>
            </a:fld>
            <a:endParaRPr lang="en-US"/>
          </a:p>
        </p:txBody>
      </p:sp>
      <p:sp>
        <p:nvSpPr>
          <p:cNvPr id="3" name="Text Placeholder 2">
            <a:extLst>
              <a:ext uri="{FF2B5EF4-FFF2-40B4-BE49-F238E27FC236}">
                <a16:creationId xmlns:a16="http://schemas.microsoft.com/office/drawing/2014/main" id="{5A5F3ABA-5819-7A4D-A2CE-9B4763603FB0}"/>
              </a:ext>
            </a:extLst>
          </p:cNvPr>
          <p:cNvSpPr>
            <a:spLocks noGrp="1"/>
          </p:cNvSpPr>
          <p:nvPr>
            <p:ph type="body" sz="quarter" idx="13"/>
          </p:nvPr>
        </p:nvSpPr>
        <p:spPr>
          <a:xfrm>
            <a:off x="507207" y="1459568"/>
            <a:ext cx="11174400" cy="360000"/>
          </a:xfrm>
        </p:spPr>
        <p:txBody>
          <a:bodyPr/>
          <a:lstStyle/>
          <a:p>
            <a:r>
              <a:rPr lang="en-US" dirty="0" err="1"/>
              <a:t>Altres</a:t>
            </a:r>
            <a:r>
              <a:rPr lang="en-US" dirty="0"/>
              <a:t> </a:t>
            </a:r>
            <a:r>
              <a:rPr lang="en-US" dirty="0" err="1"/>
              <a:t>artícles</a:t>
            </a:r>
            <a:r>
              <a:rPr lang="en-US" dirty="0"/>
              <a:t> de la CDPD</a:t>
            </a:r>
          </a:p>
        </p:txBody>
      </p:sp>
      <p:sp>
        <p:nvSpPr>
          <p:cNvPr id="4" name="Content Placeholder 3">
            <a:extLst>
              <a:ext uri="{FF2B5EF4-FFF2-40B4-BE49-F238E27FC236}">
                <a16:creationId xmlns:a16="http://schemas.microsoft.com/office/drawing/2014/main" id="{E3133287-8939-A842-87AE-1EB1EE9E4B5E}"/>
              </a:ext>
            </a:extLst>
          </p:cNvPr>
          <p:cNvSpPr>
            <a:spLocks noGrp="1"/>
          </p:cNvSpPr>
          <p:nvPr>
            <p:ph sz="quarter" idx="14"/>
          </p:nvPr>
        </p:nvSpPr>
        <p:spPr>
          <a:xfrm>
            <a:off x="507195" y="2029522"/>
            <a:ext cx="11174412" cy="3981666"/>
          </a:xfrm>
        </p:spPr>
        <p:txBody>
          <a:bodyPr/>
          <a:lstStyle/>
          <a:p>
            <a:pPr algn="just"/>
            <a:r>
              <a:rPr lang="ca-ES" dirty="0"/>
              <a:t>Hi ha altres articles que es vulneren amb freqüència </a:t>
            </a:r>
            <a:r>
              <a:rPr lang="es-ES" dirty="0"/>
              <a:t>.</a:t>
            </a:r>
          </a:p>
          <a:p>
            <a:pPr algn="just"/>
            <a:r>
              <a:rPr lang="ca-ES" dirty="0"/>
              <a:t>Malgrat que l’ingrés hospitalari i tractament involuntaris vulneren els drets emparats per la CDPD, en molts països d’arreu del món les persones amb discapacitat psicosocial, intel·lectual o cognitiva continuen sent objecte d’aquestes pràctiques en els serveis socials i de salut mental</a:t>
            </a:r>
            <a:r>
              <a:rPr lang="es-ES" dirty="0"/>
              <a:t>.</a:t>
            </a:r>
          </a:p>
          <a:p>
            <a:pPr algn="just"/>
            <a:r>
              <a:rPr lang="ca-ES" dirty="0"/>
              <a:t>Cal que hi hagi mecanismes de supervisió i de revisió per garantir que les persones no són internades ni tractades involuntàriament</a:t>
            </a:r>
            <a:r>
              <a:rPr lang="es-ES" dirty="0"/>
              <a:t>.</a:t>
            </a:r>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ca-ES" dirty="0"/>
              <a:t>Presentació: Què en diu la CDPD de l’internament i el tractament involuntaris? </a:t>
            </a:r>
            <a:r>
              <a:rPr lang="en-US" dirty="0"/>
              <a:t>- 13</a:t>
            </a:r>
          </a:p>
        </p:txBody>
      </p:sp>
    </p:spTree>
    <p:extLst>
      <p:ext uri="{BB962C8B-B14F-4D97-AF65-F5344CB8AC3E}">
        <p14:creationId xmlns:p14="http://schemas.microsoft.com/office/powerpoint/2010/main" val="36909115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CE4DAE-4533-884C-B892-6718036F160E}"/>
              </a:ext>
            </a:extLst>
          </p:cNvPr>
          <p:cNvSpPr>
            <a:spLocks noGrp="1"/>
          </p:cNvSpPr>
          <p:nvPr>
            <p:ph type="sldNum" sz="quarter" idx="12"/>
          </p:nvPr>
        </p:nvSpPr>
        <p:spPr/>
        <p:txBody>
          <a:bodyPr/>
          <a:lstStyle/>
          <a:p>
            <a:fld id="{04260D4A-DEC1-45DD-8AB2-A3349BAAA59E}" type="slidenum">
              <a:rPr lang="en-US" smtClean="0"/>
              <a:pPr/>
              <a:t>107</a:t>
            </a:fld>
            <a:endParaRPr lang="en-US"/>
          </a:p>
        </p:txBody>
      </p:sp>
      <p:sp>
        <p:nvSpPr>
          <p:cNvPr id="4" name="Content Placeholder 3">
            <a:extLst>
              <a:ext uri="{FF2B5EF4-FFF2-40B4-BE49-F238E27FC236}">
                <a16:creationId xmlns:a16="http://schemas.microsoft.com/office/drawing/2014/main" id="{C8680BB0-DDC4-894C-9B33-7B1EE0C6B782}"/>
              </a:ext>
            </a:extLst>
          </p:cNvPr>
          <p:cNvSpPr>
            <a:spLocks noGrp="1"/>
          </p:cNvSpPr>
          <p:nvPr>
            <p:ph sz="quarter" idx="14"/>
          </p:nvPr>
        </p:nvSpPr>
        <p:spPr/>
        <p:txBody>
          <a:bodyPr/>
          <a:lstStyle/>
          <a:p>
            <a:endParaRPr lang="en-US" sz="2400" dirty="0"/>
          </a:p>
          <a:p>
            <a:r>
              <a:rPr lang="ca-ES" sz="2400" b="1" i="1" dirty="0"/>
              <a:t>A vegades, les persones amb discapacitat psicosocial, intel·lectual o cognitiva necessiten rebre tractament en contra de la seva voluntat</a:t>
            </a:r>
            <a:r>
              <a:rPr lang="en-US" sz="2400" dirty="0"/>
              <a:t>.</a:t>
            </a:r>
          </a:p>
          <a:p>
            <a:pPr marL="0" indent="0">
              <a:buNone/>
            </a:pPr>
            <a:endParaRPr lang="en-US" sz="2400" dirty="0"/>
          </a:p>
        </p:txBody>
      </p:sp>
      <p:sp>
        <p:nvSpPr>
          <p:cNvPr id="5" name="Title 4">
            <a:extLst>
              <a:ext uri="{FF2B5EF4-FFF2-40B4-BE49-F238E27FC236}">
                <a16:creationId xmlns:a16="http://schemas.microsoft.com/office/drawing/2014/main" id="{EB16DB26-FAD5-4246-A51B-CF0AA106B878}"/>
              </a:ext>
            </a:extLst>
          </p:cNvPr>
          <p:cNvSpPr>
            <a:spLocks noGrp="1"/>
          </p:cNvSpPr>
          <p:nvPr>
            <p:ph type="title"/>
          </p:nvPr>
        </p:nvSpPr>
        <p:spPr/>
        <p:txBody>
          <a:bodyPr/>
          <a:lstStyle/>
          <a:p>
            <a:r>
              <a:rPr lang="ca-ES" dirty="0"/>
              <a:t>Exercici 4.2: Què es fa en el meu país? </a:t>
            </a:r>
            <a:r>
              <a:rPr lang="en-US" dirty="0"/>
              <a:t>- 1 </a:t>
            </a:r>
          </a:p>
        </p:txBody>
      </p:sp>
    </p:spTree>
    <p:extLst>
      <p:ext uri="{BB962C8B-B14F-4D97-AF65-F5344CB8AC3E}">
        <p14:creationId xmlns:p14="http://schemas.microsoft.com/office/powerpoint/2010/main" val="20084382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91BC6B-CB3C-CC41-B867-0DC14457EB10}"/>
              </a:ext>
            </a:extLst>
          </p:cNvPr>
          <p:cNvSpPr>
            <a:spLocks noGrp="1"/>
          </p:cNvSpPr>
          <p:nvPr>
            <p:ph type="sldNum" sz="quarter" idx="12"/>
          </p:nvPr>
        </p:nvSpPr>
        <p:spPr/>
        <p:txBody>
          <a:bodyPr/>
          <a:lstStyle/>
          <a:p>
            <a:fld id="{04260D4A-DEC1-45DD-8AB2-A3349BAAA59E}" type="slidenum">
              <a:rPr lang="en-US" smtClean="0"/>
              <a:pPr/>
              <a:t>108</a:t>
            </a:fld>
            <a:endParaRPr lang="en-US"/>
          </a:p>
        </p:txBody>
      </p:sp>
      <p:sp>
        <p:nvSpPr>
          <p:cNvPr id="4" name="Content Placeholder 3">
            <a:extLst>
              <a:ext uri="{FF2B5EF4-FFF2-40B4-BE49-F238E27FC236}">
                <a16:creationId xmlns:a16="http://schemas.microsoft.com/office/drawing/2014/main" id="{088526B2-0AD1-674D-A075-64FC52EB46C9}"/>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s-ES" sz="2500" b="1" i="1" dirty="0" err="1"/>
              <a:t>Després</a:t>
            </a:r>
            <a:r>
              <a:rPr lang="es-ES" sz="2500" b="1" i="1" dirty="0"/>
              <a:t> </a:t>
            </a:r>
            <a:r>
              <a:rPr lang="es-ES" sz="2500" b="1" i="1" dirty="0" err="1"/>
              <a:t>d’aquest</a:t>
            </a:r>
            <a:r>
              <a:rPr lang="es-ES" sz="2500" b="1" i="1" dirty="0"/>
              <a:t> </a:t>
            </a:r>
            <a:r>
              <a:rPr lang="es-ES" sz="2500" b="1" i="1" dirty="0" err="1"/>
              <a:t>debat</a:t>
            </a:r>
            <a:r>
              <a:rPr lang="es-ES" sz="2500" b="1" i="1" dirty="0"/>
              <a:t>, hi ha </a:t>
            </a:r>
            <a:r>
              <a:rPr lang="es-ES" sz="2500" b="1" i="1" dirty="0" err="1"/>
              <a:t>algú</a:t>
            </a:r>
            <a:r>
              <a:rPr lang="es-ES" sz="2500" b="1" i="1" dirty="0"/>
              <a:t> que </a:t>
            </a:r>
            <a:r>
              <a:rPr lang="es-ES" sz="2500" b="1" i="1" dirty="0" err="1"/>
              <a:t>hagi</a:t>
            </a:r>
            <a:r>
              <a:rPr lang="es-ES" sz="2500" b="1" i="1" dirty="0"/>
              <a:t> </a:t>
            </a:r>
            <a:r>
              <a:rPr lang="es-ES" sz="2500" b="1" i="1" dirty="0" err="1"/>
              <a:t>canviat</a:t>
            </a:r>
            <a:r>
              <a:rPr lang="es-ES" sz="2500" b="1" i="1" dirty="0"/>
              <a:t> </a:t>
            </a:r>
            <a:r>
              <a:rPr lang="es-ES" sz="2500" b="1" i="1" dirty="0" err="1"/>
              <a:t>d’opinió</a:t>
            </a:r>
            <a:r>
              <a:rPr lang="es-ES" sz="2500" b="1" i="1" dirty="0"/>
              <a:t>? </a:t>
            </a:r>
            <a:endParaRPr lang="en-US" sz="2500" b="1" i="1" dirty="0"/>
          </a:p>
        </p:txBody>
      </p:sp>
      <p:sp>
        <p:nvSpPr>
          <p:cNvPr id="6" name="Title 4">
            <a:extLst>
              <a:ext uri="{FF2B5EF4-FFF2-40B4-BE49-F238E27FC236}">
                <a16:creationId xmlns:a16="http://schemas.microsoft.com/office/drawing/2014/main" id="{EB16DB26-FAD5-4246-A51B-CF0AA106B878}"/>
              </a:ext>
            </a:extLst>
          </p:cNvPr>
          <p:cNvSpPr>
            <a:spLocks noGrp="1"/>
          </p:cNvSpPr>
          <p:nvPr>
            <p:ph type="title"/>
          </p:nvPr>
        </p:nvSpPr>
        <p:spPr>
          <a:xfrm>
            <a:off x="507206" y="506412"/>
            <a:ext cx="9792000" cy="432000"/>
          </a:xfrm>
        </p:spPr>
        <p:txBody>
          <a:bodyPr/>
          <a:lstStyle/>
          <a:p>
            <a:r>
              <a:rPr lang="ca-ES" dirty="0"/>
              <a:t>Exercici 4.2: Què es fa en el meu país? </a:t>
            </a:r>
            <a:r>
              <a:rPr lang="en-US" dirty="0"/>
              <a:t>- 2 </a:t>
            </a:r>
          </a:p>
        </p:txBody>
      </p:sp>
    </p:spTree>
    <p:extLst>
      <p:ext uri="{BB962C8B-B14F-4D97-AF65-F5344CB8AC3E}">
        <p14:creationId xmlns:p14="http://schemas.microsoft.com/office/powerpoint/2010/main" val="30718555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90A60-E9D5-644C-9D0D-A8DBDBA698D2}"/>
              </a:ext>
            </a:extLst>
          </p:cNvPr>
          <p:cNvSpPr>
            <a:spLocks noGrp="1"/>
          </p:cNvSpPr>
          <p:nvPr>
            <p:ph type="sldNum" sz="quarter" idx="12"/>
          </p:nvPr>
        </p:nvSpPr>
        <p:spPr/>
        <p:txBody>
          <a:bodyPr/>
          <a:lstStyle/>
          <a:p>
            <a:fld id="{04260D4A-DEC1-45DD-8AB2-A3349BAAA59E}" type="slidenum">
              <a:rPr lang="en-US" smtClean="0"/>
              <a:pPr/>
              <a:t>109</a:t>
            </a:fld>
            <a:endParaRPr lang="en-US"/>
          </a:p>
        </p:txBody>
      </p:sp>
      <p:sp>
        <p:nvSpPr>
          <p:cNvPr id="4" name="Content Placeholder 3">
            <a:extLst>
              <a:ext uri="{FF2B5EF4-FFF2-40B4-BE49-F238E27FC236}">
                <a16:creationId xmlns:a16="http://schemas.microsoft.com/office/drawing/2014/main" id="{1C87B3CA-985F-2345-BBE4-B344BE1DBD87}"/>
              </a:ext>
            </a:extLst>
          </p:cNvPr>
          <p:cNvSpPr>
            <a:spLocks noGrp="1"/>
          </p:cNvSpPr>
          <p:nvPr>
            <p:ph sz="quarter" idx="14"/>
          </p:nvPr>
        </p:nvSpPr>
        <p:spPr/>
        <p:txBody>
          <a:bodyPr/>
          <a:lstStyle/>
          <a:p>
            <a:r>
              <a:rPr lang="ca-ES" sz="2400" b="1" i="1" dirty="0"/>
              <a:t>A vegades, les persones amb discapacitat psicosocial han de ser internades involuntàriament en centres de salut mental</a:t>
            </a:r>
            <a:r>
              <a:rPr lang="en-US" sz="2400" dirty="0"/>
              <a:t>.</a:t>
            </a:r>
          </a:p>
          <a:p>
            <a:endParaRPr lang="en-US" sz="2400" dirty="0"/>
          </a:p>
        </p:txBody>
      </p:sp>
      <p:sp>
        <p:nvSpPr>
          <p:cNvPr id="6" name="Title 4">
            <a:extLst>
              <a:ext uri="{FF2B5EF4-FFF2-40B4-BE49-F238E27FC236}">
                <a16:creationId xmlns:a16="http://schemas.microsoft.com/office/drawing/2014/main" id="{EB16DB26-FAD5-4246-A51B-CF0AA106B878}"/>
              </a:ext>
            </a:extLst>
          </p:cNvPr>
          <p:cNvSpPr>
            <a:spLocks noGrp="1"/>
          </p:cNvSpPr>
          <p:nvPr>
            <p:ph type="title"/>
          </p:nvPr>
        </p:nvSpPr>
        <p:spPr>
          <a:xfrm>
            <a:off x="507206" y="506412"/>
            <a:ext cx="9792000" cy="432000"/>
          </a:xfrm>
        </p:spPr>
        <p:txBody>
          <a:bodyPr/>
          <a:lstStyle/>
          <a:p>
            <a:r>
              <a:rPr lang="ca-ES" dirty="0"/>
              <a:t>Exercici 4.2: Què es fa en el meu país? </a:t>
            </a:r>
            <a:r>
              <a:rPr lang="en-US" dirty="0"/>
              <a:t>- 3 </a:t>
            </a:r>
          </a:p>
        </p:txBody>
      </p:sp>
    </p:spTree>
    <p:extLst>
      <p:ext uri="{BB962C8B-B14F-4D97-AF65-F5344CB8AC3E}">
        <p14:creationId xmlns:p14="http://schemas.microsoft.com/office/powerpoint/2010/main" val="245220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78F890-3B9D-ED42-911F-2021121718B1}"/>
              </a:ext>
            </a:extLst>
          </p:cNvPr>
          <p:cNvSpPr>
            <a:spLocks noGrp="1"/>
          </p:cNvSpPr>
          <p:nvPr>
            <p:ph type="sldNum" sz="quarter" idx="12"/>
          </p:nvPr>
        </p:nvSpPr>
        <p:spPr/>
        <p:txBody>
          <a:bodyPr/>
          <a:lstStyle/>
          <a:p>
            <a:fld id="{04260D4A-DEC1-45DD-8AB2-A3349BAAA59E}" type="slidenum">
              <a:rPr lang="en-US" smtClean="0"/>
              <a:pPr/>
              <a:t>11</a:t>
            </a:fld>
            <a:endParaRPr lang="en-US"/>
          </a:p>
        </p:txBody>
      </p:sp>
      <p:sp>
        <p:nvSpPr>
          <p:cNvPr id="4" name="Content Placeholder 3">
            <a:extLst>
              <a:ext uri="{FF2B5EF4-FFF2-40B4-BE49-F238E27FC236}">
                <a16:creationId xmlns:a16="http://schemas.microsoft.com/office/drawing/2014/main" id="{BAA6343B-3F60-D147-8360-ACCFF90A7EF7}"/>
              </a:ext>
            </a:extLst>
          </p:cNvPr>
          <p:cNvSpPr>
            <a:spLocks noGrp="1"/>
          </p:cNvSpPr>
          <p:nvPr>
            <p:ph sz="quarter" idx="14"/>
          </p:nvPr>
        </p:nvSpPr>
        <p:spPr/>
        <p:txBody>
          <a:bodyPr/>
          <a:lstStyle/>
          <a:p>
            <a:pPr algn="just"/>
            <a:r>
              <a:rPr lang="ca-ES" dirty="0"/>
              <a:t>És important reconèixer que hi pot haver situacions o moments en què prendre decisions sigui més difícil. Tanmateix, això no justifica que les persones es vegin privades dels seus drets. </a:t>
            </a:r>
          </a:p>
          <a:p>
            <a:pPr algn="just"/>
            <a:r>
              <a:rPr lang="ca-ES" dirty="0"/>
              <a:t>Es poden emprar moltes estratègies per garantir que aquestes situacions s’abordin sense que es neguin ni es restringeixin els drets de ningú.</a:t>
            </a:r>
            <a:r>
              <a:rPr lang="en-US" dirty="0"/>
              <a:t>. </a:t>
            </a:r>
          </a:p>
          <a:p>
            <a:pPr algn="just"/>
            <a:endParaRPr lang="en-US" dirty="0"/>
          </a:p>
        </p:txBody>
      </p:sp>
      <p:sp>
        <p:nvSpPr>
          <p:cNvPr id="5" name="Title 4">
            <a:extLst>
              <a:ext uri="{FF2B5EF4-FFF2-40B4-BE49-F238E27FC236}">
                <a16:creationId xmlns:a16="http://schemas.microsoft.com/office/drawing/2014/main" id="{32F152E3-B4C3-8145-939F-046A7CB958E2}"/>
              </a:ext>
            </a:extLst>
          </p:cNvPr>
          <p:cNvSpPr>
            <a:spLocks noGrp="1"/>
          </p:cNvSpPr>
          <p:nvPr>
            <p:ph type="title"/>
          </p:nvPr>
        </p:nvSpPr>
        <p:spPr/>
        <p:txBody>
          <a:bodyPr/>
          <a:lstStyle/>
          <a:p>
            <a:r>
              <a:rPr lang="ca-ES" dirty="0"/>
              <a:t>Exercici 1.1: És la meva decisió </a:t>
            </a:r>
            <a:r>
              <a:rPr lang="en-US" dirty="0"/>
              <a:t>- 2</a:t>
            </a:r>
          </a:p>
        </p:txBody>
      </p:sp>
    </p:spTree>
    <p:extLst>
      <p:ext uri="{BB962C8B-B14F-4D97-AF65-F5344CB8AC3E}">
        <p14:creationId xmlns:p14="http://schemas.microsoft.com/office/powerpoint/2010/main" val="15232839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0F77B3-C508-EA4B-B746-9FD92AEEFFDB}"/>
              </a:ext>
            </a:extLst>
          </p:cNvPr>
          <p:cNvSpPr>
            <a:spLocks noGrp="1"/>
          </p:cNvSpPr>
          <p:nvPr>
            <p:ph type="sldNum" sz="quarter" idx="12"/>
          </p:nvPr>
        </p:nvSpPr>
        <p:spPr/>
        <p:txBody>
          <a:bodyPr/>
          <a:lstStyle/>
          <a:p>
            <a:fld id="{04260D4A-DEC1-45DD-8AB2-A3349BAAA59E}" type="slidenum">
              <a:rPr lang="en-US" smtClean="0"/>
              <a:pPr/>
              <a:t>110</a:t>
            </a:fld>
            <a:endParaRPr lang="en-US"/>
          </a:p>
        </p:txBody>
      </p:sp>
      <p:sp>
        <p:nvSpPr>
          <p:cNvPr id="3" name="Text Placeholder 2">
            <a:extLst>
              <a:ext uri="{FF2B5EF4-FFF2-40B4-BE49-F238E27FC236}">
                <a16:creationId xmlns:a16="http://schemas.microsoft.com/office/drawing/2014/main" id="{552BFE69-B7D1-414D-80C5-DC9D4FE9A493}"/>
              </a:ext>
            </a:extLst>
          </p:cNvPr>
          <p:cNvSpPr>
            <a:spLocks noGrp="1"/>
          </p:cNvSpPr>
          <p:nvPr>
            <p:ph type="body" sz="quarter" idx="13"/>
          </p:nvPr>
        </p:nvSpPr>
        <p:spPr/>
        <p:txBody>
          <a:bodyPr/>
          <a:lstStyle/>
          <a:p>
            <a:r>
              <a:rPr lang="ca-ES" dirty="0"/>
              <a:t>El cas d’en George </a:t>
            </a:r>
            <a:r>
              <a:rPr lang="en-US" dirty="0"/>
              <a:t>(a)</a:t>
            </a:r>
          </a:p>
        </p:txBody>
      </p:sp>
      <p:sp>
        <p:nvSpPr>
          <p:cNvPr id="4" name="Content Placeholder 3">
            <a:extLst>
              <a:ext uri="{FF2B5EF4-FFF2-40B4-BE49-F238E27FC236}">
                <a16:creationId xmlns:a16="http://schemas.microsoft.com/office/drawing/2014/main" id="{0361D597-34FB-DB4C-BB01-44EE00BA93C3}"/>
              </a:ext>
            </a:extLst>
          </p:cNvPr>
          <p:cNvSpPr>
            <a:spLocks noGrp="1"/>
          </p:cNvSpPr>
          <p:nvPr>
            <p:ph sz="quarter" idx="14"/>
          </p:nvPr>
        </p:nvSpPr>
        <p:spPr/>
        <p:txBody>
          <a:bodyPr/>
          <a:lstStyle/>
          <a:p>
            <a:pPr marL="0" indent="0" algn="just">
              <a:buNone/>
            </a:pPr>
            <a:r>
              <a:rPr lang="ca-ES" sz="2000" dirty="0"/>
              <a:t>Una nit, la policia va portar en George al servei d’urgències de l’hospital. Estava angoixat, inquiet i ansiós, i cridava i feia gestos violents. Els metges, sense fer-li una avaluació completa i sense posar-se en contacte amb les seves persones de suport per mirar de comprendre millor què li passava, van decidir que en George no estava en condicions de viure a la comunitat i que necessitava tractament. Ell va deixar molt clar que no volia cap tractament. </a:t>
            </a:r>
            <a:endParaRPr lang="es-ES" sz="2000" dirty="0"/>
          </a:p>
          <a:p>
            <a:pPr marL="0" indent="0" algn="just">
              <a:buNone/>
            </a:pPr>
            <a:r>
              <a:rPr lang="ca-ES" sz="2000" dirty="0"/>
              <a:t> El metge en cap va decidir que la manera més ràpida de tractar aquesta situació era fent que quatre membres del personal el subjectessin, el duguessin a una sala d’aïllament, li lliguessin els braços i les cames al llit i li injectessin un </a:t>
            </a:r>
            <a:r>
              <a:rPr lang="ca-ES" sz="2000" dirty="0" err="1"/>
              <a:t>antipsicòtic</a:t>
            </a:r>
            <a:r>
              <a:rPr lang="ca-ES" sz="2000" dirty="0"/>
              <a:t>. </a:t>
            </a:r>
            <a:endParaRPr lang="es-ES" sz="2000" dirty="0"/>
          </a:p>
          <a:p>
            <a:pPr marL="0" indent="0" algn="just">
              <a:buNone/>
            </a:pPr>
            <a:r>
              <a:rPr lang="ca-ES" sz="2000" dirty="0"/>
              <a:t>Al cap d’una setmana, en George continua a l’hospital. Desconfia molt del personal i encara oposa resistència al tractament. Per això, el mediquen amb regularitat sense que ell ho sàpiga: el personal amaga els medicaments en el menjar. Cada vegada està més deprimit i aïllat, no vol parlar amb ningú i no mostra cap signe de millora. </a:t>
            </a:r>
            <a:endParaRPr lang="es-ES" sz="2000" dirty="0"/>
          </a:p>
          <a:p>
            <a:pPr marL="0" indent="0" algn="just">
              <a:buNone/>
            </a:pPr>
            <a:endParaRPr lang="en-US" sz="2000" dirty="0"/>
          </a:p>
        </p:txBody>
      </p:sp>
      <p:sp>
        <p:nvSpPr>
          <p:cNvPr id="5" name="Title 4">
            <a:extLst>
              <a:ext uri="{FF2B5EF4-FFF2-40B4-BE49-F238E27FC236}">
                <a16:creationId xmlns:a16="http://schemas.microsoft.com/office/drawing/2014/main" id="{992051AE-F926-C94D-9837-D35D62629AC9}"/>
              </a:ext>
            </a:extLst>
          </p:cNvPr>
          <p:cNvSpPr>
            <a:spLocks noGrp="1"/>
          </p:cNvSpPr>
          <p:nvPr>
            <p:ph type="title"/>
          </p:nvPr>
        </p:nvSpPr>
        <p:spPr>
          <a:xfrm>
            <a:off x="507205" y="506412"/>
            <a:ext cx="11115300" cy="359862"/>
          </a:xfrm>
        </p:spPr>
        <p:txBody>
          <a:bodyPr/>
          <a:lstStyle/>
          <a:p>
            <a:r>
              <a:rPr lang="ca-ES" sz="2800" dirty="0"/>
              <a:t>Exercici 4.3: Cas en què s’eviten les mesures coercitives </a:t>
            </a:r>
            <a:r>
              <a:rPr lang="en-US" sz="2800" dirty="0"/>
              <a:t>- 1</a:t>
            </a:r>
          </a:p>
        </p:txBody>
      </p:sp>
    </p:spTree>
    <p:extLst>
      <p:ext uri="{BB962C8B-B14F-4D97-AF65-F5344CB8AC3E}">
        <p14:creationId xmlns:p14="http://schemas.microsoft.com/office/powerpoint/2010/main" val="12612426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8BF6C4-09D3-FB45-9FF3-DF4BFE49CF7E}"/>
              </a:ext>
            </a:extLst>
          </p:cNvPr>
          <p:cNvSpPr>
            <a:spLocks noGrp="1"/>
          </p:cNvSpPr>
          <p:nvPr>
            <p:ph type="sldNum" sz="quarter" idx="12"/>
          </p:nvPr>
        </p:nvSpPr>
        <p:spPr/>
        <p:txBody>
          <a:bodyPr/>
          <a:lstStyle/>
          <a:p>
            <a:fld id="{04260D4A-DEC1-45DD-8AB2-A3349BAAA59E}" type="slidenum">
              <a:rPr lang="en-US" smtClean="0"/>
              <a:pPr/>
              <a:t>111</a:t>
            </a:fld>
            <a:endParaRPr lang="en-US"/>
          </a:p>
        </p:txBody>
      </p:sp>
      <p:sp>
        <p:nvSpPr>
          <p:cNvPr id="3" name="Text Placeholder 2">
            <a:extLst>
              <a:ext uri="{FF2B5EF4-FFF2-40B4-BE49-F238E27FC236}">
                <a16:creationId xmlns:a16="http://schemas.microsoft.com/office/drawing/2014/main" id="{48A1FDD5-1B5E-F241-B82E-6A5E900327B1}"/>
              </a:ext>
            </a:extLst>
          </p:cNvPr>
          <p:cNvSpPr>
            <a:spLocks noGrp="1"/>
          </p:cNvSpPr>
          <p:nvPr>
            <p:ph type="body" sz="quarter" idx="13"/>
          </p:nvPr>
        </p:nvSpPr>
        <p:spPr/>
        <p:txBody>
          <a:bodyPr/>
          <a:lstStyle/>
          <a:p>
            <a:r>
              <a:rPr lang="ca-ES" dirty="0"/>
              <a:t>El cas d’en George </a:t>
            </a:r>
            <a:r>
              <a:rPr lang="en-US" dirty="0"/>
              <a:t>(b) </a:t>
            </a:r>
          </a:p>
        </p:txBody>
      </p:sp>
      <p:sp>
        <p:nvSpPr>
          <p:cNvPr id="4" name="Content Placeholder 3">
            <a:extLst>
              <a:ext uri="{FF2B5EF4-FFF2-40B4-BE49-F238E27FC236}">
                <a16:creationId xmlns:a16="http://schemas.microsoft.com/office/drawing/2014/main" id="{16766D56-84BE-5C4C-AC88-9ADDB04AF72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err="1"/>
              <a:t>Què</a:t>
            </a:r>
            <a:r>
              <a:rPr lang="es-ES" sz="2500" b="1" i="1" dirty="0"/>
              <a:t> es va </a:t>
            </a:r>
            <a:r>
              <a:rPr lang="es-ES" sz="2500" b="1" i="1" dirty="0" err="1"/>
              <a:t>fer</a:t>
            </a:r>
            <a:r>
              <a:rPr lang="es-ES" sz="2500" b="1" i="1" dirty="0"/>
              <a:t> </a:t>
            </a:r>
            <a:r>
              <a:rPr lang="es-ES" sz="2500" b="1" i="1" dirty="0" err="1"/>
              <a:t>malament</a:t>
            </a:r>
            <a:r>
              <a:rPr lang="es-ES" sz="2500" b="1" i="1" dirty="0"/>
              <a:t> en </a:t>
            </a:r>
            <a:r>
              <a:rPr lang="es-ES" sz="2500" b="1" i="1" dirty="0" err="1"/>
              <a:t>aquesta</a:t>
            </a:r>
            <a:r>
              <a:rPr lang="es-ES" sz="2500" b="1" i="1" dirty="0"/>
              <a:t> </a:t>
            </a:r>
            <a:r>
              <a:rPr lang="es-ES" sz="2500" b="1" i="1" dirty="0" err="1"/>
              <a:t>situació</a:t>
            </a:r>
            <a:r>
              <a:rPr lang="es-ES" sz="2500" b="1" i="1" dirty="0"/>
              <a:t>? </a:t>
            </a:r>
            <a:endParaRPr lang="en-US" sz="2500" b="1" i="1" dirty="0"/>
          </a:p>
        </p:txBody>
      </p:sp>
      <p:sp>
        <p:nvSpPr>
          <p:cNvPr id="7" name="Title 4">
            <a:extLst>
              <a:ext uri="{FF2B5EF4-FFF2-40B4-BE49-F238E27FC236}">
                <a16:creationId xmlns:a16="http://schemas.microsoft.com/office/drawing/2014/main" id="{992051AE-F926-C94D-9837-D35D62629AC9}"/>
              </a:ext>
            </a:extLst>
          </p:cNvPr>
          <p:cNvSpPr>
            <a:spLocks noGrp="1"/>
          </p:cNvSpPr>
          <p:nvPr>
            <p:ph type="title"/>
          </p:nvPr>
        </p:nvSpPr>
        <p:spPr>
          <a:xfrm>
            <a:off x="507205" y="506412"/>
            <a:ext cx="11115300" cy="359862"/>
          </a:xfrm>
        </p:spPr>
        <p:txBody>
          <a:bodyPr/>
          <a:lstStyle/>
          <a:p>
            <a:r>
              <a:rPr lang="ca-ES" sz="2800" dirty="0"/>
              <a:t>Exercici 4.3: Cas en què s’eviten les mesures coercitives </a:t>
            </a:r>
            <a:r>
              <a:rPr lang="en-US" sz="2800" dirty="0"/>
              <a:t>- 2</a:t>
            </a:r>
          </a:p>
        </p:txBody>
      </p:sp>
    </p:spTree>
    <p:extLst>
      <p:ext uri="{BB962C8B-B14F-4D97-AF65-F5344CB8AC3E}">
        <p14:creationId xmlns:p14="http://schemas.microsoft.com/office/powerpoint/2010/main" val="12866332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CF487A-6CE4-454E-98D7-BA34638FBF23}"/>
              </a:ext>
            </a:extLst>
          </p:cNvPr>
          <p:cNvSpPr>
            <a:spLocks noGrp="1"/>
          </p:cNvSpPr>
          <p:nvPr>
            <p:ph type="sldNum" sz="quarter" idx="12"/>
          </p:nvPr>
        </p:nvSpPr>
        <p:spPr/>
        <p:txBody>
          <a:bodyPr/>
          <a:lstStyle/>
          <a:p>
            <a:fld id="{04260D4A-DEC1-45DD-8AB2-A3349BAAA59E}" type="slidenum">
              <a:rPr lang="en-US" smtClean="0"/>
              <a:pPr/>
              <a:t>112</a:t>
            </a:fld>
            <a:endParaRPr lang="en-US"/>
          </a:p>
        </p:txBody>
      </p:sp>
      <p:sp>
        <p:nvSpPr>
          <p:cNvPr id="3" name="Text Placeholder 2">
            <a:extLst>
              <a:ext uri="{FF2B5EF4-FFF2-40B4-BE49-F238E27FC236}">
                <a16:creationId xmlns:a16="http://schemas.microsoft.com/office/drawing/2014/main" id="{B89FF658-0404-914B-AECA-9F721955665C}"/>
              </a:ext>
            </a:extLst>
          </p:cNvPr>
          <p:cNvSpPr>
            <a:spLocks noGrp="1"/>
          </p:cNvSpPr>
          <p:nvPr>
            <p:ph type="body" sz="quarter" idx="13"/>
          </p:nvPr>
        </p:nvSpPr>
        <p:spPr/>
        <p:txBody>
          <a:bodyPr/>
          <a:lstStyle/>
          <a:p>
            <a:r>
              <a:rPr lang="ca-ES" dirty="0"/>
              <a:t>El cas d’en George </a:t>
            </a:r>
            <a:r>
              <a:rPr lang="en-US" dirty="0"/>
              <a:t>(c) </a:t>
            </a:r>
          </a:p>
        </p:txBody>
      </p:sp>
      <p:sp>
        <p:nvSpPr>
          <p:cNvPr id="4" name="Content Placeholder 3">
            <a:extLst>
              <a:ext uri="{FF2B5EF4-FFF2-40B4-BE49-F238E27FC236}">
                <a16:creationId xmlns:a16="http://schemas.microsoft.com/office/drawing/2014/main" id="{C5299DFF-ED3E-3649-9A4E-05552F2BD86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a:t>En el cas </a:t>
            </a:r>
            <a:r>
              <a:rPr lang="es-ES" sz="2500" b="1" i="1" dirty="0" err="1"/>
              <a:t>d’en</a:t>
            </a:r>
            <a:r>
              <a:rPr lang="es-ES" sz="2500" b="1" i="1" dirty="0"/>
              <a:t> George, </a:t>
            </a:r>
            <a:r>
              <a:rPr lang="es-ES" sz="2500" b="1" i="1" dirty="0" err="1"/>
              <a:t>quins</a:t>
            </a:r>
            <a:r>
              <a:rPr lang="es-ES" sz="2500" b="1" i="1" dirty="0"/>
              <a:t> </a:t>
            </a:r>
            <a:r>
              <a:rPr lang="es-ES" sz="2500" b="1" i="1" dirty="0" err="1"/>
              <a:t>drets</a:t>
            </a:r>
            <a:r>
              <a:rPr lang="es-ES" sz="2500" b="1" i="1" dirty="0"/>
              <a:t> de la CDPD es van vulnerar?</a:t>
            </a:r>
            <a:endParaRPr lang="en-US" sz="2500" b="1" i="1" dirty="0"/>
          </a:p>
        </p:txBody>
      </p:sp>
      <p:sp>
        <p:nvSpPr>
          <p:cNvPr id="7" name="Title 4">
            <a:extLst>
              <a:ext uri="{FF2B5EF4-FFF2-40B4-BE49-F238E27FC236}">
                <a16:creationId xmlns:a16="http://schemas.microsoft.com/office/drawing/2014/main" id="{992051AE-F926-C94D-9837-D35D62629AC9}"/>
              </a:ext>
            </a:extLst>
          </p:cNvPr>
          <p:cNvSpPr>
            <a:spLocks noGrp="1"/>
          </p:cNvSpPr>
          <p:nvPr>
            <p:ph type="title"/>
          </p:nvPr>
        </p:nvSpPr>
        <p:spPr>
          <a:xfrm>
            <a:off x="507205" y="506412"/>
            <a:ext cx="11115300" cy="359862"/>
          </a:xfrm>
        </p:spPr>
        <p:txBody>
          <a:bodyPr/>
          <a:lstStyle/>
          <a:p>
            <a:r>
              <a:rPr lang="ca-ES" sz="2800" dirty="0"/>
              <a:t>Exercici 4.3: Cas en què s’eviten les mesures coercitives </a:t>
            </a:r>
            <a:r>
              <a:rPr lang="en-US" sz="2800" dirty="0"/>
              <a:t>- 3</a:t>
            </a:r>
          </a:p>
        </p:txBody>
      </p:sp>
    </p:spTree>
    <p:extLst>
      <p:ext uri="{BB962C8B-B14F-4D97-AF65-F5344CB8AC3E}">
        <p14:creationId xmlns:p14="http://schemas.microsoft.com/office/powerpoint/2010/main" val="29366003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1A9F38-7A44-6D4A-8D3C-E4B9022590FE}"/>
              </a:ext>
            </a:extLst>
          </p:cNvPr>
          <p:cNvSpPr>
            <a:spLocks noGrp="1"/>
          </p:cNvSpPr>
          <p:nvPr>
            <p:ph type="sldNum" sz="quarter" idx="12"/>
          </p:nvPr>
        </p:nvSpPr>
        <p:spPr/>
        <p:txBody>
          <a:bodyPr/>
          <a:lstStyle/>
          <a:p>
            <a:fld id="{04260D4A-DEC1-45DD-8AB2-A3349BAAA59E}" type="slidenum">
              <a:rPr lang="en-US" smtClean="0"/>
              <a:pPr/>
              <a:t>113</a:t>
            </a:fld>
            <a:endParaRPr lang="en-US"/>
          </a:p>
        </p:txBody>
      </p:sp>
      <p:sp>
        <p:nvSpPr>
          <p:cNvPr id="3" name="Text Placeholder 2">
            <a:extLst>
              <a:ext uri="{FF2B5EF4-FFF2-40B4-BE49-F238E27FC236}">
                <a16:creationId xmlns:a16="http://schemas.microsoft.com/office/drawing/2014/main" id="{26515641-1142-A747-8A4A-FE577164518E}"/>
              </a:ext>
            </a:extLst>
          </p:cNvPr>
          <p:cNvSpPr>
            <a:spLocks noGrp="1"/>
          </p:cNvSpPr>
          <p:nvPr>
            <p:ph type="body" sz="quarter" idx="13"/>
          </p:nvPr>
        </p:nvSpPr>
        <p:spPr/>
        <p:txBody>
          <a:bodyPr/>
          <a:lstStyle/>
          <a:p>
            <a:r>
              <a:rPr lang="ca-ES" dirty="0"/>
              <a:t>El cas d’en George </a:t>
            </a:r>
            <a:r>
              <a:rPr lang="en-US" dirty="0"/>
              <a:t>(d) </a:t>
            </a:r>
          </a:p>
        </p:txBody>
      </p:sp>
      <p:sp>
        <p:nvSpPr>
          <p:cNvPr id="4" name="Content Placeholder 3">
            <a:extLst>
              <a:ext uri="{FF2B5EF4-FFF2-40B4-BE49-F238E27FC236}">
                <a16:creationId xmlns:a16="http://schemas.microsoft.com/office/drawing/2014/main" id="{ED2B5DD4-DDBC-B245-951C-421BFABA974C}"/>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it-IT" sz="2500" b="1" i="1" dirty="0"/>
              <a:t>Què s’hauria pogut fer d’una altra manera?</a:t>
            </a:r>
            <a:endParaRPr lang="en-US" sz="2500" b="1" i="1" dirty="0"/>
          </a:p>
        </p:txBody>
      </p:sp>
      <p:sp>
        <p:nvSpPr>
          <p:cNvPr id="7" name="Title 4">
            <a:extLst>
              <a:ext uri="{FF2B5EF4-FFF2-40B4-BE49-F238E27FC236}">
                <a16:creationId xmlns:a16="http://schemas.microsoft.com/office/drawing/2014/main" id="{992051AE-F926-C94D-9837-D35D62629AC9}"/>
              </a:ext>
            </a:extLst>
          </p:cNvPr>
          <p:cNvSpPr>
            <a:spLocks noGrp="1"/>
          </p:cNvSpPr>
          <p:nvPr>
            <p:ph type="title"/>
          </p:nvPr>
        </p:nvSpPr>
        <p:spPr>
          <a:xfrm>
            <a:off x="507205" y="506412"/>
            <a:ext cx="11115300" cy="359862"/>
          </a:xfrm>
        </p:spPr>
        <p:txBody>
          <a:bodyPr/>
          <a:lstStyle/>
          <a:p>
            <a:r>
              <a:rPr lang="ca-ES" sz="2800" dirty="0"/>
              <a:t>Exercici 4.3: Cas en què s’eviten les mesures coercitives </a:t>
            </a:r>
            <a:r>
              <a:rPr lang="en-US" sz="2800" dirty="0"/>
              <a:t>- 4</a:t>
            </a:r>
          </a:p>
        </p:txBody>
      </p:sp>
    </p:spTree>
    <p:extLst>
      <p:ext uri="{BB962C8B-B14F-4D97-AF65-F5344CB8AC3E}">
        <p14:creationId xmlns:p14="http://schemas.microsoft.com/office/powerpoint/2010/main" val="29415762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59C52C-E047-3544-94D8-C503E8A48DD8}"/>
              </a:ext>
            </a:extLst>
          </p:cNvPr>
          <p:cNvSpPr>
            <a:spLocks noGrp="1"/>
          </p:cNvSpPr>
          <p:nvPr>
            <p:ph type="sldNum" sz="quarter" idx="12"/>
          </p:nvPr>
        </p:nvSpPr>
        <p:spPr/>
        <p:txBody>
          <a:bodyPr/>
          <a:lstStyle/>
          <a:p>
            <a:fld id="{04260D4A-DEC1-45DD-8AB2-A3349BAAA59E}" type="slidenum">
              <a:rPr lang="en-US" smtClean="0"/>
              <a:pPr/>
              <a:t>114</a:t>
            </a:fld>
            <a:endParaRPr lang="en-US"/>
          </a:p>
        </p:txBody>
      </p:sp>
      <p:sp>
        <p:nvSpPr>
          <p:cNvPr id="3" name="Text Placeholder 2">
            <a:extLst>
              <a:ext uri="{FF2B5EF4-FFF2-40B4-BE49-F238E27FC236}">
                <a16:creationId xmlns:a16="http://schemas.microsoft.com/office/drawing/2014/main" id="{74414578-3AED-7345-8352-0C9C37962FD5}"/>
              </a:ext>
            </a:extLst>
          </p:cNvPr>
          <p:cNvSpPr>
            <a:spLocks noGrp="1"/>
          </p:cNvSpPr>
          <p:nvPr>
            <p:ph type="body" sz="quarter" idx="13"/>
          </p:nvPr>
        </p:nvSpPr>
        <p:spPr/>
        <p:txBody>
          <a:bodyPr/>
          <a:lstStyle/>
          <a:p>
            <a:r>
              <a:rPr lang="ca-ES" dirty="0"/>
              <a:t>El cas d’en George </a:t>
            </a:r>
            <a:r>
              <a:rPr lang="en-US" dirty="0"/>
              <a:t>(e) </a:t>
            </a:r>
          </a:p>
        </p:txBody>
      </p:sp>
      <p:sp>
        <p:nvSpPr>
          <p:cNvPr id="4" name="Content Placeholder 3">
            <a:extLst>
              <a:ext uri="{FF2B5EF4-FFF2-40B4-BE49-F238E27FC236}">
                <a16:creationId xmlns:a16="http://schemas.microsoft.com/office/drawing/2014/main" id="{802642A1-6E8D-9D43-9AA8-055A86D0F7F7}"/>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r>
              <a:rPr lang="es-ES" sz="2500" b="1" i="1" dirty="0"/>
              <a:t>Si la </a:t>
            </a:r>
            <a:r>
              <a:rPr lang="es-ES" sz="2500" b="1" i="1" dirty="0" err="1"/>
              <a:t>voluntat</a:t>
            </a:r>
            <a:r>
              <a:rPr lang="es-ES" sz="2500" b="1" i="1" dirty="0"/>
              <a:t> i les </a:t>
            </a:r>
            <a:r>
              <a:rPr lang="es-ES" sz="2500" b="1" i="1" dirty="0" err="1"/>
              <a:t>preferències</a:t>
            </a:r>
            <a:r>
              <a:rPr lang="es-ES" sz="2500" b="1" i="1" dirty="0"/>
              <a:t> </a:t>
            </a:r>
            <a:r>
              <a:rPr lang="es-ES" sz="2500" b="1" i="1" dirty="0" err="1"/>
              <a:t>d’en</a:t>
            </a:r>
            <a:r>
              <a:rPr lang="es-ES" sz="2500" b="1" i="1" dirty="0"/>
              <a:t> George </a:t>
            </a:r>
            <a:r>
              <a:rPr lang="es-ES" sz="2500" b="1" i="1" dirty="0" err="1"/>
              <a:t>s’haguessin</a:t>
            </a:r>
            <a:r>
              <a:rPr lang="es-ES" sz="2500" b="1" i="1" dirty="0"/>
              <a:t> </a:t>
            </a:r>
            <a:r>
              <a:rPr lang="es-ES" sz="2500" b="1" i="1" dirty="0" err="1"/>
              <a:t>respectat</a:t>
            </a:r>
            <a:r>
              <a:rPr lang="es-ES" sz="2500" b="1" i="1" dirty="0"/>
              <a:t>, </a:t>
            </a:r>
            <a:r>
              <a:rPr lang="es-ES" sz="2500" b="1" i="1" dirty="0" err="1"/>
              <a:t>quin</a:t>
            </a:r>
            <a:r>
              <a:rPr lang="es-ES" sz="2500" b="1" i="1" dirty="0"/>
              <a:t> </a:t>
            </a:r>
            <a:r>
              <a:rPr lang="es-ES" sz="2500" b="1" i="1" dirty="0" err="1"/>
              <a:t>creieu</a:t>
            </a:r>
            <a:r>
              <a:rPr lang="es-ES" sz="2500" b="1" i="1" dirty="0"/>
              <a:t> que </a:t>
            </a:r>
            <a:r>
              <a:rPr lang="es-ES" sz="2500" b="1" i="1" dirty="0" err="1"/>
              <a:t>hauria</a:t>
            </a:r>
            <a:r>
              <a:rPr lang="es-ES" sz="2500" b="1" i="1" dirty="0"/>
              <a:t> </a:t>
            </a:r>
            <a:r>
              <a:rPr lang="es-ES" sz="2500" b="1" i="1" dirty="0" err="1"/>
              <a:t>estat</a:t>
            </a:r>
            <a:r>
              <a:rPr lang="es-ES" sz="2500" b="1" i="1" dirty="0"/>
              <a:t> el </a:t>
            </a:r>
            <a:r>
              <a:rPr lang="es-ES" sz="2500" b="1" i="1" dirty="0" err="1"/>
              <a:t>resultat</a:t>
            </a:r>
            <a:r>
              <a:rPr lang="es-ES" sz="2500" b="1" i="1" dirty="0"/>
              <a:t>? </a:t>
            </a:r>
            <a:endParaRPr lang="en-US" sz="2500" b="1" i="1" dirty="0"/>
          </a:p>
        </p:txBody>
      </p:sp>
      <p:sp>
        <p:nvSpPr>
          <p:cNvPr id="7" name="Title 4">
            <a:extLst>
              <a:ext uri="{FF2B5EF4-FFF2-40B4-BE49-F238E27FC236}">
                <a16:creationId xmlns:a16="http://schemas.microsoft.com/office/drawing/2014/main" id="{992051AE-F926-C94D-9837-D35D62629AC9}"/>
              </a:ext>
            </a:extLst>
          </p:cNvPr>
          <p:cNvSpPr>
            <a:spLocks noGrp="1"/>
          </p:cNvSpPr>
          <p:nvPr>
            <p:ph type="title"/>
          </p:nvPr>
        </p:nvSpPr>
        <p:spPr>
          <a:xfrm>
            <a:off x="507205" y="506412"/>
            <a:ext cx="11115300" cy="359862"/>
          </a:xfrm>
        </p:spPr>
        <p:txBody>
          <a:bodyPr/>
          <a:lstStyle/>
          <a:p>
            <a:r>
              <a:rPr lang="ca-ES" sz="2800" dirty="0"/>
              <a:t>Exercici 4.3: Cas en què s’eviten les mesures coercitives </a:t>
            </a:r>
            <a:r>
              <a:rPr lang="en-US" sz="2800" dirty="0"/>
              <a:t>- 5</a:t>
            </a:r>
          </a:p>
        </p:txBody>
      </p:sp>
    </p:spTree>
    <p:extLst>
      <p:ext uri="{BB962C8B-B14F-4D97-AF65-F5344CB8AC3E}">
        <p14:creationId xmlns:p14="http://schemas.microsoft.com/office/powerpoint/2010/main" val="20939264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E082C4-D8B4-4A4E-9268-1FB13387EABC}"/>
              </a:ext>
            </a:extLst>
          </p:cNvPr>
          <p:cNvSpPr>
            <a:spLocks noGrp="1"/>
          </p:cNvSpPr>
          <p:nvPr>
            <p:ph type="sldNum" sz="quarter" idx="12"/>
          </p:nvPr>
        </p:nvSpPr>
        <p:spPr/>
        <p:txBody>
          <a:bodyPr/>
          <a:lstStyle/>
          <a:p>
            <a:fld id="{04260D4A-DEC1-45DD-8AB2-A3349BAAA59E}" type="slidenum">
              <a:rPr lang="en-US" smtClean="0"/>
              <a:pPr/>
              <a:t>115</a:t>
            </a:fld>
            <a:endParaRPr lang="en-US"/>
          </a:p>
        </p:txBody>
      </p:sp>
      <p:sp>
        <p:nvSpPr>
          <p:cNvPr id="3" name="Text Placeholder 2">
            <a:extLst>
              <a:ext uri="{FF2B5EF4-FFF2-40B4-BE49-F238E27FC236}">
                <a16:creationId xmlns:a16="http://schemas.microsoft.com/office/drawing/2014/main" id="{BBDB00BA-DFD1-CD43-8F04-EC091B7F9841}"/>
              </a:ext>
            </a:extLst>
          </p:cNvPr>
          <p:cNvSpPr>
            <a:spLocks noGrp="1"/>
          </p:cNvSpPr>
          <p:nvPr>
            <p:ph type="body" sz="quarter" idx="13"/>
          </p:nvPr>
        </p:nvSpPr>
        <p:spPr/>
        <p:txBody>
          <a:bodyPr/>
          <a:lstStyle/>
          <a:p>
            <a:r>
              <a:rPr lang="ca-ES" dirty="0"/>
              <a:t>El cas de la </a:t>
            </a:r>
            <a:r>
              <a:rPr lang="ca-ES" dirty="0" err="1"/>
              <a:t>Soren</a:t>
            </a:r>
            <a:r>
              <a:rPr lang="ca-ES" dirty="0"/>
              <a:t> </a:t>
            </a:r>
            <a:r>
              <a:rPr lang="en-US" dirty="0"/>
              <a:t>(a) </a:t>
            </a:r>
          </a:p>
        </p:txBody>
      </p:sp>
      <p:sp>
        <p:nvSpPr>
          <p:cNvPr id="4" name="Content Placeholder 3">
            <a:extLst>
              <a:ext uri="{FF2B5EF4-FFF2-40B4-BE49-F238E27FC236}">
                <a16:creationId xmlns:a16="http://schemas.microsoft.com/office/drawing/2014/main" id="{DC695465-6E15-B243-BCCC-9C9133270BD8}"/>
              </a:ext>
            </a:extLst>
          </p:cNvPr>
          <p:cNvSpPr>
            <a:spLocks noGrp="1"/>
          </p:cNvSpPr>
          <p:nvPr>
            <p:ph sz="quarter" idx="14"/>
          </p:nvPr>
        </p:nvSpPr>
        <p:spPr/>
        <p:txBody>
          <a:bodyPr/>
          <a:lstStyle/>
          <a:p>
            <a:pPr marL="0" indent="0" algn="just">
              <a:buNone/>
            </a:pPr>
            <a:r>
              <a:rPr lang="ca-ES" dirty="0"/>
              <a:t>Un matí, una jove anomenada </a:t>
            </a:r>
            <a:r>
              <a:rPr lang="ca-ES" dirty="0" err="1"/>
              <a:t>Soren</a:t>
            </a:r>
            <a:r>
              <a:rPr lang="ca-ES" dirty="0"/>
              <a:t> és portada al servei local de salut mental. S’ha intentat suïcidar saltant des d’un pont, però a la vora hi havia unes agents de policia i li ho han impedit. La </a:t>
            </a:r>
            <a:r>
              <a:rPr lang="ca-ES" dirty="0" err="1"/>
              <a:t>Soren</a:t>
            </a:r>
            <a:r>
              <a:rPr lang="ca-ES" dirty="0"/>
              <a:t> explica al treballador en salut mental que encara es vol suïcidar. No vol cap tractament i demana que la deixin tornar a casa, on viu sola. La </a:t>
            </a:r>
            <a:r>
              <a:rPr lang="ca-ES" dirty="0" err="1"/>
              <a:t>Soren</a:t>
            </a:r>
            <a:r>
              <a:rPr lang="ca-ES" dirty="0"/>
              <a:t> no ha redactat cap pla de decisions anticipades ni cap document de voluntats anticipades</a:t>
            </a:r>
            <a:r>
              <a:rPr lang="en-US" dirty="0"/>
              <a:t>.</a:t>
            </a:r>
          </a:p>
          <a:p>
            <a:pPr algn="just"/>
            <a:endParaRPr lang="en-US" dirty="0"/>
          </a:p>
        </p:txBody>
      </p:sp>
      <p:sp>
        <p:nvSpPr>
          <p:cNvPr id="5" name="Title 4">
            <a:extLst>
              <a:ext uri="{FF2B5EF4-FFF2-40B4-BE49-F238E27FC236}">
                <a16:creationId xmlns:a16="http://schemas.microsoft.com/office/drawing/2014/main" id="{470C5A37-59A5-FD40-A154-A08675E17A08}"/>
              </a:ext>
            </a:extLst>
          </p:cNvPr>
          <p:cNvSpPr>
            <a:spLocks noGrp="1"/>
          </p:cNvSpPr>
          <p:nvPr>
            <p:ph type="title"/>
          </p:nvPr>
        </p:nvSpPr>
        <p:spPr/>
        <p:txBody>
          <a:bodyPr/>
          <a:lstStyle/>
          <a:p>
            <a:r>
              <a:rPr lang="ca-ES" dirty="0"/>
              <a:t>Exercici 4.4. Una situació difícil </a:t>
            </a:r>
            <a:r>
              <a:rPr lang="en-US" dirty="0"/>
              <a:t>-1 </a:t>
            </a:r>
          </a:p>
        </p:txBody>
      </p:sp>
    </p:spTree>
    <p:extLst>
      <p:ext uri="{BB962C8B-B14F-4D97-AF65-F5344CB8AC3E}">
        <p14:creationId xmlns:p14="http://schemas.microsoft.com/office/powerpoint/2010/main" val="28343302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214C3A-E42C-1343-B61B-EBBF7C4B9B2A}"/>
              </a:ext>
            </a:extLst>
          </p:cNvPr>
          <p:cNvSpPr>
            <a:spLocks noGrp="1"/>
          </p:cNvSpPr>
          <p:nvPr>
            <p:ph type="sldNum" sz="quarter" idx="12"/>
          </p:nvPr>
        </p:nvSpPr>
        <p:spPr/>
        <p:txBody>
          <a:bodyPr/>
          <a:lstStyle/>
          <a:p>
            <a:fld id="{04260D4A-DEC1-45DD-8AB2-A3349BAAA59E}" type="slidenum">
              <a:rPr lang="en-US" smtClean="0"/>
              <a:pPr/>
              <a:t>116</a:t>
            </a:fld>
            <a:endParaRPr lang="en-US"/>
          </a:p>
        </p:txBody>
      </p:sp>
      <p:sp>
        <p:nvSpPr>
          <p:cNvPr id="3" name="Text Placeholder 2">
            <a:extLst>
              <a:ext uri="{FF2B5EF4-FFF2-40B4-BE49-F238E27FC236}">
                <a16:creationId xmlns:a16="http://schemas.microsoft.com/office/drawing/2014/main" id="{CFF62445-09CC-6843-9476-3A68D5007EDB}"/>
              </a:ext>
            </a:extLst>
          </p:cNvPr>
          <p:cNvSpPr>
            <a:spLocks noGrp="1"/>
          </p:cNvSpPr>
          <p:nvPr>
            <p:ph type="body" sz="quarter" idx="13"/>
          </p:nvPr>
        </p:nvSpPr>
        <p:spPr/>
        <p:txBody>
          <a:bodyPr/>
          <a:lstStyle/>
          <a:p>
            <a:r>
              <a:rPr lang="ca-ES" dirty="0"/>
              <a:t>El cas de la </a:t>
            </a:r>
            <a:r>
              <a:rPr lang="ca-ES" dirty="0" err="1"/>
              <a:t>Soren</a:t>
            </a:r>
            <a:r>
              <a:rPr lang="ca-ES" dirty="0"/>
              <a:t> </a:t>
            </a:r>
            <a:r>
              <a:rPr lang="es-ES" dirty="0"/>
              <a:t> </a:t>
            </a:r>
            <a:r>
              <a:rPr lang="en-US" dirty="0"/>
              <a:t>(b) </a:t>
            </a:r>
          </a:p>
        </p:txBody>
      </p:sp>
      <p:sp>
        <p:nvSpPr>
          <p:cNvPr id="4" name="Content Placeholder 3">
            <a:extLst>
              <a:ext uri="{FF2B5EF4-FFF2-40B4-BE49-F238E27FC236}">
                <a16:creationId xmlns:a16="http://schemas.microsoft.com/office/drawing/2014/main" id="{F0A01D68-14EE-F240-8D73-3B96C2995F47}"/>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err="1"/>
              <a:t>Quines</a:t>
            </a:r>
            <a:r>
              <a:rPr lang="es-ES" sz="2500" b="1" i="1" dirty="0"/>
              <a:t> mesures positives </a:t>
            </a:r>
            <a:r>
              <a:rPr lang="es-ES" sz="2500" b="1" i="1" dirty="0" err="1"/>
              <a:t>creieu</a:t>
            </a:r>
            <a:r>
              <a:rPr lang="es-ES" sz="2500" b="1" i="1" dirty="0"/>
              <a:t> que es </a:t>
            </a:r>
            <a:r>
              <a:rPr lang="es-ES" sz="2500" b="1" i="1" dirty="0" err="1"/>
              <a:t>podrien</a:t>
            </a:r>
            <a:r>
              <a:rPr lang="es-ES" sz="2500" b="1" i="1" dirty="0"/>
              <a:t> adoptar en la </a:t>
            </a:r>
            <a:r>
              <a:rPr lang="es-ES" sz="2500" b="1" i="1" dirty="0" err="1"/>
              <a:t>situació</a:t>
            </a:r>
            <a:r>
              <a:rPr lang="es-ES" sz="2500" b="1" i="1" dirty="0"/>
              <a:t> anterior per donar </a:t>
            </a:r>
            <a:r>
              <a:rPr lang="es-ES" sz="2500" b="1" i="1" dirty="0" err="1"/>
              <a:t>suport</a:t>
            </a:r>
            <a:r>
              <a:rPr lang="es-ES" sz="2500" b="1" i="1" dirty="0"/>
              <a:t> a la </a:t>
            </a:r>
            <a:r>
              <a:rPr lang="es-ES" sz="2500" b="1" i="1" dirty="0" err="1"/>
              <a:t>Soren</a:t>
            </a:r>
            <a:r>
              <a:rPr lang="es-ES" sz="2500" b="1" i="1" dirty="0"/>
              <a:t> i evitar </a:t>
            </a:r>
            <a:r>
              <a:rPr lang="es-ES" sz="2500" b="1" i="1" dirty="0" err="1"/>
              <a:t>l’ingrés</a:t>
            </a:r>
            <a:r>
              <a:rPr lang="es-ES" sz="2500" b="1" i="1" dirty="0"/>
              <a:t> </a:t>
            </a:r>
            <a:r>
              <a:rPr lang="es-ES" sz="2500" b="1" i="1" dirty="0" err="1"/>
              <a:t>hospitalari</a:t>
            </a:r>
            <a:r>
              <a:rPr lang="es-ES" sz="2500" b="1" i="1" dirty="0"/>
              <a:t> i/o el </a:t>
            </a:r>
            <a:r>
              <a:rPr lang="es-ES" sz="2500" b="1" i="1" dirty="0" err="1"/>
              <a:t>tractament</a:t>
            </a:r>
            <a:r>
              <a:rPr lang="es-ES" sz="2500" b="1" i="1" dirty="0"/>
              <a:t> </a:t>
            </a:r>
            <a:r>
              <a:rPr lang="es-ES" sz="2500" b="1" i="1" dirty="0" err="1"/>
              <a:t>involuntaris</a:t>
            </a:r>
            <a:r>
              <a:rPr lang="es-ES" sz="2500" b="1" i="1" dirty="0"/>
              <a:t>? </a:t>
            </a:r>
            <a:endParaRPr lang="en-US" dirty="0"/>
          </a:p>
        </p:txBody>
      </p:sp>
      <p:sp>
        <p:nvSpPr>
          <p:cNvPr id="5" name="Title 4">
            <a:extLst>
              <a:ext uri="{FF2B5EF4-FFF2-40B4-BE49-F238E27FC236}">
                <a16:creationId xmlns:a16="http://schemas.microsoft.com/office/drawing/2014/main" id="{408DE645-1A42-694D-9694-15BDCBDE9CC1}"/>
              </a:ext>
            </a:extLst>
          </p:cNvPr>
          <p:cNvSpPr>
            <a:spLocks noGrp="1"/>
          </p:cNvSpPr>
          <p:nvPr>
            <p:ph type="title"/>
          </p:nvPr>
        </p:nvSpPr>
        <p:spPr/>
        <p:txBody>
          <a:bodyPr/>
          <a:lstStyle/>
          <a:p>
            <a:r>
              <a:rPr lang="ca-ES" dirty="0"/>
              <a:t>Exercici 4.4. Una situació difícil </a:t>
            </a:r>
            <a:r>
              <a:rPr lang="es-ES" dirty="0"/>
              <a:t>-</a:t>
            </a:r>
            <a:r>
              <a:rPr lang="en-US" dirty="0"/>
              <a:t> 2 </a:t>
            </a:r>
          </a:p>
        </p:txBody>
      </p:sp>
    </p:spTree>
    <p:extLst>
      <p:ext uri="{BB962C8B-B14F-4D97-AF65-F5344CB8AC3E}">
        <p14:creationId xmlns:p14="http://schemas.microsoft.com/office/powerpoint/2010/main" val="93875583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5AA6DD-98A1-9240-A344-D099AF789FEE}"/>
              </a:ext>
            </a:extLst>
          </p:cNvPr>
          <p:cNvSpPr>
            <a:spLocks noGrp="1"/>
          </p:cNvSpPr>
          <p:nvPr>
            <p:ph type="sldNum" sz="quarter" idx="12"/>
          </p:nvPr>
        </p:nvSpPr>
        <p:spPr/>
        <p:txBody>
          <a:bodyPr/>
          <a:lstStyle/>
          <a:p>
            <a:fld id="{04260D4A-DEC1-45DD-8AB2-A3349BAAA59E}" type="slidenum">
              <a:rPr lang="en-US" smtClean="0"/>
              <a:pPr/>
              <a:t>117</a:t>
            </a:fld>
            <a:endParaRPr lang="en-US"/>
          </a:p>
        </p:txBody>
      </p:sp>
      <p:sp>
        <p:nvSpPr>
          <p:cNvPr id="3" name="Text Placeholder 2">
            <a:extLst>
              <a:ext uri="{FF2B5EF4-FFF2-40B4-BE49-F238E27FC236}">
                <a16:creationId xmlns:a16="http://schemas.microsoft.com/office/drawing/2014/main" id="{54BD5D05-6116-1B4D-947C-91849A8EA0DB}"/>
              </a:ext>
            </a:extLst>
          </p:cNvPr>
          <p:cNvSpPr>
            <a:spLocks noGrp="1"/>
          </p:cNvSpPr>
          <p:nvPr>
            <p:ph type="body" sz="quarter" idx="13"/>
          </p:nvPr>
        </p:nvSpPr>
        <p:spPr/>
        <p:txBody>
          <a:bodyPr/>
          <a:lstStyle/>
          <a:p>
            <a:r>
              <a:rPr lang="ca-ES" dirty="0"/>
              <a:t>El cas de la </a:t>
            </a:r>
            <a:r>
              <a:rPr lang="ca-ES" dirty="0" err="1"/>
              <a:t>Soren</a:t>
            </a:r>
            <a:r>
              <a:rPr lang="ca-ES" dirty="0"/>
              <a:t> </a:t>
            </a:r>
            <a:r>
              <a:rPr lang="en-US" dirty="0"/>
              <a:t>(c) – </a:t>
            </a:r>
            <a:r>
              <a:rPr lang="es-ES" dirty="0"/>
              <a:t>un resultado positivo</a:t>
            </a:r>
          </a:p>
        </p:txBody>
      </p:sp>
      <p:sp>
        <p:nvSpPr>
          <p:cNvPr id="4" name="Content Placeholder 3">
            <a:extLst>
              <a:ext uri="{FF2B5EF4-FFF2-40B4-BE49-F238E27FC236}">
                <a16:creationId xmlns:a16="http://schemas.microsoft.com/office/drawing/2014/main" id="{C719C689-06C2-0A4E-9453-A344A49E28EC}"/>
              </a:ext>
            </a:extLst>
          </p:cNvPr>
          <p:cNvSpPr>
            <a:spLocks noGrp="1"/>
          </p:cNvSpPr>
          <p:nvPr>
            <p:ph sz="quarter" idx="14"/>
          </p:nvPr>
        </p:nvSpPr>
        <p:spPr/>
        <p:txBody>
          <a:bodyPr/>
          <a:lstStyle/>
          <a:p>
            <a:pPr marL="0" indent="0" algn="just">
              <a:buNone/>
            </a:pPr>
            <a:r>
              <a:rPr lang="es-ES" sz="1950" dirty="0"/>
              <a:t>En el </a:t>
            </a:r>
            <a:r>
              <a:rPr lang="es-ES" sz="1950" dirty="0" err="1"/>
              <a:t>servei</a:t>
            </a:r>
            <a:r>
              <a:rPr lang="es-ES" sz="1950" dirty="0"/>
              <a:t>, la </a:t>
            </a:r>
            <a:r>
              <a:rPr lang="es-ES" sz="1950" dirty="0" err="1"/>
              <a:t>infermera</a:t>
            </a:r>
            <a:r>
              <a:rPr lang="es-ES" sz="1950" dirty="0"/>
              <a:t> en </a:t>
            </a:r>
            <a:r>
              <a:rPr lang="es-ES" sz="1950" dirty="0" err="1"/>
              <a:t>cap</a:t>
            </a:r>
            <a:r>
              <a:rPr lang="es-ES" sz="1950" dirty="0"/>
              <a:t> li pregunta a la </a:t>
            </a:r>
            <a:r>
              <a:rPr lang="es-ES" sz="1950" dirty="0" err="1"/>
              <a:t>Soren</a:t>
            </a:r>
            <a:r>
              <a:rPr lang="es-ES" sz="1950" dirty="0"/>
              <a:t> </a:t>
            </a:r>
            <a:r>
              <a:rPr lang="es-ES" sz="1950" dirty="0" err="1"/>
              <a:t>què</a:t>
            </a:r>
            <a:r>
              <a:rPr lang="es-ES" sz="1950" dirty="0"/>
              <a:t> </a:t>
            </a:r>
            <a:r>
              <a:rPr lang="es-ES" sz="1950" dirty="0" err="1"/>
              <a:t>l’ajudaria</a:t>
            </a:r>
            <a:r>
              <a:rPr lang="es-ES" sz="1950" dirty="0"/>
              <a:t> en </a:t>
            </a:r>
            <a:r>
              <a:rPr lang="es-ES" sz="1950" dirty="0" err="1"/>
              <a:t>aquests</a:t>
            </a:r>
            <a:r>
              <a:rPr lang="es-ES" sz="1950" dirty="0"/>
              <a:t> </a:t>
            </a:r>
            <a:r>
              <a:rPr lang="es-ES" sz="1950" dirty="0" err="1"/>
              <a:t>moments</a:t>
            </a:r>
            <a:r>
              <a:rPr lang="es-ES" sz="1950" dirty="0"/>
              <a:t>. La </a:t>
            </a:r>
            <a:r>
              <a:rPr lang="es-ES" sz="1950" dirty="0" err="1"/>
              <a:t>Soren</a:t>
            </a:r>
            <a:r>
              <a:rPr lang="es-ES" sz="1950" dirty="0"/>
              <a:t> li </a:t>
            </a:r>
            <a:r>
              <a:rPr lang="es-ES" sz="1950" dirty="0" err="1"/>
              <a:t>diu</a:t>
            </a:r>
            <a:r>
              <a:rPr lang="es-ES" sz="1950" dirty="0"/>
              <a:t> que si </a:t>
            </a:r>
            <a:r>
              <a:rPr lang="es-ES" sz="1950" dirty="0" err="1"/>
              <a:t>pogués</a:t>
            </a:r>
            <a:r>
              <a:rPr lang="es-ES" sz="1950" dirty="0"/>
              <a:t> </a:t>
            </a:r>
            <a:r>
              <a:rPr lang="es-ES" sz="1950" dirty="0" err="1"/>
              <a:t>veure</a:t>
            </a:r>
            <a:r>
              <a:rPr lang="es-ES" sz="1950" dirty="0"/>
              <a:t> la </a:t>
            </a:r>
            <a:r>
              <a:rPr lang="es-ES" sz="1950" dirty="0" err="1"/>
              <a:t>seva</a:t>
            </a:r>
            <a:r>
              <a:rPr lang="es-ES" sz="1950" dirty="0"/>
              <a:t> germana per explicar-li </a:t>
            </a:r>
            <a:r>
              <a:rPr lang="es-ES" sz="1950" dirty="0" err="1"/>
              <a:t>l’angoixa</a:t>
            </a:r>
            <a:r>
              <a:rPr lang="es-ES" sz="1950" dirty="0"/>
              <a:t> que </a:t>
            </a:r>
            <a:r>
              <a:rPr lang="es-ES" sz="1950" dirty="0" err="1"/>
              <a:t>sent</a:t>
            </a:r>
            <a:r>
              <a:rPr lang="es-ES" sz="1950" dirty="0"/>
              <a:t>, se </a:t>
            </a:r>
            <a:r>
              <a:rPr lang="es-ES" sz="1950" dirty="0" err="1"/>
              <a:t>sentiria</a:t>
            </a:r>
            <a:r>
              <a:rPr lang="es-ES" sz="1950" dirty="0"/>
              <a:t> </a:t>
            </a:r>
            <a:r>
              <a:rPr lang="es-ES" sz="1950" dirty="0" err="1"/>
              <a:t>més</a:t>
            </a:r>
            <a:r>
              <a:rPr lang="es-ES" sz="1950" dirty="0"/>
              <a:t> segura. </a:t>
            </a:r>
          </a:p>
          <a:p>
            <a:pPr marL="0" indent="0" algn="just">
              <a:buNone/>
            </a:pPr>
            <a:r>
              <a:rPr lang="es-ES" sz="1950" dirty="0"/>
              <a:t> La </a:t>
            </a:r>
            <a:r>
              <a:rPr lang="es-ES" sz="1950" dirty="0" err="1"/>
              <a:t>Soren</a:t>
            </a:r>
            <a:r>
              <a:rPr lang="es-ES" sz="1950" dirty="0"/>
              <a:t> també li explica que acaba de </a:t>
            </a:r>
            <a:r>
              <a:rPr lang="es-ES" sz="1950" dirty="0" err="1"/>
              <a:t>perdre</a:t>
            </a:r>
            <a:r>
              <a:rPr lang="es-ES" sz="1950" dirty="0"/>
              <a:t> la </a:t>
            </a:r>
            <a:r>
              <a:rPr lang="es-ES" sz="1950" dirty="0" err="1"/>
              <a:t>feina</a:t>
            </a:r>
            <a:r>
              <a:rPr lang="es-ES" sz="1950" dirty="0"/>
              <a:t> i que </a:t>
            </a:r>
            <a:r>
              <a:rPr lang="es-ES" sz="1950" dirty="0" err="1"/>
              <a:t>està</a:t>
            </a:r>
            <a:r>
              <a:rPr lang="es-ES" sz="1950" dirty="0"/>
              <a:t> desesperada </a:t>
            </a:r>
            <a:r>
              <a:rPr lang="es-ES" sz="1950" dirty="0" err="1"/>
              <a:t>perquè</a:t>
            </a:r>
            <a:r>
              <a:rPr lang="es-ES" sz="1950" dirty="0"/>
              <a:t> no </a:t>
            </a:r>
            <a:r>
              <a:rPr lang="es-ES" sz="1950" dirty="0" err="1"/>
              <a:t>sap</a:t>
            </a:r>
            <a:r>
              <a:rPr lang="es-ES" sz="1950" dirty="0"/>
              <a:t> </a:t>
            </a:r>
            <a:r>
              <a:rPr lang="es-ES" sz="1950" dirty="0" err="1"/>
              <a:t>com</a:t>
            </a:r>
            <a:r>
              <a:rPr lang="es-ES" sz="1950" dirty="0"/>
              <a:t> </a:t>
            </a:r>
            <a:r>
              <a:rPr lang="es-ES" sz="1950" dirty="0" err="1"/>
              <a:t>s’ho</a:t>
            </a:r>
            <a:r>
              <a:rPr lang="es-ES" sz="1950" dirty="0"/>
              <a:t> </a:t>
            </a:r>
            <a:r>
              <a:rPr lang="es-ES" sz="1950" dirty="0" err="1"/>
              <a:t>farà</a:t>
            </a:r>
            <a:r>
              <a:rPr lang="es-ES" sz="1950" dirty="0"/>
              <a:t> per tirar </a:t>
            </a:r>
            <a:r>
              <a:rPr lang="es-ES" sz="1950" dirty="0" err="1"/>
              <a:t>endavant</a:t>
            </a:r>
            <a:r>
              <a:rPr lang="es-ES" sz="1950" dirty="0"/>
              <a:t> en el </a:t>
            </a:r>
            <a:r>
              <a:rPr lang="es-ES" sz="1950" dirty="0" err="1"/>
              <a:t>futur</a:t>
            </a:r>
            <a:r>
              <a:rPr lang="es-ES" sz="1950" dirty="0"/>
              <a:t>. La </a:t>
            </a:r>
            <a:r>
              <a:rPr lang="es-ES" sz="1950" dirty="0" err="1"/>
              <a:t>infermera</a:t>
            </a:r>
            <a:r>
              <a:rPr lang="es-ES" sz="1950" dirty="0"/>
              <a:t> li </a:t>
            </a:r>
            <a:r>
              <a:rPr lang="es-ES" sz="1950" dirty="0" err="1"/>
              <a:t>diu</a:t>
            </a:r>
            <a:r>
              <a:rPr lang="es-ES" sz="1950" dirty="0"/>
              <a:t> que, si ella </a:t>
            </a:r>
            <a:r>
              <a:rPr lang="es-ES" sz="1950" dirty="0" err="1"/>
              <a:t>vol</a:t>
            </a:r>
            <a:r>
              <a:rPr lang="es-ES" sz="1950" dirty="0"/>
              <a:t>, poden </a:t>
            </a:r>
            <a:r>
              <a:rPr lang="es-ES" sz="1950" dirty="0" err="1"/>
              <a:t>treballar</a:t>
            </a:r>
            <a:r>
              <a:rPr lang="es-ES" sz="1950" dirty="0"/>
              <a:t> </a:t>
            </a:r>
            <a:r>
              <a:rPr lang="es-ES" sz="1950" dirty="0" err="1"/>
              <a:t>plegades</a:t>
            </a:r>
            <a:r>
              <a:rPr lang="es-ES" sz="1950" dirty="0"/>
              <a:t> </a:t>
            </a:r>
            <a:r>
              <a:rPr lang="es-ES" sz="1950" dirty="0" err="1"/>
              <a:t>durant</a:t>
            </a:r>
            <a:r>
              <a:rPr lang="es-ES" sz="1950" dirty="0"/>
              <a:t> les </a:t>
            </a:r>
            <a:r>
              <a:rPr lang="es-ES" sz="1950" dirty="0" err="1"/>
              <a:t>pròximes</a:t>
            </a:r>
            <a:r>
              <a:rPr lang="es-ES" sz="1950" dirty="0"/>
              <a:t> </a:t>
            </a:r>
            <a:r>
              <a:rPr lang="es-ES" sz="1950" dirty="0" err="1"/>
              <a:t>setmanes</a:t>
            </a:r>
            <a:r>
              <a:rPr lang="es-ES" sz="1950" dirty="0"/>
              <a:t> per mirar de </a:t>
            </a:r>
            <a:r>
              <a:rPr lang="es-ES" sz="1950" dirty="0" err="1"/>
              <a:t>resoldre</a:t>
            </a:r>
            <a:r>
              <a:rPr lang="es-ES" sz="1950" dirty="0"/>
              <a:t> </a:t>
            </a:r>
            <a:r>
              <a:rPr lang="es-ES" sz="1950" dirty="0" err="1"/>
              <a:t>aquest</a:t>
            </a:r>
            <a:r>
              <a:rPr lang="es-ES" sz="1950" dirty="0"/>
              <a:t> problema, explorar </a:t>
            </a:r>
            <a:r>
              <a:rPr lang="es-ES" sz="1950" dirty="0" err="1"/>
              <a:t>diferents</a:t>
            </a:r>
            <a:r>
              <a:rPr lang="es-ES" sz="1950" dirty="0"/>
              <a:t> </a:t>
            </a:r>
            <a:r>
              <a:rPr lang="es-ES" sz="1950" dirty="0" err="1"/>
              <a:t>opcions</a:t>
            </a:r>
            <a:r>
              <a:rPr lang="es-ES" sz="1950" dirty="0"/>
              <a:t> i recursos </a:t>
            </a:r>
            <a:r>
              <a:rPr lang="es-ES" sz="1950" dirty="0" err="1"/>
              <a:t>d’ajuda</a:t>
            </a:r>
            <a:r>
              <a:rPr lang="es-ES" sz="1950" dirty="0"/>
              <a:t> </a:t>
            </a:r>
            <a:r>
              <a:rPr lang="es-ES" sz="1950" dirty="0" err="1"/>
              <a:t>econòmica</a:t>
            </a:r>
            <a:r>
              <a:rPr lang="es-ES" sz="1950" dirty="0"/>
              <a:t> i intentar </a:t>
            </a:r>
            <a:r>
              <a:rPr lang="es-ES" sz="1950" dirty="0" err="1"/>
              <a:t>trobar</a:t>
            </a:r>
            <a:r>
              <a:rPr lang="es-ES" sz="1950" dirty="0"/>
              <a:t> una </a:t>
            </a:r>
            <a:r>
              <a:rPr lang="es-ES" sz="1950" dirty="0" err="1"/>
              <a:t>altra</a:t>
            </a:r>
            <a:r>
              <a:rPr lang="es-ES" sz="1950" dirty="0"/>
              <a:t> </a:t>
            </a:r>
            <a:r>
              <a:rPr lang="es-ES" sz="1950" dirty="0" err="1"/>
              <a:t>feina</a:t>
            </a:r>
            <a:r>
              <a:rPr lang="es-ES" sz="1950" dirty="0"/>
              <a:t>. La germana de la </a:t>
            </a:r>
            <a:r>
              <a:rPr lang="es-ES" sz="1950" dirty="0" err="1"/>
              <a:t>Soren</a:t>
            </a:r>
            <a:r>
              <a:rPr lang="es-ES" sz="1950" dirty="0"/>
              <a:t> li </a:t>
            </a:r>
            <a:r>
              <a:rPr lang="es-ES" sz="1950" dirty="0" err="1"/>
              <a:t>diu</a:t>
            </a:r>
            <a:r>
              <a:rPr lang="es-ES" sz="1950" dirty="0"/>
              <a:t> que </a:t>
            </a:r>
            <a:r>
              <a:rPr lang="es-ES" sz="1950" dirty="0" err="1"/>
              <a:t>pot</a:t>
            </a:r>
            <a:r>
              <a:rPr lang="es-ES" sz="1950" dirty="0"/>
              <a:t> </a:t>
            </a:r>
            <a:r>
              <a:rPr lang="es-ES" sz="1950" dirty="0" err="1"/>
              <a:t>anar</a:t>
            </a:r>
            <a:r>
              <a:rPr lang="es-ES" sz="1950" dirty="0"/>
              <a:t> a </a:t>
            </a:r>
            <a:r>
              <a:rPr lang="es-ES" sz="1950" dirty="0" err="1"/>
              <a:t>viure</a:t>
            </a:r>
            <a:r>
              <a:rPr lang="es-ES" sz="1950" dirty="0"/>
              <a:t> </a:t>
            </a:r>
            <a:r>
              <a:rPr lang="es-ES" sz="1950" dirty="0" err="1"/>
              <a:t>amb</a:t>
            </a:r>
            <a:r>
              <a:rPr lang="es-ES" sz="1950" dirty="0"/>
              <a:t> ella </a:t>
            </a:r>
            <a:r>
              <a:rPr lang="es-ES" sz="1950" dirty="0" err="1"/>
              <a:t>fins</a:t>
            </a:r>
            <a:r>
              <a:rPr lang="es-ES" sz="1950" dirty="0"/>
              <a:t> que es </a:t>
            </a:r>
            <a:r>
              <a:rPr lang="es-ES" sz="1950" dirty="0" err="1"/>
              <a:t>trobi</a:t>
            </a:r>
            <a:r>
              <a:rPr lang="es-ES" sz="1950" dirty="0"/>
              <a:t> </a:t>
            </a:r>
            <a:r>
              <a:rPr lang="es-ES" sz="1950" dirty="0" err="1"/>
              <a:t>millor</a:t>
            </a:r>
            <a:r>
              <a:rPr lang="es-ES" sz="1950" dirty="0"/>
              <a:t>. </a:t>
            </a:r>
          </a:p>
          <a:p>
            <a:pPr marL="0" indent="0" algn="just">
              <a:buNone/>
            </a:pPr>
            <a:r>
              <a:rPr lang="es-ES" sz="1950" dirty="0"/>
              <a:t>La </a:t>
            </a:r>
            <a:r>
              <a:rPr lang="es-ES" sz="1950" dirty="0" err="1"/>
              <a:t>infermera</a:t>
            </a:r>
            <a:r>
              <a:rPr lang="es-ES" sz="1950" dirty="0"/>
              <a:t> també </a:t>
            </a:r>
            <a:r>
              <a:rPr lang="es-ES" sz="1950" dirty="0" err="1"/>
              <a:t>proposa</a:t>
            </a:r>
            <a:r>
              <a:rPr lang="es-ES" sz="1950" dirty="0"/>
              <a:t> a la </a:t>
            </a:r>
            <a:r>
              <a:rPr lang="es-ES" sz="1950" dirty="0" err="1"/>
              <a:t>Soren</a:t>
            </a:r>
            <a:r>
              <a:rPr lang="es-ES" sz="1950" dirty="0"/>
              <a:t> que </a:t>
            </a:r>
            <a:r>
              <a:rPr lang="es-ES" sz="1950" dirty="0" err="1"/>
              <a:t>vagi</a:t>
            </a:r>
            <a:r>
              <a:rPr lang="es-ES" sz="1950" dirty="0"/>
              <a:t> al </a:t>
            </a:r>
            <a:r>
              <a:rPr lang="es-ES" sz="1950" dirty="0" err="1"/>
              <a:t>servei</a:t>
            </a:r>
            <a:r>
              <a:rPr lang="es-ES" sz="1950" dirty="0"/>
              <a:t> de </a:t>
            </a:r>
            <a:r>
              <a:rPr lang="es-ES" sz="1950" dirty="0" err="1"/>
              <a:t>salut</a:t>
            </a:r>
            <a:r>
              <a:rPr lang="es-ES" sz="1950" dirty="0"/>
              <a:t> mental dos </a:t>
            </a:r>
            <a:r>
              <a:rPr lang="es-ES" sz="1950" dirty="0" err="1"/>
              <a:t>cops</a:t>
            </a:r>
            <a:r>
              <a:rPr lang="es-ES" sz="1950" dirty="0"/>
              <a:t> per </a:t>
            </a:r>
            <a:r>
              <a:rPr lang="es-ES" sz="1950" dirty="0" err="1"/>
              <a:t>setmana</a:t>
            </a:r>
            <a:r>
              <a:rPr lang="es-ES" sz="1950" dirty="0"/>
              <a:t>, o </a:t>
            </a:r>
            <a:r>
              <a:rPr lang="es-ES" sz="1950" dirty="0" err="1"/>
              <a:t>més</a:t>
            </a:r>
            <a:r>
              <a:rPr lang="es-ES" sz="1950" dirty="0"/>
              <a:t> </a:t>
            </a:r>
            <a:r>
              <a:rPr lang="es-ES" sz="1950" dirty="0" err="1"/>
              <a:t>sovint</a:t>
            </a:r>
            <a:r>
              <a:rPr lang="es-ES" sz="1950" dirty="0"/>
              <a:t>, per </a:t>
            </a:r>
            <a:r>
              <a:rPr lang="es-ES" sz="1950" dirty="0" err="1"/>
              <a:t>rebre</a:t>
            </a:r>
            <a:r>
              <a:rPr lang="es-ES" sz="1950" dirty="0"/>
              <a:t> </a:t>
            </a:r>
            <a:r>
              <a:rPr lang="es-ES" sz="1950" dirty="0" err="1"/>
              <a:t>aconsellament</a:t>
            </a:r>
            <a:r>
              <a:rPr lang="es-ES" sz="1950" dirty="0"/>
              <a:t> i estudiar </a:t>
            </a:r>
            <a:r>
              <a:rPr lang="es-ES" sz="1950" dirty="0" err="1"/>
              <a:t>altres</a:t>
            </a:r>
            <a:r>
              <a:rPr lang="es-ES" sz="1950" dirty="0"/>
              <a:t> </a:t>
            </a:r>
            <a:r>
              <a:rPr lang="es-ES" sz="1950" dirty="0" err="1"/>
              <a:t>opcions</a:t>
            </a:r>
            <a:r>
              <a:rPr lang="es-ES" sz="1950" dirty="0"/>
              <a:t> </a:t>
            </a:r>
            <a:r>
              <a:rPr lang="es-ES" sz="1950" dirty="0" err="1"/>
              <a:t>d’atenció</a:t>
            </a:r>
            <a:r>
              <a:rPr lang="es-ES" sz="1950" dirty="0"/>
              <a:t> i de </a:t>
            </a:r>
            <a:r>
              <a:rPr lang="es-ES" sz="1950" dirty="0" err="1"/>
              <a:t>suport</a:t>
            </a:r>
            <a:r>
              <a:rPr lang="es-ES" sz="1950" dirty="0"/>
              <a:t>. </a:t>
            </a:r>
          </a:p>
          <a:p>
            <a:pPr marL="0" indent="0" algn="just">
              <a:buNone/>
            </a:pPr>
            <a:r>
              <a:rPr lang="es-ES" sz="1950" dirty="0"/>
              <a:t>La </a:t>
            </a:r>
            <a:r>
              <a:rPr lang="es-ES" sz="1950" dirty="0" err="1"/>
              <a:t>setmana</a:t>
            </a:r>
            <a:r>
              <a:rPr lang="es-ES" sz="1950" dirty="0"/>
              <a:t> </a:t>
            </a:r>
            <a:r>
              <a:rPr lang="es-ES" sz="1950" dirty="0" err="1"/>
              <a:t>següent</a:t>
            </a:r>
            <a:r>
              <a:rPr lang="es-ES" sz="1950" dirty="0"/>
              <a:t>, la </a:t>
            </a:r>
            <a:r>
              <a:rPr lang="es-ES" sz="1950" dirty="0" err="1"/>
              <a:t>Soren</a:t>
            </a:r>
            <a:r>
              <a:rPr lang="es-ES" sz="1950" dirty="0"/>
              <a:t> </a:t>
            </a:r>
            <a:r>
              <a:rPr lang="es-ES" sz="1950" dirty="0" err="1"/>
              <a:t>diu</a:t>
            </a:r>
            <a:r>
              <a:rPr lang="es-ES" sz="1950" dirty="0"/>
              <a:t> que ara se </a:t>
            </a:r>
            <a:r>
              <a:rPr lang="es-ES" sz="1950" dirty="0" err="1"/>
              <a:t>sent</a:t>
            </a:r>
            <a:r>
              <a:rPr lang="es-ES" sz="1950" dirty="0"/>
              <a:t> escoltada i segura i que ha </a:t>
            </a:r>
            <a:r>
              <a:rPr lang="es-ES" sz="1950" dirty="0" err="1"/>
              <a:t>rebut</a:t>
            </a:r>
            <a:r>
              <a:rPr lang="es-ES" sz="1950" dirty="0"/>
              <a:t> </a:t>
            </a:r>
            <a:r>
              <a:rPr lang="es-ES" sz="1950" dirty="0" err="1"/>
              <a:t>l’ajuda</a:t>
            </a:r>
            <a:r>
              <a:rPr lang="es-ES" sz="1950" dirty="0"/>
              <a:t> </a:t>
            </a:r>
            <a:r>
              <a:rPr lang="es-ES" sz="1950" dirty="0" err="1"/>
              <a:t>necessària</a:t>
            </a:r>
            <a:r>
              <a:rPr lang="es-ES" sz="1950" dirty="0"/>
              <a:t>, i també que </a:t>
            </a:r>
            <a:r>
              <a:rPr lang="es-ES" sz="1950" dirty="0" err="1"/>
              <a:t>està</a:t>
            </a:r>
            <a:r>
              <a:rPr lang="es-ES" sz="1950" dirty="0"/>
              <a:t> </a:t>
            </a:r>
            <a:r>
              <a:rPr lang="es-ES" sz="1950" dirty="0" err="1"/>
              <a:t>convençuda</a:t>
            </a:r>
            <a:r>
              <a:rPr lang="es-ES" sz="1950" dirty="0"/>
              <a:t> que </a:t>
            </a:r>
            <a:r>
              <a:rPr lang="es-ES" sz="1950" dirty="0" err="1"/>
              <a:t>tant</a:t>
            </a:r>
            <a:r>
              <a:rPr lang="es-ES" sz="1950" dirty="0"/>
              <a:t> la </a:t>
            </a:r>
            <a:r>
              <a:rPr lang="es-ES" sz="1950" dirty="0" err="1"/>
              <a:t>seva</a:t>
            </a:r>
            <a:r>
              <a:rPr lang="es-ES" sz="1950" dirty="0"/>
              <a:t> germana </a:t>
            </a:r>
            <a:r>
              <a:rPr lang="es-ES" sz="1950" dirty="0" err="1"/>
              <a:t>com</a:t>
            </a:r>
            <a:r>
              <a:rPr lang="es-ES" sz="1950" dirty="0"/>
              <a:t> el personal del </a:t>
            </a:r>
            <a:r>
              <a:rPr lang="es-ES" sz="1950" dirty="0" err="1"/>
              <a:t>servei</a:t>
            </a:r>
            <a:r>
              <a:rPr lang="es-ES" sz="1950" dirty="0"/>
              <a:t> li proporcionen el </a:t>
            </a:r>
            <a:r>
              <a:rPr lang="es-ES" sz="1950" dirty="0" err="1"/>
              <a:t>suport</a:t>
            </a:r>
            <a:r>
              <a:rPr lang="es-ES" sz="1950" dirty="0"/>
              <a:t> que li cal. A </a:t>
            </a:r>
            <a:r>
              <a:rPr lang="es-ES" sz="1950" dirty="0" err="1"/>
              <a:t>més</a:t>
            </a:r>
            <a:r>
              <a:rPr lang="es-ES" sz="1950" dirty="0"/>
              <a:t>, continua </a:t>
            </a:r>
            <a:r>
              <a:rPr lang="es-ES" sz="1950" dirty="0" err="1"/>
              <a:t>explorant</a:t>
            </a:r>
            <a:r>
              <a:rPr lang="es-ES" sz="1950" dirty="0"/>
              <a:t> </a:t>
            </a:r>
            <a:r>
              <a:rPr lang="es-ES" sz="1950" dirty="0" err="1"/>
              <a:t>altres</a:t>
            </a:r>
            <a:r>
              <a:rPr lang="es-ES" sz="1950" dirty="0"/>
              <a:t> </a:t>
            </a:r>
            <a:r>
              <a:rPr lang="es-ES" sz="1950" dirty="0" err="1"/>
              <a:t>serveis</a:t>
            </a:r>
            <a:r>
              <a:rPr lang="es-ES" sz="1950" dirty="0"/>
              <a:t> i </a:t>
            </a:r>
            <a:r>
              <a:rPr lang="es-ES" sz="1950" dirty="0" err="1"/>
              <a:t>suports</a:t>
            </a:r>
            <a:r>
              <a:rPr lang="es-ES" sz="1950" dirty="0"/>
              <a:t> que hi ha a la </a:t>
            </a:r>
            <a:r>
              <a:rPr lang="es-ES" sz="1950" dirty="0" err="1"/>
              <a:t>comunitat</a:t>
            </a:r>
            <a:r>
              <a:rPr lang="es-ES" sz="1950" dirty="0"/>
              <a:t>. </a:t>
            </a:r>
          </a:p>
          <a:p>
            <a:pPr marL="0" indent="0" algn="just">
              <a:buNone/>
            </a:pPr>
            <a:r>
              <a:rPr lang="es-ES" sz="1950" dirty="0"/>
              <a:t>. </a:t>
            </a:r>
          </a:p>
        </p:txBody>
      </p:sp>
      <p:sp>
        <p:nvSpPr>
          <p:cNvPr id="5" name="Title 4">
            <a:extLst>
              <a:ext uri="{FF2B5EF4-FFF2-40B4-BE49-F238E27FC236}">
                <a16:creationId xmlns:a16="http://schemas.microsoft.com/office/drawing/2014/main" id="{6D485664-E69D-9943-98AE-C27D3B7C23C9}"/>
              </a:ext>
            </a:extLst>
          </p:cNvPr>
          <p:cNvSpPr>
            <a:spLocks noGrp="1"/>
          </p:cNvSpPr>
          <p:nvPr>
            <p:ph type="title"/>
          </p:nvPr>
        </p:nvSpPr>
        <p:spPr/>
        <p:txBody>
          <a:bodyPr/>
          <a:lstStyle/>
          <a:p>
            <a:r>
              <a:rPr lang="ca-ES" dirty="0"/>
              <a:t>Exercici 4.4. Una situació difícil </a:t>
            </a:r>
            <a:r>
              <a:rPr lang="en-US" dirty="0"/>
              <a:t>- 3</a:t>
            </a:r>
          </a:p>
        </p:txBody>
      </p:sp>
    </p:spTree>
    <p:extLst>
      <p:ext uri="{BB962C8B-B14F-4D97-AF65-F5344CB8AC3E}">
        <p14:creationId xmlns:p14="http://schemas.microsoft.com/office/powerpoint/2010/main" val="15106858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0EDDE9-5B80-FB48-9ED9-B3EB7905215C}"/>
              </a:ext>
            </a:extLst>
          </p:cNvPr>
          <p:cNvSpPr>
            <a:spLocks noGrp="1"/>
          </p:cNvSpPr>
          <p:nvPr>
            <p:ph type="sldNum" sz="quarter" idx="12"/>
          </p:nvPr>
        </p:nvSpPr>
        <p:spPr/>
        <p:txBody>
          <a:bodyPr/>
          <a:lstStyle/>
          <a:p>
            <a:fld id="{04260D4A-DEC1-45DD-8AB2-A3349BAAA59E}" type="slidenum">
              <a:rPr lang="en-US" smtClean="0"/>
              <a:pPr/>
              <a:t>118</a:t>
            </a:fld>
            <a:endParaRPr lang="en-US"/>
          </a:p>
        </p:txBody>
      </p:sp>
      <p:sp>
        <p:nvSpPr>
          <p:cNvPr id="3" name="Text Placeholder 2">
            <a:extLst>
              <a:ext uri="{FF2B5EF4-FFF2-40B4-BE49-F238E27FC236}">
                <a16:creationId xmlns:a16="http://schemas.microsoft.com/office/drawing/2014/main" id="{293B0DB1-C6D8-5542-9A20-BC215D8ABE01}"/>
              </a:ext>
            </a:extLst>
          </p:cNvPr>
          <p:cNvSpPr>
            <a:spLocks noGrp="1"/>
          </p:cNvSpPr>
          <p:nvPr>
            <p:ph type="body" sz="quarter" idx="13"/>
          </p:nvPr>
        </p:nvSpPr>
        <p:spPr/>
        <p:txBody>
          <a:bodyPr/>
          <a:lstStyle/>
          <a:p>
            <a:r>
              <a:rPr lang="ca-ES" dirty="0"/>
              <a:t>El cas de la </a:t>
            </a:r>
            <a:r>
              <a:rPr lang="ca-ES" dirty="0" err="1"/>
              <a:t>Soren</a:t>
            </a:r>
            <a:r>
              <a:rPr lang="ca-ES" dirty="0"/>
              <a:t> </a:t>
            </a:r>
            <a:r>
              <a:rPr lang="en-US" dirty="0"/>
              <a:t>(d) </a:t>
            </a:r>
          </a:p>
        </p:txBody>
      </p:sp>
      <p:sp>
        <p:nvSpPr>
          <p:cNvPr id="4" name="Content Placeholder 3">
            <a:extLst>
              <a:ext uri="{FF2B5EF4-FFF2-40B4-BE49-F238E27FC236}">
                <a16:creationId xmlns:a16="http://schemas.microsoft.com/office/drawing/2014/main" id="{5EC0C0D5-05F3-4749-B3B5-40F52CA4AA42}"/>
              </a:ext>
            </a:extLst>
          </p:cNvPr>
          <p:cNvSpPr>
            <a:spLocks noGrp="1"/>
          </p:cNvSpPr>
          <p:nvPr>
            <p:ph sz="quarter" idx="14"/>
          </p:nvPr>
        </p:nvSpPr>
        <p:spPr/>
        <p:txBody>
          <a:bodyPr/>
          <a:lstStyle/>
          <a:p>
            <a:pPr marL="0" indent="0">
              <a:buNone/>
            </a:pPr>
            <a:endParaRPr lang="en-US" b="1" i="1" dirty="0"/>
          </a:p>
          <a:p>
            <a:pPr marL="0" indent="0">
              <a:buNone/>
            </a:pPr>
            <a:endParaRPr lang="en-US" b="1" i="1" dirty="0"/>
          </a:p>
          <a:p>
            <a:pPr marL="0" indent="0" algn="ctr">
              <a:buNone/>
            </a:pPr>
            <a:r>
              <a:rPr lang="es-ES" sz="2500" b="1" i="1" dirty="0" err="1"/>
              <a:t>Què</a:t>
            </a:r>
            <a:r>
              <a:rPr lang="es-ES" sz="2500" b="1" i="1" dirty="0"/>
              <a:t> en </a:t>
            </a:r>
            <a:r>
              <a:rPr lang="es-ES" sz="2500" b="1" i="1" dirty="0" err="1"/>
              <a:t>penseu</a:t>
            </a:r>
            <a:r>
              <a:rPr lang="es-ES" sz="2500" b="1" i="1" dirty="0"/>
              <a:t>, del </a:t>
            </a:r>
            <a:r>
              <a:rPr lang="es-ES" sz="2500" b="1" i="1" dirty="0" err="1"/>
              <a:t>suport</a:t>
            </a:r>
            <a:r>
              <a:rPr lang="es-ES" sz="2500" b="1" i="1" dirty="0"/>
              <a:t> que ha </a:t>
            </a:r>
            <a:r>
              <a:rPr lang="es-ES" sz="2500" b="1" i="1" dirty="0" err="1"/>
              <a:t>rebut</a:t>
            </a:r>
            <a:r>
              <a:rPr lang="es-ES" sz="2500" b="1" i="1" dirty="0"/>
              <a:t> la </a:t>
            </a:r>
            <a:r>
              <a:rPr lang="es-ES" sz="2500" b="1" i="1" dirty="0" err="1"/>
              <a:t>Soren</a:t>
            </a:r>
            <a:r>
              <a:rPr lang="es-ES" sz="2500" b="1" i="1" dirty="0"/>
              <a:t> en </a:t>
            </a:r>
            <a:r>
              <a:rPr lang="es-ES" sz="2500" b="1" i="1" dirty="0" err="1"/>
              <a:t>aquest</a:t>
            </a:r>
            <a:r>
              <a:rPr lang="es-ES" sz="2500" b="1" i="1" dirty="0"/>
              <a:t> cas? </a:t>
            </a:r>
            <a:endParaRPr lang="en-US" sz="2500" b="1" i="1" dirty="0"/>
          </a:p>
        </p:txBody>
      </p:sp>
      <p:sp>
        <p:nvSpPr>
          <p:cNvPr id="5" name="Title 4">
            <a:extLst>
              <a:ext uri="{FF2B5EF4-FFF2-40B4-BE49-F238E27FC236}">
                <a16:creationId xmlns:a16="http://schemas.microsoft.com/office/drawing/2014/main" id="{84577560-30E3-EE4F-8856-B0BACA82C423}"/>
              </a:ext>
            </a:extLst>
          </p:cNvPr>
          <p:cNvSpPr>
            <a:spLocks noGrp="1"/>
          </p:cNvSpPr>
          <p:nvPr>
            <p:ph type="title"/>
          </p:nvPr>
        </p:nvSpPr>
        <p:spPr/>
        <p:txBody>
          <a:bodyPr/>
          <a:lstStyle/>
          <a:p>
            <a:r>
              <a:rPr lang="ca-ES" dirty="0"/>
              <a:t>Exercici 4.4. Una situació difícil </a:t>
            </a:r>
            <a:r>
              <a:rPr lang="en-US" dirty="0"/>
              <a:t>- 4</a:t>
            </a:r>
          </a:p>
        </p:txBody>
      </p:sp>
    </p:spTree>
    <p:extLst>
      <p:ext uri="{BB962C8B-B14F-4D97-AF65-F5344CB8AC3E}">
        <p14:creationId xmlns:p14="http://schemas.microsoft.com/office/powerpoint/2010/main" val="41891331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AD5971-BB9E-3644-BBE2-6D4A16B975DE}"/>
              </a:ext>
            </a:extLst>
          </p:cNvPr>
          <p:cNvSpPr>
            <a:spLocks noGrp="1"/>
          </p:cNvSpPr>
          <p:nvPr>
            <p:ph type="sldNum" sz="quarter" idx="12"/>
          </p:nvPr>
        </p:nvSpPr>
        <p:spPr/>
        <p:txBody>
          <a:bodyPr/>
          <a:lstStyle/>
          <a:p>
            <a:fld id="{04260D4A-DEC1-45DD-8AB2-A3349BAAA59E}" type="slidenum">
              <a:rPr lang="en-US" smtClean="0"/>
              <a:pPr/>
              <a:t>119</a:t>
            </a:fld>
            <a:endParaRPr lang="en-US"/>
          </a:p>
        </p:txBody>
      </p:sp>
      <p:sp>
        <p:nvSpPr>
          <p:cNvPr id="3" name="Text Placeholder 2">
            <a:extLst>
              <a:ext uri="{FF2B5EF4-FFF2-40B4-BE49-F238E27FC236}">
                <a16:creationId xmlns:a16="http://schemas.microsoft.com/office/drawing/2014/main" id="{10606E75-7FF4-0C43-8082-1AA5EDBD5024}"/>
              </a:ext>
            </a:extLst>
          </p:cNvPr>
          <p:cNvSpPr>
            <a:spLocks noGrp="1"/>
          </p:cNvSpPr>
          <p:nvPr>
            <p:ph type="body" sz="quarter" idx="13"/>
          </p:nvPr>
        </p:nvSpPr>
        <p:spPr/>
        <p:txBody>
          <a:bodyPr/>
          <a:lstStyle/>
          <a:p>
            <a:r>
              <a:rPr lang="ca-ES" dirty="0"/>
              <a:t>El cas de la </a:t>
            </a:r>
            <a:r>
              <a:rPr lang="ca-ES" dirty="0" err="1"/>
              <a:t>Soren</a:t>
            </a:r>
            <a:r>
              <a:rPr lang="ca-ES" dirty="0"/>
              <a:t> </a:t>
            </a:r>
            <a:r>
              <a:rPr lang="en-US" dirty="0"/>
              <a:t>(e) </a:t>
            </a:r>
          </a:p>
        </p:txBody>
      </p:sp>
      <p:sp>
        <p:nvSpPr>
          <p:cNvPr id="4" name="Content Placeholder 3">
            <a:extLst>
              <a:ext uri="{FF2B5EF4-FFF2-40B4-BE49-F238E27FC236}">
                <a16:creationId xmlns:a16="http://schemas.microsoft.com/office/drawing/2014/main" id="{36F4F5B7-0542-D646-8701-1C90D29BDDD7}"/>
              </a:ext>
            </a:extLst>
          </p:cNvPr>
          <p:cNvSpPr>
            <a:spLocks noGrp="1"/>
          </p:cNvSpPr>
          <p:nvPr>
            <p:ph sz="quarter" idx="14"/>
          </p:nvPr>
        </p:nvSpPr>
        <p:spPr>
          <a:xfrm>
            <a:off x="641007" y="1395663"/>
            <a:ext cx="11174412" cy="4570921"/>
          </a:xfrm>
        </p:spPr>
        <p:txBody>
          <a:bodyPr/>
          <a:lstStyle/>
          <a:p>
            <a:pPr algn="just"/>
            <a:r>
              <a:rPr lang="ca-ES" sz="2000" dirty="0"/>
              <a:t>No s’ha de permetre que ningú se’n vagi a casa tot sol sense haver-li ofert cap suport.</a:t>
            </a:r>
            <a:r>
              <a:rPr lang="en-US" sz="2000" dirty="0"/>
              <a:t> </a:t>
            </a:r>
          </a:p>
          <a:p>
            <a:pPr algn="just"/>
            <a:r>
              <a:rPr lang="ca-ES" sz="2000" dirty="0"/>
              <a:t>Cal proporcionar a les persones opcions de suport que respectin els seus drets</a:t>
            </a:r>
            <a:r>
              <a:rPr lang="en-US" sz="2000" dirty="0"/>
              <a:t>. </a:t>
            </a:r>
          </a:p>
          <a:p>
            <a:pPr algn="just"/>
            <a:r>
              <a:rPr lang="ca-ES" sz="2000" dirty="0"/>
              <a:t>Un exemple seria el suport d’algú en qui aquestes persones confiïn i que es pugui quedar amb elles o que pugui comprovar amb regularitat</a:t>
            </a:r>
            <a:r>
              <a:rPr lang="en-US" sz="2000" dirty="0"/>
              <a:t>. </a:t>
            </a:r>
          </a:p>
          <a:p>
            <a:pPr algn="just"/>
            <a:r>
              <a:rPr lang="ca-ES" sz="2000" dirty="0"/>
              <a:t>Potser calgui escoltar-les amb atenció i a vegades pensar d’una manera creativa i original</a:t>
            </a:r>
            <a:r>
              <a:rPr lang="es-ES" sz="2000" dirty="0"/>
              <a:t>.</a:t>
            </a:r>
          </a:p>
          <a:p>
            <a:pPr algn="just"/>
            <a:r>
              <a:rPr lang="ca-ES" sz="2000" dirty="0"/>
              <a:t>Els documents de voluntats anticipades poden proporcionar un marc útil per garantir les decisions, la voluntat i les preferències de les persones en situacions en què presenten una gran angoixa emocional</a:t>
            </a:r>
            <a:r>
              <a:rPr lang="en-US" sz="2000" dirty="0"/>
              <a:t>. </a:t>
            </a:r>
          </a:p>
          <a:p>
            <a:pPr algn="just"/>
            <a:r>
              <a:rPr lang="ca-ES" sz="2000" dirty="0"/>
              <a:t>Si la preferència d’una persona és que, en un moment determinat del futur i en unes circumstàncies concretes, la ingressin i la sotmetin a un tractament (fins i tot en contra de la seva voluntat) en aquell moment específic, cal que ho pugui especificar en un document de </a:t>
            </a:r>
            <a:r>
              <a:rPr lang="ca-ES" sz="2000" b="1" dirty="0"/>
              <a:t>voluntats anticipades </a:t>
            </a:r>
            <a:r>
              <a:rPr lang="en-US" sz="2000" b="1" dirty="0"/>
              <a:t>– </a:t>
            </a:r>
            <a:r>
              <a:rPr lang="en-US" sz="2000" b="1" dirty="0" err="1"/>
              <a:t>es</a:t>
            </a:r>
            <a:r>
              <a:rPr lang="es-ES" sz="2000" b="1" dirty="0"/>
              <a:t> denominen «</a:t>
            </a:r>
            <a:r>
              <a:rPr lang="es-ES" sz="2000" b="1" dirty="0" err="1"/>
              <a:t>clàusules</a:t>
            </a:r>
            <a:r>
              <a:rPr lang="es-ES" sz="2000" b="1" dirty="0"/>
              <a:t> </a:t>
            </a:r>
            <a:r>
              <a:rPr lang="es-ES" sz="2000" b="1" dirty="0" err="1"/>
              <a:t>Ulisses</a:t>
            </a:r>
            <a:r>
              <a:rPr lang="es-ES" sz="2000" b="1" dirty="0"/>
              <a:t>».</a:t>
            </a:r>
            <a:r>
              <a:rPr lang="en-US" sz="2000" b="1" dirty="0"/>
              <a:t> </a:t>
            </a:r>
          </a:p>
          <a:p>
            <a:pPr algn="just"/>
            <a:r>
              <a:rPr lang="ca-ES" sz="2000" dirty="0"/>
              <a:t>Això no ha d’impedir que es faci tot el possible per oferir a les persones opcions no coactives. </a:t>
            </a:r>
            <a:endParaRPr lang="es-ES" sz="2000" dirty="0"/>
          </a:p>
          <a:p>
            <a:pPr marL="0" indent="0" algn="just">
              <a:buNone/>
            </a:pPr>
            <a:endParaRPr lang="en-US" sz="2000" dirty="0"/>
          </a:p>
          <a:p>
            <a:pPr algn="just"/>
            <a:endParaRPr lang="en-US" sz="2000" dirty="0"/>
          </a:p>
        </p:txBody>
      </p:sp>
      <p:sp>
        <p:nvSpPr>
          <p:cNvPr id="5" name="Title 4">
            <a:extLst>
              <a:ext uri="{FF2B5EF4-FFF2-40B4-BE49-F238E27FC236}">
                <a16:creationId xmlns:a16="http://schemas.microsoft.com/office/drawing/2014/main" id="{99FBD7C5-C399-A246-B15D-3560E1F40F4E}"/>
              </a:ext>
            </a:extLst>
          </p:cNvPr>
          <p:cNvSpPr>
            <a:spLocks noGrp="1"/>
          </p:cNvSpPr>
          <p:nvPr>
            <p:ph type="title"/>
          </p:nvPr>
        </p:nvSpPr>
        <p:spPr/>
        <p:txBody>
          <a:bodyPr/>
          <a:lstStyle/>
          <a:p>
            <a:r>
              <a:rPr lang="ca-ES" dirty="0"/>
              <a:t>Exercici 4.4. Una situació difícil </a:t>
            </a:r>
            <a:r>
              <a:rPr lang="en-US" dirty="0"/>
              <a:t>- 5</a:t>
            </a:r>
          </a:p>
        </p:txBody>
      </p:sp>
    </p:spTree>
    <p:extLst>
      <p:ext uri="{BB962C8B-B14F-4D97-AF65-F5344CB8AC3E}">
        <p14:creationId xmlns:p14="http://schemas.microsoft.com/office/powerpoint/2010/main" val="115291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885EA2-4C1F-5648-8317-24AA23CC2035}"/>
              </a:ext>
            </a:extLst>
          </p:cNvPr>
          <p:cNvSpPr>
            <a:spLocks noGrp="1"/>
          </p:cNvSpPr>
          <p:nvPr>
            <p:ph type="sldNum" sz="quarter" idx="12"/>
          </p:nvPr>
        </p:nvSpPr>
        <p:spPr/>
        <p:txBody>
          <a:bodyPr/>
          <a:lstStyle/>
          <a:p>
            <a:fld id="{04260D4A-DEC1-45DD-8AB2-A3349BAAA59E}" type="slidenum">
              <a:rPr lang="en-US" smtClean="0"/>
              <a:pPr/>
              <a:t>12</a:t>
            </a:fld>
            <a:endParaRPr lang="en-US"/>
          </a:p>
        </p:txBody>
      </p:sp>
      <p:sp>
        <p:nvSpPr>
          <p:cNvPr id="4" name="Content Placeholder 3">
            <a:extLst>
              <a:ext uri="{FF2B5EF4-FFF2-40B4-BE49-F238E27FC236}">
                <a16:creationId xmlns:a16="http://schemas.microsoft.com/office/drawing/2014/main" id="{B17E176D-3866-8146-BD9D-F95A984E94B6}"/>
              </a:ext>
            </a:extLst>
          </p:cNvPr>
          <p:cNvSpPr>
            <a:spLocks noGrp="1"/>
          </p:cNvSpPr>
          <p:nvPr>
            <p:ph sz="quarter" idx="14"/>
          </p:nvPr>
        </p:nvSpPr>
        <p:spPr/>
        <p:txBody>
          <a:bodyPr/>
          <a:lstStyle/>
          <a:p>
            <a:r>
              <a:rPr lang="ca-ES" dirty="0"/>
              <a:t>El dret a la capacitat jurídica està emparat per l’article 12 de la CDPD. </a:t>
            </a:r>
            <a:endParaRPr lang="es-ES" dirty="0"/>
          </a:p>
        </p:txBody>
      </p:sp>
      <p:sp>
        <p:nvSpPr>
          <p:cNvPr id="5" name="Title 4">
            <a:extLst>
              <a:ext uri="{FF2B5EF4-FFF2-40B4-BE49-F238E27FC236}">
                <a16:creationId xmlns:a16="http://schemas.microsoft.com/office/drawing/2014/main" id="{C906F26F-4CE9-8941-A2F6-DA67E68B4075}"/>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- 1</a:t>
            </a:r>
          </a:p>
        </p:txBody>
      </p:sp>
    </p:spTree>
    <p:extLst>
      <p:ext uri="{BB962C8B-B14F-4D97-AF65-F5344CB8AC3E}">
        <p14:creationId xmlns:p14="http://schemas.microsoft.com/office/powerpoint/2010/main" val="5499485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981281-97B1-4A40-9287-1A030FDBFCAA}"/>
              </a:ext>
            </a:extLst>
          </p:cNvPr>
          <p:cNvSpPr>
            <a:spLocks noGrp="1"/>
          </p:cNvSpPr>
          <p:nvPr>
            <p:ph type="sldNum" sz="quarter" idx="12"/>
          </p:nvPr>
        </p:nvSpPr>
        <p:spPr/>
        <p:txBody>
          <a:bodyPr/>
          <a:lstStyle/>
          <a:p>
            <a:fld id="{04260D4A-DEC1-45DD-8AB2-A3349BAAA59E}" type="slidenum">
              <a:rPr lang="en-US" smtClean="0"/>
              <a:pPr/>
              <a:t>120</a:t>
            </a:fld>
            <a:endParaRPr lang="en-US"/>
          </a:p>
        </p:txBody>
      </p:sp>
      <p:sp>
        <p:nvSpPr>
          <p:cNvPr id="4" name="Content Placeholder 3">
            <a:extLst>
              <a:ext uri="{FF2B5EF4-FFF2-40B4-BE49-F238E27FC236}">
                <a16:creationId xmlns:a16="http://schemas.microsoft.com/office/drawing/2014/main" id="{14A2F4B9-3BE0-7E42-BA9F-C2C34AEBC25A}"/>
              </a:ext>
            </a:extLst>
          </p:cNvPr>
          <p:cNvSpPr>
            <a:spLocks noGrp="1"/>
          </p:cNvSpPr>
          <p:nvPr>
            <p:ph sz="quarter" idx="14"/>
          </p:nvPr>
        </p:nvSpPr>
        <p:spPr/>
        <p:txBody>
          <a:bodyPr/>
          <a:lstStyle/>
          <a:p>
            <a:pPr algn="just"/>
            <a:r>
              <a:rPr lang="en-US" i="1" dirty="0"/>
              <a:t>Neil </a:t>
            </a:r>
            <a:r>
              <a:rPr lang="en-US" i="1" dirty="0" err="1"/>
              <a:t>Laybourn</a:t>
            </a:r>
            <a:r>
              <a:rPr lang="en-US" i="1" dirty="0"/>
              <a:t> and Jonny Benjamin discuss mental health: </a:t>
            </a:r>
            <a:r>
              <a:rPr lang="en-US" dirty="0">
                <a:hlinkClick r:id="rId3"/>
              </a:rPr>
              <a:t>https://youtu.be/GTURfplghls</a:t>
            </a:r>
            <a:r>
              <a:rPr lang="en-US" dirty="0"/>
              <a:t>.</a:t>
            </a:r>
          </a:p>
          <a:p>
            <a:pPr marL="0" indent="0" algn="just">
              <a:buNone/>
            </a:pPr>
            <a:endParaRPr lang="en-US" dirty="0"/>
          </a:p>
          <a:p>
            <a:pPr marL="0" indent="0" algn="just">
              <a:buNone/>
            </a:pPr>
            <a:r>
              <a:rPr lang="ca-ES" dirty="0"/>
              <a:t>El vídeo explica com Neil </a:t>
            </a:r>
            <a:r>
              <a:rPr lang="ca-ES" dirty="0" err="1"/>
              <a:t>Laybourn</a:t>
            </a:r>
            <a:r>
              <a:rPr lang="ca-ES" dirty="0"/>
              <a:t>, un vianant, va evitar que </a:t>
            </a:r>
            <a:r>
              <a:rPr lang="ca-ES" dirty="0" err="1"/>
              <a:t>Jonny</a:t>
            </a:r>
            <a:r>
              <a:rPr lang="ca-ES" dirty="0"/>
              <a:t> Benjamin saltés d’un pont simplement parlant-hi i escoltant-lo.</a:t>
            </a:r>
            <a:endParaRPr lang="en-US" dirty="0"/>
          </a:p>
        </p:txBody>
      </p:sp>
      <p:sp>
        <p:nvSpPr>
          <p:cNvPr id="5" name="Title 4">
            <a:extLst>
              <a:ext uri="{FF2B5EF4-FFF2-40B4-BE49-F238E27FC236}">
                <a16:creationId xmlns:a16="http://schemas.microsoft.com/office/drawing/2014/main" id="{7686210B-D0A6-A940-93CF-35FC1A0FED20}"/>
              </a:ext>
            </a:extLst>
          </p:cNvPr>
          <p:cNvSpPr>
            <a:spLocks noGrp="1"/>
          </p:cNvSpPr>
          <p:nvPr>
            <p:ph type="title"/>
          </p:nvPr>
        </p:nvSpPr>
        <p:spPr/>
        <p:txBody>
          <a:bodyPr/>
          <a:lstStyle/>
          <a:p>
            <a:r>
              <a:rPr lang="ca-ES" dirty="0"/>
              <a:t>Exercici 4.4. Una situació difícil </a:t>
            </a:r>
            <a:r>
              <a:rPr lang="en-US" dirty="0"/>
              <a:t>- 6</a:t>
            </a:r>
          </a:p>
        </p:txBody>
      </p:sp>
    </p:spTree>
    <p:extLst>
      <p:ext uri="{BB962C8B-B14F-4D97-AF65-F5344CB8AC3E}">
        <p14:creationId xmlns:p14="http://schemas.microsoft.com/office/powerpoint/2010/main" val="67925837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34A841-7F1E-014E-B321-26E8561FF306}"/>
              </a:ext>
            </a:extLst>
          </p:cNvPr>
          <p:cNvSpPr>
            <a:spLocks noGrp="1"/>
          </p:cNvSpPr>
          <p:nvPr>
            <p:ph type="sldNum" sz="quarter" idx="12"/>
          </p:nvPr>
        </p:nvSpPr>
        <p:spPr/>
        <p:txBody>
          <a:bodyPr/>
          <a:lstStyle/>
          <a:p>
            <a:fld id="{04260D4A-DEC1-45DD-8AB2-A3349BAAA59E}" type="slidenum">
              <a:rPr lang="en-US" smtClean="0"/>
              <a:pPr/>
              <a:t>121</a:t>
            </a:fld>
            <a:endParaRPr lang="en-US"/>
          </a:p>
        </p:txBody>
      </p:sp>
      <p:sp>
        <p:nvSpPr>
          <p:cNvPr id="4" name="Content Placeholder 3">
            <a:extLst>
              <a:ext uri="{FF2B5EF4-FFF2-40B4-BE49-F238E27FC236}">
                <a16:creationId xmlns:a16="http://schemas.microsoft.com/office/drawing/2014/main" id="{DD6E56AA-710C-C84C-B9DF-5115D0F33CB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fr-FR" sz="2500" b="1" i="1" dirty="0" err="1"/>
              <a:t>Quins</a:t>
            </a:r>
            <a:r>
              <a:rPr lang="fr-FR" sz="2500" b="1" i="1" dirty="0"/>
              <a:t> </a:t>
            </a:r>
            <a:r>
              <a:rPr lang="fr-FR" sz="2500" b="1" i="1" dirty="0" err="1"/>
              <a:t>són</a:t>
            </a:r>
            <a:r>
              <a:rPr lang="fr-FR" sz="2500" b="1" i="1" dirty="0"/>
              <a:t> els punts </a:t>
            </a:r>
            <a:r>
              <a:rPr lang="fr-FR" sz="2500" b="1" i="1" dirty="0" err="1"/>
              <a:t>clau</a:t>
            </a:r>
            <a:r>
              <a:rPr lang="fr-FR" sz="2500" b="1" i="1" dirty="0"/>
              <a:t> que heu après en </a:t>
            </a:r>
            <a:r>
              <a:rPr lang="fr-FR" sz="2500" b="1" i="1" dirty="0" err="1"/>
              <a:t>aquesta</a:t>
            </a:r>
            <a:r>
              <a:rPr lang="fr-FR" sz="2500" b="1" i="1" dirty="0"/>
              <a:t> </a:t>
            </a:r>
            <a:r>
              <a:rPr lang="fr-FR" sz="2500" b="1" i="1" dirty="0" err="1"/>
              <a:t>sessió</a:t>
            </a:r>
            <a:r>
              <a:rPr lang="fr-FR" sz="2500" b="1" i="1" dirty="0"/>
              <a:t>? </a:t>
            </a:r>
            <a:endParaRPr lang="en-US" sz="2500" b="1" i="1" dirty="0"/>
          </a:p>
        </p:txBody>
      </p:sp>
      <p:sp>
        <p:nvSpPr>
          <p:cNvPr id="5" name="Title 4">
            <a:extLst>
              <a:ext uri="{FF2B5EF4-FFF2-40B4-BE49-F238E27FC236}">
                <a16:creationId xmlns:a16="http://schemas.microsoft.com/office/drawing/2014/main" id="{0B7CD395-00A9-1743-9146-3320CBDCACCA}"/>
              </a:ext>
            </a:extLst>
          </p:cNvPr>
          <p:cNvSpPr>
            <a:spLocks noGrp="1"/>
          </p:cNvSpPr>
          <p:nvPr>
            <p:ph type="title"/>
          </p:nvPr>
        </p:nvSpPr>
        <p:spPr/>
        <p:txBody>
          <a:bodyPr/>
          <a:lstStyle/>
          <a:p>
            <a:r>
              <a:rPr lang="ca-ES" dirty="0"/>
              <a:t>Finalització de la formació </a:t>
            </a:r>
            <a:r>
              <a:rPr lang="en-US" dirty="0"/>
              <a:t>-1 </a:t>
            </a:r>
          </a:p>
        </p:txBody>
      </p:sp>
    </p:spTree>
    <p:extLst>
      <p:ext uri="{BB962C8B-B14F-4D97-AF65-F5344CB8AC3E}">
        <p14:creationId xmlns:p14="http://schemas.microsoft.com/office/powerpoint/2010/main" val="3270009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93A8D6-0F1F-4A4D-B21C-855C9A5DE470}"/>
              </a:ext>
            </a:extLst>
          </p:cNvPr>
          <p:cNvSpPr>
            <a:spLocks noGrp="1"/>
          </p:cNvSpPr>
          <p:nvPr>
            <p:ph type="sldNum" sz="quarter" idx="12"/>
          </p:nvPr>
        </p:nvSpPr>
        <p:spPr/>
        <p:txBody>
          <a:bodyPr/>
          <a:lstStyle/>
          <a:p>
            <a:fld id="{04260D4A-DEC1-45DD-8AB2-A3349BAAA59E}" type="slidenum">
              <a:rPr lang="en-US" smtClean="0"/>
              <a:pPr/>
              <a:t>122</a:t>
            </a:fld>
            <a:endParaRPr lang="en-US"/>
          </a:p>
        </p:txBody>
      </p:sp>
      <p:sp>
        <p:nvSpPr>
          <p:cNvPr id="4" name="Content Placeholder 3">
            <a:extLst>
              <a:ext uri="{FF2B5EF4-FFF2-40B4-BE49-F238E27FC236}">
                <a16:creationId xmlns:a16="http://schemas.microsoft.com/office/drawing/2014/main" id="{8221E9E2-4342-3445-BBFC-BCAA6FEFE67A}"/>
              </a:ext>
            </a:extLst>
          </p:cNvPr>
          <p:cNvSpPr>
            <a:spLocks noGrp="1"/>
          </p:cNvSpPr>
          <p:nvPr>
            <p:ph sz="quarter" idx="14"/>
          </p:nvPr>
        </p:nvSpPr>
        <p:spPr>
          <a:xfrm>
            <a:off x="637953" y="1065143"/>
            <a:ext cx="11065952" cy="4500000"/>
          </a:xfrm>
        </p:spPr>
        <p:txBody>
          <a:bodyPr/>
          <a:lstStyle/>
          <a:p>
            <a:pPr lvl="0" fontAlgn="base"/>
            <a:r>
              <a:rPr lang="ca-ES" sz="2000" dirty="0"/>
              <a:t>Totes les persones tenen dret a la capacitat d’obrar i a prendre decisions sobre tots els aspectes de la seva vida.</a:t>
            </a:r>
            <a:endParaRPr lang="es-ES" sz="2000" dirty="0"/>
          </a:p>
          <a:p>
            <a:r>
              <a:rPr lang="ca-ES" sz="2000" dirty="0"/>
              <a:t>Cal reconèixer, qüestionar i canviar els supòsits negatius, l’estigma i els estereotips sobre les persones amb discapacitat psicosocial, intel·lectual o cognitiva</a:t>
            </a:r>
            <a:r>
              <a:rPr lang="en-US" sz="1950" dirty="0"/>
              <a:t>. </a:t>
            </a:r>
          </a:p>
          <a:p>
            <a:pPr lvl="0" fontAlgn="base"/>
            <a:r>
              <a:rPr lang="ca-ES" sz="2000" dirty="0"/>
              <a:t>Les persones PODEN decidir sobre tots els aspectes de la seva vida (fins i tot sobre el seu tractament, el seu lloc de residència i els seus assumptes econòmics i personals).</a:t>
            </a:r>
            <a:endParaRPr lang="es-ES" sz="2000" dirty="0"/>
          </a:p>
          <a:p>
            <a:pPr lvl="0" fontAlgn="base"/>
            <a:r>
              <a:rPr lang="ca-ES" sz="2000" dirty="0"/>
              <a:t>Els plans de tractament i de recuperació i el respecte pel consentiment informat, el suport a la presa de decisions i la planificació de decisions anticipades són mesures importants per garantir que les persones puguin exercir el seu dret a la capacitat d’obrar en igualtat de condicions amb les altres.</a:t>
            </a:r>
            <a:endParaRPr lang="es-ES" sz="2000" dirty="0"/>
          </a:p>
          <a:p>
            <a:pPr lvl="0" fontAlgn="base"/>
            <a:r>
              <a:rPr lang="ca-ES" sz="2000" dirty="0"/>
              <a:t>Les persones amb discapacitat psicosocial, intel·lectual i cognitiva tenen dret que no les internin en serveis socials i de salut mental.</a:t>
            </a:r>
            <a:endParaRPr lang="es-ES" sz="2000" dirty="0"/>
          </a:p>
          <a:p>
            <a:pPr lvl="0" fontAlgn="base"/>
            <a:r>
              <a:rPr lang="ca-ES" sz="2000" dirty="0"/>
              <a:t>Tenen dret a no rebre cap tractament sense el seu consentiment.</a:t>
            </a:r>
            <a:endParaRPr lang="es-ES" sz="2000" dirty="0"/>
          </a:p>
          <a:p>
            <a:r>
              <a:rPr lang="ca-ES" sz="2000" dirty="0"/>
              <a:t>La coacció és perjudicial per al benestar de les persones i sempre cal buscar-hi alternatives.</a:t>
            </a:r>
            <a:r>
              <a:rPr lang="en-US" sz="1950" dirty="0"/>
              <a:t>. </a:t>
            </a:r>
          </a:p>
          <a:p>
            <a:pPr algn="just"/>
            <a:endParaRPr lang="en-US" sz="1950" dirty="0"/>
          </a:p>
        </p:txBody>
      </p:sp>
      <p:sp>
        <p:nvSpPr>
          <p:cNvPr id="5" name="Title 4">
            <a:extLst>
              <a:ext uri="{FF2B5EF4-FFF2-40B4-BE49-F238E27FC236}">
                <a16:creationId xmlns:a16="http://schemas.microsoft.com/office/drawing/2014/main" id="{F6C21781-455A-F34F-AEDA-67683542FECA}"/>
              </a:ext>
            </a:extLst>
          </p:cNvPr>
          <p:cNvSpPr>
            <a:spLocks noGrp="1"/>
          </p:cNvSpPr>
          <p:nvPr>
            <p:ph type="title"/>
          </p:nvPr>
        </p:nvSpPr>
        <p:spPr/>
        <p:txBody>
          <a:bodyPr/>
          <a:lstStyle/>
          <a:p>
            <a:r>
              <a:rPr lang="ca-ES" dirty="0"/>
              <a:t>Finalització de la formació </a:t>
            </a:r>
            <a:r>
              <a:rPr lang="es-ES" dirty="0"/>
              <a:t>-</a:t>
            </a:r>
            <a:r>
              <a:rPr lang="en-US" dirty="0"/>
              <a:t> 2 </a:t>
            </a:r>
          </a:p>
        </p:txBody>
      </p:sp>
    </p:spTree>
    <p:extLst>
      <p:ext uri="{BB962C8B-B14F-4D97-AF65-F5344CB8AC3E}">
        <p14:creationId xmlns:p14="http://schemas.microsoft.com/office/powerpoint/2010/main" val="25017750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123</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Reconeixements</a:t>
            </a:r>
            <a:r>
              <a:rPr lang="en-US" dirty="0"/>
              <a:t> </a:t>
            </a:r>
          </a:p>
        </p:txBody>
      </p:sp>
      <p:sp>
        <p:nvSpPr>
          <p:cNvPr id="6" name="Content Placeholder 5">
            <a:extLst>
              <a:ext uri="{FF2B5EF4-FFF2-40B4-BE49-F238E27FC236}">
                <a16:creationId xmlns:a16="http://schemas.microsoft.com/office/drawing/2014/main" id="{12A598B8-B39D-4F53-8DC6-D974FA372E8D}"/>
              </a:ext>
            </a:extLst>
          </p:cNvPr>
          <p:cNvSpPr>
            <a:spLocks noGrp="1"/>
          </p:cNvSpPr>
          <p:nvPr>
            <p:ph sz="quarter" idx="14"/>
          </p:nvPr>
        </p:nvSpPr>
        <p:spPr/>
        <p:txBody>
          <a:bodyPr/>
          <a:lstStyle/>
          <a:p>
            <a:endParaRPr lang="en-US" dirty="0"/>
          </a:p>
        </p:txBody>
      </p:sp>
    </p:spTree>
    <p:extLst>
      <p:ext uri="{BB962C8B-B14F-4D97-AF65-F5344CB8AC3E}">
        <p14:creationId xmlns:p14="http://schemas.microsoft.com/office/powerpoint/2010/main" val="347190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3C4C42-5386-C942-8F6A-688E51D326DA}"/>
              </a:ext>
            </a:extLst>
          </p:cNvPr>
          <p:cNvSpPr>
            <a:spLocks noGrp="1"/>
          </p:cNvSpPr>
          <p:nvPr>
            <p:ph type="sldNum" sz="quarter" idx="12"/>
          </p:nvPr>
        </p:nvSpPr>
        <p:spPr/>
        <p:txBody>
          <a:bodyPr/>
          <a:lstStyle/>
          <a:p>
            <a:fld id="{04260D4A-DEC1-45DD-8AB2-A3349BAAA59E}" type="slidenum">
              <a:rPr lang="en-US" smtClean="0"/>
              <a:pPr/>
              <a:t>13</a:t>
            </a:fld>
            <a:endParaRPr lang="en-US"/>
          </a:p>
        </p:txBody>
      </p:sp>
      <p:sp>
        <p:nvSpPr>
          <p:cNvPr id="3" name="Text Placeholder 2">
            <a:extLst>
              <a:ext uri="{FF2B5EF4-FFF2-40B4-BE49-F238E27FC236}">
                <a16:creationId xmlns:a16="http://schemas.microsoft.com/office/drawing/2014/main" id="{06122D1D-8C8E-AA47-9702-69B643886206}"/>
              </a:ext>
            </a:extLst>
          </p:cNvPr>
          <p:cNvSpPr>
            <a:spLocks noGrp="1"/>
          </p:cNvSpPr>
          <p:nvPr>
            <p:ph type="body" sz="quarter" idx="13"/>
          </p:nvPr>
        </p:nvSpPr>
        <p:spPr/>
        <p:txBody>
          <a:bodyPr/>
          <a:lstStyle/>
          <a:p>
            <a:r>
              <a:rPr lang="ca-ES" dirty="0"/>
              <a:t>Article 12. Igual reconeixement com a persones davant la llei</a:t>
            </a:r>
            <a:endParaRPr lang="en-US" dirty="0"/>
          </a:p>
        </p:txBody>
      </p:sp>
      <p:sp>
        <p:nvSpPr>
          <p:cNvPr id="4" name="Content Placeholder 3">
            <a:extLst>
              <a:ext uri="{FF2B5EF4-FFF2-40B4-BE49-F238E27FC236}">
                <a16:creationId xmlns:a16="http://schemas.microsoft.com/office/drawing/2014/main" id="{FF07894D-A59F-E647-8A71-382E3D2F329A}"/>
              </a:ext>
            </a:extLst>
          </p:cNvPr>
          <p:cNvSpPr>
            <a:spLocks noGrp="1"/>
          </p:cNvSpPr>
          <p:nvPr>
            <p:ph sz="quarter" idx="14"/>
          </p:nvPr>
        </p:nvSpPr>
        <p:spPr>
          <a:xfrm>
            <a:off x="507195" y="1511188"/>
            <a:ext cx="11053434" cy="4500000"/>
          </a:xfrm>
        </p:spPr>
        <p:txBody>
          <a:bodyPr/>
          <a:lstStyle/>
          <a:p>
            <a:pPr marL="0" indent="0" algn="just">
              <a:buNone/>
            </a:pPr>
            <a:r>
              <a:rPr lang="ca-ES" dirty="0"/>
              <a:t>1. Els estats part reafirmen que les persones amb discapacitat tenen dret a tot arreu al reconeixement de la seva personalitat jurídica</a:t>
            </a:r>
            <a:r>
              <a:rPr lang="en-US" dirty="0"/>
              <a:t>. </a:t>
            </a:r>
          </a:p>
          <a:p>
            <a:pPr marL="0" indent="0" algn="just">
              <a:buNone/>
            </a:pPr>
            <a:r>
              <a:rPr lang="es-ES" dirty="0">
                <a:solidFill>
                  <a:schemeClr val="accent2"/>
                </a:solidFill>
              </a:rPr>
              <a:t>La </a:t>
            </a:r>
            <a:r>
              <a:rPr lang="es-ES" dirty="0" err="1">
                <a:solidFill>
                  <a:schemeClr val="accent2"/>
                </a:solidFill>
              </a:rPr>
              <a:t>llei</a:t>
            </a:r>
            <a:r>
              <a:rPr lang="es-ES" dirty="0">
                <a:solidFill>
                  <a:schemeClr val="accent2"/>
                </a:solidFill>
              </a:rPr>
              <a:t> ha de </a:t>
            </a:r>
            <a:r>
              <a:rPr lang="es-ES" dirty="0" err="1">
                <a:solidFill>
                  <a:schemeClr val="accent2"/>
                </a:solidFill>
              </a:rPr>
              <a:t>reconèixer</a:t>
            </a:r>
            <a:r>
              <a:rPr lang="es-ES" dirty="0">
                <a:solidFill>
                  <a:schemeClr val="accent2"/>
                </a:solidFill>
              </a:rPr>
              <a:t> que les persones </a:t>
            </a:r>
            <a:r>
              <a:rPr lang="es-ES" dirty="0" err="1">
                <a:solidFill>
                  <a:schemeClr val="accent2"/>
                </a:solidFill>
              </a:rPr>
              <a:t>amb</a:t>
            </a:r>
            <a:r>
              <a:rPr lang="es-ES" dirty="0">
                <a:solidFill>
                  <a:schemeClr val="accent2"/>
                </a:solidFill>
              </a:rPr>
              <a:t> </a:t>
            </a:r>
            <a:r>
              <a:rPr lang="es-ES" dirty="0" err="1">
                <a:solidFill>
                  <a:schemeClr val="accent2"/>
                </a:solidFill>
              </a:rPr>
              <a:t>discapacitat</a:t>
            </a:r>
            <a:r>
              <a:rPr lang="es-ES" dirty="0">
                <a:solidFill>
                  <a:schemeClr val="accent2"/>
                </a:solidFill>
              </a:rPr>
              <a:t> </a:t>
            </a:r>
            <a:r>
              <a:rPr lang="es-ES" dirty="0" err="1">
                <a:solidFill>
                  <a:schemeClr val="accent2"/>
                </a:solidFill>
              </a:rPr>
              <a:t>són</a:t>
            </a:r>
            <a:r>
              <a:rPr lang="es-ES" dirty="0">
                <a:solidFill>
                  <a:schemeClr val="accent2"/>
                </a:solidFill>
              </a:rPr>
              <a:t> </a:t>
            </a:r>
            <a:r>
              <a:rPr lang="es-ES" dirty="0" err="1">
                <a:solidFill>
                  <a:schemeClr val="accent2"/>
                </a:solidFill>
              </a:rPr>
              <a:t>éssers</a:t>
            </a:r>
            <a:r>
              <a:rPr lang="es-ES" dirty="0">
                <a:solidFill>
                  <a:schemeClr val="accent2"/>
                </a:solidFill>
              </a:rPr>
              <a:t> </a:t>
            </a:r>
            <a:r>
              <a:rPr lang="es-ES" dirty="0" err="1">
                <a:solidFill>
                  <a:schemeClr val="accent2"/>
                </a:solidFill>
              </a:rPr>
              <a:t>humans</a:t>
            </a:r>
            <a:r>
              <a:rPr lang="es-ES" dirty="0">
                <a:solidFill>
                  <a:schemeClr val="accent2"/>
                </a:solidFill>
              </a:rPr>
              <a:t> </a:t>
            </a:r>
            <a:r>
              <a:rPr lang="es-ES" dirty="0" err="1">
                <a:solidFill>
                  <a:schemeClr val="accent2"/>
                </a:solidFill>
              </a:rPr>
              <a:t>amb</a:t>
            </a:r>
            <a:r>
              <a:rPr lang="es-ES" dirty="0">
                <a:solidFill>
                  <a:schemeClr val="accent2"/>
                </a:solidFill>
              </a:rPr>
              <a:t> </a:t>
            </a:r>
            <a:r>
              <a:rPr lang="es-ES" dirty="0" err="1">
                <a:solidFill>
                  <a:schemeClr val="accent2"/>
                </a:solidFill>
              </a:rPr>
              <a:t>els</a:t>
            </a:r>
            <a:r>
              <a:rPr lang="es-ES" dirty="0">
                <a:solidFill>
                  <a:schemeClr val="accent2"/>
                </a:solidFill>
              </a:rPr>
              <a:t> </a:t>
            </a:r>
            <a:r>
              <a:rPr lang="es-ES" dirty="0" err="1">
                <a:solidFill>
                  <a:schemeClr val="accent2"/>
                </a:solidFill>
              </a:rPr>
              <a:t>mateixos</a:t>
            </a:r>
            <a:r>
              <a:rPr lang="es-ES" dirty="0">
                <a:solidFill>
                  <a:schemeClr val="accent2"/>
                </a:solidFill>
              </a:rPr>
              <a:t> </a:t>
            </a:r>
            <a:r>
              <a:rPr lang="es-ES" dirty="0" err="1">
                <a:solidFill>
                  <a:schemeClr val="accent2"/>
                </a:solidFill>
              </a:rPr>
              <a:t>drets</a:t>
            </a:r>
            <a:r>
              <a:rPr lang="es-ES" dirty="0">
                <a:solidFill>
                  <a:schemeClr val="accent2"/>
                </a:solidFill>
              </a:rPr>
              <a:t> i les </a:t>
            </a:r>
            <a:r>
              <a:rPr lang="es-ES" dirty="0" err="1">
                <a:solidFill>
                  <a:schemeClr val="accent2"/>
                </a:solidFill>
              </a:rPr>
              <a:t>mateixes</a:t>
            </a:r>
            <a:r>
              <a:rPr lang="es-ES" dirty="0">
                <a:solidFill>
                  <a:schemeClr val="accent2"/>
                </a:solidFill>
              </a:rPr>
              <a:t> </a:t>
            </a:r>
            <a:r>
              <a:rPr lang="es-ES" dirty="0" err="1">
                <a:solidFill>
                  <a:schemeClr val="accent2"/>
                </a:solidFill>
              </a:rPr>
              <a:t>responsabilitats</a:t>
            </a:r>
            <a:r>
              <a:rPr lang="es-ES" dirty="0">
                <a:solidFill>
                  <a:schemeClr val="accent2"/>
                </a:solidFill>
              </a:rPr>
              <a:t> que </a:t>
            </a:r>
            <a:r>
              <a:rPr lang="es-ES" dirty="0" err="1">
                <a:solidFill>
                  <a:schemeClr val="accent2"/>
                </a:solidFill>
              </a:rPr>
              <a:t>qualsevol</a:t>
            </a:r>
            <a:r>
              <a:rPr lang="es-ES" dirty="0">
                <a:solidFill>
                  <a:schemeClr val="accent2"/>
                </a:solidFill>
              </a:rPr>
              <a:t> </a:t>
            </a:r>
            <a:r>
              <a:rPr lang="es-ES" dirty="0" err="1">
                <a:solidFill>
                  <a:schemeClr val="accent2"/>
                </a:solidFill>
              </a:rPr>
              <a:t>altra</a:t>
            </a:r>
            <a:r>
              <a:rPr lang="es-ES" dirty="0">
                <a:solidFill>
                  <a:schemeClr val="accent2"/>
                </a:solidFill>
              </a:rPr>
              <a:t> persona. </a:t>
            </a:r>
            <a:endParaRPr lang="en-US" dirty="0"/>
          </a:p>
        </p:txBody>
      </p:sp>
      <p:sp>
        <p:nvSpPr>
          <p:cNvPr id="5" name="Title 4">
            <a:extLst>
              <a:ext uri="{FF2B5EF4-FFF2-40B4-BE49-F238E27FC236}">
                <a16:creationId xmlns:a16="http://schemas.microsoft.com/office/drawing/2014/main" id="{C84A52FB-6068-CF4A-94AF-9B2D120C8EEE}"/>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- 2 </a:t>
            </a:r>
          </a:p>
        </p:txBody>
      </p:sp>
    </p:spTree>
    <p:extLst>
      <p:ext uri="{BB962C8B-B14F-4D97-AF65-F5344CB8AC3E}">
        <p14:creationId xmlns:p14="http://schemas.microsoft.com/office/powerpoint/2010/main" val="3725850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5673A1-853E-314C-9B4D-3DC8DE255838}"/>
              </a:ext>
            </a:extLst>
          </p:cNvPr>
          <p:cNvSpPr>
            <a:spLocks noGrp="1"/>
          </p:cNvSpPr>
          <p:nvPr>
            <p:ph type="sldNum" sz="quarter" idx="12"/>
          </p:nvPr>
        </p:nvSpPr>
        <p:spPr/>
        <p:txBody>
          <a:bodyPr/>
          <a:lstStyle/>
          <a:p>
            <a:fld id="{04260D4A-DEC1-45DD-8AB2-A3349BAAA59E}" type="slidenum">
              <a:rPr lang="en-US" smtClean="0"/>
              <a:pPr/>
              <a:t>14</a:t>
            </a:fld>
            <a:endParaRPr lang="en-US"/>
          </a:p>
        </p:txBody>
      </p:sp>
      <p:sp>
        <p:nvSpPr>
          <p:cNvPr id="3" name="Text Placeholder 2">
            <a:extLst>
              <a:ext uri="{FF2B5EF4-FFF2-40B4-BE49-F238E27FC236}">
                <a16:creationId xmlns:a16="http://schemas.microsoft.com/office/drawing/2014/main" id="{19F67403-520D-F14E-94ED-859F34B30CF3}"/>
              </a:ext>
            </a:extLst>
          </p:cNvPr>
          <p:cNvSpPr>
            <a:spLocks noGrp="1"/>
          </p:cNvSpPr>
          <p:nvPr>
            <p:ph type="body" sz="quarter" idx="13"/>
          </p:nvPr>
        </p:nvSpPr>
        <p:spPr/>
        <p:txBody>
          <a:bodyPr/>
          <a:lstStyle/>
          <a:p>
            <a:r>
              <a:rPr lang="ca-ES" dirty="0"/>
              <a:t>Article 12. Igual reconeixement com a persones davant la llei</a:t>
            </a:r>
            <a:endParaRPr lang="en-US" dirty="0"/>
          </a:p>
        </p:txBody>
      </p:sp>
      <p:sp>
        <p:nvSpPr>
          <p:cNvPr id="4" name="Content Placeholder 3">
            <a:extLst>
              <a:ext uri="{FF2B5EF4-FFF2-40B4-BE49-F238E27FC236}">
                <a16:creationId xmlns:a16="http://schemas.microsoft.com/office/drawing/2014/main" id="{72AA9691-553F-7B46-B2C9-623B451EDE51}"/>
              </a:ext>
            </a:extLst>
          </p:cNvPr>
          <p:cNvSpPr>
            <a:spLocks noGrp="1"/>
          </p:cNvSpPr>
          <p:nvPr>
            <p:ph sz="quarter" idx="14"/>
          </p:nvPr>
        </p:nvSpPr>
        <p:spPr>
          <a:xfrm>
            <a:off x="507195" y="1511188"/>
            <a:ext cx="10922805" cy="4500000"/>
          </a:xfrm>
        </p:spPr>
        <p:txBody>
          <a:bodyPr/>
          <a:lstStyle/>
          <a:p>
            <a:pPr marL="0" indent="0" algn="just">
              <a:buNone/>
            </a:pPr>
            <a:r>
              <a:rPr lang="ca-ES" dirty="0"/>
              <a:t>2. Els estats part reconeixen que les persones amb discapacitat tenen capacitat jurídica en igualtat de condicions amb les altres en tots els aspectes de la vida</a:t>
            </a:r>
            <a:r>
              <a:rPr lang="en-US" dirty="0"/>
              <a:t>.</a:t>
            </a:r>
          </a:p>
          <a:p>
            <a:pPr marL="0" indent="0" algn="just">
              <a:buNone/>
            </a:pPr>
            <a:r>
              <a:rPr lang="es-ES" dirty="0">
                <a:solidFill>
                  <a:schemeClr val="accent2"/>
                </a:solidFill>
              </a:rPr>
              <a:t>Les persones </a:t>
            </a:r>
            <a:r>
              <a:rPr lang="es-ES" dirty="0" err="1">
                <a:solidFill>
                  <a:schemeClr val="accent2"/>
                </a:solidFill>
              </a:rPr>
              <a:t>amb</a:t>
            </a:r>
            <a:r>
              <a:rPr lang="es-ES" dirty="0">
                <a:solidFill>
                  <a:schemeClr val="accent2"/>
                </a:solidFill>
              </a:rPr>
              <a:t> </a:t>
            </a:r>
            <a:r>
              <a:rPr lang="es-ES" dirty="0" err="1">
                <a:solidFill>
                  <a:schemeClr val="accent2"/>
                </a:solidFill>
              </a:rPr>
              <a:t>discapacitat</a:t>
            </a:r>
            <a:r>
              <a:rPr lang="es-ES" dirty="0">
                <a:solidFill>
                  <a:schemeClr val="accent2"/>
                </a:solidFill>
              </a:rPr>
              <a:t> </a:t>
            </a:r>
            <a:r>
              <a:rPr lang="es-ES" dirty="0" err="1">
                <a:solidFill>
                  <a:schemeClr val="accent2"/>
                </a:solidFill>
              </a:rPr>
              <a:t>tenen</a:t>
            </a:r>
            <a:r>
              <a:rPr lang="es-ES" dirty="0">
                <a:solidFill>
                  <a:schemeClr val="accent2"/>
                </a:solidFill>
              </a:rPr>
              <a:t> </a:t>
            </a:r>
            <a:r>
              <a:rPr lang="es-ES" dirty="0" err="1">
                <a:solidFill>
                  <a:schemeClr val="accent2"/>
                </a:solidFill>
              </a:rPr>
              <a:t>els</a:t>
            </a:r>
            <a:r>
              <a:rPr lang="es-ES" dirty="0">
                <a:solidFill>
                  <a:schemeClr val="accent2"/>
                </a:solidFill>
              </a:rPr>
              <a:t> </a:t>
            </a:r>
            <a:r>
              <a:rPr lang="es-ES" dirty="0" err="1">
                <a:solidFill>
                  <a:schemeClr val="accent2"/>
                </a:solidFill>
              </a:rPr>
              <a:t>mateixos</a:t>
            </a:r>
            <a:r>
              <a:rPr lang="es-ES" dirty="0">
                <a:solidFill>
                  <a:schemeClr val="accent2"/>
                </a:solidFill>
              </a:rPr>
              <a:t> </a:t>
            </a:r>
            <a:r>
              <a:rPr lang="es-ES" dirty="0" err="1">
                <a:solidFill>
                  <a:schemeClr val="accent2"/>
                </a:solidFill>
              </a:rPr>
              <a:t>drets</a:t>
            </a:r>
            <a:r>
              <a:rPr lang="es-ES" dirty="0">
                <a:solidFill>
                  <a:schemeClr val="accent2"/>
                </a:solidFill>
              </a:rPr>
              <a:t> que les </a:t>
            </a:r>
            <a:r>
              <a:rPr lang="es-ES" dirty="0" err="1">
                <a:solidFill>
                  <a:schemeClr val="accent2"/>
                </a:solidFill>
              </a:rPr>
              <a:t>altres</a:t>
            </a:r>
            <a:r>
              <a:rPr lang="es-ES" dirty="0">
                <a:solidFill>
                  <a:schemeClr val="accent2"/>
                </a:solidFill>
              </a:rPr>
              <a:t> i </a:t>
            </a:r>
            <a:r>
              <a:rPr lang="es-ES" dirty="0" err="1">
                <a:solidFill>
                  <a:schemeClr val="accent2"/>
                </a:solidFill>
              </a:rPr>
              <a:t>els</a:t>
            </a:r>
            <a:r>
              <a:rPr lang="es-ES" dirty="0">
                <a:solidFill>
                  <a:schemeClr val="accent2"/>
                </a:solidFill>
              </a:rPr>
              <a:t> han de poder </a:t>
            </a:r>
            <a:r>
              <a:rPr lang="es-ES" dirty="0" err="1">
                <a:solidFill>
                  <a:schemeClr val="accent2"/>
                </a:solidFill>
              </a:rPr>
              <a:t>utilitzar</a:t>
            </a:r>
            <a:r>
              <a:rPr lang="es-ES" dirty="0">
                <a:solidFill>
                  <a:schemeClr val="accent2"/>
                </a:solidFill>
              </a:rPr>
              <a:t>. Les persones </a:t>
            </a:r>
            <a:r>
              <a:rPr lang="es-ES" dirty="0" err="1">
                <a:solidFill>
                  <a:schemeClr val="accent2"/>
                </a:solidFill>
              </a:rPr>
              <a:t>amb</a:t>
            </a:r>
            <a:r>
              <a:rPr lang="es-ES" dirty="0">
                <a:solidFill>
                  <a:schemeClr val="accent2"/>
                </a:solidFill>
              </a:rPr>
              <a:t> </a:t>
            </a:r>
            <a:r>
              <a:rPr lang="es-ES" dirty="0" err="1">
                <a:solidFill>
                  <a:schemeClr val="accent2"/>
                </a:solidFill>
              </a:rPr>
              <a:t>discapacitat</a:t>
            </a:r>
            <a:r>
              <a:rPr lang="es-ES" dirty="0">
                <a:solidFill>
                  <a:schemeClr val="accent2"/>
                </a:solidFill>
              </a:rPr>
              <a:t> han de poder actuar </a:t>
            </a:r>
            <a:r>
              <a:rPr lang="es-ES" dirty="0" err="1">
                <a:solidFill>
                  <a:schemeClr val="accent2"/>
                </a:solidFill>
              </a:rPr>
              <a:t>d’acord</a:t>
            </a:r>
            <a:r>
              <a:rPr lang="es-ES" dirty="0">
                <a:solidFill>
                  <a:schemeClr val="accent2"/>
                </a:solidFill>
              </a:rPr>
              <a:t> </a:t>
            </a:r>
            <a:r>
              <a:rPr lang="es-ES" dirty="0" err="1">
                <a:solidFill>
                  <a:schemeClr val="accent2"/>
                </a:solidFill>
              </a:rPr>
              <a:t>amb</a:t>
            </a:r>
            <a:r>
              <a:rPr lang="es-ES" dirty="0">
                <a:solidFill>
                  <a:schemeClr val="accent2"/>
                </a:solidFill>
              </a:rPr>
              <a:t> la </a:t>
            </a:r>
            <a:r>
              <a:rPr lang="es-ES" dirty="0" err="1">
                <a:solidFill>
                  <a:schemeClr val="accent2"/>
                </a:solidFill>
              </a:rPr>
              <a:t>llei</a:t>
            </a:r>
            <a:r>
              <a:rPr lang="es-ES" dirty="0">
                <a:solidFill>
                  <a:schemeClr val="accent2"/>
                </a:solidFill>
              </a:rPr>
              <a:t>; </a:t>
            </a:r>
            <a:r>
              <a:rPr lang="es-ES" dirty="0" err="1">
                <a:solidFill>
                  <a:schemeClr val="accent2"/>
                </a:solidFill>
              </a:rPr>
              <a:t>això</a:t>
            </a:r>
            <a:r>
              <a:rPr lang="es-ES" dirty="0">
                <a:solidFill>
                  <a:schemeClr val="accent2"/>
                </a:solidFill>
              </a:rPr>
              <a:t> </a:t>
            </a:r>
            <a:r>
              <a:rPr lang="es-ES" dirty="0" err="1">
                <a:solidFill>
                  <a:schemeClr val="accent2"/>
                </a:solidFill>
              </a:rPr>
              <a:t>vol</a:t>
            </a:r>
            <a:r>
              <a:rPr lang="es-ES" dirty="0">
                <a:solidFill>
                  <a:schemeClr val="accent2"/>
                </a:solidFill>
              </a:rPr>
              <a:t> </a:t>
            </a:r>
            <a:r>
              <a:rPr lang="es-ES" dirty="0" err="1">
                <a:solidFill>
                  <a:schemeClr val="accent2"/>
                </a:solidFill>
              </a:rPr>
              <a:t>dir</a:t>
            </a:r>
            <a:r>
              <a:rPr lang="es-ES" dirty="0">
                <a:solidFill>
                  <a:schemeClr val="accent2"/>
                </a:solidFill>
              </a:rPr>
              <a:t> que han de poder </a:t>
            </a:r>
            <a:r>
              <a:rPr lang="es-ES" dirty="0" err="1">
                <a:solidFill>
                  <a:schemeClr val="accent2"/>
                </a:solidFill>
              </a:rPr>
              <a:t>fer</a:t>
            </a:r>
            <a:r>
              <a:rPr lang="es-ES" dirty="0">
                <a:solidFill>
                  <a:schemeClr val="accent2"/>
                </a:solidFill>
              </a:rPr>
              <a:t> </a:t>
            </a:r>
            <a:r>
              <a:rPr lang="es-ES" dirty="0" err="1">
                <a:solidFill>
                  <a:schemeClr val="accent2"/>
                </a:solidFill>
              </a:rPr>
              <a:t>transaccions</a:t>
            </a:r>
            <a:r>
              <a:rPr lang="es-ES" dirty="0">
                <a:solidFill>
                  <a:schemeClr val="accent2"/>
                </a:solidFill>
              </a:rPr>
              <a:t> i crear, modificar o </a:t>
            </a:r>
            <a:r>
              <a:rPr lang="es-ES" dirty="0" err="1">
                <a:solidFill>
                  <a:schemeClr val="accent2"/>
                </a:solidFill>
              </a:rPr>
              <a:t>finalitzar</a:t>
            </a:r>
            <a:r>
              <a:rPr lang="es-ES" dirty="0">
                <a:solidFill>
                  <a:schemeClr val="accent2"/>
                </a:solidFill>
              </a:rPr>
              <a:t> </a:t>
            </a:r>
            <a:r>
              <a:rPr lang="es-ES" dirty="0" err="1">
                <a:solidFill>
                  <a:schemeClr val="accent2"/>
                </a:solidFill>
              </a:rPr>
              <a:t>relacions</a:t>
            </a:r>
            <a:r>
              <a:rPr lang="es-ES" dirty="0">
                <a:solidFill>
                  <a:schemeClr val="accent2"/>
                </a:solidFill>
              </a:rPr>
              <a:t> </a:t>
            </a:r>
            <a:r>
              <a:rPr lang="es-ES" dirty="0" err="1">
                <a:solidFill>
                  <a:schemeClr val="accent2"/>
                </a:solidFill>
              </a:rPr>
              <a:t>jurídiques</a:t>
            </a:r>
            <a:r>
              <a:rPr lang="es-ES" dirty="0">
                <a:solidFill>
                  <a:schemeClr val="accent2"/>
                </a:solidFill>
              </a:rPr>
              <a:t>, </a:t>
            </a:r>
            <a:r>
              <a:rPr lang="es-ES" dirty="0" err="1">
                <a:solidFill>
                  <a:schemeClr val="accent2"/>
                </a:solidFill>
              </a:rPr>
              <a:t>així</a:t>
            </a:r>
            <a:r>
              <a:rPr lang="es-ES" dirty="0">
                <a:solidFill>
                  <a:schemeClr val="accent2"/>
                </a:solidFill>
              </a:rPr>
              <a:t> </a:t>
            </a:r>
            <a:r>
              <a:rPr lang="es-ES" dirty="0" err="1">
                <a:solidFill>
                  <a:schemeClr val="accent2"/>
                </a:solidFill>
              </a:rPr>
              <a:t>com</a:t>
            </a:r>
            <a:r>
              <a:rPr lang="es-ES" dirty="0">
                <a:solidFill>
                  <a:schemeClr val="accent2"/>
                </a:solidFill>
              </a:rPr>
              <a:t> </a:t>
            </a:r>
            <a:r>
              <a:rPr lang="es-ES" dirty="0" err="1">
                <a:solidFill>
                  <a:schemeClr val="accent2"/>
                </a:solidFill>
              </a:rPr>
              <a:t>prendre</a:t>
            </a:r>
            <a:r>
              <a:rPr lang="es-ES" dirty="0">
                <a:solidFill>
                  <a:schemeClr val="accent2"/>
                </a:solidFill>
              </a:rPr>
              <a:t> les </a:t>
            </a:r>
            <a:r>
              <a:rPr lang="es-ES" dirty="0" err="1">
                <a:solidFill>
                  <a:schemeClr val="accent2"/>
                </a:solidFill>
              </a:rPr>
              <a:t>seves</a:t>
            </a:r>
            <a:r>
              <a:rPr lang="es-ES" dirty="0">
                <a:solidFill>
                  <a:schemeClr val="accent2"/>
                </a:solidFill>
              </a:rPr>
              <a:t> </a:t>
            </a:r>
            <a:r>
              <a:rPr lang="es-ES" dirty="0" err="1">
                <a:solidFill>
                  <a:schemeClr val="accent2"/>
                </a:solidFill>
              </a:rPr>
              <a:t>pròpies</a:t>
            </a:r>
            <a:r>
              <a:rPr lang="es-ES" dirty="0">
                <a:solidFill>
                  <a:schemeClr val="accent2"/>
                </a:solidFill>
              </a:rPr>
              <a:t> </a:t>
            </a:r>
            <a:r>
              <a:rPr lang="es-ES" dirty="0" err="1">
                <a:solidFill>
                  <a:schemeClr val="accent2"/>
                </a:solidFill>
              </a:rPr>
              <a:t>decisions</a:t>
            </a:r>
            <a:r>
              <a:rPr lang="es-ES" dirty="0">
                <a:solidFill>
                  <a:schemeClr val="accent2"/>
                </a:solidFill>
              </a:rPr>
              <a:t>, i </a:t>
            </a:r>
            <a:r>
              <a:rPr lang="es-ES" dirty="0" err="1">
                <a:solidFill>
                  <a:schemeClr val="accent2"/>
                </a:solidFill>
              </a:rPr>
              <a:t>els</a:t>
            </a:r>
            <a:r>
              <a:rPr lang="es-ES" dirty="0">
                <a:solidFill>
                  <a:schemeClr val="accent2"/>
                </a:solidFill>
              </a:rPr>
              <a:t> </a:t>
            </a:r>
            <a:r>
              <a:rPr lang="es-ES" dirty="0" err="1">
                <a:solidFill>
                  <a:schemeClr val="accent2"/>
                </a:solidFill>
              </a:rPr>
              <a:t>altres</a:t>
            </a:r>
            <a:r>
              <a:rPr lang="es-ES" dirty="0">
                <a:solidFill>
                  <a:schemeClr val="accent2"/>
                </a:solidFill>
              </a:rPr>
              <a:t> han de respectar </a:t>
            </a:r>
            <a:r>
              <a:rPr lang="es-ES" dirty="0" err="1">
                <a:solidFill>
                  <a:schemeClr val="accent2"/>
                </a:solidFill>
              </a:rPr>
              <a:t>aquestes</a:t>
            </a:r>
            <a:r>
              <a:rPr lang="es-ES" dirty="0">
                <a:solidFill>
                  <a:schemeClr val="accent2"/>
                </a:solidFill>
              </a:rPr>
              <a:t> </a:t>
            </a:r>
            <a:r>
              <a:rPr lang="es-ES" dirty="0" err="1">
                <a:solidFill>
                  <a:schemeClr val="accent2"/>
                </a:solidFill>
              </a:rPr>
              <a:t>decisions</a:t>
            </a:r>
            <a:r>
              <a:rPr lang="en-US" dirty="0">
                <a:solidFill>
                  <a:schemeClr val="accent2"/>
                </a:solidFill>
              </a:rPr>
              <a:t>.</a:t>
            </a:r>
          </a:p>
          <a:p>
            <a:pPr algn="just"/>
            <a:endParaRPr lang="en-US" dirty="0"/>
          </a:p>
        </p:txBody>
      </p:sp>
      <p:sp>
        <p:nvSpPr>
          <p:cNvPr id="5" name="Title 4">
            <a:extLst>
              <a:ext uri="{FF2B5EF4-FFF2-40B4-BE49-F238E27FC236}">
                <a16:creationId xmlns:a16="http://schemas.microsoft.com/office/drawing/2014/main" id="{B6CD12F9-BC56-0E46-ABE2-95B9EE0A296E}"/>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- 3</a:t>
            </a:r>
          </a:p>
        </p:txBody>
      </p:sp>
    </p:spTree>
    <p:extLst>
      <p:ext uri="{BB962C8B-B14F-4D97-AF65-F5344CB8AC3E}">
        <p14:creationId xmlns:p14="http://schemas.microsoft.com/office/powerpoint/2010/main" val="2008580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0198E-D258-784F-BBFA-FBC83F643B67}"/>
              </a:ext>
            </a:extLst>
          </p:cNvPr>
          <p:cNvSpPr>
            <a:spLocks noGrp="1"/>
          </p:cNvSpPr>
          <p:nvPr>
            <p:ph type="sldNum" sz="quarter" idx="12"/>
          </p:nvPr>
        </p:nvSpPr>
        <p:spPr/>
        <p:txBody>
          <a:bodyPr/>
          <a:lstStyle/>
          <a:p>
            <a:fld id="{04260D4A-DEC1-45DD-8AB2-A3349BAAA59E}" type="slidenum">
              <a:rPr lang="en-US" smtClean="0"/>
              <a:pPr/>
              <a:t>15</a:t>
            </a:fld>
            <a:endParaRPr lang="en-US"/>
          </a:p>
        </p:txBody>
      </p:sp>
      <p:sp>
        <p:nvSpPr>
          <p:cNvPr id="3" name="Text Placeholder 2">
            <a:extLst>
              <a:ext uri="{FF2B5EF4-FFF2-40B4-BE49-F238E27FC236}">
                <a16:creationId xmlns:a16="http://schemas.microsoft.com/office/drawing/2014/main" id="{2AFD477E-DE4A-7C47-806D-7440A90A1D12}"/>
              </a:ext>
            </a:extLst>
          </p:cNvPr>
          <p:cNvSpPr>
            <a:spLocks noGrp="1"/>
          </p:cNvSpPr>
          <p:nvPr>
            <p:ph type="body" sz="quarter" idx="13"/>
          </p:nvPr>
        </p:nvSpPr>
        <p:spPr/>
        <p:txBody>
          <a:bodyPr/>
          <a:lstStyle/>
          <a:p>
            <a:r>
              <a:rPr lang="ca-ES" dirty="0"/>
              <a:t>Article 12. Igual reconeixement com a persones davant la llei</a:t>
            </a:r>
            <a:endParaRPr lang="en-US" dirty="0"/>
          </a:p>
        </p:txBody>
      </p:sp>
      <p:sp>
        <p:nvSpPr>
          <p:cNvPr id="4" name="Content Placeholder 3">
            <a:extLst>
              <a:ext uri="{FF2B5EF4-FFF2-40B4-BE49-F238E27FC236}">
                <a16:creationId xmlns:a16="http://schemas.microsoft.com/office/drawing/2014/main" id="{2FDEFCBB-41E4-2B4F-A02E-C35761C23DBD}"/>
              </a:ext>
            </a:extLst>
          </p:cNvPr>
          <p:cNvSpPr>
            <a:spLocks noGrp="1"/>
          </p:cNvSpPr>
          <p:nvPr>
            <p:ph sz="quarter" idx="14"/>
          </p:nvPr>
        </p:nvSpPr>
        <p:spPr>
          <a:xfrm>
            <a:off x="507195" y="1511188"/>
            <a:ext cx="11031662" cy="4500000"/>
          </a:xfrm>
        </p:spPr>
        <p:txBody>
          <a:bodyPr/>
          <a:lstStyle/>
          <a:p>
            <a:pPr marL="0" indent="0" algn="just">
              <a:buNone/>
            </a:pPr>
            <a:r>
              <a:rPr lang="en-US" dirty="0"/>
              <a:t>3. </a:t>
            </a:r>
            <a:r>
              <a:rPr lang="ca-ES" dirty="0"/>
              <a:t>Els estats part han d’adoptar les mesures pertinents per proporcionar a les persones amb discapacitat accés al suport que puguin necessitar en l'exercici de la seva capacitat jurídica</a:t>
            </a:r>
            <a:r>
              <a:rPr lang="en-US" dirty="0"/>
              <a:t>. </a:t>
            </a:r>
          </a:p>
          <a:p>
            <a:pPr marL="0" indent="0" algn="just">
              <a:buNone/>
            </a:pPr>
            <a:r>
              <a:rPr lang="fr-FR" dirty="0" err="1">
                <a:solidFill>
                  <a:schemeClr val="accent2"/>
                </a:solidFill>
              </a:rPr>
              <a:t>Quan</a:t>
            </a:r>
            <a:r>
              <a:rPr lang="fr-FR" dirty="0">
                <a:solidFill>
                  <a:schemeClr val="accent2"/>
                </a:solidFill>
              </a:rPr>
              <a:t> les </a:t>
            </a:r>
            <a:r>
              <a:rPr lang="fr-FR" dirty="0" err="1">
                <a:solidFill>
                  <a:schemeClr val="accent2"/>
                </a:solidFill>
              </a:rPr>
              <a:t>persones</a:t>
            </a:r>
            <a:r>
              <a:rPr lang="fr-FR" dirty="0">
                <a:solidFill>
                  <a:schemeClr val="accent2"/>
                </a:solidFill>
              </a:rPr>
              <a:t> </a:t>
            </a:r>
            <a:r>
              <a:rPr lang="fr-FR" dirty="0" err="1">
                <a:solidFill>
                  <a:schemeClr val="accent2"/>
                </a:solidFill>
              </a:rPr>
              <a:t>amb</a:t>
            </a:r>
            <a:r>
              <a:rPr lang="fr-FR" dirty="0">
                <a:solidFill>
                  <a:schemeClr val="accent2"/>
                </a:solidFill>
              </a:rPr>
              <a:t> </a:t>
            </a:r>
            <a:r>
              <a:rPr lang="fr-FR" dirty="0" err="1">
                <a:solidFill>
                  <a:schemeClr val="accent2"/>
                </a:solidFill>
              </a:rPr>
              <a:t>discapacitat</a:t>
            </a:r>
            <a:r>
              <a:rPr lang="fr-FR" dirty="0">
                <a:solidFill>
                  <a:schemeClr val="accent2"/>
                </a:solidFill>
              </a:rPr>
              <a:t> </a:t>
            </a:r>
            <a:r>
              <a:rPr lang="fr-FR" dirty="0" err="1">
                <a:solidFill>
                  <a:schemeClr val="accent2"/>
                </a:solidFill>
              </a:rPr>
              <a:t>tinguin</a:t>
            </a:r>
            <a:r>
              <a:rPr lang="fr-FR" dirty="0">
                <a:solidFill>
                  <a:schemeClr val="accent2"/>
                </a:solidFill>
              </a:rPr>
              <a:t> </a:t>
            </a:r>
            <a:r>
              <a:rPr lang="fr-FR" dirty="0" err="1">
                <a:solidFill>
                  <a:schemeClr val="accent2"/>
                </a:solidFill>
              </a:rPr>
              <a:t>dificultats</a:t>
            </a:r>
            <a:r>
              <a:rPr lang="fr-FR" dirty="0">
                <a:solidFill>
                  <a:schemeClr val="accent2"/>
                </a:solidFill>
              </a:rPr>
              <a:t> per prendre </a:t>
            </a:r>
            <a:r>
              <a:rPr lang="fr-FR" dirty="0" err="1">
                <a:solidFill>
                  <a:schemeClr val="accent2"/>
                </a:solidFill>
              </a:rPr>
              <a:t>decisions</a:t>
            </a:r>
            <a:r>
              <a:rPr lang="fr-FR" dirty="0">
                <a:solidFill>
                  <a:schemeClr val="accent2"/>
                </a:solidFill>
              </a:rPr>
              <a:t> per si </a:t>
            </a:r>
            <a:r>
              <a:rPr lang="fr-FR" dirty="0" err="1">
                <a:solidFill>
                  <a:schemeClr val="accent2"/>
                </a:solidFill>
              </a:rPr>
              <a:t>mateixes</a:t>
            </a:r>
            <a:r>
              <a:rPr lang="fr-FR" dirty="0">
                <a:solidFill>
                  <a:schemeClr val="accent2"/>
                </a:solidFill>
              </a:rPr>
              <a:t>, </a:t>
            </a:r>
            <a:r>
              <a:rPr lang="fr-FR" dirty="0" err="1">
                <a:solidFill>
                  <a:schemeClr val="accent2"/>
                </a:solidFill>
              </a:rPr>
              <a:t>tenen</a:t>
            </a:r>
            <a:r>
              <a:rPr lang="fr-FR" dirty="0">
                <a:solidFill>
                  <a:schemeClr val="accent2"/>
                </a:solidFill>
              </a:rPr>
              <a:t> </a:t>
            </a:r>
            <a:r>
              <a:rPr lang="fr-FR" dirty="0" err="1">
                <a:solidFill>
                  <a:schemeClr val="accent2"/>
                </a:solidFill>
              </a:rPr>
              <a:t>dret</a:t>
            </a:r>
            <a:r>
              <a:rPr lang="fr-FR" dirty="0">
                <a:solidFill>
                  <a:schemeClr val="accent2"/>
                </a:solidFill>
              </a:rPr>
              <a:t> a </a:t>
            </a:r>
            <a:r>
              <a:rPr lang="fr-FR" dirty="0" err="1">
                <a:solidFill>
                  <a:schemeClr val="accent2"/>
                </a:solidFill>
              </a:rPr>
              <a:t>rebre</a:t>
            </a:r>
            <a:r>
              <a:rPr lang="fr-FR" dirty="0">
                <a:solidFill>
                  <a:schemeClr val="accent2"/>
                </a:solidFill>
              </a:rPr>
              <a:t> un </a:t>
            </a:r>
            <a:r>
              <a:rPr lang="fr-FR" dirty="0" err="1">
                <a:solidFill>
                  <a:schemeClr val="accent2"/>
                </a:solidFill>
              </a:rPr>
              <a:t>suport</a:t>
            </a:r>
            <a:r>
              <a:rPr lang="fr-FR" dirty="0">
                <a:solidFill>
                  <a:schemeClr val="accent2"/>
                </a:solidFill>
              </a:rPr>
              <a:t> que les </a:t>
            </a:r>
            <a:r>
              <a:rPr lang="fr-FR" dirty="0" err="1">
                <a:solidFill>
                  <a:schemeClr val="accent2"/>
                </a:solidFill>
              </a:rPr>
              <a:t>ajudi</a:t>
            </a:r>
            <a:r>
              <a:rPr lang="fr-FR" dirty="0">
                <a:solidFill>
                  <a:schemeClr val="accent2"/>
                </a:solidFill>
              </a:rPr>
              <a:t> a prendre </a:t>
            </a:r>
            <a:r>
              <a:rPr lang="fr-FR" dirty="0" err="1">
                <a:solidFill>
                  <a:schemeClr val="accent2"/>
                </a:solidFill>
              </a:rPr>
              <a:t>aquestes</a:t>
            </a:r>
            <a:r>
              <a:rPr lang="fr-FR" dirty="0">
                <a:solidFill>
                  <a:schemeClr val="accent2"/>
                </a:solidFill>
              </a:rPr>
              <a:t> </a:t>
            </a:r>
            <a:r>
              <a:rPr lang="fr-FR" dirty="0" err="1">
                <a:solidFill>
                  <a:schemeClr val="accent2"/>
                </a:solidFill>
              </a:rPr>
              <a:t>decisions</a:t>
            </a:r>
            <a:r>
              <a:rPr lang="en-US" dirty="0">
                <a:solidFill>
                  <a:schemeClr val="accent2"/>
                </a:solidFill>
              </a:rPr>
              <a:t>.</a:t>
            </a:r>
          </a:p>
          <a:p>
            <a:pPr algn="just"/>
            <a:endParaRPr lang="en-US" dirty="0"/>
          </a:p>
        </p:txBody>
      </p:sp>
      <p:sp>
        <p:nvSpPr>
          <p:cNvPr id="5" name="Title 4">
            <a:extLst>
              <a:ext uri="{FF2B5EF4-FFF2-40B4-BE49-F238E27FC236}">
                <a16:creationId xmlns:a16="http://schemas.microsoft.com/office/drawing/2014/main" id="{D1604F8A-CCAE-0B49-81A6-6AE4A81A9C03}"/>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- 4</a:t>
            </a:r>
          </a:p>
        </p:txBody>
      </p:sp>
    </p:spTree>
    <p:extLst>
      <p:ext uri="{BB962C8B-B14F-4D97-AF65-F5344CB8AC3E}">
        <p14:creationId xmlns:p14="http://schemas.microsoft.com/office/powerpoint/2010/main" val="1853956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16</a:t>
            </a:fld>
            <a:endParaRPr lang="en-US"/>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507195" y="1421980"/>
            <a:ext cx="11174412" cy="4500000"/>
          </a:xfrm>
        </p:spPr>
        <p:txBody>
          <a:bodyPr/>
          <a:lstStyle/>
          <a:p>
            <a:pPr marL="0" indent="0" algn="just">
              <a:spcAft>
                <a:spcPts val="500"/>
              </a:spcAft>
              <a:buNone/>
            </a:pPr>
            <a:r>
              <a:rPr lang="ca-ES" sz="1800" dirty="0"/>
              <a:t>4. Els estats part han d’assegurar que en totes les mesures relatives a l'exercici de la capacitat jurídica es proporcionin salvaguardes adequades i efectives per impedir els abusos de conformitat amb el dret internacional en matèria de drets humans. Aquestes salvaguardes han d’assegurar que les mesures relatives a l'exercici de la capacitat jurídica respectin els drets, la voluntat i les preferències de la persona, que no hi hagi conflicte d'interessos ni influència indeguda, que siguin proporcionals i adaptades a les circumstàncies de la persona, que s'apliquin en el termini més curt possible i que estiguin subjectes a exàmens periòdics fets per una autoritat o un òrgan judicial competent, independent i imparcial. Les salvaguardes han de ser proporcionals al grau en què aquestes mesures afectin els drets i els interessos de les persones</a:t>
            </a:r>
            <a:r>
              <a:rPr lang="en-US" sz="1800" dirty="0"/>
              <a:t>.</a:t>
            </a:r>
          </a:p>
          <a:p>
            <a:pPr marL="0" indent="0" algn="just">
              <a:spcAft>
                <a:spcPts val="500"/>
              </a:spcAft>
              <a:buNone/>
            </a:pPr>
            <a:r>
              <a:rPr lang="es-ES" sz="1800" dirty="0" err="1">
                <a:solidFill>
                  <a:schemeClr val="accent2"/>
                </a:solidFill>
              </a:rPr>
              <a:t>Quan</a:t>
            </a:r>
            <a:r>
              <a:rPr lang="es-ES" sz="1800" dirty="0">
                <a:solidFill>
                  <a:schemeClr val="accent2"/>
                </a:solidFill>
              </a:rPr>
              <a:t> les persones </a:t>
            </a:r>
            <a:r>
              <a:rPr lang="es-ES" sz="1800" dirty="0" err="1">
                <a:solidFill>
                  <a:schemeClr val="accent2"/>
                </a:solidFill>
              </a:rPr>
              <a:t>rebin</a:t>
            </a:r>
            <a:r>
              <a:rPr lang="es-ES" sz="1800" dirty="0">
                <a:solidFill>
                  <a:schemeClr val="accent2"/>
                </a:solidFill>
              </a:rPr>
              <a:t> </a:t>
            </a:r>
            <a:r>
              <a:rPr lang="es-ES" sz="1800" dirty="0" err="1">
                <a:solidFill>
                  <a:schemeClr val="accent2"/>
                </a:solidFill>
              </a:rPr>
              <a:t>suport</a:t>
            </a:r>
            <a:r>
              <a:rPr lang="es-ES" sz="1800" dirty="0">
                <a:solidFill>
                  <a:schemeClr val="accent2"/>
                </a:solidFill>
              </a:rPr>
              <a:t> per </a:t>
            </a:r>
            <a:r>
              <a:rPr lang="es-ES" sz="1800" dirty="0" err="1">
                <a:solidFill>
                  <a:schemeClr val="accent2"/>
                </a:solidFill>
              </a:rPr>
              <a:t>prendre</a:t>
            </a:r>
            <a:r>
              <a:rPr lang="es-ES" sz="1800" dirty="0">
                <a:solidFill>
                  <a:schemeClr val="accent2"/>
                </a:solidFill>
              </a:rPr>
              <a:t> </a:t>
            </a:r>
            <a:r>
              <a:rPr lang="es-ES" sz="1800" dirty="0" err="1">
                <a:solidFill>
                  <a:schemeClr val="accent2"/>
                </a:solidFill>
              </a:rPr>
              <a:t>decisions</a:t>
            </a:r>
            <a:r>
              <a:rPr lang="es-ES" sz="1800" dirty="0">
                <a:solidFill>
                  <a:schemeClr val="accent2"/>
                </a:solidFill>
              </a:rPr>
              <a:t>, han </a:t>
            </a:r>
            <a:r>
              <a:rPr lang="es-ES" sz="1800" dirty="0" err="1">
                <a:solidFill>
                  <a:schemeClr val="accent2"/>
                </a:solidFill>
              </a:rPr>
              <a:t>d’estar</a:t>
            </a:r>
            <a:r>
              <a:rPr lang="es-ES" sz="1800" dirty="0">
                <a:solidFill>
                  <a:schemeClr val="accent2"/>
                </a:solidFill>
              </a:rPr>
              <a:t> </a:t>
            </a:r>
            <a:r>
              <a:rPr lang="es-ES" sz="1800" dirty="0" err="1">
                <a:solidFill>
                  <a:schemeClr val="accent2"/>
                </a:solidFill>
              </a:rPr>
              <a:t>protegides</a:t>
            </a:r>
            <a:r>
              <a:rPr lang="es-ES" sz="1800" dirty="0">
                <a:solidFill>
                  <a:schemeClr val="accent2"/>
                </a:solidFill>
              </a:rPr>
              <a:t> contra </a:t>
            </a:r>
            <a:r>
              <a:rPr lang="es-ES" sz="1800" dirty="0" err="1">
                <a:solidFill>
                  <a:schemeClr val="accent2"/>
                </a:solidFill>
              </a:rPr>
              <a:t>possibles</a:t>
            </a:r>
            <a:r>
              <a:rPr lang="es-ES" sz="1800" dirty="0">
                <a:solidFill>
                  <a:schemeClr val="accent2"/>
                </a:solidFill>
              </a:rPr>
              <a:t> abusos. A </a:t>
            </a:r>
            <a:r>
              <a:rPr lang="es-ES" sz="1800" dirty="0" err="1">
                <a:solidFill>
                  <a:schemeClr val="accent2"/>
                </a:solidFill>
              </a:rPr>
              <a:t>més</a:t>
            </a:r>
            <a:r>
              <a:rPr lang="es-ES" sz="1800" dirty="0">
                <a:solidFill>
                  <a:schemeClr val="accent2"/>
                </a:solidFill>
              </a:rPr>
              <a:t>: </a:t>
            </a:r>
          </a:p>
          <a:p>
            <a:pPr lvl="1" algn="just">
              <a:spcAft>
                <a:spcPts val="500"/>
              </a:spcAft>
            </a:pPr>
            <a:r>
              <a:rPr lang="es-ES" sz="1800" dirty="0">
                <a:solidFill>
                  <a:schemeClr val="accent2"/>
                </a:solidFill>
              </a:rPr>
              <a:t>El </a:t>
            </a:r>
            <a:r>
              <a:rPr lang="es-ES" sz="1800" dirty="0" err="1">
                <a:solidFill>
                  <a:schemeClr val="accent2"/>
                </a:solidFill>
              </a:rPr>
              <a:t>suport</a:t>
            </a:r>
            <a:r>
              <a:rPr lang="es-ES" sz="1800" dirty="0">
                <a:solidFill>
                  <a:schemeClr val="accent2"/>
                </a:solidFill>
              </a:rPr>
              <a:t> que </a:t>
            </a:r>
            <a:r>
              <a:rPr lang="es-ES" sz="1800" dirty="0" err="1">
                <a:solidFill>
                  <a:schemeClr val="accent2"/>
                </a:solidFill>
              </a:rPr>
              <a:t>rebin</a:t>
            </a:r>
            <a:r>
              <a:rPr lang="es-ES" sz="1800" dirty="0">
                <a:solidFill>
                  <a:schemeClr val="accent2"/>
                </a:solidFill>
              </a:rPr>
              <a:t> les persones ha de respectar </a:t>
            </a:r>
            <a:r>
              <a:rPr lang="es-ES" sz="1800" dirty="0" err="1">
                <a:solidFill>
                  <a:schemeClr val="accent2"/>
                </a:solidFill>
              </a:rPr>
              <a:t>els</a:t>
            </a:r>
            <a:r>
              <a:rPr lang="es-ES" sz="1800" dirty="0">
                <a:solidFill>
                  <a:schemeClr val="accent2"/>
                </a:solidFill>
              </a:rPr>
              <a:t> </a:t>
            </a:r>
            <a:r>
              <a:rPr lang="es-ES" sz="1800" dirty="0" err="1">
                <a:solidFill>
                  <a:schemeClr val="accent2"/>
                </a:solidFill>
              </a:rPr>
              <a:t>seus</a:t>
            </a:r>
            <a:r>
              <a:rPr lang="es-ES" sz="1800" dirty="0">
                <a:solidFill>
                  <a:schemeClr val="accent2"/>
                </a:solidFill>
              </a:rPr>
              <a:t> </a:t>
            </a:r>
            <a:r>
              <a:rPr lang="es-ES" sz="1800" dirty="0" err="1">
                <a:solidFill>
                  <a:schemeClr val="accent2"/>
                </a:solidFill>
              </a:rPr>
              <a:t>drets</a:t>
            </a:r>
            <a:r>
              <a:rPr lang="es-ES" sz="1800" dirty="0">
                <a:solidFill>
                  <a:schemeClr val="accent2"/>
                </a:solidFill>
              </a:rPr>
              <a:t> i </a:t>
            </a:r>
            <a:r>
              <a:rPr lang="es-ES" sz="1800" dirty="0" err="1">
                <a:solidFill>
                  <a:schemeClr val="accent2"/>
                </a:solidFill>
              </a:rPr>
              <a:t>allò</a:t>
            </a:r>
            <a:r>
              <a:rPr lang="es-ES" sz="1800" dirty="0">
                <a:solidFill>
                  <a:schemeClr val="accent2"/>
                </a:solidFill>
              </a:rPr>
              <a:t> que elles </a:t>
            </a:r>
            <a:r>
              <a:rPr lang="es-ES" sz="1800" dirty="0" err="1">
                <a:solidFill>
                  <a:schemeClr val="accent2"/>
                </a:solidFill>
              </a:rPr>
              <a:t>vulguin</a:t>
            </a:r>
            <a:r>
              <a:rPr lang="es-ES" sz="1800" dirty="0">
                <a:solidFill>
                  <a:schemeClr val="accent2"/>
                </a:solidFill>
              </a:rPr>
              <a:t>. </a:t>
            </a:r>
          </a:p>
          <a:p>
            <a:pPr lvl="1" algn="just">
              <a:spcAft>
                <a:spcPts val="500"/>
              </a:spcAft>
            </a:pPr>
            <a:r>
              <a:rPr lang="es-ES" sz="1800" dirty="0">
                <a:solidFill>
                  <a:schemeClr val="accent2"/>
                </a:solidFill>
              </a:rPr>
              <a:t>No ha de ser en </a:t>
            </a:r>
            <a:r>
              <a:rPr lang="es-ES" sz="1800" dirty="0" err="1">
                <a:solidFill>
                  <a:schemeClr val="accent2"/>
                </a:solidFill>
              </a:rPr>
              <a:t>interès</a:t>
            </a:r>
            <a:r>
              <a:rPr lang="es-ES" sz="1800" dirty="0">
                <a:solidFill>
                  <a:schemeClr val="accent2"/>
                </a:solidFill>
              </a:rPr>
              <a:t> ni en </a:t>
            </a:r>
            <a:r>
              <a:rPr lang="es-ES" sz="1800" dirty="0" err="1">
                <a:solidFill>
                  <a:schemeClr val="accent2"/>
                </a:solidFill>
              </a:rPr>
              <a:t>benefici</a:t>
            </a:r>
            <a:r>
              <a:rPr lang="es-ES" sz="1800" dirty="0">
                <a:solidFill>
                  <a:schemeClr val="accent2"/>
                </a:solidFill>
              </a:rPr>
              <a:t> de </a:t>
            </a:r>
            <a:r>
              <a:rPr lang="es-ES" sz="1800" dirty="0" err="1">
                <a:solidFill>
                  <a:schemeClr val="accent2"/>
                </a:solidFill>
              </a:rPr>
              <a:t>cap</a:t>
            </a:r>
            <a:r>
              <a:rPr lang="es-ES" sz="1800" dirty="0">
                <a:solidFill>
                  <a:schemeClr val="accent2"/>
                </a:solidFill>
              </a:rPr>
              <a:t> </a:t>
            </a:r>
            <a:r>
              <a:rPr lang="es-ES" sz="1800" dirty="0" err="1">
                <a:solidFill>
                  <a:schemeClr val="accent2"/>
                </a:solidFill>
              </a:rPr>
              <a:t>altra</a:t>
            </a:r>
            <a:r>
              <a:rPr lang="es-ES" sz="1800" dirty="0">
                <a:solidFill>
                  <a:schemeClr val="accent2"/>
                </a:solidFill>
              </a:rPr>
              <a:t> persona. </a:t>
            </a:r>
          </a:p>
          <a:p>
            <a:pPr lvl="1" algn="just">
              <a:spcAft>
                <a:spcPts val="500"/>
              </a:spcAft>
            </a:pPr>
            <a:r>
              <a:rPr lang="es-ES" sz="1800" dirty="0">
                <a:solidFill>
                  <a:schemeClr val="accent2"/>
                </a:solidFill>
              </a:rPr>
              <a:t>Les persones que </a:t>
            </a:r>
            <a:r>
              <a:rPr lang="es-ES" sz="1800" dirty="0" err="1">
                <a:solidFill>
                  <a:schemeClr val="accent2"/>
                </a:solidFill>
              </a:rPr>
              <a:t>donin</a:t>
            </a:r>
            <a:r>
              <a:rPr lang="es-ES" sz="1800" dirty="0">
                <a:solidFill>
                  <a:schemeClr val="accent2"/>
                </a:solidFill>
              </a:rPr>
              <a:t> </a:t>
            </a:r>
            <a:r>
              <a:rPr lang="es-ES" sz="1800" dirty="0" err="1">
                <a:solidFill>
                  <a:schemeClr val="accent2"/>
                </a:solidFill>
              </a:rPr>
              <a:t>suport</a:t>
            </a:r>
            <a:r>
              <a:rPr lang="es-ES" sz="1800" dirty="0">
                <a:solidFill>
                  <a:schemeClr val="accent2"/>
                </a:solidFill>
              </a:rPr>
              <a:t> no han </a:t>
            </a:r>
            <a:r>
              <a:rPr lang="es-ES" sz="1800" dirty="0" err="1">
                <a:solidFill>
                  <a:schemeClr val="accent2"/>
                </a:solidFill>
              </a:rPr>
              <a:t>d’intentar</a:t>
            </a:r>
            <a:r>
              <a:rPr lang="es-ES" sz="1800" dirty="0">
                <a:solidFill>
                  <a:schemeClr val="accent2"/>
                </a:solidFill>
              </a:rPr>
              <a:t> influenciar les persones </a:t>
            </a:r>
            <a:r>
              <a:rPr lang="es-ES" sz="1800" dirty="0" err="1">
                <a:solidFill>
                  <a:schemeClr val="accent2"/>
                </a:solidFill>
              </a:rPr>
              <a:t>perquè</a:t>
            </a:r>
            <a:r>
              <a:rPr lang="es-ES" sz="1800" dirty="0">
                <a:solidFill>
                  <a:schemeClr val="accent2"/>
                </a:solidFill>
              </a:rPr>
              <a:t> </a:t>
            </a:r>
            <a:r>
              <a:rPr lang="es-ES" sz="1800" dirty="0" err="1">
                <a:solidFill>
                  <a:schemeClr val="accent2"/>
                </a:solidFill>
              </a:rPr>
              <a:t>prenguin</a:t>
            </a:r>
            <a:r>
              <a:rPr lang="es-ES" sz="1800" dirty="0">
                <a:solidFill>
                  <a:schemeClr val="accent2"/>
                </a:solidFill>
              </a:rPr>
              <a:t> </a:t>
            </a:r>
            <a:r>
              <a:rPr lang="es-ES" sz="1800" dirty="0" err="1">
                <a:solidFill>
                  <a:schemeClr val="accent2"/>
                </a:solidFill>
              </a:rPr>
              <a:t>decisions</a:t>
            </a:r>
            <a:r>
              <a:rPr lang="es-ES" sz="1800" dirty="0">
                <a:solidFill>
                  <a:schemeClr val="accent2"/>
                </a:solidFill>
              </a:rPr>
              <a:t> en contra de la </a:t>
            </a:r>
            <a:r>
              <a:rPr lang="es-ES" sz="1800" dirty="0" err="1">
                <a:solidFill>
                  <a:schemeClr val="accent2"/>
                </a:solidFill>
              </a:rPr>
              <a:t>seva</a:t>
            </a:r>
            <a:r>
              <a:rPr lang="es-ES" sz="1800" dirty="0">
                <a:solidFill>
                  <a:schemeClr val="accent2"/>
                </a:solidFill>
              </a:rPr>
              <a:t> </a:t>
            </a:r>
            <a:r>
              <a:rPr lang="es-ES" sz="1800" dirty="0" err="1">
                <a:solidFill>
                  <a:schemeClr val="accent2"/>
                </a:solidFill>
              </a:rPr>
              <a:t>voluntat</a:t>
            </a:r>
            <a:r>
              <a:rPr lang="es-ES" sz="1800" dirty="0">
                <a:solidFill>
                  <a:schemeClr val="accent2"/>
                </a:solidFill>
              </a:rPr>
              <a:t>. </a:t>
            </a:r>
          </a:p>
          <a:p>
            <a:pPr lvl="1" algn="just">
              <a:spcAft>
                <a:spcPts val="500"/>
              </a:spcAft>
            </a:pPr>
            <a:r>
              <a:rPr lang="es-ES" sz="1800" dirty="0">
                <a:solidFill>
                  <a:schemeClr val="accent2"/>
                </a:solidFill>
              </a:rPr>
              <a:t>Cal que el </a:t>
            </a:r>
            <a:r>
              <a:rPr lang="es-ES" sz="1800" dirty="0" err="1">
                <a:solidFill>
                  <a:schemeClr val="accent2"/>
                </a:solidFill>
              </a:rPr>
              <a:t>suport</a:t>
            </a:r>
            <a:r>
              <a:rPr lang="es-ES" sz="1800" dirty="0">
                <a:solidFill>
                  <a:schemeClr val="accent2"/>
                </a:solidFill>
              </a:rPr>
              <a:t> </a:t>
            </a:r>
            <a:r>
              <a:rPr lang="es-ES" sz="1800" dirty="0" err="1">
                <a:solidFill>
                  <a:schemeClr val="accent2"/>
                </a:solidFill>
              </a:rPr>
              <a:t>prestat</a:t>
            </a:r>
            <a:r>
              <a:rPr lang="es-ES" sz="1800" dirty="0">
                <a:solidFill>
                  <a:schemeClr val="accent2"/>
                </a:solidFill>
              </a:rPr>
              <a:t> </a:t>
            </a:r>
            <a:r>
              <a:rPr lang="es-ES" sz="1800" dirty="0" err="1">
                <a:solidFill>
                  <a:schemeClr val="accent2"/>
                </a:solidFill>
              </a:rPr>
              <a:t>sigui</a:t>
            </a:r>
            <a:r>
              <a:rPr lang="es-ES" sz="1800" dirty="0">
                <a:solidFill>
                  <a:schemeClr val="accent2"/>
                </a:solidFill>
              </a:rPr>
              <a:t> </a:t>
            </a:r>
            <a:r>
              <a:rPr lang="es-ES" sz="1800" dirty="0" err="1">
                <a:solidFill>
                  <a:schemeClr val="accent2"/>
                </a:solidFill>
              </a:rPr>
              <a:t>suficient</a:t>
            </a:r>
            <a:r>
              <a:rPr lang="es-ES" sz="1800" dirty="0">
                <a:solidFill>
                  <a:schemeClr val="accent2"/>
                </a:solidFill>
              </a:rPr>
              <a:t> per a </a:t>
            </a:r>
            <a:r>
              <a:rPr lang="es-ES" sz="1800" dirty="0" err="1">
                <a:solidFill>
                  <a:schemeClr val="accent2"/>
                </a:solidFill>
              </a:rPr>
              <a:t>allò</a:t>
            </a:r>
            <a:r>
              <a:rPr lang="es-ES" sz="1800" dirty="0">
                <a:solidFill>
                  <a:schemeClr val="accent2"/>
                </a:solidFill>
              </a:rPr>
              <a:t> que les persones </a:t>
            </a:r>
            <a:r>
              <a:rPr lang="es-ES" sz="1800" dirty="0" err="1">
                <a:solidFill>
                  <a:schemeClr val="accent2"/>
                </a:solidFill>
              </a:rPr>
              <a:t>necessitin</a:t>
            </a:r>
            <a:r>
              <a:rPr lang="es-ES" sz="1800" dirty="0">
                <a:solidFill>
                  <a:schemeClr val="accent2"/>
                </a:solidFill>
              </a:rPr>
              <a:t>. </a:t>
            </a:r>
          </a:p>
          <a:p>
            <a:pPr lvl="1" algn="just">
              <a:spcAft>
                <a:spcPts val="500"/>
              </a:spcAft>
            </a:pPr>
            <a:r>
              <a:rPr lang="es-ES" sz="1800" dirty="0">
                <a:solidFill>
                  <a:schemeClr val="accent2"/>
                </a:solidFill>
              </a:rPr>
              <a:t>El </a:t>
            </a:r>
            <a:r>
              <a:rPr lang="es-ES" sz="1800" dirty="0" err="1">
                <a:solidFill>
                  <a:schemeClr val="accent2"/>
                </a:solidFill>
              </a:rPr>
              <a:t>suport</a:t>
            </a:r>
            <a:r>
              <a:rPr lang="es-ES" sz="1800" dirty="0">
                <a:solidFill>
                  <a:schemeClr val="accent2"/>
                </a:solidFill>
              </a:rPr>
              <a:t> ha de ser el </a:t>
            </a:r>
            <a:r>
              <a:rPr lang="es-ES" sz="1800" dirty="0" err="1">
                <a:solidFill>
                  <a:schemeClr val="accent2"/>
                </a:solidFill>
              </a:rPr>
              <a:t>més</a:t>
            </a:r>
            <a:r>
              <a:rPr lang="es-ES" sz="1800" dirty="0">
                <a:solidFill>
                  <a:schemeClr val="accent2"/>
                </a:solidFill>
              </a:rPr>
              <a:t> </a:t>
            </a:r>
            <a:r>
              <a:rPr lang="es-ES" sz="1800" dirty="0" err="1">
                <a:solidFill>
                  <a:schemeClr val="accent2"/>
                </a:solidFill>
              </a:rPr>
              <a:t>breu</a:t>
            </a:r>
            <a:r>
              <a:rPr lang="es-ES" sz="1800" dirty="0">
                <a:solidFill>
                  <a:schemeClr val="accent2"/>
                </a:solidFill>
              </a:rPr>
              <a:t> </a:t>
            </a:r>
            <a:r>
              <a:rPr lang="es-ES" sz="1800" dirty="0" err="1">
                <a:solidFill>
                  <a:schemeClr val="accent2"/>
                </a:solidFill>
              </a:rPr>
              <a:t>possible</a:t>
            </a:r>
            <a:r>
              <a:rPr lang="es-ES" sz="1800" dirty="0">
                <a:solidFill>
                  <a:schemeClr val="accent2"/>
                </a:solidFill>
              </a:rPr>
              <a:t>.</a:t>
            </a:r>
          </a:p>
          <a:p>
            <a:pPr lvl="1" algn="just">
              <a:spcAft>
                <a:spcPts val="500"/>
              </a:spcAft>
            </a:pPr>
            <a:r>
              <a:rPr lang="es-ES" sz="1800" dirty="0">
                <a:solidFill>
                  <a:schemeClr val="accent2"/>
                </a:solidFill>
              </a:rPr>
              <a:t>El </a:t>
            </a:r>
            <a:r>
              <a:rPr lang="es-ES" sz="1800" dirty="0" err="1">
                <a:solidFill>
                  <a:schemeClr val="accent2"/>
                </a:solidFill>
              </a:rPr>
              <a:t>suport</a:t>
            </a:r>
            <a:r>
              <a:rPr lang="es-ES" sz="1800" dirty="0">
                <a:solidFill>
                  <a:schemeClr val="accent2"/>
                </a:solidFill>
              </a:rPr>
              <a:t> </a:t>
            </a:r>
            <a:r>
              <a:rPr lang="es-ES" sz="1800" dirty="0" err="1">
                <a:solidFill>
                  <a:schemeClr val="accent2"/>
                </a:solidFill>
              </a:rPr>
              <a:t>prestat</a:t>
            </a:r>
            <a:r>
              <a:rPr lang="es-ES" sz="1800" dirty="0">
                <a:solidFill>
                  <a:schemeClr val="accent2"/>
                </a:solidFill>
              </a:rPr>
              <a:t> ha de ser </a:t>
            </a:r>
            <a:r>
              <a:rPr lang="es-ES" sz="1800" dirty="0" err="1">
                <a:solidFill>
                  <a:schemeClr val="accent2"/>
                </a:solidFill>
              </a:rPr>
              <a:t>vigilat</a:t>
            </a:r>
            <a:r>
              <a:rPr lang="es-ES" sz="1800" dirty="0">
                <a:solidFill>
                  <a:schemeClr val="accent2"/>
                </a:solidFill>
              </a:rPr>
              <a:t> </a:t>
            </a:r>
            <a:r>
              <a:rPr lang="es-ES" sz="1800" dirty="0" err="1">
                <a:solidFill>
                  <a:schemeClr val="accent2"/>
                </a:solidFill>
              </a:rPr>
              <a:t>amb</a:t>
            </a:r>
            <a:r>
              <a:rPr lang="es-ES" sz="1800" dirty="0">
                <a:solidFill>
                  <a:schemeClr val="accent2"/>
                </a:solidFill>
              </a:rPr>
              <a:t> </a:t>
            </a:r>
            <a:r>
              <a:rPr lang="es-ES" sz="1800" dirty="0" err="1">
                <a:solidFill>
                  <a:schemeClr val="accent2"/>
                </a:solidFill>
              </a:rPr>
              <a:t>regularitat</a:t>
            </a:r>
            <a:r>
              <a:rPr lang="es-ES" sz="1800" dirty="0">
                <a:solidFill>
                  <a:schemeClr val="accent2"/>
                </a:solidFill>
              </a:rPr>
              <a:t> per una </a:t>
            </a:r>
            <a:r>
              <a:rPr lang="es-ES" sz="1800" dirty="0" err="1">
                <a:solidFill>
                  <a:schemeClr val="accent2"/>
                </a:solidFill>
              </a:rPr>
              <a:t>autoritat</a:t>
            </a:r>
            <a:r>
              <a:rPr lang="es-ES" sz="1800" dirty="0">
                <a:solidFill>
                  <a:schemeClr val="accent2"/>
                </a:solidFill>
              </a:rPr>
              <a:t> fiable</a:t>
            </a:r>
          </a:p>
          <a:p>
            <a:pPr algn="just"/>
            <a:endParaRPr lang="en-US" sz="1800" dirty="0"/>
          </a:p>
        </p:txBody>
      </p:sp>
      <p:sp>
        <p:nvSpPr>
          <p:cNvPr id="8" name="Title 4">
            <a:extLst>
              <a:ext uri="{FF2B5EF4-FFF2-40B4-BE49-F238E27FC236}">
                <a16:creationId xmlns:a16="http://schemas.microsoft.com/office/drawing/2014/main" id="{12949E71-06A9-E245-96B9-446775D54484}"/>
              </a:ext>
            </a:extLst>
          </p:cNvPr>
          <p:cNvSpPr>
            <a:spLocks noGrp="1"/>
          </p:cNvSpPr>
          <p:nvPr>
            <p:ph type="title"/>
          </p:nvPr>
        </p:nvSpPr>
        <p:spPr>
          <a:xfrm>
            <a:off x="507206" y="506412"/>
            <a:ext cx="9792000" cy="432000"/>
          </a:xfrm>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- 5</a:t>
            </a:r>
          </a:p>
        </p:txBody>
      </p:sp>
      <p:sp>
        <p:nvSpPr>
          <p:cNvPr id="9" name="Text Placeholder 2">
            <a:extLst>
              <a:ext uri="{FF2B5EF4-FFF2-40B4-BE49-F238E27FC236}">
                <a16:creationId xmlns:a16="http://schemas.microsoft.com/office/drawing/2014/main" id="{E6C30CD4-19F2-6C4D-80E1-4F3BEEDC824C}"/>
              </a:ext>
            </a:extLst>
          </p:cNvPr>
          <p:cNvSpPr>
            <a:spLocks noGrp="1"/>
          </p:cNvSpPr>
          <p:nvPr>
            <p:ph type="body" sz="quarter" idx="13"/>
          </p:nvPr>
        </p:nvSpPr>
        <p:spPr>
          <a:xfrm>
            <a:off x="507207" y="946614"/>
            <a:ext cx="11174400" cy="360000"/>
          </a:xfrm>
        </p:spPr>
        <p:txBody>
          <a:bodyPr/>
          <a:lstStyle/>
          <a:p>
            <a:r>
              <a:rPr lang="ca-ES" dirty="0"/>
              <a:t>Article 12. Igual reconeixement com a persones davant la llei</a:t>
            </a:r>
            <a:endParaRPr lang="en-US" dirty="0"/>
          </a:p>
        </p:txBody>
      </p:sp>
    </p:spTree>
    <p:extLst>
      <p:ext uri="{BB962C8B-B14F-4D97-AF65-F5344CB8AC3E}">
        <p14:creationId xmlns:p14="http://schemas.microsoft.com/office/powerpoint/2010/main" val="1524539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17</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p:txBody>
          <a:bodyPr/>
          <a:lstStyle/>
          <a:p>
            <a:r>
              <a:rPr lang="ca-ES" dirty="0"/>
              <a:t>Article 12. Igual reconeixement com a persones davant la llei</a:t>
            </a:r>
            <a:endParaRPr lang="en-US" dirty="0"/>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p:txBody>
          <a:bodyPr/>
          <a:lstStyle/>
          <a:p>
            <a:pPr marL="0" indent="0" algn="just">
              <a:buNone/>
            </a:pPr>
            <a:r>
              <a:rPr lang="es-ES" dirty="0"/>
              <a:t>5. </a:t>
            </a:r>
            <a:r>
              <a:rPr lang="ca-ES" dirty="0"/>
              <a:t>Sense perjudici del que es disposa en aquest article, els estats part han de prendre totes les mesures que siguin pertinents i efectives per garantir el dret de les persones amb discapacitat, en igualtat de condicions amb les altres, a ser propietàries i heretar béns, controlar els seus propis assumptes econòmics i tenir accés en igualtat de condicions a préstecs bancaris, hipoteques i altres modalitats de crèdit financer, i han de vetllar perquè les persones amb discapacitat no siguin privades dels seus béns de manera arbitrària</a:t>
            </a:r>
            <a:r>
              <a:rPr lang="en-US" dirty="0"/>
              <a:t>.</a:t>
            </a:r>
          </a:p>
          <a:p>
            <a:pPr marL="0" indent="0">
              <a:buNone/>
            </a:pPr>
            <a:r>
              <a:rPr lang="es-ES" dirty="0" err="1">
                <a:solidFill>
                  <a:schemeClr val="accent2"/>
                </a:solidFill>
              </a:rPr>
              <a:t>Els</a:t>
            </a:r>
            <a:r>
              <a:rPr lang="es-ES" dirty="0">
                <a:solidFill>
                  <a:schemeClr val="accent2"/>
                </a:solidFill>
              </a:rPr>
              <a:t> </a:t>
            </a:r>
            <a:r>
              <a:rPr lang="es-ES" dirty="0" err="1">
                <a:solidFill>
                  <a:schemeClr val="accent2"/>
                </a:solidFill>
              </a:rPr>
              <a:t>països</a:t>
            </a:r>
            <a:r>
              <a:rPr lang="es-ES" dirty="0">
                <a:solidFill>
                  <a:schemeClr val="accent2"/>
                </a:solidFill>
              </a:rPr>
              <a:t> han de </a:t>
            </a:r>
            <a:r>
              <a:rPr lang="es-ES" dirty="0" err="1">
                <a:solidFill>
                  <a:schemeClr val="accent2"/>
                </a:solidFill>
              </a:rPr>
              <a:t>vetllar</a:t>
            </a:r>
            <a:r>
              <a:rPr lang="es-ES" dirty="0">
                <a:solidFill>
                  <a:schemeClr val="accent2"/>
                </a:solidFill>
              </a:rPr>
              <a:t> per la </a:t>
            </a:r>
            <a:r>
              <a:rPr lang="es-ES" dirty="0" err="1">
                <a:solidFill>
                  <a:schemeClr val="accent2"/>
                </a:solidFill>
              </a:rPr>
              <a:t>igualtat</a:t>
            </a:r>
            <a:r>
              <a:rPr lang="es-ES" dirty="0">
                <a:solidFill>
                  <a:schemeClr val="accent2"/>
                </a:solidFill>
              </a:rPr>
              <a:t> de </a:t>
            </a:r>
            <a:r>
              <a:rPr lang="es-ES" dirty="0" err="1">
                <a:solidFill>
                  <a:schemeClr val="accent2"/>
                </a:solidFill>
              </a:rPr>
              <a:t>drets</a:t>
            </a:r>
            <a:r>
              <a:rPr lang="es-ES" dirty="0">
                <a:solidFill>
                  <a:schemeClr val="accent2"/>
                </a:solidFill>
              </a:rPr>
              <a:t> de les persones </a:t>
            </a:r>
            <a:r>
              <a:rPr lang="es-ES" dirty="0" err="1">
                <a:solidFill>
                  <a:schemeClr val="accent2"/>
                </a:solidFill>
              </a:rPr>
              <a:t>amb</a:t>
            </a:r>
            <a:r>
              <a:rPr lang="es-ES" dirty="0">
                <a:solidFill>
                  <a:schemeClr val="accent2"/>
                </a:solidFill>
              </a:rPr>
              <a:t> </a:t>
            </a:r>
            <a:r>
              <a:rPr lang="es-ES" dirty="0" err="1">
                <a:solidFill>
                  <a:schemeClr val="accent2"/>
                </a:solidFill>
              </a:rPr>
              <a:t>discapacitat</a:t>
            </a:r>
            <a:r>
              <a:rPr lang="es-ES" dirty="0">
                <a:solidFill>
                  <a:schemeClr val="accent2"/>
                </a:solidFill>
              </a:rPr>
              <a:t> </a:t>
            </a:r>
            <a:r>
              <a:rPr lang="es-ES" dirty="0" err="1">
                <a:solidFill>
                  <a:schemeClr val="accent2"/>
                </a:solidFill>
              </a:rPr>
              <a:t>pel</a:t>
            </a:r>
            <a:r>
              <a:rPr lang="es-ES" dirty="0">
                <a:solidFill>
                  <a:schemeClr val="accent2"/>
                </a:solidFill>
              </a:rPr>
              <a:t> que fa a: </a:t>
            </a:r>
          </a:p>
          <a:p>
            <a:pPr lvl="4"/>
            <a:r>
              <a:rPr lang="es-ES" sz="2200" dirty="0" err="1">
                <a:solidFill>
                  <a:schemeClr val="accent2"/>
                </a:solidFill>
              </a:rPr>
              <a:t>Posseir</a:t>
            </a:r>
            <a:r>
              <a:rPr lang="es-ES" sz="2200" dirty="0">
                <a:solidFill>
                  <a:schemeClr val="accent2"/>
                </a:solidFill>
              </a:rPr>
              <a:t> o </a:t>
            </a:r>
            <a:r>
              <a:rPr lang="es-ES" sz="2200" dirty="0" err="1">
                <a:solidFill>
                  <a:schemeClr val="accent2"/>
                </a:solidFill>
              </a:rPr>
              <a:t>rebre</a:t>
            </a:r>
            <a:r>
              <a:rPr lang="es-ES" sz="2200" dirty="0">
                <a:solidFill>
                  <a:schemeClr val="accent2"/>
                </a:solidFill>
              </a:rPr>
              <a:t> </a:t>
            </a:r>
            <a:r>
              <a:rPr lang="es-ES" sz="2200" dirty="0" err="1">
                <a:solidFill>
                  <a:schemeClr val="accent2"/>
                </a:solidFill>
              </a:rPr>
              <a:t>béns</a:t>
            </a:r>
            <a:r>
              <a:rPr lang="es-ES" sz="2200" dirty="0">
                <a:solidFill>
                  <a:schemeClr val="accent2"/>
                </a:solidFill>
              </a:rPr>
              <a:t>. </a:t>
            </a:r>
          </a:p>
          <a:p>
            <a:pPr lvl="4"/>
            <a:r>
              <a:rPr lang="es-ES" sz="2200" dirty="0">
                <a:solidFill>
                  <a:schemeClr val="accent2"/>
                </a:solidFill>
              </a:rPr>
              <a:t>Controlar </a:t>
            </a:r>
            <a:r>
              <a:rPr lang="es-ES" sz="2200" dirty="0" err="1">
                <a:solidFill>
                  <a:schemeClr val="accent2"/>
                </a:solidFill>
              </a:rPr>
              <a:t>els</a:t>
            </a:r>
            <a:r>
              <a:rPr lang="es-ES" sz="2200" dirty="0">
                <a:solidFill>
                  <a:schemeClr val="accent2"/>
                </a:solidFill>
              </a:rPr>
              <a:t> </a:t>
            </a:r>
            <a:r>
              <a:rPr lang="es-ES" sz="2200" dirty="0" err="1">
                <a:solidFill>
                  <a:schemeClr val="accent2"/>
                </a:solidFill>
              </a:rPr>
              <a:t>seus</a:t>
            </a:r>
            <a:r>
              <a:rPr lang="es-ES" sz="2200" dirty="0">
                <a:solidFill>
                  <a:schemeClr val="accent2"/>
                </a:solidFill>
              </a:rPr>
              <a:t> </a:t>
            </a:r>
            <a:r>
              <a:rPr lang="es-ES" sz="2200" dirty="0" err="1">
                <a:solidFill>
                  <a:schemeClr val="accent2"/>
                </a:solidFill>
              </a:rPr>
              <a:t>diners</a:t>
            </a:r>
            <a:r>
              <a:rPr lang="es-ES" sz="2200" dirty="0">
                <a:solidFill>
                  <a:schemeClr val="accent2"/>
                </a:solidFill>
              </a:rPr>
              <a:t>. </a:t>
            </a:r>
          </a:p>
          <a:p>
            <a:pPr lvl="4"/>
            <a:r>
              <a:rPr lang="es-ES" sz="2200" dirty="0" err="1">
                <a:solidFill>
                  <a:schemeClr val="accent2"/>
                </a:solidFill>
              </a:rPr>
              <a:t>Sol·licitar</a:t>
            </a:r>
            <a:r>
              <a:rPr lang="es-ES" sz="2200" dirty="0">
                <a:solidFill>
                  <a:schemeClr val="accent2"/>
                </a:solidFill>
              </a:rPr>
              <a:t> </a:t>
            </a:r>
            <a:r>
              <a:rPr lang="es-ES" sz="2200" dirty="0" err="1">
                <a:solidFill>
                  <a:schemeClr val="accent2"/>
                </a:solidFill>
              </a:rPr>
              <a:t>préstecs</a:t>
            </a:r>
            <a:r>
              <a:rPr lang="es-ES" sz="2200" dirty="0">
                <a:solidFill>
                  <a:schemeClr val="accent2"/>
                </a:solidFill>
              </a:rPr>
              <a:t>. </a:t>
            </a:r>
          </a:p>
          <a:p>
            <a:pPr lvl="4"/>
            <a:r>
              <a:rPr lang="es-ES" sz="2200" dirty="0" err="1">
                <a:solidFill>
                  <a:schemeClr val="accent2"/>
                </a:solidFill>
              </a:rPr>
              <a:t>Assegurar</a:t>
            </a:r>
            <a:r>
              <a:rPr lang="es-ES" sz="2200" dirty="0">
                <a:solidFill>
                  <a:schemeClr val="accent2"/>
                </a:solidFill>
              </a:rPr>
              <a:t>-se que </a:t>
            </a:r>
            <a:r>
              <a:rPr lang="es-ES" sz="2200" dirty="0" err="1">
                <a:solidFill>
                  <a:schemeClr val="accent2"/>
                </a:solidFill>
              </a:rPr>
              <a:t>ningú</a:t>
            </a:r>
            <a:r>
              <a:rPr lang="es-ES" sz="2200" dirty="0">
                <a:solidFill>
                  <a:schemeClr val="accent2"/>
                </a:solidFill>
              </a:rPr>
              <a:t> no </a:t>
            </a:r>
            <a:r>
              <a:rPr lang="es-ES" sz="2200" dirty="0" err="1">
                <a:solidFill>
                  <a:schemeClr val="accent2"/>
                </a:solidFill>
              </a:rPr>
              <a:t>els</a:t>
            </a:r>
            <a:r>
              <a:rPr lang="es-ES" sz="2200" dirty="0">
                <a:solidFill>
                  <a:schemeClr val="accent2"/>
                </a:solidFill>
              </a:rPr>
              <a:t> </a:t>
            </a:r>
            <a:r>
              <a:rPr lang="es-ES" sz="2200" dirty="0" err="1">
                <a:solidFill>
                  <a:schemeClr val="accent2"/>
                </a:solidFill>
              </a:rPr>
              <a:t>prengui</a:t>
            </a:r>
            <a:r>
              <a:rPr lang="es-ES" sz="2200" dirty="0">
                <a:solidFill>
                  <a:schemeClr val="accent2"/>
                </a:solidFill>
              </a:rPr>
              <a:t> la casa ni </a:t>
            </a:r>
            <a:r>
              <a:rPr lang="es-ES" sz="2200" dirty="0" err="1">
                <a:solidFill>
                  <a:schemeClr val="accent2"/>
                </a:solidFill>
              </a:rPr>
              <a:t>els</a:t>
            </a:r>
            <a:r>
              <a:rPr lang="es-ES" sz="2200" dirty="0">
                <a:solidFill>
                  <a:schemeClr val="accent2"/>
                </a:solidFill>
              </a:rPr>
              <a:t> </a:t>
            </a:r>
            <a:r>
              <a:rPr lang="es-ES" sz="2200" dirty="0" err="1">
                <a:solidFill>
                  <a:schemeClr val="accent2"/>
                </a:solidFill>
              </a:rPr>
              <a:t>diners</a:t>
            </a:r>
            <a:endParaRPr lang="es-ES" sz="2200" dirty="0">
              <a:solidFill>
                <a:schemeClr val="accent2"/>
              </a:solidFill>
            </a:endParaRPr>
          </a:p>
          <a:p>
            <a:endParaRPr lang="en-US" dirty="0"/>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- 6</a:t>
            </a:r>
          </a:p>
        </p:txBody>
      </p:sp>
    </p:spTree>
    <p:extLst>
      <p:ext uri="{BB962C8B-B14F-4D97-AF65-F5344CB8AC3E}">
        <p14:creationId xmlns:p14="http://schemas.microsoft.com/office/powerpoint/2010/main" val="187742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18</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p:txBody>
          <a:bodyPr/>
          <a:lstStyle/>
          <a:p>
            <a:r>
              <a:rPr lang="ca-ES" dirty="0"/>
              <a:t>Entendre la distinció entre capacitat jurídica i competència</a:t>
            </a:r>
            <a:r>
              <a:rPr lang="es-ES" dirty="0"/>
              <a:t> </a:t>
            </a:r>
            <a:r>
              <a:rPr lang="en-US" dirty="0"/>
              <a:t>(a) </a:t>
            </a:r>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544285" y="1377375"/>
            <a:ext cx="11137321" cy="5045195"/>
          </a:xfrm>
        </p:spPr>
        <p:txBody>
          <a:bodyPr/>
          <a:lstStyle/>
          <a:p>
            <a:pPr lvl="0" algn="just" fontAlgn="base">
              <a:spcAft>
                <a:spcPts val="0"/>
              </a:spcAft>
            </a:pPr>
            <a:r>
              <a:rPr lang="ca-ES" sz="2000" dirty="0"/>
              <a:t>La </a:t>
            </a:r>
            <a:r>
              <a:rPr lang="ca-ES" sz="2000" b="1" u="sng" dirty="0"/>
              <a:t>capacitat jurídica</a:t>
            </a:r>
            <a:r>
              <a:rPr lang="ca-ES" sz="2000" dirty="0"/>
              <a:t> és un dret </a:t>
            </a:r>
            <a:r>
              <a:rPr lang="ca-ES" sz="2000" b="1" u="sng" dirty="0"/>
              <a:t>inherent i inalienable</a:t>
            </a:r>
            <a:r>
              <a:rPr lang="ca-ES" sz="2000" dirty="0"/>
              <a:t>. Comprèn dues dimensions: </a:t>
            </a:r>
            <a:endParaRPr lang="es-ES" sz="2000" dirty="0"/>
          </a:p>
          <a:p>
            <a:pPr lvl="2" algn="just" fontAlgn="base">
              <a:spcAft>
                <a:spcPts val="0"/>
              </a:spcAft>
            </a:pPr>
            <a:r>
              <a:rPr lang="ca-ES" dirty="0"/>
              <a:t>el dret a tenir drets, i </a:t>
            </a:r>
            <a:endParaRPr lang="es-ES" dirty="0"/>
          </a:p>
          <a:p>
            <a:pPr lvl="2" algn="just">
              <a:spcAft>
                <a:spcPts val="0"/>
              </a:spcAft>
            </a:pPr>
            <a:r>
              <a:rPr lang="ca-ES" dirty="0"/>
              <a:t>el dret a exercir aquests drets</a:t>
            </a:r>
          </a:p>
          <a:p>
            <a:pPr marL="158750" lvl="1" indent="0" algn="just">
              <a:spcAft>
                <a:spcPts val="0"/>
              </a:spcAft>
              <a:buNone/>
            </a:pPr>
            <a:endParaRPr lang="ca-ES" dirty="0"/>
          </a:p>
          <a:p>
            <a:pPr algn="just">
              <a:spcAft>
                <a:spcPts val="0"/>
              </a:spcAft>
            </a:pPr>
            <a:r>
              <a:rPr lang="ca-ES" sz="2000" dirty="0"/>
              <a:t>El dret a la capacitat jurídica és el dret que ens permet gaudir de la resta dels drets</a:t>
            </a:r>
            <a:r>
              <a:rPr lang="en-US" sz="2000" dirty="0"/>
              <a:t>. </a:t>
            </a:r>
          </a:p>
          <a:p>
            <a:pPr algn="just">
              <a:spcAft>
                <a:spcPts val="0"/>
              </a:spcAft>
            </a:pPr>
            <a:r>
              <a:rPr lang="ca-ES" sz="2000" dirty="0"/>
              <a:t>La</a:t>
            </a:r>
            <a:r>
              <a:rPr lang="ca-ES" sz="2000" b="1" dirty="0"/>
              <a:t> </a:t>
            </a:r>
            <a:r>
              <a:rPr lang="ca-ES" sz="2000" b="1" u="sng" dirty="0"/>
              <a:t>competència</a:t>
            </a:r>
            <a:r>
              <a:rPr lang="ca-ES" sz="2000" b="1" dirty="0"/>
              <a:t> </a:t>
            </a:r>
            <a:r>
              <a:rPr lang="ca-ES" sz="2000" dirty="0"/>
              <a:t>és l’expressió emprada per referir-se a la </a:t>
            </a:r>
            <a:r>
              <a:rPr lang="ca-ES" sz="2000" u="sng" dirty="0"/>
              <a:t>capacitat</a:t>
            </a:r>
            <a:r>
              <a:rPr lang="ca-ES" sz="2000" dirty="0"/>
              <a:t> (o a les </a:t>
            </a:r>
            <a:r>
              <a:rPr lang="ca-ES" sz="2000" u="sng" dirty="0"/>
              <a:t>aptituds</a:t>
            </a:r>
            <a:r>
              <a:rPr lang="ca-ES" sz="2000" dirty="0"/>
              <a:t>) d’una persona per prendre decisions</a:t>
            </a:r>
            <a:r>
              <a:rPr lang="en-US" sz="2000" dirty="0"/>
              <a:t>.</a:t>
            </a:r>
          </a:p>
          <a:p>
            <a:pPr algn="just">
              <a:spcAft>
                <a:spcPts val="0"/>
              </a:spcAft>
            </a:pPr>
            <a:endParaRPr lang="en-US" sz="2000" dirty="0"/>
          </a:p>
          <a:p>
            <a:pPr algn="just">
              <a:spcAft>
                <a:spcPts val="0"/>
              </a:spcAft>
            </a:pPr>
            <a:r>
              <a:rPr lang="ca-ES" sz="2000" dirty="0"/>
              <a:t>En l’àmbit de la salut mental, sovint es duen a terme proves de capacitat per mirar de determinar si una persona pot</a:t>
            </a:r>
            <a:r>
              <a:rPr lang="en-US" sz="2000" dirty="0"/>
              <a:t>:</a:t>
            </a:r>
          </a:p>
          <a:p>
            <a:pPr lvl="2" algn="just">
              <a:spcAft>
                <a:spcPts val="0"/>
              </a:spcAft>
            </a:pPr>
            <a:r>
              <a:rPr lang="es-ES" dirty="0" err="1"/>
              <a:t>comprendre</a:t>
            </a:r>
            <a:r>
              <a:rPr lang="es-ES" dirty="0"/>
              <a:t> </a:t>
            </a:r>
            <a:r>
              <a:rPr lang="es-ES" dirty="0" err="1"/>
              <a:t>informació</a:t>
            </a:r>
            <a:r>
              <a:rPr lang="es-ES" dirty="0"/>
              <a:t> relativa a una </a:t>
            </a:r>
            <a:r>
              <a:rPr lang="es-ES" dirty="0" err="1"/>
              <a:t>decisió</a:t>
            </a:r>
            <a:r>
              <a:rPr lang="es-ES" dirty="0"/>
              <a:t>;</a:t>
            </a:r>
          </a:p>
          <a:p>
            <a:pPr lvl="2" algn="just">
              <a:spcAft>
                <a:spcPts val="0"/>
              </a:spcAft>
            </a:pPr>
            <a:r>
              <a:rPr lang="es-ES" dirty="0" err="1"/>
              <a:t>comprendre</a:t>
            </a:r>
            <a:r>
              <a:rPr lang="es-ES" dirty="0"/>
              <a:t> les </a:t>
            </a:r>
            <a:r>
              <a:rPr lang="es-ES" dirty="0" err="1"/>
              <a:t>conseqüències</a:t>
            </a:r>
            <a:r>
              <a:rPr lang="es-ES" dirty="0"/>
              <a:t> que una </a:t>
            </a:r>
            <a:r>
              <a:rPr lang="es-ES" dirty="0" err="1"/>
              <a:t>decisió</a:t>
            </a:r>
            <a:r>
              <a:rPr lang="es-ES" dirty="0"/>
              <a:t> </a:t>
            </a:r>
            <a:r>
              <a:rPr lang="es-ES" dirty="0" err="1"/>
              <a:t>pot</a:t>
            </a:r>
            <a:r>
              <a:rPr lang="es-ES" dirty="0"/>
              <a:t> comportar, i</a:t>
            </a:r>
          </a:p>
          <a:p>
            <a:pPr lvl="2" algn="just">
              <a:spcAft>
                <a:spcPts val="0"/>
              </a:spcAft>
            </a:pPr>
            <a:r>
              <a:rPr lang="es-ES" dirty="0"/>
              <a:t>comunicar la </a:t>
            </a:r>
            <a:r>
              <a:rPr lang="es-ES" dirty="0" err="1"/>
              <a:t>seva</a:t>
            </a:r>
            <a:r>
              <a:rPr lang="es-ES" dirty="0"/>
              <a:t> </a:t>
            </a:r>
            <a:r>
              <a:rPr lang="es-ES" dirty="0" err="1"/>
              <a:t>decisió</a:t>
            </a:r>
            <a:endParaRPr lang="en-US" dirty="0"/>
          </a:p>
          <a:p>
            <a:pPr algn="just">
              <a:spcAft>
                <a:spcPts val="0"/>
              </a:spcAft>
            </a:pPr>
            <a:r>
              <a:rPr lang="ca-ES" dirty="0"/>
              <a:t>Les proves de capacitat les solen dur a terme professionals de la salut mental o avaluadors de capacitat</a:t>
            </a:r>
            <a:r>
              <a:rPr lang="en-US" dirty="0"/>
              <a:t>.</a:t>
            </a:r>
          </a:p>
          <a:p>
            <a:pPr algn="just">
              <a:spcAft>
                <a:spcPts val="0"/>
              </a:spcAft>
            </a:pPr>
            <a:endParaRPr lang="en-US" sz="2000" dirty="0"/>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- 7</a:t>
            </a:r>
          </a:p>
        </p:txBody>
      </p:sp>
    </p:spTree>
    <p:extLst>
      <p:ext uri="{BB962C8B-B14F-4D97-AF65-F5344CB8AC3E}">
        <p14:creationId xmlns:p14="http://schemas.microsoft.com/office/powerpoint/2010/main" val="126914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19</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p:txBody>
          <a:bodyPr/>
          <a:lstStyle/>
          <a:p>
            <a:r>
              <a:rPr lang="ca-ES" dirty="0"/>
              <a:t>Entendre la distinció entre capacitat jurídica i competència</a:t>
            </a:r>
            <a:r>
              <a:rPr lang="es-ES" dirty="0"/>
              <a:t> </a:t>
            </a:r>
            <a:r>
              <a:rPr lang="en-US" dirty="0"/>
              <a:t>(b) </a:t>
            </a:r>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507195" y="1511188"/>
            <a:ext cx="10922805" cy="4500000"/>
          </a:xfrm>
        </p:spPr>
        <p:txBody>
          <a:bodyPr/>
          <a:lstStyle/>
          <a:p>
            <a:pPr algn="just"/>
            <a:r>
              <a:rPr lang="es-ES" dirty="0" err="1"/>
              <a:t>Els</a:t>
            </a:r>
            <a:r>
              <a:rPr lang="es-ES" dirty="0"/>
              <a:t> </a:t>
            </a:r>
            <a:r>
              <a:rPr lang="es-ES" dirty="0" err="1"/>
              <a:t>conceptes</a:t>
            </a:r>
            <a:r>
              <a:rPr lang="es-ES" dirty="0"/>
              <a:t> de </a:t>
            </a:r>
            <a:r>
              <a:rPr lang="es-ES" dirty="0" err="1"/>
              <a:t>competència</a:t>
            </a:r>
            <a:r>
              <a:rPr lang="es-ES" dirty="0"/>
              <a:t> i de </a:t>
            </a:r>
            <a:r>
              <a:rPr lang="es-ES" dirty="0" err="1"/>
              <a:t>proves</a:t>
            </a:r>
            <a:r>
              <a:rPr lang="es-ES" dirty="0"/>
              <a:t> de </a:t>
            </a:r>
            <a:r>
              <a:rPr lang="es-ES" dirty="0" err="1"/>
              <a:t>competència</a:t>
            </a:r>
            <a:r>
              <a:rPr lang="es-ES" dirty="0"/>
              <a:t> </a:t>
            </a:r>
            <a:r>
              <a:rPr lang="es-ES" dirty="0" err="1"/>
              <a:t>són</a:t>
            </a:r>
            <a:r>
              <a:rPr lang="es-ES" dirty="0"/>
              <a:t> </a:t>
            </a:r>
            <a:r>
              <a:rPr lang="es-ES" dirty="0" err="1"/>
              <a:t>molt</a:t>
            </a:r>
            <a:r>
              <a:rPr lang="es-ES" dirty="0"/>
              <a:t> </a:t>
            </a:r>
            <a:r>
              <a:rPr lang="es-ES" dirty="0" err="1"/>
              <a:t>relatius</a:t>
            </a:r>
            <a:r>
              <a:rPr lang="es-ES" dirty="0"/>
              <a:t>, </a:t>
            </a:r>
            <a:r>
              <a:rPr lang="es-ES" dirty="0" err="1"/>
              <a:t>perquè</a:t>
            </a:r>
            <a:r>
              <a:rPr lang="es-ES" dirty="0"/>
              <a:t> la manera </a:t>
            </a:r>
            <a:r>
              <a:rPr lang="es-ES" dirty="0" err="1"/>
              <a:t>com</a:t>
            </a:r>
            <a:r>
              <a:rPr lang="es-ES" dirty="0"/>
              <a:t> </a:t>
            </a:r>
            <a:r>
              <a:rPr lang="es-ES" dirty="0" err="1"/>
              <a:t>prenem</a:t>
            </a:r>
            <a:r>
              <a:rPr lang="es-ES" dirty="0"/>
              <a:t> </a:t>
            </a:r>
            <a:r>
              <a:rPr lang="es-ES" dirty="0" err="1"/>
              <a:t>decisions</a:t>
            </a:r>
            <a:r>
              <a:rPr lang="es-ES" dirty="0"/>
              <a:t> no es </a:t>
            </a:r>
            <a:r>
              <a:rPr lang="es-ES" dirty="0" err="1"/>
              <a:t>pot</a:t>
            </a:r>
            <a:r>
              <a:rPr lang="es-ES" dirty="0"/>
              <a:t> mesurar </a:t>
            </a:r>
            <a:r>
              <a:rPr lang="es-ES" dirty="0" err="1"/>
              <a:t>científicament</a:t>
            </a:r>
            <a:r>
              <a:rPr lang="es-ES" dirty="0"/>
              <a:t>. </a:t>
            </a:r>
          </a:p>
          <a:p>
            <a:pPr algn="just"/>
            <a:r>
              <a:rPr lang="es-ES" dirty="0"/>
              <a:t>A </a:t>
            </a:r>
            <a:r>
              <a:rPr lang="es-ES" dirty="0" err="1"/>
              <a:t>vegades</a:t>
            </a:r>
            <a:r>
              <a:rPr lang="es-ES" dirty="0"/>
              <a:t> les </a:t>
            </a:r>
            <a:r>
              <a:rPr lang="es-ES" dirty="0" err="1"/>
              <a:t>prenem</a:t>
            </a:r>
            <a:r>
              <a:rPr lang="es-ES" dirty="0"/>
              <a:t> </a:t>
            </a:r>
            <a:r>
              <a:rPr lang="es-ES" dirty="0" err="1"/>
              <a:t>basant</a:t>
            </a:r>
            <a:r>
              <a:rPr lang="es-ES" dirty="0"/>
              <a:t>-nos en </a:t>
            </a:r>
            <a:r>
              <a:rPr lang="es-ES" dirty="0" err="1"/>
              <a:t>motius</a:t>
            </a:r>
            <a:r>
              <a:rPr lang="es-ES" dirty="0"/>
              <a:t> </a:t>
            </a:r>
            <a:r>
              <a:rPr lang="es-ES" dirty="0" err="1"/>
              <a:t>racionals</a:t>
            </a:r>
            <a:r>
              <a:rPr lang="es-ES" dirty="0"/>
              <a:t>; </a:t>
            </a:r>
            <a:r>
              <a:rPr lang="es-ES" dirty="0" err="1"/>
              <a:t>d’altres</a:t>
            </a:r>
            <a:r>
              <a:rPr lang="es-ES" dirty="0"/>
              <a:t>, </a:t>
            </a:r>
            <a:r>
              <a:rPr lang="es-ES" dirty="0" err="1"/>
              <a:t>d’acord</a:t>
            </a:r>
            <a:r>
              <a:rPr lang="es-ES" dirty="0"/>
              <a:t> </a:t>
            </a:r>
            <a:r>
              <a:rPr lang="es-ES" dirty="0" err="1"/>
              <a:t>amb</a:t>
            </a:r>
            <a:r>
              <a:rPr lang="es-ES" dirty="0"/>
              <a:t> el que </a:t>
            </a:r>
            <a:r>
              <a:rPr lang="es-ES" dirty="0" err="1"/>
              <a:t>ens</a:t>
            </a:r>
            <a:r>
              <a:rPr lang="es-ES" dirty="0"/>
              <a:t> </a:t>
            </a:r>
            <a:r>
              <a:rPr lang="es-ES" dirty="0" err="1"/>
              <a:t>diuen</a:t>
            </a:r>
            <a:r>
              <a:rPr lang="es-ES" dirty="0"/>
              <a:t> les </a:t>
            </a:r>
            <a:r>
              <a:rPr lang="es-ES" dirty="0" err="1"/>
              <a:t>nostres</a:t>
            </a:r>
            <a:r>
              <a:rPr lang="es-ES" dirty="0"/>
              <a:t> </a:t>
            </a:r>
            <a:r>
              <a:rPr lang="es-ES" dirty="0" err="1"/>
              <a:t>emocions</a:t>
            </a:r>
            <a:r>
              <a:rPr lang="es-ES" dirty="0"/>
              <a:t> o </a:t>
            </a:r>
            <a:r>
              <a:rPr lang="es-ES" dirty="0" err="1"/>
              <a:t>sentiments</a:t>
            </a:r>
            <a:r>
              <a:rPr lang="en-US" dirty="0"/>
              <a:t>. </a:t>
            </a:r>
          </a:p>
          <a:p>
            <a:pPr algn="just"/>
            <a:r>
              <a:rPr lang="ca-ES" dirty="0"/>
              <a:t>No obstant això, quan una persona amb discapacitat psicosocial, intel·lectual o cognitiva pren una decisió que no </a:t>
            </a:r>
            <a:r>
              <a:rPr lang="ca-ES" dirty="0" err="1"/>
              <a:t>s’adiu</a:t>
            </a:r>
            <a:r>
              <a:rPr lang="ca-ES" dirty="0"/>
              <a:t> amb allò que els altres pensen, sovint es dona per fet que no és capaç de decidir a causa del seu </a:t>
            </a:r>
            <a:r>
              <a:rPr lang="ca-ES" i="1" dirty="0"/>
              <a:t>trastorn</a:t>
            </a:r>
            <a:r>
              <a:rPr lang="en-US" dirty="0"/>
              <a:t>. </a:t>
            </a:r>
          </a:p>
          <a:p>
            <a:pPr algn="just"/>
            <a:r>
              <a:rPr lang="ca-ES" dirty="0"/>
              <a:t>Això no justifica que es negui a les persones el seu dret a decidir.</a:t>
            </a:r>
            <a:endParaRPr lang="es-ES" dirty="0"/>
          </a:p>
          <a:p>
            <a:pPr marL="0" indent="0" algn="just">
              <a:buNone/>
            </a:pPr>
            <a:endParaRPr lang="en-US" dirty="0"/>
          </a:p>
          <a:p>
            <a:pPr algn="just"/>
            <a:endParaRPr lang="en-US" dirty="0"/>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8 </a:t>
            </a:r>
          </a:p>
        </p:txBody>
      </p:sp>
    </p:spTree>
    <p:extLst>
      <p:ext uri="{BB962C8B-B14F-4D97-AF65-F5344CB8AC3E}">
        <p14:creationId xmlns:p14="http://schemas.microsoft.com/office/powerpoint/2010/main" val="289814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7C05D6-63C0-4A20-9D65-9D141078350C}"/>
              </a:ext>
            </a:extLst>
          </p:cNvPr>
          <p:cNvSpPr/>
          <p:nvPr/>
        </p:nvSpPr>
        <p:spPr>
          <a:xfrm>
            <a:off x="529772" y="216902"/>
            <a:ext cx="11132457" cy="5393656"/>
          </a:xfrm>
          <a:prstGeom prst="rect">
            <a:avLst/>
          </a:prstGeom>
        </p:spPr>
        <p:txBody>
          <a:bodyPr wrap="square">
            <a:spAutoFit/>
          </a:bodyPr>
          <a:lstStyle/>
          <a:p>
            <a:endParaRPr lang="es-ES" sz="1400" dirty="0">
              <a:effectLst/>
              <a:latin typeface="Calibri" panose="020F0502020204030204" pitchFamily="34" charset="0"/>
              <a:ea typeface="Calibri" panose="020F0502020204030204" pitchFamily="34" charset="0"/>
              <a:cs typeface="Calibri" panose="020F0502020204030204" pitchFamily="34" charset="0"/>
            </a:endParaRPr>
          </a:p>
          <a:p>
            <a:r>
              <a:rPr lang="es-ES" sz="1400" b="1" dirty="0">
                <a:effectLst/>
                <a:latin typeface="Calibri" panose="020F0502020204030204" pitchFamily="34" charset="0"/>
                <a:ea typeface="Calibri" panose="020F0502020204030204" pitchFamily="34" charset="0"/>
                <a:cs typeface="Times New Roman" panose="02020603050405020304" pitchFamily="18" charset="0"/>
              </a:rPr>
              <a:t>2022, </a:t>
            </a:r>
            <a:r>
              <a:rPr lang="es-ES" sz="1400" dirty="0">
                <a:effectLst/>
                <a:latin typeface="Calibri" panose="020F0502020204030204" pitchFamily="34" charset="0"/>
                <a:ea typeface="Calibri" panose="020F0502020204030204" pitchFamily="34" charset="0"/>
                <a:cs typeface="Times New Roman" panose="02020603050405020304" pitchFamily="18" charset="0"/>
              </a:rPr>
              <a:t>©</a:t>
            </a:r>
            <a:r>
              <a:rPr lang="es-ES" sz="1400" b="1" dirty="0">
                <a:effectLst/>
                <a:latin typeface="Calibri" panose="020F0502020204030204" pitchFamily="34" charset="0"/>
                <a:ea typeface="Calibri" panose="020F0502020204030204" pitchFamily="34" charset="0"/>
                <a:cs typeface="Times New Roman" panose="02020603050405020304" pitchFamily="18" charset="0"/>
              </a:rPr>
              <a:t>Generalitat de Catalunya</a:t>
            </a:r>
            <a:endParaRPr lang="ca-E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400" dirty="0">
              <a:latin typeface="Calibri" panose="020F0502020204030204" pitchFamily="34" charset="0"/>
              <a:ea typeface="Calibri" panose="020F0502020204030204" pitchFamily="34" charset="0"/>
              <a:cs typeface="Calibri" panose="020F0502020204030204" pitchFamily="34" charset="0"/>
            </a:endParaRPr>
          </a:p>
          <a:p>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Aquesta</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publicació</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és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una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traducció</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d’acord</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amb</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la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llicència</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Creative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Commons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u="sng" dirty="0">
                <a:solidFill>
                  <a:srgbClr val="0563C1"/>
                </a:solidFill>
                <a:effectLst/>
                <a:latin typeface="Calibri Light" panose="020F0302020204030204" pitchFamily="34" charset="0"/>
                <a:ea typeface="Calibri" panose="020F0502020204030204" pitchFamily="34" charset="0"/>
                <a:cs typeface="Calibri Light" panose="020F0302020204030204" pitchFamily="34" charset="0"/>
                <a:hlinkClick r:id="rId3"/>
              </a:rPr>
              <a:t>CC BY-NC-SA 3.0  IGO</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del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text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original de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l’OMS</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escrit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en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anglès</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pPr>
              <a:spcAft>
                <a:spcPts val="500"/>
              </a:spcAft>
            </a:pPr>
            <a:r>
              <a:rPr lang="ca-ES" sz="1400" dirty="0">
                <a:effectLst/>
                <a:latin typeface="Calibri Light" panose="020F0302020204030204" pitchFamily="34" charset="0"/>
                <a:ea typeface="Calibri" panose="020F0502020204030204" pitchFamily="34" charset="0"/>
                <a:cs typeface="Calibri Light" panose="020F0302020204030204" pitchFamily="34" charset="0"/>
              </a:rPr>
              <a:t>Aquesta traducció no és obra de de l’OMS, i per tant no es fa responsable del contingut ni de l’exactitud de la traducció</a:t>
            </a:r>
            <a:r>
              <a:rPr lang="es-AR"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L’</a:t>
            </a:r>
            <a:r>
              <a:rPr lang="en-US" sz="1400" dirty="0" err="1">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edició</a:t>
            </a:r>
            <a:r>
              <a:rPr lang="en-US"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original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en</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dirty="0" err="1">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anglès</a:t>
            </a:r>
            <a:r>
              <a:rPr lang="en-US" sz="1400" dirty="0">
                <a:solidFill>
                  <a:srgbClr val="0E0E0E"/>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400" i="1" dirty="0">
                <a:effectLst/>
                <a:latin typeface="Calibri Light" panose="020F0302020204030204" pitchFamily="34" charset="0"/>
                <a:ea typeface="Calibri" panose="020F0502020204030204" pitchFamily="34" charset="0"/>
                <a:cs typeface="Calibri Light" panose="020F0302020204030204" pitchFamily="34" charset="0"/>
              </a:rPr>
              <a:t>Legal capacity and the right to decide. WHO </a:t>
            </a:r>
            <a:r>
              <a:rPr lang="en-US" sz="1400" i="1" dirty="0" err="1">
                <a:effectLst/>
                <a:latin typeface="Calibri Light" panose="020F0302020204030204" pitchFamily="34" charset="0"/>
                <a:ea typeface="Calibri" panose="020F0502020204030204" pitchFamily="34" charset="0"/>
                <a:cs typeface="Calibri Light" panose="020F0302020204030204" pitchFamily="34" charset="0"/>
              </a:rPr>
              <a:t>QualityRights</a:t>
            </a:r>
            <a:r>
              <a:rPr lang="en-US" sz="1400" i="1" dirty="0">
                <a:effectLst/>
                <a:latin typeface="Calibri Light" panose="020F0302020204030204" pitchFamily="34" charset="0"/>
                <a:ea typeface="Calibri" panose="020F0502020204030204" pitchFamily="34" charset="0"/>
                <a:cs typeface="Calibri Light" panose="020F0302020204030204" pitchFamily="34" charset="0"/>
              </a:rPr>
              <a:t> Core training: mental health and social services. Course guide. </a:t>
            </a:r>
            <a:r>
              <a:rPr lang="en-US" sz="1400" dirty="0">
                <a:effectLst/>
                <a:latin typeface="Calibri Light" panose="020F0302020204030204" pitchFamily="34" charset="0"/>
                <a:ea typeface="Calibri" panose="020F0502020204030204" pitchFamily="34" charset="0"/>
                <a:cs typeface="Calibri Light" panose="020F0302020204030204" pitchFamily="34" charset="0"/>
              </a:rPr>
              <a:t>Geneva: World Health Organization; 2019</a:t>
            </a:r>
            <a:r>
              <a:rPr lang="en-US" sz="1400" dirty="0">
                <a:solidFill>
                  <a:srgbClr val="000000"/>
                </a:solidFill>
                <a:effectLst/>
                <a:latin typeface="Calibri Light" panose="020F0302020204030204" pitchFamily="34" charset="0"/>
                <a:ea typeface="Calibri" panose="020F0502020204030204" pitchFamily="34" charset="0"/>
                <a:cs typeface="Calibri Light" panose="020F0302020204030204" pitchFamily="34" charset="0"/>
              </a:rPr>
              <a:t> </a:t>
            </a:r>
            <a:r>
              <a:rPr lang="ca-ES" sz="1400" dirty="0">
                <a:effectLst/>
                <a:latin typeface="Calibri Light" panose="020F0302020204030204" pitchFamily="34" charset="0"/>
                <a:ea typeface="Calibri" panose="020F0502020204030204" pitchFamily="34" charset="0"/>
                <a:cs typeface="Calibri Light" panose="020F0302020204030204" pitchFamily="34" charset="0"/>
              </a:rPr>
              <a:t>és el text autèntic i vinculant</a:t>
            </a:r>
            <a:r>
              <a:rPr lang="en-US" sz="1400" dirty="0">
                <a:solidFill>
                  <a:srgbClr val="222222"/>
                </a:solidFill>
                <a:effectLst/>
                <a:latin typeface="Calibri Light" panose="020F0302020204030204" pitchFamily="34" charset="0"/>
                <a:ea typeface="Calibri" panose="020F0502020204030204" pitchFamily="34" charset="0"/>
                <a:cs typeface="Calibri Light" panose="020F0302020204030204" pitchFamily="34" charset="0"/>
              </a:rPr>
              <a: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n-U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a:effectLst/>
                <a:latin typeface="Calibri Light" panose="020F0302020204030204" pitchFamily="34" charset="0"/>
                <a:ea typeface="Calibri" panose="020F0502020204030204" pitchFamily="34" charset="0"/>
                <a:cs typeface="Calibri Light" panose="020F0302020204030204" pitchFamily="34" charset="0"/>
              </a:rPr>
              <a:t>Edita: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Pacte Nacional de Salut Mental. Generalitat de Catalunya.</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err="1">
                <a:effectLst/>
                <a:latin typeface="Calibri Light" panose="020F0302020204030204" pitchFamily="34" charset="0"/>
                <a:ea typeface="Calibri" panose="020F0502020204030204" pitchFamily="34" charset="0"/>
                <a:cs typeface="Calibri Light" panose="020F0302020204030204" pitchFamily="34" charset="0"/>
              </a:rPr>
              <a:t>Traducció</a:t>
            </a:r>
            <a:r>
              <a:rPr lang="es-ES" sz="1400" b="1"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Servei</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Planificació</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Lingüística del </a:t>
            </a:r>
            <a:r>
              <a:rPr lang="es-ES" sz="1400" dirty="0" err="1">
                <a:effectLst/>
                <a:latin typeface="Calibri Light" panose="020F0302020204030204" pitchFamily="34" charset="0"/>
                <a:ea typeface="Calibri" panose="020F0502020204030204" pitchFamily="34" charset="0"/>
                <a:cs typeface="Calibri Light" panose="020F0302020204030204" pitchFamily="34" charset="0"/>
              </a:rPr>
              <a:t>Departament</a:t>
            </a:r>
            <a:r>
              <a:rPr lang="es-ES" sz="1400" dirty="0">
                <a:effectLst/>
                <a:latin typeface="Calibri Light" panose="020F0302020204030204" pitchFamily="34" charset="0"/>
                <a:ea typeface="Calibri" panose="020F0502020204030204" pitchFamily="34" charset="0"/>
                <a:cs typeface="Calibri Light" panose="020F0302020204030204" pitchFamily="34" charset="0"/>
              </a:rPr>
              <a:t> de Salut.</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b="1" dirty="0">
                <a:effectLst/>
                <a:latin typeface="Calibri Light" panose="020F0302020204030204" pitchFamily="34" charset="0"/>
                <a:ea typeface="Calibri" panose="020F0502020204030204" pitchFamily="34" charset="0"/>
                <a:cs typeface="Calibri Light" panose="020F0302020204030204" pitchFamily="34" charset="0"/>
              </a:rPr>
              <a:t>Primera </a:t>
            </a:r>
            <a:r>
              <a:rPr lang="es-ES" sz="1400" b="1" dirty="0" err="1">
                <a:effectLst/>
                <a:latin typeface="Calibri Light" panose="020F0302020204030204" pitchFamily="34" charset="0"/>
                <a:ea typeface="Calibri" panose="020F0502020204030204" pitchFamily="34" charset="0"/>
                <a:cs typeface="Calibri Light" panose="020F0302020204030204" pitchFamily="34" charset="0"/>
              </a:rPr>
              <a:t>edició</a:t>
            </a:r>
            <a:r>
              <a:rPr lang="es-ES" sz="1400" b="1" dirty="0">
                <a:effectLst/>
                <a:latin typeface="Calibri Light" panose="020F0302020204030204" pitchFamily="34" charset="0"/>
                <a:ea typeface="Calibri" panose="020F0502020204030204" pitchFamily="34" charset="0"/>
                <a:cs typeface="Calibri Light" panose="020F0302020204030204" pitchFamily="34" charset="0"/>
              </a:rPr>
              <a:t>: </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effectLst/>
                <a:latin typeface="Calibri Light" panose="020F0302020204030204" pitchFamily="34" charset="0"/>
                <a:ea typeface="Calibri" panose="020F0502020204030204" pitchFamily="34" charset="0"/>
                <a:cs typeface="Calibri Light" panose="020F0302020204030204" pitchFamily="34" charset="0"/>
              </a:rPr>
              <a:t>Octubre de 2022</a:t>
            </a: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br>
              <a:rPr lang="es-ES" sz="1400" dirty="0">
                <a:effectLst/>
                <a:latin typeface="Calibri Light" panose="020F0302020204030204" pitchFamily="34" charset="0"/>
                <a:ea typeface="Calibri" panose="020F0502020204030204" pitchFamily="34" charset="0"/>
                <a:cs typeface="Calibri Light" panose="020F0302020204030204" pitchFamily="34" charset="0"/>
              </a:rPr>
            </a:br>
            <a:endParaRPr lang="ca-ES" sz="1400" dirty="0">
              <a:effectLst/>
              <a:latin typeface="Calibri Light" panose="020F0302020204030204" pitchFamily="34" charset="0"/>
              <a:ea typeface="Calibri" panose="020F0502020204030204" pitchFamily="34" charset="0"/>
              <a:cs typeface="Calibri Light" panose="020F0302020204030204" pitchFamily="34" charset="0"/>
            </a:endParaRPr>
          </a:p>
          <a:p>
            <a:r>
              <a:rPr lang="es-ES" sz="1400" dirty="0">
                <a:latin typeface="Calibri Light" panose="020F0302020204030204" pitchFamily="34" charset="0"/>
                <a:cs typeface="Calibri Light" panose="020F0302020204030204" pitchFamily="34" charset="0"/>
              </a:rPr>
              <a:t>La </a:t>
            </a:r>
            <a:r>
              <a:rPr lang="es-ES" sz="1400" dirty="0" err="1">
                <a:latin typeface="Calibri Light" panose="020F0302020204030204" pitchFamily="34" charset="0"/>
                <a:cs typeface="Calibri Light" panose="020F0302020204030204" pitchFamily="34" charset="0"/>
              </a:rPr>
              <a:t>guia</a:t>
            </a:r>
            <a:r>
              <a:rPr lang="es-ES" sz="1400" dirty="0">
                <a:latin typeface="Calibri Light" panose="020F0302020204030204" pitchFamily="34" charset="0"/>
                <a:cs typeface="Calibri Light" panose="020F0302020204030204" pitchFamily="34" charset="0"/>
              </a:rPr>
              <a:t> del </a:t>
            </a:r>
            <a:r>
              <a:rPr lang="es-ES" sz="1400" dirty="0" err="1">
                <a:latin typeface="Calibri Light" panose="020F0302020204030204" pitchFamily="34" charset="0"/>
                <a:cs typeface="Calibri Light" panose="020F0302020204030204" pitchFamily="34" charset="0"/>
              </a:rPr>
              <a:t>curs</a:t>
            </a:r>
            <a:r>
              <a:rPr lang="es-ES" sz="1400" dirty="0">
                <a:latin typeface="Calibri Light" panose="020F0302020204030204" pitchFamily="34" charset="0"/>
                <a:cs typeface="Calibri Light" panose="020F0302020204030204" pitchFamily="34" charset="0"/>
              </a:rPr>
              <a:t> </a:t>
            </a:r>
            <a:r>
              <a:rPr lang="es-ES" sz="1400" dirty="0" err="1">
                <a:latin typeface="Calibri Light" panose="020F0302020204030204" pitchFamily="34" charset="0"/>
                <a:cs typeface="Calibri Light" panose="020F0302020204030204" pitchFamily="34" charset="0"/>
              </a:rPr>
              <a:t>està</a:t>
            </a:r>
            <a:r>
              <a:rPr lang="es-ES" sz="1400" dirty="0">
                <a:latin typeface="Calibri Light" panose="020F0302020204030204" pitchFamily="34" charset="0"/>
                <a:cs typeface="Calibri Light" panose="020F0302020204030204" pitchFamily="34" charset="0"/>
              </a:rPr>
              <a:t> disponible aquí: https://supportgirona.cat/quality-rights</a:t>
            </a:r>
          </a:p>
          <a:p>
            <a:pPr algn="just" fontAlgn="base"/>
            <a:endParaRPr lang="en-GB" sz="1400" b="1"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r>
              <a:rPr lang="en-GB" sz="1400" dirty="0" err="1">
                <a:latin typeface="Calibri Light" panose="020F0302020204030204" pitchFamily="34" charset="0"/>
                <a:ea typeface="Times New Roman" panose="02020603050405020304" pitchFamily="18" charset="0"/>
                <a:cs typeface="Calibri Light" panose="020F0302020204030204" pitchFamily="34" charset="0"/>
              </a:rPr>
              <a:t>Foto</a:t>
            </a:r>
            <a:r>
              <a:rPr lang="en-GB" sz="1400" dirty="0">
                <a:latin typeface="Calibri Light" panose="020F0302020204030204" pitchFamily="34" charset="0"/>
                <a:ea typeface="Times New Roman" panose="02020603050405020304" pitchFamily="18" charset="0"/>
                <a:cs typeface="Calibri Light" panose="020F0302020204030204" pitchFamily="34" charset="0"/>
              </a:rPr>
              <a:t> de </a:t>
            </a:r>
            <a:r>
              <a:rPr lang="en-GB" sz="1400" dirty="0" err="1">
                <a:latin typeface="Calibri Light" panose="020F0302020204030204" pitchFamily="34" charset="0"/>
                <a:ea typeface="Times New Roman" panose="02020603050405020304" pitchFamily="18" charset="0"/>
                <a:cs typeface="Calibri Light" panose="020F0302020204030204" pitchFamily="34" charset="0"/>
              </a:rPr>
              <a:t>portada</a:t>
            </a:r>
            <a:r>
              <a:rPr lang="en-GB" sz="1400" dirty="0">
                <a:latin typeface="Calibri Light" panose="020F0302020204030204" pitchFamily="34" charset="0"/>
                <a:ea typeface="Times New Roman" panose="02020603050405020304" pitchFamily="18" charset="0"/>
                <a:cs typeface="Calibri Light" panose="020F0302020204030204" pitchFamily="34" charset="0"/>
              </a:rPr>
              <a:t>. WHO /Harold Ruiz</a:t>
            </a:r>
            <a:endParaRPr lang="en-US" sz="1400" dirty="0">
              <a:latin typeface="Calibri Light" panose="020F0302020204030204" pitchFamily="34" charset="0"/>
              <a:ea typeface="Times New Roman" panose="02020603050405020304" pitchFamily="18" charset="0"/>
              <a:cs typeface="Calibri Light" panose="020F0302020204030204" pitchFamily="34" charset="0"/>
            </a:endParaRPr>
          </a:p>
          <a:p>
            <a:pPr algn="just" fontAlgn="base"/>
            <a:endParaRPr lang="en-US" sz="1000" dirty="0">
              <a:latin typeface="Calibri" panose="020F0502020204030204" pitchFamily="34" charset="0"/>
              <a:ea typeface="SimSun" panose="02010600030101010101" pitchFamily="2" charset="-122"/>
              <a:cs typeface="Calibri" panose="020F0502020204030204" pitchFamily="34" charset="0"/>
            </a:endParaRPr>
          </a:p>
          <a:p>
            <a:pPr>
              <a:lnSpc>
                <a:spcPct val="115000"/>
              </a:lnSpc>
              <a:spcAft>
                <a:spcPts val="1000"/>
              </a:spcAft>
            </a:pPr>
            <a:br>
              <a:rPr lang="en-GB" sz="1000" dirty="0">
                <a:latin typeface="Calibri" panose="020F0502020204030204" pitchFamily="34" charset="0"/>
                <a:ea typeface="SimSun" panose="02010600030101010101" pitchFamily="2" charset="-122"/>
                <a:cs typeface="Calibri" panose="020F0502020204030204" pitchFamily="34" charset="0"/>
              </a:rPr>
            </a:b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6286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20</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p:txBody>
          <a:bodyPr/>
          <a:lstStyle/>
          <a:p>
            <a:r>
              <a:rPr lang="ca-ES" dirty="0"/>
              <a:t>Entendre la distinció entre capacitat jurídica i competència</a:t>
            </a:r>
            <a:r>
              <a:rPr lang="es-ES" dirty="0"/>
              <a:t> </a:t>
            </a:r>
            <a:r>
              <a:rPr lang="en-US" dirty="0"/>
              <a:t>(c)</a:t>
            </a:r>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507195" y="1511188"/>
            <a:ext cx="11031662" cy="4500000"/>
          </a:xfrm>
        </p:spPr>
        <p:txBody>
          <a:bodyPr/>
          <a:lstStyle/>
          <a:p>
            <a:pPr algn="just"/>
            <a:r>
              <a:rPr lang="ca-ES" dirty="0"/>
              <a:t>La </a:t>
            </a:r>
            <a:r>
              <a:rPr lang="ca-ES" i="1" dirty="0"/>
              <a:t>competència </a:t>
            </a:r>
            <a:r>
              <a:rPr lang="ca-ES" dirty="0"/>
              <a:t>sovint s’interpreta erròniament com un estat estable i permanent que la gent, senzillament, té o no té. </a:t>
            </a:r>
          </a:p>
          <a:p>
            <a:pPr algn="just"/>
            <a:r>
              <a:rPr lang="ca-ES" dirty="0"/>
              <a:t>Tanmateix, la nostra capacitat per prendre decisions varia en diferents moments de la vida</a:t>
            </a:r>
            <a:r>
              <a:rPr lang="en-US" dirty="0"/>
              <a:t>. </a:t>
            </a:r>
          </a:p>
          <a:p>
            <a:pPr lvl="2" algn="just"/>
            <a:r>
              <a:rPr lang="ca-ES" sz="2200" dirty="0"/>
              <a:t>prendre decisions en un moment determinat pot ser més difícil a causa de l’estrès o del cansament, o per un problema de salut, </a:t>
            </a:r>
            <a:r>
              <a:rPr lang="ca-ES" sz="2200" dirty="0" err="1"/>
              <a:t>etc</a:t>
            </a:r>
            <a:r>
              <a:rPr lang="es-ES" sz="2200" dirty="0"/>
              <a:t>.</a:t>
            </a:r>
            <a:endParaRPr lang="en-US" sz="2200" dirty="0"/>
          </a:p>
          <a:p>
            <a:pPr lvl="2" algn="just"/>
            <a:r>
              <a:rPr lang="ca-ES" sz="2200" dirty="0"/>
              <a:t>la nostra capacitat per prendre decisions també pot millorar amb el pas del temps, a mesura que aprenem noves habilitats i adquirim noves experiències.</a:t>
            </a:r>
            <a:endParaRPr lang="en-US" sz="2200" dirty="0"/>
          </a:p>
          <a:p>
            <a:pPr algn="just"/>
            <a:r>
              <a:rPr lang="ca-ES" dirty="0"/>
              <a:t>Un dels reptes més importants consisteix a canviar els estereotips negatius i els conceptes erronis que pressuposen que les persones amb discapacitat psicosocial, intel·lectual o cognitiva no tenen la competència necessària per prendre decisions</a:t>
            </a:r>
            <a:r>
              <a:rPr lang="en-US" dirty="0"/>
              <a:t>. </a:t>
            </a:r>
          </a:p>
          <a:p>
            <a:pPr algn="just"/>
            <a:endParaRPr lang="en-US" dirty="0"/>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9</a:t>
            </a:r>
          </a:p>
        </p:txBody>
      </p:sp>
    </p:spTree>
    <p:extLst>
      <p:ext uri="{BB962C8B-B14F-4D97-AF65-F5344CB8AC3E}">
        <p14:creationId xmlns:p14="http://schemas.microsoft.com/office/powerpoint/2010/main" val="1255464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p:txBody>
          <a:bodyPr/>
          <a:lstStyle/>
          <a:p>
            <a:fld id="{04260D4A-DEC1-45DD-8AB2-A3349BAAA59E}" type="slidenum">
              <a:rPr lang="en-US" smtClean="0"/>
              <a:pPr/>
              <a:t>21</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p:txBody>
          <a:bodyPr/>
          <a:lstStyle/>
          <a:p>
            <a:r>
              <a:rPr lang="ca-ES" dirty="0"/>
              <a:t>Entendre la distinció entre capacitat jurídica i competència</a:t>
            </a:r>
            <a:r>
              <a:rPr lang="es-ES" dirty="0"/>
              <a:t> </a:t>
            </a:r>
            <a:r>
              <a:rPr lang="en-US" dirty="0"/>
              <a:t>(d) </a:t>
            </a:r>
          </a:p>
        </p:txBody>
      </p:sp>
      <p:sp>
        <p:nvSpPr>
          <p:cNvPr id="4" name="Content Placeholder 3">
            <a:extLst>
              <a:ext uri="{FF2B5EF4-FFF2-40B4-BE49-F238E27FC236}">
                <a16:creationId xmlns:a16="http://schemas.microsoft.com/office/drawing/2014/main" id="{85EC267A-B3FB-C746-A87C-B59E1CAE5B48}"/>
              </a:ext>
            </a:extLst>
          </p:cNvPr>
          <p:cNvSpPr>
            <a:spLocks noGrp="1"/>
          </p:cNvSpPr>
          <p:nvPr>
            <p:ph sz="quarter" idx="14"/>
          </p:nvPr>
        </p:nvSpPr>
        <p:spPr>
          <a:xfrm>
            <a:off x="507195" y="1719943"/>
            <a:ext cx="10988119" cy="4400102"/>
          </a:xfrm>
        </p:spPr>
        <p:txBody>
          <a:bodyPr/>
          <a:lstStyle/>
          <a:p>
            <a:pPr algn="just"/>
            <a:r>
              <a:rPr lang="ca-ES" dirty="0"/>
              <a:t>Tant aquests conceptes erronis com la interpretació incorrecta del terme </a:t>
            </a:r>
            <a:r>
              <a:rPr lang="ca-ES" i="1" dirty="0"/>
              <a:t>competència</a:t>
            </a:r>
            <a:r>
              <a:rPr lang="ca-ES" dirty="0"/>
              <a:t> han dut a la denegació del dret a la capacitat jurídica. </a:t>
            </a:r>
            <a:endParaRPr lang="es-ES" dirty="0"/>
          </a:p>
          <a:p>
            <a:pPr lvl="3" algn="just"/>
            <a:r>
              <a:rPr lang="ca-ES" sz="2200" dirty="0"/>
              <a:t>Segons l’article 12 de la CDPD, mai no es pot privar ningú del dret a la capacitat jurídica. Tothom té dret a la capacitat jurídica, amb independència de les seves habilitats per prendre decisions. Una discapacitat psicosocial, intel·lectual o cognitiva mai no pot justificar que es negui a algú el dret a la capacitat d’obrar. </a:t>
            </a:r>
            <a:endParaRPr lang="es-ES" sz="2200" dirty="0"/>
          </a:p>
          <a:p>
            <a:pPr algn="just"/>
            <a:endParaRPr lang="en-US" dirty="0"/>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- 10</a:t>
            </a:r>
          </a:p>
        </p:txBody>
      </p:sp>
    </p:spTree>
    <p:extLst>
      <p:ext uri="{BB962C8B-B14F-4D97-AF65-F5344CB8AC3E}">
        <p14:creationId xmlns:p14="http://schemas.microsoft.com/office/powerpoint/2010/main" val="346749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p:txBody>
          <a:bodyPr/>
          <a:lstStyle/>
          <a:p>
            <a:fld id="{04260D4A-DEC1-45DD-8AB2-A3349BAAA59E}" type="slidenum">
              <a:rPr lang="en-US" smtClean="0"/>
              <a:pPr/>
              <a:t>22</a:t>
            </a:fld>
            <a:endParaRPr lang="en-US"/>
          </a:p>
        </p:txBody>
      </p:sp>
      <p:sp>
        <p:nvSpPr>
          <p:cNvPr id="3" name="Text Placeholder 2">
            <a:extLst>
              <a:ext uri="{FF2B5EF4-FFF2-40B4-BE49-F238E27FC236}">
                <a16:creationId xmlns:a16="http://schemas.microsoft.com/office/drawing/2014/main" id="{5C7AE268-8EAA-0841-93D7-65EE35F70379}"/>
              </a:ext>
            </a:extLst>
          </p:cNvPr>
          <p:cNvSpPr>
            <a:spLocks noGrp="1"/>
          </p:cNvSpPr>
          <p:nvPr>
            <p:ph type="body" sz="quarter" idx="13"/>
          </p:nvPr>
        </p:nvSpPr>
        <p:spPr/>
        <p:txBody>
          <a:bodyPr/>
          <a:lstStyle/>
          <a:p>
            <a:r>
              <a:rPr lang="ca-ES" dirty="0"/>
              <a:t>Presa de decisions formals i informals</a:t>
            </a:r>
            <a:r>
              <a:rPr lang="es-ES" dirty="0"/>
              <a:t> </a:t>
            </a:r>
            <a:r>
              <a:rPr lang="en-US" dirty="0"/>
              <a:t>(a) </a:t>
            </a:r>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p:txBody>
          <a:bodyPr/>
          <a:lstStyle/>
          <a:p>
            <a:pPr algn="just"/>
            <a:r>
              <a:rPr lang="ca-ES" dirty="0"/>
              <a:t>El dret a la capacitat jurídica afecta </a:t>
            </a:r>
            <a:r>
              <a:rPr lang="ca-ES" b="1" u="sng" dirty="0"/>
              <a:t>tots els àmbits de la vida</a:t>
            </a:r>
            <a:r>
              <a:rPr lang="ca-ES" dirty="0"/>
              <a:t>. Quan deneguem a una persona el dret a decidir, li estem denegant, de fet, un dret fonamental i crucial: el dret a viure la seva vida com ella vulgui</a:t>
            </a:r>
            <a:r>
              <a:rPr lang="en-US" dirty="0">
                <a:ea typeface="Times New Roman" panose="02020603050405020304" pitchFamily="18" charset="0"/>
              </a:rPr>
              <a:t>.</a:t>
            </a:r>
            <a:endParaRPr lang="x-none"/>
          </a:p>
          <a:p>
            <a:pPr algn="just">
              <a:spcBef>
                <a:spcPts val="600"/>
              </a:spcBef>
              <a:spcAft>
                <a:spcPts val="0"/>
              </a:spcAft>
            </a:pPr>
            <a:r>
              <a:rPr lang="ca-ES" dirty="0"/>
              <a:t>L’article 12 estableix clarament que totes les persones, incloses les persones amb discapacitat, han de tenir dret a prendre decisions per si mateixes, que els altres respectin aquestes decisions, i que la llei reconegui aquestes decisions com a vàlides</a:t>
            </a:r>
            <a:r>
              <a:rPr lang="en-US" dirty="0">
                <a:ea typeface="Times New Roman" panose="02020603050405020304" pitchFamily="18" charset="0"/>
              </a:rPr>
              <a:t>.</a:t>
            </a:r>
            <a:endParaRPr lang="x-none"/>
          </a:p>
          <a:p>
            <a:endParaRPr lang="en-US" dirty="0"/>
          </a:p>
        </p:txBody>
      </p:sp>
      <p:sp>
        <p:nvSpPr>
          <p:cNvPr id="5" name="Title 4">
            <a:extLst>
              <a:ext uri="{FF2B5EF4-FFF2-40B4-BE49-F238E27FC236}">
                <a16:creationId xmlns:a16="http://schemas.microsoft.com/office/drawing/2014/main" id="{C48299C1-0061-6F4E-B206-4809CD78B4CA}"/>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- 11</a:t>
            </a:r>
          </a:p>
        </p:txBody>
      </p:sp>
    </p:spTree>
    <p:extLst>
      <p:ext uri="{BB962C8B-B14F-4D97-AF65-F5344CB8AC3E}">
        <p14:creationId xmlns:p14="http://schemas.microsoft.com/office/powerpoint/2010/main" val="3485043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p:txBody>
          <a:bodyPr/>
          <a:lstStyle/>
          <a:p>
            <a:fld id="{04260D4A-DEC1-45DD-8AB2-A3349BAAA59E}" type="slidenum">
              <a:rPr lang="en-US" smtClean="0"/>
              <a:pPr/>
              <a:t>23</a:t>
            </a:fld>
            <a:endParaRPr lang="en-US"/>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a:xfrm>
            <a:off x="507195" y="1511188"/>
            <a:ext cx="10901034" cy="4500000"/>
          </a:xfrm>
        </p:spPr>
        <p:txBody>
          <a:bodyPr/>
          <a:lstStyle/>
          <a:p>
            <a:pPr algn="just">
              <a:spcAft>
                <a:spcPts val="0"/>
              </a:spcAft>
            </a:pPr>
            <a:r>
              <a:rPr lang="ca-ES" dirty="0"/>
              <a:t>En el cas de les decisions </a:t>
            </a:r>
            <a:r>
              <a:rPr lang="ca-ES" b="1" u="sng" dirty="0"/>
              <a:t>formals</a:t>
            </a:r>
            <a:r>
              <a:rPr lang="ca-ES" dirty="0"/>
              <a:t> les decisions de les persones amb discapacitat psicosocial, intel·lectual o cognitiva les solen prendre els tutors designats pels tribunals, els professionals de la salut i els seus familiars</a:t>
            </a:r>
            <a:r>
              <a:rPr lang="en-US" dirty="0">
                <a:ea typeface="Times New Roman" panose="02020603050405020304" pitchFamily="18" charset="0"/>
              </a:rPr>
              <a:t>.</a:t>
            </a:r>
          </a:p>
          <a:p>
            <a:pPr marL="0" indent="0" algn="just">
              <a:spcAft>
                <a:spcPts val="0"/>
              </a:spcAft>
              <a:buNone/>
            </a:pPr>
            <a:endParaRPr lang="x-none">
              <a:latin typeface="Calibri" panose="020F0502020204030204" pitchFamily="34" charset="0"/>
              <a:ea typeface="SimSun" panose="02010600030101010101" pitchFamily="2" charset="-122"/>
              <a:cs typeface="Arial" panose="020B0604020202020204" pitchFamily="34" charset="0"/>
            </a:endParaRPr>
          </a:p>
          <a:p>
            <a:pPr algn="just">
              <a:spcAft>
                <a:spcPts val="0"/>
              </a:spcAft>
            </a:pPr>
            <a:r>
              <a:rPr lang="ca-ES" dirty="0"/>
              <a:t>En el cas de la presa de decisions </a:t>
            </a:r>
            <a:r>
              <a:rPr lang="ca-ES" b="1" u="sng" dirty="0"/>
              <a:t>informals</a:t>
            </a:r>
            <a:r>
              <a:rPr lang="ca-ES" dirty="0"/>
              <a:t>, no es permet que les persones amb discapacitat psicosocial, intel·lectual o cognitiva prenguin gaires decisions quotidianes relacionades amb cap aspecte de la seva vida, de manera que algú altre —normalment un familiar o un cuidador o cuidadora— és qui s’encarrega de decidir per elles</a:t>
            </a:r>
            <a:r>
              <a:rPr lang="en-US" dirty="0">
                <a:ea typeface="Times New Roman" panose="02020603050405020304" pitchFamily="18" charset="0"/>
              </a:rPr>
              <a:t>. </a:t>
            </a:r>
            <a:endParaRPr lang="x-none"/>
          </a:p>
          <a:p>
            <a:endParaRPr lang="en-US" dirty="0"/>
          </a:p>
        </p:txBody>
      </p:sp>
      <p:sp>
        <p:nvSpPr>
          <p:cNvPr id="6" name="Text Placeholder 2">
            <a:extLst>
              <a:ext uri="{FF2B5EF4-FFF2-40B4-BE49-F238E27FC236}">
                <a16:creationId xmlns:a16="http://schemas.microsoft.com/office/drawing/2014/main" id="{9F50D083-E747-304D-BD56-01AA2D0952C5}"/>
              </a:ext>
            </a:extLst>
          </p:cNvPr>
          <p:cNvSpPr>
            <a:spLocks noGrp="1"/>
          </p:cNvSpPr>
          <p:nvPr>
            <p:ph type="body" sz="quarter" idx="13"/>
          </p:nvPr>
        </p:nvSpPr>
        <p:spPr>
          <a:xfrm>
            <a:off x="507207" y="946614"/>
            <a:ext cx="11174400" cy="360000"/>
          </a:xfrm>
        </p:spPr>
        <p:txBody>
          <a:bodyPr/>
          <a:lstStyle/>
          <a:p>
            <a:r>
              <a:rPr lang="ca-ES" dirty="0"/>
              <a:t>Presa de decisions formals i informals </a:t>
            </a:r>
            <a:r>
              <a:rPr lang="en-US" dirty="0"/>
              <a:t>(b) </a:t>
            </a:r>
          </a:p>
        </p:txBody>
      </p:sp>
      <p:sp>
        <p:nvSpPr>
          <p:cNvPr id="7" name="Title 4">
            <a:extLst>
              <a:ext uri="{FF2B5EF4-FFF2-40B4-BE49-F238E27FC236}">
                <a16:creationId xmlns:a16="http://schemas.microsoft.com/office/drawing/2014/main" id="{2D63423D-5D9D-1B40-9779-EBAACFAA61F8}"/>
              </a:ext>
            </a:extLst>
          </p:cNvPr>
          <p:cNvSpPr>
            <a:spLocks noGrp="1"/>
          </p:cNvSpPr>
          <p:nvPr>
            <p:ph type="title"/>
          </p:nvPr>
        </p:nvSpPr>
        <p:spPr>
          <a:xfrm>
            <a:off x="507206" y="506412"/>
            <a:ext cx="9792000" cy="432000"/>
          </a:xfrm>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- 12</a:t>
            </a:r>
          </a:p>
        </p:txBody>
      </p:sp>
    </p:spTree>
    <p:extLst>
      <p:ext uri="{BB962C8B-B14F-4D97-AF65-F5344CB8AC3E}">
        <p14:creationId xmlns:p14="http://schemas.microsoft.com/office/powerpoint/2010/main" val="896577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p:txBody>
          <a:bodyPr/>
          <a:lstStyle/>
          <a:p>
            <a:fld id="{04260D4A-DEC1-45DD-8AB2-A3349BAAA59E}" type="slidenum">
              <a:rPr lang="en-US" smtClean="0"/>
              <a:pPr/>
              <a:t>24</a:t>
            </a:fld>
            <a:endParaRPr lang="en-US"/>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s-ES" sz="2500" b="1" i="1" dirty="0" err="1"/>
              <a:t>On</a:t>
            </a:r>
            <a:r>
              <a:rPr lang="es-ES" sz="2500" b="1" i="1" dirty="0"/>
              <a:t> es </a:t>
            </a:r>
            <a:r>
              <a:rPr lang="es-ES" sz="2500" b="1" i="1" dirty="0" err="1"/>
              <a:t>produeix</a:t>
            </a:r>
            <a:r>
              <a:rPr lang="es-ES" sz="2500" b="1" i="1" dirty="0"/>
              <a:t> la </a:t>
            </a:r>
            <a:r>
              <a:rPr lang="es-ES" sz="2500" b="1" i="1" dirty="0" err="1"/>
              <a:t>denegació</a:t>
            </a:r>
            <a:r>
              <a:rPr lang="es-ES" sz="2500" b="1" i="1" dirty="0"/>
              <a:t> del </a:t>
            </a:r>
            <a:r>
              <a:rPr lang="es-ES" sz="2500" b="1" i="1" dirty="0" err="1"/>
              <a:t>dret</a:t>
            </a:r>
            <a:r>
              <a:rPr lang="es-ES" sz="2500" b="1" i="1" dirty="0"/>
              <a:t> a la </a:t>
            </a:r>
            <a:r>
              <a:rPr lang="es-ES" sz="2500" b="1" i="1" dirty="0" err="1"/>
              <a:t>capacitat</a:t>
            </a:r>
            <a:r>
              <a:rPr lang="es-ES" sz="2500" b="1" i="1" dirty="0"/>
              <a:t> jurídica? </a:t>
            </a:r>
            <a:endParaRPr lang="en-US" sz="2500" b="1" i="1" dirty="0"/>
          </a:p>
        </p:txBody>
      </p:sp>
      <p:sp>
        <p:nvSpPr>
          <p:cNvPr id="6" name="Text Placeholder 2">
            <a:extLst>
              <a:ext uri="{FF2B5EF4-FFF2-40B4-BE49-F238E27FC236}">
                <a16:creationId xmlns:a16="http://schemas.microsoft.com/office/drawing/2014/main" id="{AEEF1F84-E426-FD45-9394-5F182DD210A9}"/>
              </a:ext>
            </a:extLst>
          </p:cNvPr>
          <p:cNvSpPr>
            <a:spLocks noGrp="1"/>
          </p:cNvSpPr>
          <p:nvPr>
            <p:ph type="body" sz="quarter" idx="13"/>
          </p:nvPr>
        </p:nvSpPr>
        <p:spPr>
          <a:xfrm>
            <a:off x="507207" y="946614"/>
            <a:ext cx="11174400" cy="360000"/>
          </a:xfrm>
        </p:spPr>
        <p:txBody>
          <a:bodyPr/>
          <a:lstStyle/>
          <a:p>
            <a:r>
              <a:rPr lang="ca-ES" dirty="0"/>
              <a:t>Llocs i situacions en què es denega el dret a la capacitat jurídica </a:t>
            </a:r>
            <a:r>
              <a:rPr lang="en-US" dirty="0"/>
              <a:t>(a)</a:t>
            </a:r>
          </a:p>
        </p:txBody>
      </p:sp>
      <p:sp>
        <p:nvSpPr>
          <p:cNvPr id="7" name="Title 4">
            <a:extLst>
              <a:ext uri="{FF2B5EF4-FFF2-40B4-BE49-F238E27FC236}">
                <a16:creationId xmlns:a16="http://schemas.microsoft.com/office/drawing/2014/main" id="{05A054DE-2326-8443-9A2A-813B213D8FE7}"/>
              </a:ext>
            </a:extLst>
          </p:cNvPr>
          <p:cNvSpPr>
            <a:spLocks noGrp="1"/>
          </p:cNvSpPr>
          <p:nvPr>
            <p:ph type="title"/>
          </p:nvPr>
        </p:nvSpPr>
        <p:spPr>
          <a:xfrm>
            <a:off x="507206" y="506412"/>
            <a:ext cx="9792000" cy="432000"/>
          </a:xfrm>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- 13</a:t>
            </a:r>
          </a:p>
        </p:txBody>
      </p:sp>
    </p:spTree>
    <p:extLst>
      <p:ext uri="{BB962C8B-B14F-4D97-AF65-F5344CB8AC3E}">
        <p14:creationId xmlns:p14="http://schemas.microsoft.com/office/powerpoint/2010/main" val="1455559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p:txBody>
          <a:bodyPr/>
          <a:lstStyle/>
          <a:p>
            <a:fld id="{04260D4A-DEC1-45DD-8AB2-A3349BAAA59E}" type="slidenum">
              <a:rPr lang="en-US" smtClean="0"/>
              <a:pPr/>
              <a:t>25</a:t>
            </a:fld>
            <a:endParaRPr lang="en-US"/>
          </a:p>
        </p:txBody>
      </p:sp>
      <p:sp>
        <p:nvSpPr>
          <p:cNvPr id="3" name="Text Placeholder 2">
            <a:extLst>
              <a:ext uri="{FF2B5EF4-FFF2-40B4-BE49-F238E27FC236}">
                <a16:creationId xmlns:a16="http://schemas.microsoft.com/office/drawing/2014/main" id="{5C7AE268-8EAA-0841-93D7-65EE35F70379}"/>
              </a:ext>
            </a:extLst>
          </p:cNvPr>
          <p:cNvSpPr>
            <a:spLocks noGrp="1"/>
          </p:cNvSpPr>
          <p:nvPr>
            <p:ph type="body" sz="quarter" idx="13"/>
          </p:nvPr>
        </p:nvSpPr>
        <p:spPr/>
        <p:txBody>
          <a:bodyPr/>
          <a:lstStyle/>
          <a:p>
            <a:r>
              <a:rPr lang="ca-ES" dirty="0"/>
              <a:t>Llocs i situacions en què es denega el dret a la capacitat jurídica </a:t>
            </a:r>
            <a:r>
              <a:rPr lang="en-US" dirty="0"/>
              <a:t>(b) </a:t>
            </a:r>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p:txBody>
          <a:bodyPr/>
          <a:lstStyle/>
          <a:p>
            <a:pPr algn="just"/>
            <a:r>
              <a:rPr lang="ca-ES" dirty="0"/>
              <a:t>La denegació del dret a la capacitat jurídica es produeix: </a:t>
            </a:r>
            <a:endParaRPr lang="es-ES" dirty="0"/>
          </a:p>
          <a:p>
            <a:pPr lvl="2" algn="just" fontAlgn="base"/>
            <a:r>
              <a:rPr lang="ca-ES" sz="2200" dirty="0"/>
              <a:t>a les comunitats (per exemple, a l’escola, a la feina, al banc, etc.) </a:t>
            </a:r>
            <a:endParaRPr lang="es-ES" sz="2200" dirty="0"/>
          </a:p>
          <a:p>
            <a:pPr lvl="2" algn="just" fontAlgn="base"/>
            <a:r>
              <a:rPr lang="ca-ES" sz="2200" dirty="0"/>
              <a:t>a casa </a:t>
            </a:r>
            <a:endParaRPr lang="es-ES" sz="2200" dirty="0"/>
          </a:p>
          <a:p>
            <a:pPr lvl="2" algn="just" fontAlgn="base"/>
            <a:r>
              <a:rPr lang="ca-ES" sz="2200" dirty="0"/>
              <a:t>en els serveis socials i de salut mental (tant l’atenció ambulatòria com hospitalària) </a:t>
            </a:r>
            <a:endParaRPr lang="es-ES" sz="2200" dirty="0"/>
          </a:p>
          <a:p>
            <a:pPr lvl="2" algn="just" fontAlgn="base"/>
            <a:r>
              <a:rPr lang="ca-ES" sz="2200" dirty="0"/>
              <a:t>en llocs on les persones són privades de llibertat, com ara les instal·lacions/institucions de salut mental, els serveis forenses, la policia o les cel·les de les presons</a:t>
            </a:r>
            <a:endParaRPr lang="es-ES" sz="2200" dirty="0"/>
          </a:p>
          <a:p>
            <a:pPr algn="just"/>
            <a:endParaRPr lang="en-US" dirty="0"/>
          </a:p>
        </p:txBody>
      </p:sp>
      <p:sp>
        <p:nvSpPr>
          <p:cNvPr id="5" name="Title 4">
            <a:extLst>
              <a:ext uri="{FF2B5EF4-FFF2-40B4-BE49-F238E27FC236}">
                <a16:creationId xmlns:a16="http://schemas.microsoft.com/office/drawing/2014/main" id="{C48299C1-0061-6F4E-B206-4809CD78B4CA}"/>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- 14</a:t>
            </a:r>
          </a:p>
        </p:txBody>
      </p:sp>
    </p:spTree>
    <p:extLst>
      <p:ext uri="{BB962C8B-B14F-4D97-AF65-F5344CB8AC3E}">
        <p14:creationId xmlns:p14="http://schemas.microsoft.com/office/powerpoint/2010/main" val="827931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p:txBody>
          <a:bodyPr/>
          <a:lstStyle/>
          <a:p>
            <a:fld id="{04260D4A-DEC1-45DD-8AB2-A3349BAAA59E}" type="slidenum">
              <a:rPr lang="en-US" smtClean="0"/>
              <a:pPr/>
              <a:t>26</a:t>
            </a:fld>
            <a:endParaRPr lang="en-US"/>
          </a:p>
        </p:txBody>
      </p:sp>
      <p:sp>
        <p:nvSpPr>
          <p:cNvPr id="3" name="Text Placeholder 2">
            <a:extLst>
              <a:ext uri="{FF2B5EF4-FFF2-40B4-BE49-F238E27FC236}">
                <a16:creationId xmlns:a16="http://schemas.microsoft.com/office/drawing/2014/main" id="{5C7AE268-8EAA-0841-93D7-65EE35F70379}"/>
              </a:ext>
            </a:extLst>
          </p:cNvPr>
          <p:cNvSpPr>
            <a:spLocks noGrp="1"/>
          </p:cNvSpPr>
          <p:nvPr>
            <p:ph type="body" sz="quarter" idx="13"/>
          </p:nvPr>
        </p:nvSpPr>
        <p:spPr/>
        <p:txBody>
          <a:bodyPr/>
          <a:lstStyle/>
          <a:p>
            <a:r>
              <a:rPr lang="ca-ES" dirty="0"/>
              <a:t>Llocs i situacions en què es denega el dret a la capacitat jurídica </a:t>
            </a:r>
            <a:r>
              <a:rPr lang="en-US" dirty="0"/>
              <a:t>(c) </a:t>
            </a:r>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p:txBody>
          <a:bodyPr/>
          <a:lstStyle/>
          <a:p>
            <a:pPr algn="just"/>
            <a:r>
              <a:rPr lang="es-ES" b="1" dirty="0"/>
              <a:t>A casa</a:t>
            </a:r>
            <a:r>
              <a:rPr lang="es-ES" dirty="0"/>
              <a:t>, </a:t>
            </a:r>
            <a:r>
              <a:rPr lang="ca-ES" dirty="0"/>
              <a:t>les persones es veuen privades del dret a prendre decisions sobre la seva pròpia vida i les activitats del dia a dia</a:t>
            </a:r>
            <a:r>
              <a:rPr lang="en-US" dirty="0"/>
              <a:t>. </a:t>
            </a:r>
          </a:p>
          <a:p>
            <a:pPr algn="just"/>
            <a:r>
              <a:rPr lang="ca-ES" dirty="0"/>
              <a:t>Els seus familiars s’encarreguen de prendre totes aquestes decisions; per regla general, ho fan amb bones intencions i amb la voluntat de (sobre)protegir-les </a:t>
            </a:r>
            <a:r>
              <a:rPr lang="en-US" dirty="0"/>
              <a:t>. </a:t>
            </a:r>
          </a:p>
          <a:p>
            <a:pPr algn="just"/>
            <a:r>
              <a:rPr lang="ca-ES" dirty="0"/>
              <a:t>Sovint és perquè tenen por que no sàpiguen sortir-se’n, que pateixin abusos, que prenguin mal o que algú se n’aprofiti</a:t>
            </a:r>
            <a:r>
              <a:rPr lang="en-US" dirty="0"/>
              <a:t>. </a:t>
            </a:r>
          </a:p>
          <a:p>
            <a:pPr marL="0" indent="0" algn="just">
              <a:buNone/>
            </a:pPr>
            <a:endParaRPr lang="en-US" dirty="0"/>
          </a:p>
        </p:txBody>
      </p:sp>
      <p:sp>
        <p:nvSpPr>
          <p:cNvPr id="5" name="Title 4">
            <a:extLst>
              <a:ext uri="{FF2B5EF4-FFF2-40B4-BE49-F238E27FC236}">
                <a16:creationId xmlns:a16="http://schemas.microsoft.com/office/drawing/2014/main" id="{C48299C1-0061-6F4E-B206-4809CD78B4CA}"/>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- 15</a:t>
            </a:r>
          </a:p>
        </p:txBody>
      </p:sp>
    </p:spTree>
    <p:extLst>
      <p:ext uri="{BB962C8B-B14F-4D97-AF65-F5344CB8AC3E}">
        <p14:creationId xmlns:p14="http://schemas.microsoft.com/office/powerpoint/2010/main" val="2188605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55D9A-E124-FF41-A977-484FFD5FC186}"/>
              </a:ext>
            </a:extLst>
          </p:cNvPr>
          <p:cNvSpPr>
            <a:spLocks noGrp="1"/>
          </p:cNvSpPr>
          <p:nvPr>
            <p:ph type="sldNum" sz="quarter" idx="12"/>
          </p:nvPr>
        </p:nvSpPr>
        <p:spPr/>
        <p:txBody>
          <a:bodyPr/>
          <a:lstStyle/>
          <a:p>
            <a:fld id="{04260D4A-DEC1-45DD-8AB2-A3349BAAA59E}" type="slidenum">
              <a:rPr lang="en-US" smtClean="0"/>
              <a:pPr/>
              <a:t>27</a:t>
            </a:fld>
            <a:endParaRPr lang="en-US"/>
          </a:p>
        </p:txBody>
      </p:sp>
      <p:sp>
        <p:nvSpPr>
          <p:cNvPr id="3" name="Text Placeholder 2">
            <a:extLst>
              <a:ext uri="{FF2B5EF4-FFF2-40B4-BE49-F238E27FC236}">
                <a16:creationId xmlns:a16="http://schemas.microsoft.com/office/drawing/2014/main" id="{BBDF37C5-460D-2848-8866-80CF829033CA}"/>
              </a:ext>
            </a:extLst>
          </p:cNvPr>
          <p:cNvSpPr>
            <a:spLocks noGrp="1"/>
          </p:cNvSpPr>
          <p:nvPr>
            <p:ph type="body" sz="quarter" idx="13"/>
          </p:nvPr>
        </p:nvSpPr>
        <p:spPr/>
        <p:txBody>
          <a:bodyPr/>
          <a:lstStyle/>
          <a:p>
            <a:r>
              <a:rPr lang="ca-ES" dirty="0"/>
              <a:t>Llocs i situacions en què es denega el dret a la capacitat jurídica </a:t>
            </a:r>
            <a:r>
              <a:rPr lang="en-US" dirty="0"/>
              <a:t>(d) </a:t>
            </a:r>
          </a:p>
        </p:txBody>
      </p:sp>
      <p:sp>
        <p:nvSpPr>
          <p:cNvPr id="4" name="Content Placeholder 3">
            <a:extLst>
              <a:ext uri="{FF2B5EF4-FFF2-40B4-BE49-F238E27FC236}">
                <a16:creationId xmlns:a16="http://schemas.microsoft.com/office/drawing/2014/main" id="{8FC0E3D1-4307-484D-8DC8-D5D8AFE5E7CF}"/>
              </a:ext>
            </a:extLst>
          </p:cNvPr>
          <p:cNvSpPr>
            <a:spLocks noGrp="1"/>
          </p:cNvSpPr>
          <p:nvPr>
            <p:ph sz="quarter" idx="14"/>
          </p:nvPr>
        </p:nvSpPr>
        <p:spPr/>
        <p:txBody>
          <a:bodyPr/>
          <a:lstStyle/>
          <a:p>
            <a:pPr algn="just"/>
            <a:r>
              <a:rPr lang="ca-ES" dirty="0"/>
              <a:t>Aquesta denegació de la capacitat jurídica també es produeix amb molta freqüència </a:t>
            </a:r>
            <a:r>
              <a:rPr lang="ca-ES" b="1" dirty="0"/>
              <a:t>en els serveis socials i de salut mental</a:t>
            </a:r>
            <a:r>
              <a:rPr lang="en-US" b="1" dirty="0"/>
              <a:t>. </a:t>
            </a:r>
          </a:p>
          <a:p>
            <a:pPr lvl="2" algn="just"/>
            <a:r>
              <a:rPr lang="ca-ES" sz="2200" dirty="0"/>
              <a:t>L’ingrés i el tractament involuntaris en els serveis socials i de salut mental neguen a les persones el dret a exercir un consentiment lliure i informat sobre l’atenció sanitària</a:t>
            </a:r>
            <a:r>
              <a:rPr lang="en-US" sz="2200" dirty="0"/>
              <a:t>.</a:t>
            </a:r>
          </a:p>
          <a:p>
            <a:pPr lvl="2" algn="just"/>
            <a:r>
              <a:rPr lang="ca-ES" sz="2200" dirty="0"/>
              <a:t>També es denega la capacitat d’obrar a les persones que són ingressades i tractades voluntàriament perquè, fins i tot en aquests casos, els membres del personal suposen que aquestes persones no poden prendre decisions i que ells estan en millors condicions de decidir</a:t>
            </a:r>
            <a:r>
              <a:rPr lang="en-US" sz="2200" dirty="0"/>
              <a:t>.</a:t>
            </a:r>
          </a:p>
          <a:p>
            <a:pPr lvl="2" algn="just"/>
            <a:r>
              <a:rPr lang="es-ES" sz="2200" dirty="0"/>
              <a:t>La </a:t>
            </a:r>
            <a:r>
              <a:rPr lang="ca-ES" sz="2200" dirty="0"/>
              <a:t>simple amenaça d’ingressar-les i de tractar-les involuntàriament pot fer que algunes persones acceptin unes pràctiques que en realitat no volen</a:t>
            </a:r>
            <a:r>
              <a:rPr lang="en-US" sz="2200" dirty="0"/>
              <a:t>.</a:t>
            </a:r>
          </a:p>
          <a:p>
            <a:pPr algn="just"/>
            <a:endParaRPr lang="en-US" dirty="0"/>
          </a:p>
        </p:txBody>
      </p:sp>
      <p:sp>
        <p:nvSpPr>
          <p:cNvPr id="5" name="Title 4">
            <a:extLst>
              <a:ext uri="{FF2B5EF4-FFF2-40B4-BE49-F238E27FC236}">
                <a16:creationId xmlns:a16="http://schemas.microsoft.com/office/drawing/2014/main" id="{9C239215-9E62-3C44-BBFB-7B94C7CE2505}"/>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- 16</a:t>
            </a:r>
          </a:p>
        </p:txBody>
      </p:sp>
    </p:spTree>
    <p:extLst>
      <p:ext uri="{BB962C8B-B14F-4D97-AF65-F5344CB8AC3E}">
        <p14:creationId xmlns:p14="http://schemas.microsoft.com/office/powerpoint/2010/main" val="2093693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55D9A-E124-FF41-A977-484FFD5FC186}"/>
              </a:ext>
            </a:extLst>
          </p:cNvPr>
          <p:cNvSpPr>
            <a:spLocks noGrp="1"/>
          </p:cNvSpPr>
          <p:nvPr>
            <p:ph type="sldNum" sz="quarter" idx="12"/>
          </p:nvPr>
        </p:nvSpPr>
        <p:spPr/>
        <p:txBody>
          <a:bodyPr/>
          <a:lstStyle/>
          <a:p>
            <a:fld id="{04260D4A-DEC1-45DD-8AB2-A3349BAAA59E}" type="slidenum">
              <a:rPr lang="en-US" smtClean="0"/>
              <a:pPr/>
              <a:t>28</a:t>
            </a:fld>
            <a:endParaRPr lang="en-US"/>
          </a:p>
        </p:txBody>
      </p:sp>
      <p:sp>
        <p:nvSpPr>
          <p:cNvPr id="3" name="Text Placeholder 2">
            <a:extLst>
              <a:ext uri="{FF2B5EF4-FFF2-40B4-BE49-F238E27FC236}">
                <a16:creationId xmlns:a16="http://schemas.microsoft.com/office/drawing/2014/main" id="{BBDF37C5-460D-2848-8866-80CF829033CA}"/>
              </a:ext>
            </a:extLst>
          </p:cNvPr>
          <p:cNvSpPr>
            <a:spLocks noGrp="1"/>
          </p:cNvSpPr>
          <p:nvPr>
            <p:ph type="body" sz="quarter" idx="13"/>
          </p:nvPr>
        </p:nvSpPr>
        <p:spPr/>
        <p:txBody>
          <a:bodyPr/>
          <a:lstStyle/>
          <a:p>
            <a:r>
              <a:rPr lang="ca-ES" dirty="0"/>
              <a:t>Llocs i situacions en què es denega el dret a la capacitat jurídica </a:t>
            </a:r>
            <a:r>
              <a:rPr lang="en-US" dirty="0"/>
              <a:t>(e) </a:t>
            </a:r>
          </a:p>
        </p:txBody>
      </p:sp>
      <p:sp>
        <p:nvSpPr>
          <p:cNvPr id="4" name="Content Placeholder 3">
            <a:extLst>
              <a:ext uri="{FF2B5EF4-FFF2-40B4-BE49-F238E27FC236}">
                <a16:creationId xmlns:a16="http://schemas.microsoft.com/office/drawing/2014/main" id="{8FC0E3D1-4307-484D-8DC8-D5D8AFE5E7CF}"/>
              </a:ext>
            </a:extLst>
          </p:cNvPr>
          <p:cNvSpPr>
            <a:spLocks noGrp="1"/>
          </p:cNvSpPr>
          <p:nvPr>
            <p:ph sz="quarter" idx="14"/>
          </p:nvPr>
        </p:nvSpPr>
        <p:spPr/>
        <p:txBody>
          <a:bodyPr/>
          <a:lstStyle/>
          <a:p>
            <a:pPr algn="just"/>
            <a:r>
              <a:rPr lang="ca-ES" dirty="0"/>
              <a:t>És possible que aquestes pràctiques siguin un reflex d’estereotips negatius i de punts de vista discriminatoris</a:t>
            </a:r>
            <a:r>
              <a:rPr lang="en-US" dirty="0"/>
              <a:t>. </a:t>
            </a:r>
          </a:p>
          <a:p>
            <a:pPr algn="just"/>
            <a:r>
              <a:rPr lang="ca-ES" dirty="0"/>
              <a:t>Sovint es fan suposicions a </a:t>
            </a:r>
            <a:r>
              <a:rPr lang="ca-ES" dirty="0" err="1"/>
              <a:t>correcuita</a:t>
            </a:r>
            <a:r>
              <a:rPr lang="ca-ES" dirty="0"/>
              <a:t> sobre la capacitat de les persones per prendre decisions perquè els membres del personal consideren que, si les prenen ells, tot serà més fàcil i ràpid</a:t>
            </a:r>
            <a:r>
              <a:rPr lang="en-US" dirty="0"/>
              <a:t>. </a:t>
            </a:r>
          </a:p>
          <a:p>
            <a:pPr algn="just"/>
            <a:r>
              <a:rPr lang="ca-ES" dirty="0"/>
              <a:t>El resultat és que es priva les persones de la seva capacitat decisòria i que, en general, no es parla amb elles i no se les escolta</a:t>
            </a:r>
            <a:r>
              <a:rPr lang="en-US" dirty="0"/>
              <a:t>. </a:t>
            </a:r>
          </a:p>
          <a:p>
            <a:pPr algn="just"/>
            <a:r>
              <a:rPr lang="ca-ES" dirty="0"/>
              <a:t>Les persones amb discapacitat psicosocial, intel·lectual i cognitiva també veuen com se’ls denega el dret a la capacitat d’obrar en el dia a dia i </a:t>
            </a:r>
            <a:r>
              <a:rPr lang="ca-ES" b="1" dirty="0"/>
              <a:t>en les seves pròpies comunitats</a:t>
            </a:r>
            <a:r>
              <a:rPr lang="ca-ES" dirty="0"/>
              <a:t> </a:t>
            </a:r>
            <a:r>
              <a:rPr lang="en-US" b="1" dirty="0"/>
              <a:t>.</a:t>
            </a:r>
          </a:p>
          <a:p>
            <a:pPr algn="just"/>
            <a:endParaRPr lang="en-US" dirty="0"/>
          </a:p>
        </p:txBody>
      </p:sp>
      <p:sp>
        <p:nvSpPr>
          <p:cNvPr id="5" name="Title 4">
            <a:extLst>
              <a:ext uri="{FF2B5EF4-FFF2-40B4-BE49-F238E27FC236}">
                <a16:creationId xmlns:a16="http://schemas.microsoft.com/office/drawing/2014/main" id="{9C239215-9E62-3C44-BBFB-7B94C7CE2505}"/>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- 17</a:t>
            </a:r>
          </a:p>
        </p:txBody>
      </p:sp>
    </p:spTree>
    <p:extLst>
      <p:ext uri="{BB962C8B-B14F-4D97-AF65-F5344CB8AC3E}">
        <p14:creationId xmlns:p14="http://schemas.microsoft.com/office/powerpoint/2010/main" val="3045015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55D9A-E124-FF41-A977-484FFD5FC186}"/>
              </a:ext>
            </a:extLst>
          </p:cNvPr>
          <p:cNvSpPr>
            <a:spLocks noGrp="1"/>
          </p:cNvSpPr>
          <p:nvPr>
            <p:ph type="sldNum" sz="quarter" idx="12"/>
          </p:nvPr>
        </p:nvSpPr>
        <p:spPr/>
        <p:txBody>
          <a:bodyPr/>
          <a:lstStyle/>
          <a:p>
            <a:fld id="{04260D4A-DEC1-45DD-8AB2-A3349BAAA59E}" type="slidenum">
              <a:rPr lang="en-US" smtClean="0"/>
              <a:pPr/>
              <a:t>29</a:t>
            </a:fld>
            <a:endParaRPr lang="en-US"/>
          </a:p>
        </p:txBody>
      </p:sp>
      <p:sp>
        <p:nvSpPr>
          <p:cNvPr id="3" name="Text Placeholder 2">
            <a:extLst>
              <a:ext uri="{FF2B5EF4-FFF2-40B4-BE49-F238E27FC236}">
                <a16:creationId xmlns:a16="http://schemas.microsoft.com/office/drawing/2014/main" id="{BBDF37C5-460D-2848-8866-80CF829033CA}"/>
              </a:ext>
            </a:extLst>
          </p:cNvPr>
          <p:cNvSpPr>
            <a:spLocks noGrp="1"/>
          </p:cNvSpPr>
          <p:nvPr>
            <p:ph type="body" sz="quarter" idx="13"/>
          </p:nvPr>
        </p:nvSpPr>
        <p:spPr/>
        <p:txBody>
          <a:bodyPr/>
          <a:lstStyle/>
          <a:p>
            <a:r>
              <a:rPr lang="ca-ES" dirty="0"/>
              <a:t>Gènere i capacitat jurídica </a:t>
            </a:r>
            <a:r>
              <a:rPr lang="en-US" dirty="0"/>
              <a:t>(a) </a:t>
            </a:r>
          </a:p>
        </p:txBody>
      </p:sp>
      <p:sp>
        <p:nvSpPr>
          <p:cNvPr id="4" name="Content Placeholder 3">
            <a:extLst>
              <a:ext uri="{FF2B5EF4-FFF2-40B4-BE49-F238E27FC236}">
                <a16:creationId xmlns:a16="http://schemas.microsoft.com/office/drawing/2014/main" id="{8FC0E3D1-4307-484D-8DC8-D5D8AFE5E7CF}"/>
              </a:ext>
            </a:extLst>
          </p:cNvPr>
          <p:cNvSpPr>
            <a:spLocks noGrp="1"/>
          </p:cNvSpPr>
          <p:nvPr>
            <p:ph sz="quarter" idx="14"/>
          </p:nvPr>
        </p:nvSpPr>
        <p:spPr/>
        <p:txBody>
          <a:bodyPr/>
          <a:lstStyle/>
          <a:p>
            <a:pPr algn="just"/>
            <a:r>
              <a:rPr lang="ca-ES" dirty="0"/>
              <a:t>Les dones amb discapacitat fins i tot hagin de fer front a més situacions en què se’ls denega el dret a la capacitat d’obrar a causa de la discriminació múltiple que pateixen</a:t>
            </a:r>
            <a:r>
              <a:rPr lang="en-US" dirty="0"/>
              <a:t>. </a:t>
            </a:r>
          </a:p>
          <a:p>
            <a:pPr algn="just"/>
            <a:r>
              <a:rPr lang="ca-ES" dirty="0"/>
              <a:t>dret a tenir el control sobre la seva salut reproductiva —fins i tot sobre la base del consentiment lliure i informat</a:t>
            </a:r>
            <a:r>
              <a:rPr lang="en-US" dirty="0"/>
              <a:t>, </a:t>
            </a:r>
            <a:r>
              <a:rPr lang="ca-ES" dirty="0"/>
              <a:t>sovint són vulnerats pels sistemes patriarcals de presa de decisions per substitució</a:t>
            </a:r>
            <a:r>
              <a:rPr lang="es-ES" dirty="0"/>
              <a:t>.</a:t>
            </a:r>
            <a:endParaRPr lang="en-US" dirty="0"/>
          </a:p>
          <a:p>
            <a:pPr marL="0" indent="0" algn="just">
              <a:buNone/>
            </a:pPr>
            <a:endParaRPr lang="en-US" dirty="0"/>
          </a:p>
        </p:txBody>
      </p:sp>
      <p:sp>
        <p:nvSpPr>
          <p:cNvPr id="5" name="Title 4">
            <a:extLst>
              <a:ext uri="{FF2B5EF4-FFF2-40B4-BE49-F238E27FC236}">
                <a16:creationId xmlns:a16="http://schemas.microsoft.com/office/drawing/2014/main" id="{9C239215-9E62-3C44-BBFB-7B94C7CE2505}"/>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- 18</a:t>
            </a:r>
          </a:p>
        </p:txBody>
      </p:sp>
    </p:spTree>
    <p:extLst>
      <p:ext uri="{BB962C8B-B14F-4D97-AF65-F5344CB8AC3E}">
        <p14:creationId xmlns:p14="http://schemas.microsoft.com/office/powerpoint/2010/main" val="355193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536014" y="981308"/>
            <a:ext cx="11150464" cy="1092820"/>
          </a:xfrm>
        </p:spPr>
        <p:txBody>
          <a:bodyPr anchor="t"/>
          <a:lstStyle/>
          <a:p>
            <a:pPr marL="0" indent="0" algn="just">
              <a:lnSpc>
                <a:spcPct val="100000"/>
              </a:lnSpc>
            </a:pPr>
            <a:r>
              <a:rPr lang="ca-ES" sz="2000" dirty="0"/>
              <a:t>OBJECTIUS: millorar la qualitat de l’atenció i del suport que es presten en els serveis socials i de salut mental i promoure els drets humans de les persones amb discapacitat psicosocial, intel·lectual o cognitiva </a:t>
            </a:r>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1918009"/>
            <a:ext cx="11174412" cy="4148253"/>
          </a:xfrm>
        </p:spPr>
        <p:txBody>
          <a:bodyPr/>
          <a:lstStyle/>
          <a:p>
            <a:pPr algn="just"/>
            <a:r>
              <a:rPr lang="ca-ES" sz="2050" dirty="0"/>
              <a:t>Crear capacitat per combatre l’estigmatització i la discriminació i per promoure els drets humans i la recuperació. </a:t>
            </a:r>
          </a:p>
          <a:p>
            <a:pPr algn="just"/>
            <a:r>
              <a:rPr lang="ca-ES" sz="2050" dirty="0"/>
              <a:t>Millorar la qualitat de l’atenció i de les condicions dels drets humans en els serveis socials i de salut mental.</a:t>
            </a:r>
          </a:p>
          <a:p>
            <a:pPr algn="just"/>
            <a:r>
              <a:rPr lang="ca-ES" sz="2050" dirty="0"/>
              <a:t>Crear uns serveis basats en la comunitat i orientats a la recuperació que respectin i promoguin els drets humans.</a:t>
            </a:r>
          </a:p>
          <a:p>
            <a:pPr algn="just"/>
            <a:r>
              <a:rPr lang="ca-ES" sz="2050" dirty="0"/>
              <a:t>Donar suport al desenvolupament d’un moviment de la societat civil per promoure i influir en la formulació de polítiques. </a:t>
            </a:r>
          </a:p>
          <a:p>
            <a:pPr algn="just"/>
            <a:r>
              <a:rPr lang="ca-ES" sz="2050" dirty="0"/>
              <a:t>Reformar polítiques i lleis nacionals en consonància amb la Convenció sobre els drets de les persones amb discapacitat i altres estàndards internacionals en matèria de drets humans.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ca-ES" b="1" dirty="0" err="1"/>
              <a:t>Quality</a:t>
            </a:r>
            <a:r>
              <a:rPr lang="ca-ES" b="1" dirty="0"/>
              <a:t> </a:t>
            </a:r>
            <a:r>
              <a:rPr lang="ca-ES" b="1" dirty="0" err="1"/>
              <a:t>Rights</a:t>
            </a:r>
            <a:r>
              <a:rPr lang="ca-ES" b="1" dirty="0"/>
              <a:t> de l’OMS: </a:t>
            </a:r>
            <a:r>
              <a:rPr lang="ca-ES" dirty="0"/>
              <a:t>objectius i propòsits</a:t>
            </a:r>
            <a:endParaRPr lang="ca-ES" b="1" dirty="0"/>
          </a:p>
        </p:txBody>
      </p:sp>
    </p:spTree>
    <p:extLst>
      <p:ext uri="{BB962C8B-B14F-4D97-AF65-F5344CB8AC3E}">
        <p14:creationId xmlns:p14="http://schemas.microsoft.com/office/powerpoint/2010/main" val="2524386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55D9A-E124-FF41-A977-484FFD5FC186}"/>
              </a:ext>
            </a:extLst>
          </p:cNvPr>
          <p:cNvSpPr>
            <a:spLocks noGrp="1"/>
          </p:cNvSpPr>
          <p:nvPr>
            <p:ph type="sldNum" sz="quarter" idx="12"/>
          </p:nvPr>
        </p:nvSpPr>
        <p:spPr/>
        <p:txBody>
          <a:bodyPr/>
          <a:lstStyle/>
          <a:p>
            <a:fld id="{04260D4A-DEC1-45DD-8AB2-A3349BAAA59E}" type="slidenum">
              <a:rPr lang="en-US" smtClean="0"/>
              <a:pPr/>
              <a:t>30</a:t>
            </a:fld>
            <a:endParaRPr lang="en-US"/>
          </a:p>
        </p:txBody>
      </p:sp>
      <p:sp>
        <p:nvSpPr>
          <p:cNvPr id="3" name="Text Placeholder 2">
            <a:extLst>
              <a:ext uri="{FF2B5EF4-FFF2-40B4-BE49-F238E27FC236}">
                <a16:creationId xmlns:a16="http://schemas.microsoft.com/office/drawing/2014/main" id="{BBDF37C5-460D-2848-8866-80CF829033CA}"/>
              </a:ext>
            </a:extLst>
          </p:cNvPr>
          <p:cNvSpPr>
            <a:spLocks noGrp="1"/>
          </p:cNvSpPr>
          <p:nvPr>
            <p:ph type="body" sz="quarter" idx="13"/>
          </p:nvPr>
        </p:nvSpPr>
        <p:spPr/>
        <p:txBody>
          <a:bodyPr/>
          <a:lstStyle/>
          <a:p>
            <a:r>
              <a:rPr lang="ca-ES" dirty="0"/>
              <a:t>Gènere i capacitat jurídica </a:t>
            </a:r>
            <a:r>
              <a:rPr lang="en-US" dirty="0"/>
              <a:t>(b) </a:t>
            </a:r>
          </a:p>
        </p:txBody>
      </p:sp>
      <p:sp>
        <p:nvSpPr>
          <p:cNvPr id="4" name="Content Placeholder 3">
            <a:extLst>
              <a:ext uri="{FF2B5EF4-FFF2-40B4-BE49-F238E27FC236}">
                <a16:creationId xmlns:a16="http://schemas.microsoft.com/office/drawing/2014/main" id="{8FC0E3D1-4307-484D-8DC8-D5D8AFE5E7CF}"/>
              </a:ext>
            </a:extLst>
          </p:cNvPr>
          <p:cNvSpPr>
            <a:spLocks noGrp="1"/>
          </p:cNvSpPr>
          <p:nvPr>
            <p:ph sz="quarter" idx="14"/>
          </p:nvPr>
        </p:nvSpPr>
        <p:spPr/>
        <p:txBody>
          <a:bodyPr/>
          <a:lstStyle/>
          <a:p>
            <a:r>
              <a:rPr lang="en-US" i="1" dirty="0"/>
              <a:t>Women institutionalized against their will in India</a:t>
            </a:r>
            <a:r>
              <a:rPr lang="en-US" dirty="0"/>
              <a:t>. Human Rights Watch, </a:t>
            </a:r>
            <a:r>
              <a:rPr lang="en-US" dirty="0" err="1"/>
              <a:t>diciembre</a:t>
            </a:r>
            <a:r>
              <a:rPr lang="en-US" dirty="0"/>
              <a:t> 2013: </a:t>
            </a:r>
            <a:r>
              <a:rPr lang="en-US" dirty="0">
                <a:hlinkClick r:id="rId3"/>
              </a:rPr>
              <a:t>https://youtu.be/NZBxI9pNYHw</a:t>
            </a:r>
            <a:endParaRPr lang="en-US" dirty="0"/>
          </a:p>
          <a:p>
            <a:endParaRPr lang="en-US" dirty="0"/>
          </a:p>
          <a:p>
            <a:endParaRPr lang="en-US" dirty="0"/>
          </a:p>
        </p:txBody>
      </p:sp>
      <p:sp>
        <p:nvSpPr>
          <p:cNvPr id="5" name="Title 4">
            <a:extLst>
              <a:ext uri="{FF2B5EF4-FFF2-40B4-BE49-F238E27FC236}">
                <a16:creationId xmlns:a16="http://schemas.microsoft.com/office/drawing/2014/main" id="{9C239215-9E62-3C44-BBFB-7B94C7CE2505}"/>
              </a:ext>
            </a:extLst>
          </p:cNvPr>
          <p:cNvSpPr>
            <a:spLocks noGrp="1"/>
          </p:cNvSpPr>
          <p:nvPr>
            <p:ph type="title"/>
          </p:nvPr>
        </p:nvSpPr>
        <p:spPr/>
        <p:txBody>
          <a:bodyPr/>
          <a:lstStyle/>
          <a:p>
            <a:r>
              <a:rPr lang="es-ES" dirty="0" err="1"/>
              <a:t>Presentació</a:t>
            </a:r>
            <a:r>
              <a:rPr lang="es-ES" dirty="0"/>
              <a:t>: El </a:t>
            </a:r>
            <a:r>
              <a:rPr lang="es-ES" dirty="0" err="1"/>
              <a:t>dret</a:t>
            </a:r>
            <a:r>
              <a:rPr lang="es-ES" dirty="0"/>
              <a:t> a la </a:t>
            </a:r>
            <a:r>
              <a:rPr lang="es-ES" dirty="0" err="1"/>
              <a:t>capacitat</a:t>
            </a:r>
            <a:r>
              <a:rPr lang="es-ES" dirty="0"/>
              <a:t> jurídica </a:t>
            </a:r>
            <a:r>
              <a:rPr lang="en-US" dirty="0"/>
              <a:t>- 19</a:t>
            </a:r>
          </a:p>
        </p:txBody>
      </p:sp>
    </p:spTree>
    <p:extLst>
      <p:ext uri="{BB962C8B-B14F-4D97-AF65-F5344CB8AC3E}">
        <p14:creationId xmlns:p14="http://schemas.microsoft.com/office/powerpoint/2010/main" val="2312627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31</a:t>
            </a:fld>
            <a:endParaRPr lang="en-US"/>
          </a:p>
        </p:txBody>
      </p:sp>
      <p:sp>
        <p:nvSpPr>
          <p:cNvPr id="3" name="Text Placeholder 2">
            <a:extLst>
              <a:ext uri="{FF2B5EF4-FFF2-40B4-BE49-F238E27FC236}">
                <a16:creationId xmlns:a16="http://schemas.microsoft.com/office/drawing/2014/main" id="{70F91CE2-2605-EB43-ACF9-451948BC6A5C}"/>
              </a:ext>
            </a:extLst>
          </p:cNvPr>
          <p:cNvSpPr>
            <a:spLocks noGrp="1"/>
          </p:cNvSpPr>
          <p:nvPr>
            <p:ph type="body" sz="quarter" idx="13"/>
          </p:nvPr>
        </p:nvSpPr>
        <p:spPr/>
        <p:txBody>
          <a:bodyPr/>
          <a:lstStyle/>
          <a:p>
            <a:r>
              <a:rPr lang="ca-ES" dirty="0"/>
              <a:t>El cas de la Soledad </a:t>
            </a:r>
            <a:r>
              <a:rPr lang="en-US" dirty="0"/>
              <a:t>(a) </a:t>
            </a:r>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a:xfrm>
            <a:off x="467833" y="1466583"/>
            <a:ext cx="11227981" cy="4806625"/>
          </a:xfrm>
        </p:spPr>
        <p:txBody>
          <a:bodyPr/>
          <a:lstStyle/>
          <a:p>
            <a:pPr marL="0" indent="0" algn="just">
              <a:spcAft>
                <a:spcPts val="0"/>
              </a:spcAft>
              <a:buNone/>
            </a:pPr>
            <a:r>
              <a:rPr lang="ca-ES" sz="1750" dirty="0"/>
              <a:t>La Soledad té 40 anys i en fa deu que resideix en una llar d’atenció social. </a:t>
            </a:r>
            <a:endParaRPr lang="es-ES" sz="1750" dirty="0"/>
          </a:p>
          <a:p>
            <a:pPr marL="0" indent="0" algn="just">
              <a:spcAft>
                <a:spcPts val="0"/>
              </a:spcAft>
              <a:buNone/>
            </a:pPr>
            <a:r>
              <a:rPr lang="ca-ES" sz="1750" dirty="0"/>
              <a:t> Viu en una habitació petita i neta, que comparteix amb una companya que ella no va triar. La van dur aquí a causa dels canvis d’humor que patia i perquè perdia la memòria. Té diverses infeccions i descriu la seva salut com dolenta.</a:t>
            </a:r>
            <a:endParaRPr lang="es-ES" sz="1750" dirty="0"/>
          </a:p>
          <a:p>
            <a:pPr marL="0" indent="0" algn="just">
              <a:spcAft>
                <a:spcPts val="0"/>
              </a:spcAft>
              <a:buNone/>
            </a:pPr>
            <a:r>
              <a:rPr lang="ca-ES" sz="1750" dirty="0"/>
              <a:t> Els dies, sempre presidits per la mateixa rutina —aixecar-se d’hora, rentar-se una mica, menjar, descansar obligatòriament, com si tingués 3 anys, i fer exercici dos cops per setmana (una hora al pati de la llar, envoltat d’una tanca)— se li fan llargs i avorrits.</a:t>
            </a:r>
            <a:endParaRPr lang="es-ES" sz="1750" dirty="0"/>
          </a:p>
          <a:p>
            <a:pPr marL="0" indent="0" algn="just">
              <a:spcAft>
                <a:spcPts val="0"/>
              </a:spcAft>
              <a:buNone/>
            </a:pPr>
            <a:r>
              <a:rPr lang="ca-ES" sz="1750" dirty="0"/>
              <a:t> Les oportunitats per sortir de la llar són ben escasses. A tots els residents se’ls diu que el món exterior és extremadament perillós i que si els tenen tancats amb pany i clau és per la seva pròpia seguretat. En molts casos han interioritzat aquesta por i per això s’estimen més no sortir.</a:t>
            </a:r>
            <a:endParaRPr lang="es-ES" sz="1750" dirty="0"/>
          </a:p>
          <a:p>
            <a:pPr marL="0" indent="0" algn="just">
              <a:spcAft>
                <a:spcPts val="0"/>
              </a:spcAft>
              <a:buNone/>
            </a:pPr>
            <a:r>
              <a:rPr lang="ca-ES" sz="1750" dirty="0"/>
              <a:t> La Soledad no té cap possibilitat de fugir de la rígida vida a la llar, on la individualitat no té cabuda i on no li permeten dedicar-se a les seves aficions: tocar el piano i cantar.</a:t>
            </a:r>
            <a:endParaRPr lang="es-ES" sz="1750" dirty="0"/>
          </a:p>
          <a:p>
            <a:pPr marL="0" indent="0" algn="just">
              <a:spcAft>
                <a:spcPts val="0"/>
              </a:spcAft>
              <a:buNone/>
            </a:pPr>
            <a:r>
              <a:rPr lang="ca-ES" sz="1750" dirty="0"/>
              <a:t>Està convençuda que, si la deixessin fer, podria aconseguir una feina, per exemple, en un taller de costura. Sovint, la qualitat de vida rau en les petites coses. Li agrada llegir, però se li van trencar les ulleres i, encara que n’ha demanat unes altres al personal de la llar, sembla que mai no l’escolten. L’antena del seu petit televisor està trencada, però ningú no sap com reparar-la.</a:t>
            </a:r>
            <a:endParaRPr lang="es-ES" sz="1750" dirty="0"/>
          </a:p>
          <a:p>
            <a:pPr marL="0" indent="0" algn="just" defTabSz="720000">
              <a:spcAft>
                <a:spcPts val="0"/>
              </a:spcAft>
              <a:buNone/>
            </a:pPr>
            <a:r>
              <a:rPr lang="ca-ES" sz="1750" dirty="0"/>
              <a:t>	Li encantaria rebre més atenció i afecte per part del personal. Si els residents no compleixen les normes i el regla	ment, a vegades són amenaçats amb l’ús de camises de força o amb lligar-los al llit. </a:t>
            </a:r>
            <a:endParaRPr lang="es-ES" sz="1750" dirty="0"/>
          </a:p>
          <a:p>
            <a:pPr marL="0" indent="0" algn="just">
              <a:spcAft>
                <a:spcPts val="0"/>
              </a:spcAft>
              <a:buNone/>
            </a:pPr>
            <a:endParaRPr lang="en-US" sz="1750" dirty="0"/>
          </a:p>
        </p:txBody>
      </p:sp>
      <p:sp>
        <p:nvSpPr>
          <p:cNvPr id="5" name="Title 4">
            <a:extLst>
              <a:ext uri="{FF2B5EF4-FFF2-40B4-BE49-F238E27FC236}">
                <a16:creationId xmlns:a16="http://schemas.microsoft.com/office/drawing/2014/main" id="{278A7F90-058E-E240-B331-816C8188C2AB}"/>
              </a:ext>
            </a:extLst>
          </p:cNvPr>
          <p:cNvSpPr>
            <a:spLocks noGrp="1"/>
          </p:cNvSpPr>
          <p:nvPr>
            <p:ph type="title"/>
          </p:nvPr>
        </p:nvSpPr>
        <p:spPr/>
        <p:txBody>
          <a:bodyPr/>
          <a:lstStyle/>
          <a:p>
            <a:r>
              <a:rPr lang="es-ES" dirty="0" err="1"/>
              <a:t>Exercici</a:t>
            </a:r>
            <a:r>
              <a:rPr lang="es-ES" dirty="0"/>
              <a:t> 1.2: </a:t>
            </a:r>
            <a:r>
              <a:rPr lang="es-ES" dirty="0" err="1"/>
              <a:t>Denegació</a:t>
            </a:r>
            <a:r>
              <a:rPr lang="es-ES" dirty="0"/>
              <a:t> de la </a:t>
            </a:r>
            <a:r>
              <a:rPr lang="es-ES" dirty="0" err="1"/>
              <a:t>capacitat</a:t>
            </a:r>
            <a:r>
              <a:rPr lang="es-ES" dirty="0"/>
              <a:t> jurídica </a:t>
            </a:r>
            <a:r>
              <a:rPr lang="en-US" dirty="0"/>
              <a:t>- 1 </a:t>
            </a:r>
          </a:p>
        </p:txBody>
      </p:sp>
    </p:spTree>
    <p:extLst>
      <p:ext uri="{BB962C8B-B14F-4D97-AF65-F5344CB8AC3E}">
        <p14:creationId xmlns:p14="http://schemas.microsoft.com/office/powerpoint/2010/main" val="370857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32</a:t>
            </a:fld>
            <a:endParaRPr lang="en-US"/>
          </a:p>
        </p:txBody>
      </p:sp>
      <p:sp>
        <p:nvSpPr>
          <p:cNvPr id="3" name="Text Placeholder 2">
            <a:extLst>
              <a:ext uri="{FF2B5EF4-FFF2-40B4-BE49-F238E27FC236}">
                <a16:creationId xmlns:a16="http://schemas.microsoft.com/office/drawing/2014/main" id="{70F91CE2-2605-EB43-ACF9-451948BC6A5C}"/>
              </a:ext>
            </a:extLst>
          </p:cNvPr>
          <p:cNvSpPr>
            <a:spLocks noGrp="1"/>
          </p:cNvSpPr>
          <p:nvPr>
            <p:ph type="body" sz="quarter" idx="13"/>
          </p:nvPr>
        </p:nvSpPr>
        <p:spPr/>
        <p:txBody>
          <a:bodyPr/>
          <a:lstStyle/>
          <a:p>
            <a:r>
              <a:rPr lang="ca-ES" dirty="0"/>
              <a:t>El cas de la Soledad </a:t>
            </a:r>
            <a:r>
              <a:rPr lang="en-US" dirty="0"/>
              <a:t>(b) </a:t>
            </a:r>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ca-ES" sz="2500" b="1" i="1" dirty="0"/>
              <a:t> De quina manera és vulnerat el dret a la capacitat d’obrar de la Soledad? </a:t>
            </a:r>
            <a:endParaRPr lang="es-ES" sz="2500" b="1" i="1" dirty="0"/>
          </a:p>
        </p:txBody>
      </p:sp>
      <p:sp>
        <p:nvSpPr>
          <p:cNvPr id="5" name="Title 4">
            <a:extLst>
              <a:ext uri="{FF2B5EF4-FFF2-40B4-BE49-F238E27FC236}">
                <a16:creationId xmlns:a16="http://schemas.microsoft.com/office/drawing/2014/main" id="{278A7F90-058E-E240-B331-816C8188C2AB}"/>
              </a:ext>
            </a:extLst>
          </p:cNvPr>
          <p:cNvSpPr>
            <a:spLocks noGrp="1"/>
          </p:cNvSpPr>
          <p:nvPr>
            <p:ph type="title"/>
          </p:nvPr>
        </p:nvSpPr>
        <p:spPr/>
        <p:txBody>
          <a:bodyPr/>
          <a:lstStyle/>
          <a:p>
            <a:r>
              <a:rPr lang="es-ES" dirty="0" err="1"/>
              <a:t>Exercici</a:t>
            </a:r>
            <a:r>
              <a:rPr lang="es-ES" dirty="0"/>
              <a:t> 1.2: </a:t>
            </a:r>
            <a:r>
              <a:rPr lang="es-ES" dirty="0" err="1"/>
              <a:t>Denegació</a:t>
            </a:r>
            <a:r>
              <a:rPr lang="es-ES" dirty="0"/>
              <a:t> de la </a:t>
            </a:r>
            <a:r>
              <a:rPr lang="es-ES" dirty="0" err="1"/>
              <a:t>capacitat</a:t>
            </a:r>
            <a:r>
              <a:rPr lang="es-ES" dirty="0"/>
              <a:t> jurídica </a:t>
            </a:r>
            <a:r>
              <a:rPr lang="en-US" dirty="0"/>
              <a:t>- 2</a:t>
            </a:r>
          </a:p>
        </p:txBody>
      </p:sp>
    </p:spTree>
    <p:extLst>
      <p:ext uri="{BB962C8B-B14F-4D97-AF65-F5344CB8AC3E}">
        <p14:creationId xmlns:p14="http://schemas.microsoft.com/office/powerpoint/2010/main" val="3202068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33</a:t>
            </a:fld>
            <a:endParaRPr lang="en-US"/>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a:xfrm>
            <a:off x="507195" y="1511188"/>
            <a:ext cx="11174412" cy="4500000"/>
          </a:xfrm>
        </p:spPr>
        <p:txBody>
          <a:bodyPr/>
          <a:lstStyle/>
          <a:p>
            <a:pPr marL="0" indent="0" algn="ctr">
              <a:buNone/>
            </a:pPr>
            <a:endParaRPr lang="en-US" sz="2500" b="1" i="1" dirty="0"/>
          </a:p>
          <a:p>
            <a:pPr marL="0" lvl="0" indent="0" algn="ctr" fontAlgn="base">
              <a:buNone/>
            </a:pPr>
            <a:r>
              <a:rPr lang="ca-ES" sz="2500" b="1" i="1" dirty="0"/>
              <a:t>Quines conseqüències perjudicials comporta la privació o restricció del dret a la capacitat jurídica en la vida de les persones? </a:t>
            </a:r>
          </a:p>
          <a:p>
            <a:pPr marL="0" lvl="0" indent="0" algn="ctr" fontAlgn="base">
              <a:buNone/>
            </a:pPr>
            <a:endParaRPr lang="es-ES" sz="2500" b="1" i="1" dirty="0"/>
          </a:p>
          <a:p>
            <a:pPr marL="0" indent="0" algn="ctr">
              <a:buNone/>
            </a:pPr>
            <a:r>
              <a:rPr lang="ca-ES" sz="2500" b="1" i="1" dirty="0"/>
              <a:t>Com us sentiríeu si us privessin del vostre dret a la capacitat jurídica?/ Com us vau sentir quan us van privar del vostre dret a la capacitat jurídica</a:t>
            </a:r>
            <a:r>
              <a:rPr lang="es-ES" sz="2500" b="1" i="1" dirty="0"/>
              <a:t>? </a:t>
            </a:r>
          </a:p>
          <a:p>
            <a:pPr marL="0" indent="0" algn="ctr">
              <a:buNone/>
            </a:pPr>
            <a:endParaRPr lang="en-US" sz="2500" b="1" i="1" dirty="0"/>
          </a:p>
        </p:txBody>
      </p:sp>
      <p:sp>
        <p:nvSpPr>
          <p:cNvPr id="5" name="Title 4">
            <a:extLst>
              <a:ext uri="{FF2B5EF4-FFF2-40B4-BE49-F238E27FC236}">
                <a16:creationId xmlns:a16="http://schemas.microsoft.com/office/drawing/2014/main" id="{278A7F90-058E-E240-B331-816C8188C2AB}"/>
              </a:ext>
            </a:extLst>
          </p:cNvPr>
          <p:cNvSpPr>
            <a:spLocks noGrp="1"/>
          </p:cNvSpPr>
          <p:nvPr>
            <p:ph type="title"/>
          </p:nvPr>
        </p:nvSpPr>
        <p:spPr>
          <a:xfrm>
            <a:off x="507205" y="506412"/>
            <a:ext cx="11053423" cy="495074"/>
          </a:xfrm>
        </p:spPr>
        <p:txBody>
          <a:bodyPr/>
          <a:lstStyle/>
          <a:p>
            <a:r>
              <a:rPr lang="ca-ES" sz="2800" dirty="0"/>
              <a:t>Presentació: Les conseqüències de la denegació del dret a la capacitat jurídica </a:t>
            </a:r>
            <a:r>
              <a:rPr lang="en-US" sz="2800" dirty="0"/>
              <a:t>- 1</a:t>
            </a:r>
          </a:p>
        </p:txBody>
      </p:sp>
    </p:spTree>
    <p:extLst>
      <p:ext uri="{BB962C8B-B14F-4D97-AF65-F5344CB8AC3E}">
        <p14:creationId xmlns:p14="http://schemas.microsoft.com/office/powerpoint/2010/main" val="1486720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34</a:t>
            </a:fld>
            <a:endParaRPr lang="en-US"/>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p:txBody>
          <a:bodyPr/>
          <a:lstStyle/>
          <a:p>
            <a:pPr algn="just"/>
            <a:r>
              <a:rPr lang="es-ES" sz="2100" dirty="0" err="1"/>
              <a:t>Quan</a:t>
            </a:r>
            <a:r>
              <a:rPr lang="es-ES" sz="2100" dirty="0"/>
              <a:t> les persones es </a:t>
            </a:r>
            <a:r>
              <a:rPr lang="es-ES" sz="2100" dirty="0" err="1"/>
              <a:t>veuen</a:t>
            </a:r>
            <a:r>
              <a:rPr lang="es-ES" sz="2100" dirty="0"/>
              <a:t> </a:t>
            </a:r>
            <a:r>
              <a:rPr lang="es-ES" sz="2100" dirty="0" err="1"/>
              <a:t>privades</a:t>
            </a:r>
            <a:r>
              <a:rPr lang="es-ES" sz="2100" dirty="0"/>
              <a:t> del </a:t>
            </a:r>
            <a:r>
              <a:rPr lang="es-ES" sz="2100" dirty="0" err="1"/>
              <a:t>dret</a:t>
            </a:r>
            <a:r>
              <a:rPr lang="es-ES" sz="2100" dirty="0"/>
              <a:t> a </a:t>
            </a:r>
            <a:r>
              <a:rPr lang="es-ES" sz="2100" dirty="0" err="1"/>
              <a:t>prendre</a:t>
            </a:r>
            <a:r>
              <a:rPr lang="es-ES" sz="2100" dirty="0"/>
              <a:t> les </a:t>
            </a:r>
            <a:r>
              <a:rPr lang="es-ES" sz="2100" dirty="0" err="1"/>
              <a:t>seves</a:t>
            </a:r>
            <a:r>
              <a:rPr lang="es-ES" sz="2100" dirty="0"/>
              <a:t> </a:t>
            </a:r>
            <a:r>
              <a:rPr lang="es-ES" sz="2100" dirty="0" err="1"/>
              <a:t>pròpies</a:t>
            </a:r>
            <a:r>
              <a:rPr lang="es-ES" sz="2100" dirty="0"/>
              <a:t> </a:t>
            </a:r>
            <a:r>
              <a:rPr lang="es-ES" sz="2100" dirty="0" err="1"/>
              <a:t>decisions</a:t>
            </a:r>
            <a:r>
              <a:rPr lang="es-ES" sz="2100" dirty="0"/>
              <a:t>, </a:t>
            </a:r>
            <a:r>
              <a:rPr lang="es-ES" sz="2100" dirty="0" err="1"/>
              <a:t>tenen</a:t>
            </a:r>
            <a:r>
              <a:rPr lang="es-ES" sz="2100" dirty="0"/>
              <a:t> un control </a:t>
            </a:r>
            <a:r>
              <a:rPr lang="es-ES" sz="2100" dirty="0" err="1"/>
              <a:t>molt</a:t>
            </a:r>
            <a:r>
              <a:rPr lang="es-ES" sz="2100" dirty="0"/>
              <a:t> </a:t>
            </a:r>
            <a:r>
              <a:rPr lang="es-ES" sz="2100" dirty="0" err="1"/>
              <a:t>escàs</a:t>
            </a:r>
            <a:r>
              <a:rPr lang="es-ES" sz="2100" dirty="0"/>
              <a:t> (o </a:t>
            </a:r>
            <a:r>
              <a:rPr lang="es-ES" sz="2100" dirty="0" err="1"/>
              <a:t>nul</a:t>
            </a:r>
            <a:r>
              <a:rPr lang="es-ES" sz="2100" dirty="0"/>
              <a:t>) sobre </a:t>
            </a:r>
            <a:r>
              <a:rPr lang="es-ES" sz="2100" dirty="0" err="1"/>
              <a:t>tots</a:t>
            </a:r>
            <a:r>
              <a:rPr lang="es-ES" sz="2100" dirty="0"/>
              <a:t> o </a:t>
            </a:r>
            <a:r>
              <a:rPr lang="es-ES" sz="2100" dirty="0" err="1"/>
              <a:t>alguns</a:t>
            </a:r>
            <a:r>
              <a:rPr lang="es-ES" sz="2100" dirty="0"/>
              <a:t> </a:t>
            </a:r>
            <a:r>
              <a:rPr lang="es-ES" sz="2100" dirty="0" err="1"/>
              <a:t>aspectes</a:t>
            </a:r>
            <a:r>
              <a:rPr lang="es-ES" sz="2100" dirty="0"/>
              <a:t> de la </a:t>
            </a:r>
            <a:r>
              <a:rPr lang="es-ES" sz="2100" dirty="0" err="1"/>
              <a:t>seva</a:t>
            </a:r>
            <a:r>
              <a:rPr lang="es-ES" sz="2100" dirty="0"/>
              <a:t> vida.</a:t>
            </a:r>
          </a:p>
          <a:p>
            <a:pPr algn="just"/>
            <a:r>
              <a:rPr lang="es-ES" sz="2100" dirty="0"/>
              <a:t>El </a:t>
            </a:r>
            <a:r>
              <a:rPr lang="es-ES" sz="2100" dirty="0" err="1"/>
              <a:t>dret</a:t>
            </a:r>
            <a:r>
              <a:rPr lang="es-ES" sz="2100" dirty="0"/>
              <a:t> a la </a:t>
            </a:r>
            <a:r>
              <a:rPr lang="es-ES" sz="2100" dirty="0" err="1"/>
              <a:t>capacitat</a:t>
            </a:r>
            <a:r>
              <a:rPr lang="es-ES" sz="2100" dirty="0"/>
              <a:t> jurídica </a:t>
            </a:r>
            <a:r>
              <a:rPr lang="es-ES" sz="2100" dirty="0" err="1"/>
              <a:t>és</a:t>
            </a:r>
            <a:r>
              <a:rPr lang="es-ES" sz="2100" dirty="0"/>
              <a:t> </a:t>
            </a:r>
            <a:r>
              <a:rPr lang="es-ES" sz="2100" dirty="0" err="1"/>
              <a:t>fonamental</a:t>
            </a:r>
            <a:r>
              <a:rPr lang="es-ES" sz="2100" dirty="0"/>
              <a:t> per a la </a:t>
            </a:r>
            <a:r>
              <a:rPr lang="es-ES" sz="2100" dirty="0" err="1"/>
              <a:t>identitat</a:t>
            </a:r>
            <a:r>
              <a:rPr lang="es-ES" sz="2100" dirty="0"/>
              <a:t> personal </a:t>
            </a:r>
            <a:r>
              <a:rPr lang="es-ES" sz="2100" dirty="0" err="1"/>
              <a:t>com</a:t>
            </a:r>
            <a:r>
              <a:rPr lang="es-ES" sz="2100" dirty="0"/>
              <a:t> a </a:t>
            </a:r>
            <a:r>
              <a:rPr lang="es-ES" sz="2100" dirty="0" err="1"/>
              <a:t>ésser</a:t>
            </a:r>
            <a:r>
              <a:rPr lang="es-ES" sz="2100" dirty="0"/>
              <a:t> </a:t>
            </a:r>
            <a:r>
              <a:rPr lang="es-ES" sz="2100" dirty="0" err="1"/>
              <a:t>humà</a:t>
            </a:r>
            <a:r>
              <a:rPr lang="es-ES" sz="2100" dirty="0"/>
              <a:t> i per a la </a:t>
            </a:r>
            <a:r>
              <a:rPr lang="es-ES" sz="2100" dirty="0" err="1"/>
              <a:t>llibertat</a:t>
            </a:r>
            <a:r>
              <a:rPr lang="es-ES" sz="2100" dirty="0"/>
              <a:t>. </a:t>
            </a:r>
          </a:p>
          <a:p>
            <a:pPr algn="just"/>
            <a:r>
              <a:rPr lang="es-ES" sz="2100" dirty="0" err="1"/>
              <a:t>Protegeix</a:t>
            </a:r>
            <a:r>
              <a:rPr lang="es-ES" sz="2100" dirty="0"/>
              <a:t> la </a:t>
            </a:r>
            <a:r>
              <a:rPr lang="es-ES" sz="2100" dirty="0" err="1"/>
              <a:t>dignitat</a:t>
            </a:r>
            <a:r>
              <a:rPr lang="es-ES" sz="2100" dirty="0"/>
              <a:t> de la persona i la </a:t>
            </a:r>
            <a:r>
              <a:rPr lang="es-ES" sz="2100" dirty="0" err="1"/>
              <a:t>seva</a:t>
            </a:r>
            <a:r>
              <a:rPr lang="es-ES" sz="2100" dirty="0"/>
              <a:t> </a:t>
            </a:r>
            <a:r>
              <a:rPr lang="es-ES" sz="2100" dirty="0" err="1"/>
              <a:t>autonomia</a:t>
            </a:r>
            <a:r>
              <a:rPr lang="en-US" sz="2100" dirty="0"/>
              <a:t>.  </a:t>
            </a:r>
          </a:p>
          <a:p>
            <a:pPr algn="just"/>
            <a:r>
              <a:rPr lang="ca-ES" sz="2100" dirty="0"/>
              <a:t>És molt important que les persones prenguin les seves pròpies decisions, perquè aleshores: </a:t>
            </a:r>
            <a:endParaRPr lang="es-ES" sz="2100" dirty="0"/>
          </a:p>
          <a:p>
            <a:pPr lvl="2" algn="just" fontAlgn="base"/>
            <a:r>
              <a:rPr lang="ca-ES" sz="2100" dirty="0"/>
              <a:t>Poden portar les regnes de la seva vida. </a:t>
            </a:r>
            <a:endParaRPr lang="es-ES" sz="2100" dirty="0"/>
          </a:p>
          <a:p>
            <a:pPr lvl="2" algn="just" fontAlgn="base"/>
            <a:r>
              <a:rPr lang="ca-ES" sz="2100" dirty="0"/>
              <a:t>Poden ser membres plens de la seva comunitat i els altres les respecten com a tals. </a:t>
            </a:r>
            <a:endParaRPr lang="es-ES" sz="2100" dirty="0"/>
          </a:p>
          <a:p>
            <a:pPr lvl="2" algn="just" fontAlgn="base"/>
            <a:r>
              <a:rPr lang="ca-ES" sz="2100" dirty="0"/>
              <a:t>Es poden defensar millor contra els abusos, l’explotació i la discriminació. </a:t>
            </a:r>
            <a:endParaRPr lang="es-ES" sz="2100" dirty="0"/>
          </a:p>
          <a:p>
            <a:pPr lvl="2" algn="just"/>
            <a:r>
              <a:rPr lang="ca-ES" sz="2100" dirty="0"/>
              <a:t>Transmeten a tothom que les persones amb discapacitat psicosocial, intel·lectual i cognitiva han de ser respectades i tractades com a iguals</a:t>
            </a:r>
            <a:r>
              <a:rPr lang="en-US" sz="2100" dirty="0"/>
              <a:t>.</a:t>
            </a:r>
          </a:p>
          <a:p>
            <a:pPr algn="just"/>
            <a:endParaRPr lang="en-US" sz="2100" dirty="0"/>
          </a:p>
        </p:txBody>
      </p:sp>
      <p:sp>
        <p:nvSpPr>
          <p:cNvPr id="7" name="Title 4">
            <a:extLst>
              <a:ext uri="{FF2B5EF4-FFF2-40B4-BE49-F238E27FC236}">
                <a16:creationId xmlns:a16="http://schemas.microsoft.com/office/drawing/2014/main" id="{278A7F90-058E-E240-B331-816C8188C2AB}"/>
              </a:ext>
            </a:extLst>
          </p:cNvPr>
          <p:cNvSpPr>
            <a:spLocks noGrp="1"/>
          </p:cNvSpPr>
          <p:nvPr>
            <p:ph type="title"/>
          </p:nvPr>
        </p:nvSpPr>
        <p:spPr>
          <a:xfrm>
            <a:off x="507205" y="506412"/>
            <a:ext cx="11053423" cy="495074"/>
          </a:xfrm>
        </p:spPr>
        <p:txBody>
          <a:bodyPr/>
          <a:lstStyle/>
          <a:p>
            <a:r>
              <a:rPr lang="ca-ES" sz="2800" dirty="0"/>
              <a:t>Presentació: Les conseqüències de la denegació del dret a la capacitat jurídica </a:t>
            </a:r>
            <a:r>
              <a:rPr lang="en-US" sz="2800" dirty="0"/>
              <a:t>- 2</a:t>
            </a:r>
          </a:p>
        </p:txBody>
      </p:sp>
    </p:spTree>
    <p:extLst>
      <p:ext uri="{BB962C8B-B14F-4D97-AF65-F5344CB8AC3E}">
        <p14:creationId xmlns:p14="http://schemas.microsoft.com/office/powerpoint/2010/main" val="1967777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35</a:t>
            </a:fld>
            <a:endParaRPr lang="en-US"/>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p:txBody>
          <a:bodyPr/>
          <a:lstStyle/>
          <a:p>
            <a:r>
              <a:rPr lang="en-US" dirty="0"/>
              <a:t>UN CRPD: </a:t>
            </a:r>
            <a:r>
              <a:rPr lang="en-US" i="1" dirty="0"/>
              <a:t>What is Article 12 and Legal Capacity? Mental Health Europe</a:t>
            </a:r>
            <a:r>
              <a:rPr lang="en-US" dirty="0"/>
              <a:t>. </a:t>
            </a:r>
            <a:r>
              <a:rPr lang="en-US" dirty="0">
                <a:hlinkClick r:id="rId3"/>
              </a:rPr>
              <a:t>https://youtu.be/8WhxKJtOXec</a:t>
            </a:r>
            <a:endParaRPr lang="en-US" dirty="0"/>
          </a:p>
          <a:p>
            <a:pPr marL="0" indent="0">
              <a:buNone/>
            </a:pPr>
            <a:endParaRPr lang="en-US" dirty="0"/>
          </a:p>
          <a:p>
            <a:endParaRPr lang="en-US" dirty="0"/>
          </a:p>
        </p:txBody>
      </p:sp>
      <p:sp>
        <p:nvSpPr>
          <p:cNvPr id="5" name="Title 4">
            <a:extLst>
              <a:ext uri="{FF2B5EF4-FFF2-40B4-BE49-F238E27FC236}">
                <a16:creationId xmlns:a16="http://schemas.microsoft.com/office/drawing/2014/main" id="{278A7F90-058E-E240-B331-816C8188C2AB}"/>
              </a:ext>
            </a:extLst>
          </p:cNvPr>
          <p:cNvSpPr>
            <a:spLocks noGrp="1"/>
          </p:cNvSpPr>
          <p:nvPr>
            <p:ph type="title"/>
          </p:nvPr>
        </p:nvSpPr>
        <p:spPr/>
        <p:txBody>
          <a:bodyPr/>
          <a:lstStyle/>
          <a:p>
            <a:r>
              <a:rPr lang="ca-ES" dirty="0"/>
              <a:t>Presentació: Resum del tema </a:t>
            </a:r>
            <a:r>
              <a:rPr lang="es-ES" dirty="0"/>
              <a:t>-</a:t>
            </a:r>
            <a:r>
              <a:rPr lang="en-US" dirty="0"/>
              <a:t> 1 </a:t>
            </a:r>
          </a:p>
        </p:txBody>
      </p:sp>
    </p:spTree>
    <p:extLst>
      <p:ext uri="{BB962C8B-B14F-4D97-AF65-F5344CB8AC3E}">
        <p14:creationId xmlns:p14="http://schemas.microsoft.com/office/powerpoint/2010/main" val="4224697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9B845-F540-3C42-8B81-5A5D6631F60E}"/>
              </a:ext>
            </a:extLst>
          </p:cNvPr>
          <p:cNvSpPr>
            <a:spLocks noGrp="1"/>
          </p:cNvSpPr>
          <p:nvPr>
            <p:ph type="sldNum" sz="quarter" idx="12"/>
          </p:nvPr>
        </p:nvSpPr>
        <p:spPr/>
        <p:txBody>
          <a:bodyPr/>
          <a:lstStyle/>
          <a:p>
            <a:fld id="{04260D4A-DEC1-45DD-8AB2-A3349BAAA59E}" type="slidenum">
              <a:rPr lang="en-US" smtClean="0"/>
              <a:pPr/>
              <a:t>36</a:t>
            </a:fld>
            <a:endParaRPr lang="en-US"/>
          </a:p>
        </p:txBody>
      </p:sp>
      <p:sp>
        <p:nvSpPr>
          <p:cNvPr id="4" name="Content Placeholder 3">
            <a:extLst>
              <a:ext uri="{FF2B5EF4-FFF2-40B4-BE49-F238E27FC236}">
                <a16:creationId xmlns:a16="http://schemas.microsoft.com/office/drawing/2014/main" id="{D410A97F-1794-BA43-891D-23A69EC1813C}"/>
              </a:ext>
            </a:extLst>
          </p:cNvPr>
          <p:cNvSpPr>
            <a:spLocks noGrp="1"/>
          </p:cNvSpPr>
          <p:nvPr>
            <p:ph sz="quarter" idx="14"/>
          </p:nvPr>
        </p:nvSpPr>
        <p:spPr>
          <a:xfrm>
            <a:off x="507195" y="1176654"/>
            <a:ext cx="11174412" cy="4500000"/>
          </a:xfrm>
        </p:spPr>
        <p:txBody>
          <a:bodyPr/>
          <a:lstStyle/>
          <a:p>
            <a:pPr marL="457200" lvl="0" indent="-457200" algn="just" fontAlgn="base">
              <a:buFont typeface="+mj-lt"/>
              <a:buAutoNum type="arabicPeriod"/>
            </a:pPr>
            <a:r>
              <a:rPr lang="ca-ES" b="1" dirty="0"/>
              <a:t>Cal rebatre els conceptes erronis i els estereotips comuns sobre la capacitat de decidir de les persones</a:t>
            </a:r>
            <a:r>
              <a:rPr lang="ca-ES" dirty="0"/>
              <a:t>:</a:t>
            </a:r>
            <a:r>
              <a:rPr lang="ca-ES" b="1" dirty="0"/>
              <a:t> </a:t>
            </a:r>
            <a:r>
              <a:rPr lang="ca-ES" dirty="0"/>
              <a:t>les persones amb discapacitat psicosocial, intel·lectual o cognitiva poden prendre decisions i tenen dret a fer-ho.</a:t>
            </a:r>
            <a:r>
              <a:rPr lang="ca-ES" b="1" dirty="0"/>
              <a:t> </a:t>
            </a:r>
            <a:endParaRPr lang="es-ES" dirty="0"/>
          </a:p>
          <a:p>
            <a:pPr marL="457200" lvl="0" indent="-457200" algn="just" fontAlgn="base">
              <a:buFont typeface="+mj-lt"/>
              <a:buAutoNum type="arabicPeriod"/>
            </a:pPr>
            <a:r>
              <a:rPr lang="ca-ES" b="1" dirty="0"/>
              <a:t>La capacitat de cada persona per prendre decisions pot variar per moltes raons</a:t>
            </a:r>
            <a:r>
              <a:rPr lang="ca-ES" dirty="0"/>
              <a:t>.</a:t>
            </a:r>
            <a:r>
              <a:rPr lang="ca-ES" b="1" dirty="0"/>
              <a:t> </a:t>
            </a:r>
            <a:r>
              <a:rPr lang="ca-ES" dirty="0"/>
              <a:t>Unes vegades</a:t>
            </a:r>
            <a:r>
              <a:rPr lang="ca-ES" b="1" dirty="0"/>
              <a:t> </a:t>
            </a:r>
            <a:r>
              <a:rPr lang="ca-ES" dirty="0"/>
              <a:t>els és més fàcil prendre decisions i d’altres més difícil. Això és vàlid per a tothom. </a:t>
            </a:r>
            <a:endParaRPr lang="es-ES" dirty="0"/>
          </a:p>
          <a:p>
            <a:pPr marL="457200" lvl="0" indent="-457200" algn="just" fontAlgn="base">
              <a:buFont typeface="+mj-lt"/>
              <a:buAutoNum type="arabicPeriod"/>
            </a:pPr>
            <a:r>
              <a:rPr lang="ca-ES" b="1" dirty="0"/>
              <a:t>El fet que a vegades es tingui més o menys capacitat per prendre decisions no justifica que es negui a les persones el dret a la capacitat d’obrar</a:t>
            </a:r>
            <a:r>
              <a:rPr lang="ca-ES" dirty="0"/>
              <a:t>.</a:t>
            </a:r>
            <a:r>
              <a:rPr lang="ca-ES" b="1" dirty="0"/>
              <a:t> </a:t>
            </a:r>
            <a:r>
              <a:rPr lang="ca-ES" dirty="0"/>
              <a:t>Segons l’article 12, totes les persones amb discapacitat han de poder exercir, en tot moment, el seu dret a la capacitat jurídica. </a:t>
            </a:r>
            <a:endParaRPr lang="es-ES" dirty="0"/>
          </a:p>
          <a:p>
            <a:pPr marL="457200" indent="-457200" algn="just">
              <a:buFont typeface="+mj-lt"/>
              <a:buAutoNum type="arabicPeriod"/>
            </a:pPr>
            <a:r>
              <a:rPr lang="ca-ES" b="1" dirty="0"/>
              <a:t>El dret a la capacitat d’obrar és un dret crucial i fonamental</a:t>
            </a:r>
            <a:r>
              <a:rPr lang="ca-ES" dirty="0"/>
              <a:t>:</a:t>
            </a:r>
            <a:r>
              <a:rPr lang="ca-ES" b="1" dirty="0"/>
              <a:t> </a:t>
            </a:r>
            <a:r>
              <a:rPr lang="ca-ES" dirty="0"/>
              <a:t>tots hem de gaudir d’aquest dret per ser reconeguts i per participar en la societat</a:t>
            </a:r>
            <a:r>
              <a:rPr lang="en-GB" dirty="0">
                <a:ea typeface="SimSun" panose="02010600030101010101" pitchFamily="2" charset="-122"/>
                <a:cs typeface="Arial" panose="020B0604020202020204" pitchFamily="34" charset="0"/>
              </a:rPr>
              <a:t>. </a:t>
            </a:r>
            <a:endParaRPr lang="x-none">
              <a:ea typeface="SimSun" panose="02010600030101010101" pitchFamily="2" charset="-122"/>
              <a:cs typeface="Arial" panose="020B0604020202020204" pitchFamily="34" charset="0"/>
            </a:endParaRPr>
          </a:p>
          <a:p>
            <a:pPr marL="457200" indent="-457200" algn="just">
              <a:buFont typeface="+mj-lt"/>
              <a:buAutoNum type="arabicPeriod"/>
            </a:pPr>
            <a:endParaRPr lang="en-US" dirty="0"/>
          </a:p>
        </p:txBody>
      </p:sp>
      <p:sp>
        <p:nvSpPr>
          <p:cNvPr id="6" name="Title 4">
            <a:extLst>
              <a:ext uri="{FF2B5EF4-FFF2-40B4-BE49-F238E27FC236}">
                <a16:creationId xmlns:a16="http://schemas.microsoft.com/office/drawing/2014/main" id="{278A7F90-058E-E240-B331-816C8188C2AB}"/>
              </a:ext>
            </a:extLst>
          </p:cNvPr>
          <p:cNvSpPr>
            <a:spLocks noGrp="1"/>
          </p:cNvSpPr>
          <p:nvPr>
            <p:ph type="title"/>
          </p:nvPr>
        </p:nvSpPr>
        <p:spPr>
          <a:xfrm>
            <a:off x="507206" y="506412"/>
            <a:ext cx="9792000" cy="432000"/>
          </a:xfrm>
        </p:spPr>
        <p:txBody>
          <a:bodyPr/>
          <a:lstStyle/>
          <a:p>
            <a:r>
              <a:rPr lang="ca-ES" dirty="0"/>
              <a:t>Presentació: Resum del tema </a:t>
            </a:r>
            <a:r>
              <a:rPr lang="es-ES" dirty="0"/>
              <a:t>-</a:t>
            </a:r>
            <a:r>
              <a:rPr lang="en-US" dirty="0"/>
              <a:t> 2 </a:t>
            </a:r>
          </a:p>
        </p:txBody>
      </p:sp>
    </p:spTree>
    <p:extLst>
      <p:ext uri="{BB962C8B-B14F-4D97-AF65-F5344CB8AC3E}">
        <p14:creationId xmlns:p14="http://schemas.microsoft.com/office/powerpoint/2010/main" val="3693509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C24C39-3628-5E42-8A90-58819C03DD43}"/>
              </a:ext>
            </a:extLst>
          </p:cNvPr>
          <p:cNvSpPr>
            <a:spLocks noGrp="1"/>
          </p:cNvSpPr>
          <p:nvPr>
            <p:ph type="sldNum" sz="quarter" idx="12"/>
          </p:nvPr>
        </p:nvSpPr>
        <p:spPr/>
        <p:txBody>
          <a:bodyPr/>
          <a:lstStyle/>
          <a:p>
            <a:fld id="{04260D4A-DEC1-45DD-8AB2-A3349BAAA59E}" type="slidenum">
              <a:rPr lang="en-US" smtClean="0"/>
              <a:pPr/>
              <a:t>37</a:t>
            </a:fld>
            <a:endParaRPr lang="en-US"/>
          </a:p>
        </p:txBody>
      </p:sp>
      <p:sp>
        <p:nvSpPr>
          <p:cNvPr id="4" name="Content Placeholder 3">
            <a:extLst>
              <a:ext uri="{FF2B5EF4-FFF2-40B4-BE49-F238E27FC236}">
                <a16:creationId xmlns:a16="http://schemas.microsoft.com/office/drawing/2014/main" id="{016A50CC-DB75-0944-A311-B4F5C0F2C9DF}"/>
              </a:ext>
            </a:extLst>
          </p:cNvPr>
          <p:cNvSpPr>
            <a:spLocks noGrp="1"/>
          </p:cNvSpPr>
          <p:nvPr>
            <p:ph sz="quarter" idx="14"/>
          </p:nvPr>
        </p:nvSpPr>
        <p:spPr/>
        <p:txBody>
          <a:bodyPr/>
          <a:lstStyle/>
          <a:p>
            <a:pPr algn="just"/>
            <a:r>
              <a:rPr lang="ca-ES" dirty="0"/>
              <a:t>Tots tenim, sempre, el dret a la capacitat d’obrar. Això no treu, però, que a vegades necessitem o vulguem suport a l’hora de prendre una decisió. </a:t>
            </a:r>
          </a:p>
          <a:p>
            <a:pPr algn="just"/>
            <a:r>
              <a:rPr lang="ca-ES" dirty="0"/>
              <a:t>La CDPD reconeix aquest fet i per això estableix que totes les persones han de poder rebre el suport que vulguin o que necessitin per poder exercir el seu dret a la capacitat jurídica. </a:t>
            </a:r>
          </a:p>
          <a:p>
            <a:pPr algn="just"/>
            <a:r>
              <a:rPr lang="ca-ES" dirty="0"/>
              <a:t>És el que s’anomena </a:t>
            </a:r>
            <a:r>
              <a:rPr lang="ca-ES" i="1" dirty="0"/>
              <a:t>suport a la presa de decisions</a:t>
            </a:r>
            <a:r>
              <a:rPr lang="es-ES" dirty="0"/>
              <a:t>. </a:t>
            </a:r>
          </a:p>
          <a:p>
            <a:pPr marL="0" indent="0" algn="just">
              <a:buNone/>
            </a:pPr>
            <a:r>
              <a:rPr lang="en-US" dirty="0"/>
              <a:t> </a:t>
            </a:r>
          </a:p>
          <a:p>
            <a:pPr algn="just"/>
            <a:endParaRPr lang="en-US" dirty="0"/>
          </a:p>
        </p:txBody>
      </p:sp>
      <p:sp>
        <p:nvSpPr>
          <p:cNvPr id="6" name="Title 4">
            <a:extLst>
              <a:ext uri="{FF2B5EF4-FFF2-40B4-BE49-F238E27FC236}">
                <a16:creationId xmlns:a16="http://schemas.microsoft.com/office/drawing/2014/main" id="{278A7F90-058E-E240-B331-816C8188C2AB}"/>
              </a:ext>
            </a:extLst>
          </p:cNvPr>
          <p:cNvSpPr>
            <a:spLocks noGrp="1"/>
          </p:cNvSpPr>
          <p:nvPr>
            <p:ph type="title"/>
          </p:nvPr>
        </p:nvSpPr>
        <p:spPr>
          <a:xfrm>
            <a:off x="507206" y="506412"/>
            <a:ext cx="9792000" cy="432000"/>
          </a:xfrm>
        </p:spPr>
        <p:txBody>
          <a:bodyPr/>
          <a:lstStyle/>
          <a:p>
            <a:r>
              <a:rPr lang="ca-ES" dirty="0"/>
              <a:t>Presentació: Resum del tema </a:t>
            </a:r>
            <a:r>
              <a:rPr lang="es-ES" dirty="0"/>
              <a:t>-</a:t>
            </a:r>
            <a:r>
              <a:rPr lang="en-US" dirty="0"/>
              <a:t> 3 </a:t>
            </a:r>
          </a:p>
        </p:txBody>
      </p:sp>
    </p:spTree>
    <p:extLst>
      <p:ext uri="{BB962C8B-B14F-4D97-AF65-F5344CB8AC3E}">
        <p14:creationId xmlns:p14="http://schemas.microsoft.com/office/powerpoint/2010/main" val="443735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6CD707-542F-EA4F-9521-7215DD50FF75}"/>
              </a:ext>
            </a:extLst>
          </p:cNvPr>
          <p:cNvSpPr>
            <a:spLocks noGrp="1"/>
          </p:cNvSpPr>
          <p:nvPr>
            <p:ph type="sldNum" sz="quarter" idx="12"/>
          </p:nvPr>
        </p:nvSpPr>
        <p:spPr/>
        <p:txBody>
          <a:bodyPr/>
          <a:lstStyle/>
          <a:p>
            <a:fld id="{F169E07F-9A80-405D-B06A-876E4D356B83}" type="slidenum">
              <a:rPr lang="en-US" smtClean="0"/>
              <a:pPr/>
              <a:t>38</a:t>
            </a:fld>
            <a:endParaRPr lang="en-US"/>
          </a:p>
        </p:txBody>
      </p:sp>
      <p:sp>
        <p:nvSpPr>
          <p:cNvPr id="3" name="Title 2">
            <a:extLst>
              <a:ext uri="{FF2B5EF4-FFF2-40B4-BE49-F238E27FC236}">
                <a16:creationId xmlns:a16="http://schemas.microsoft.com/office/drawing/2014/main" id="{21C16EFF-4D36-B24A-BF15-E89DD9D0FEBB}"/>
              </a:ext>
            </a:extLst>
          </p:cNvPr>
          <p:cNvSpPr>
            <a:spLocks noGrp="1"/>
          </p:cNvSpPr>
          <p:nvPr>
            <p:ph type="title"/>
          </p:nvPr>
        </p:nvSpPr>
        <p:spPr>
          <a:xfrm>
            <a:off x="507206" y="2313946"/>
            <a:ext cx="10988108" cy="668740"/>
          </a:xfrm>
        </p:spPr>
        <p:txBody>
          <a:bodyPr/>
          <a:lstStyle/>
          <a:p>
            <a:pPr>
              <a:lnSpc>
                <a:spcPct val="100000"/>
              </a:lnSpc>
            </a:pPr>
            <a:r>
              <a:rPr lang="es-ES" dirty="0"/>
              <a:t>Tema 2. </a:t>
            </a:r>
            <a:r>
              <a:rPr lang="ca-ES" dirty="0"/>
              <a:t>El suport a la presa de decisions i la planificació de decisions anticipades</a:t>
            </a:r>
            <a:endParaRPr lang="en-US" dirty="0"/>
          </a:p>
        </p:txBody>
      </p:sp>
    </p:spTree>
    <p:extLst>
      <p:ext uri="{BB962C8B-B14F-4D97-AF65-F5344CB8AC3E}">
        <p14:creationId xmlns:p14="http://schemas.microsoft.com/office/powerpoint/2010/main" val="704264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C24C39-3628-5E42-8A90-58819C03DD43}"/>
              </a:ext>
            </a:extLst>
          </p:cNvPr>
          <p:cNvSpPr>
            <a:spLocks noGrp="1"/>
          </p:cNvSpPr>
          <p:nvPr>
            <p:ph type="sldNum" sz="quarter" idx="12"/>
          </p:nvPr>
        </p:nvSpPr>
        <p:spPr/>
        <p:txBody>
          <a:bodyPr/>
          <a:lstStyle/>
          <a:p>
            <a:fld id="{04260D4A-DEC1-45DD-8AB2-A3349BAAA59E}" type="slidenum">
              <a:rPr lang="en-US" smtClean="0"/>
              <a:pPr/>
              <a:t>39</a:t>
            </a:fld>
            <a:endParaRPr lang="en-US"/>
          </a:p>
        </p:txBody>
      </p:sp>
      <p:sp>
        <p:nvSpPr>
          <p:cNvPr id="4" name="Content Placeholder 3">
            <a:extLst>
              <a:ext uri="{FF2B5EF4-FFF2-40B4-BE49-F238E27FC236}">
                <a16:creationId xmlns:a16="http://schemas.microsoft.com/office/drawing/2014/main" id="{016A50CC-DB75-0944-A311-B4F5C0F2C9DF}"/>
              </a:ext>
            </a:extLst>
          </p:cNvPr>
          <p:cNvSpPr>
            <a:spLocks noGrp="1"/>
          </p:cNvSpPr>
          <p:nvPr>
            <p:ph sz="quarter" idx="14"/>
          </p:nvPr>
        </p:nvSpPr>
        <p:spPr>
          <a:xfrm>
            <a:off x="507195" y="1573618"/>
            <a:ext cx="11174412" cy="4437569"/>
          </a:xfrm>
        </p:spPr>
        <p:txBody>
          <a:bodyPr/>
          <a:lstStyle/>
          <a:p>
            <a:pPr algn="just"/>
            <a:r>
              <a:rPr lang="ca-ES" dirty="0"/>
              <a:t>El suport a la presa de decisions és fonamental per respectar el dret de les persones a la capacitat jurídica. </a:t>
            </a:r>
            <a:endParaRPr lang="es-ES" dirty="0"/>
          </a:p>
          <a:p>
            <a:pPr lvl="2" algn="just" fontAlgn="base"/>
            <a:r>
              <a:rPr lang="ca-ES" sz="2200" dirty="0"/>
              <a:t>Un abordatge basat en el suport a la presa de decisions implica col·laborar amb la persona en el procés de presa de decisions i fer valdre el seu dret a tenir l’última paraula en aquestes decisions. </a:t>
            </a:r>
            <a:endParaRPr lang="es-ES" sz="2200" dirty="0"/>
          </a:p>
          <a:p>
            <a:pPr lvl="2" algn="just"/>
            <a:r>
              <a:rPr lang="ca-ES" sz="2200" dirty="0"/>
              <a:t>Adoptar un abordatge basat en el suport de presa de decisions pot millorar les pràctiques quotidianes emprades en els serveis socials i de salut mental</a:t>
            </a:r>
            <a:r>
              <a:rPr lang="en-US" sz="2200" dirty="0"/>
              <a:t>. </a:t>
            </a:r>
          </a:p>
          <a:p>
            <a:pPr algn="just"/>
            <a:endParaRPr lang="en-US" dirty="0"/>
          </a:p>
        </p:txBody>
      </p:sp>
      <p:sp>
        <p:nvSpPr>
          <p:cNvPr id="5" name="Title 4">
            <a:extLst>
              <a:ext uri="{FF2B5EF4-FFF2-40B4-BE49-F238E27FC236}">
                <a16:creationId xmlns:a16="http://schemas.microsoft.com/office/drawing/2014/main" id="{04472CA3-F8B9-0740-9FC4-60180FE89FE7}"/>
              </a:ext>
            </a:extLst>
          </p:cNvPr>
          <p:cNvSpPr>
            <a:spLocks noGrp="1"/>
          </p:cNvSpPr>
          <p:nvPr>
            <p:ph type="title"/>
          </p:nvPr>
        </p:nvSpPr>
        <p:spPr>
          <a:xfrm>
            <a:off x="507206" y="506412"/>
            <a:ext cx="11140508" cy="407988"/>
          </a:xfrm>
        </p:spPr>
        <p:txBody>
          <a:bodyPr/>
          <a:lstStyle/>
          <a:p>
            <a:r>
              <a:rPr lang="es-ES" dirty="0"/>
              <a:t>Tema 2. </a:t>
            </a:r>
            <a:r>
              <a:rPr lang="ca-ES" dirty="0"/>
              <a:t>El suport a la presa de decisions i la planificació de decisions anticipades</a:t>
            </a:r>
            <a:endParaRPr lang="en-US" dirty="0"/>
          </a:p>
        </p:txBody>
      </p:sp>
    </p:spTree>
    <p:extLst>
      <p:ext uri="{BB962C8B-B14F-4D97-AF65-F5344CB8AC3E}">
        <p14:creationId xmlns:p14="http://schemas.microsoft.com/office/powerpoint/2010/main" val="337351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315844"/>
            <a:ext cx="11132355" cy="4695344"/>
          </a:xfrm>
        </p:spPr>
        <p:txBody>
          <a:bodyPr/>
          <a:lstStyle/>
          <a:p>
            <a:pPr algn="just">
              <a:spcBef>
                <a:spcPts val="600"/>
              </a:spcBef>
            </a:pPr>
            <a:r>
              <a:rPr lang="ca-ES" sz="2100" dirty="0"/>
              <a:t>Cada persona pot emprar termes diferents en contextos diferents.</a:t>
            </a:r>
            <a:endParaRPr lang="ca-ES" sz="2100" dirty="0">
              <a:ea typeface="MS Mincho" panose="02020609040205080304" pitchFamily="49" charset="-128"/>
              <a:cs typeface="Arial" panose="020B0604020202020204" pitchFamily="34" charset="0"/>
            </a:endParaRPr>
          </a:p>
          <a:p>
            <a:pPr algn="just">
              <a:spcBef>
                <a:spcPts val="600"/>
              </a:spcBef>
            </a:pPr>
            <a:r>
              <a:rPr lang="ca-ES" sz="2100" dirty="0"/>
              <a:t>El terme discapacitat psicosocial s’ha adoptat per incloure les persones que han rebut un diagnòstic relacionat amb la salut mental o que s’identifiquen amb aquest terme.</a:t>
            </a:r>
          </a:p>
          <a:p>
            <a:pPr algn="just">
              <a:spcBef>
                <a:spcPts val="600"/>
              </a:spcBef>
            </a:pPr>
            <a:r>
              <a:rPr lang="ca-ES" sz="2100" dirty="0"/>
              <a:t>Els termes discapacitat cognitiva i discapacitat intel·lectual han estat concebuts per referir-se a les persones que han rebut un diagnòstic relacionat específicament amb la seva funció cognitiva o intel·lectual, com ara, a tall d’exemple, la demència i l’autisme.</a:t>
            </a:r>
          </a:p>
          <a:p>
            <a:pPr algn="just">
              <a:spcBef>
                <a:spcPts val="600"/>
              </a:spcBef>
            </a:pPr>
            <a:r>
              <a:rPr lang="ca-ES" sz="2100" dirty="0"/>
              <a:t>L’ús del terme </a:t>
            </a:r>
            <a:r>
              <a:rPr lang="ca-ES" sz="2100" i="1" dirty="0"/>
              <a:t>discapacitat</a:t>
            </a:r>
            <a:r>
              <a:rPr lang="ca-ES" sz="2100" dirty="0"/>
              <a:t> és important en aquest context perquè posa de manifest els significatius obstacles que dificulten la participació plena i efectiva en la societat de les persones amb discapacitat—real o percebuda— i el fet que aquestes estan emparades per la CDPD. </a:t>
            </a:r>
          </a:p>
          <a:p>
            <a:pPr lvl="3" algn="just">
              <a:spcBef>
                <a:spcPts val="600"/>
              </a:spcBef>
            </a:pPr>
            <a:r>
              <a:rPr lang="ca-ES" sz="2100" dirty="0"/>
              <a:t>L’ús del terme </a:t>
            </a:r>
            <a:r>
              <a:rPr lang="ca-ES" sz="2100" i="1" dirty="0"/>
              <a:t>discapacitat</a:t>
            </a:r>
            <a:r>
              <a:rPr lang="ca-ES" sz="2100" dirty="0"/>
              <a:t> en aquest context no implica que les persones tinguin cap deficiència ni trastorn.</a:t>
            </a:r>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ca-ES" dirty="0"/>
              <a:t>Nota preliminar sobre el llenguatge - 1</a:t>
            </a:r>
          </a:p>
        </p:txBody>
      </p:sp>
    </p:spTree>
    <p:extLst>
      <p:ext uri="{BB962C8B-B14F-4D97-AF65-F5344CB8AC3E}">
        <p14:creationId xmlns:p14="http://schemas.microsoft.com/office/powerpoint/2010/main" val="4264823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C24C39-3628-5E42-8A90-58819C03DD43}"/>
              </a:ext>
            </a:extLst>
          </p:cNvPr>
          <p:cNvSpPr>
            <a:spLocks noGrp="1"/>
          </p:cNvSpPr>
          <p:nvPr>
            <p:ph type="sldNum" sz="quarter" idx="12"/>
          </p:nvPr>
        </p:nvSpPr>
        <p:spPr/>
        <p:txBody>
          <a:bodyPr/>
          <a:lstStyle/>
          <a:p>
            <a:fld id="{04260D4A-DEC1-45DD-8AB2-A3349BAAA59E}" type="slidenum">
              <a:rPr lang="en-US" smtClean="0"/>
              <a:pPr/>
              <a:t>40</a:t>
            </a:fld>
            <a:endParaRPr lang="en-US"/>
          </a:p>
        </p:txBody>
      </p:sp>
      <p:sp>
        <p:nvSpPr>
          <p:cNvPr id="4" name="Content Placeholder 3">
            <a:extLst>
              <a:ext uri="{FF2B5EF4-FFF2-40B4-BE49-F238E27FC236}">
                <a16:creationId xmlns:a16="http://schemas.microsoft.com/office/drawing/2014/main" id="{016A50CC-DB75-0944-A311-B4F5C0F2C9DF}"/>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ca-ES" sz="2500" b="1" i="1" dirty="0"/>
              <a:t>En el context d’un servei de salut mental o d’un servei relacionat, com creieu que es pot donar suport a una persona perquè prengui les seves pròpies decisions? </a:t>
            </a:r>
            <a:endParaRPr lang="es-ES" sz="2500" b="1" i="1" dirty="0"/>
          </a:p>
        </p:txBody>
      </p:sp>
      <p:sp>
        <p:nvSpPr>
          <p:cNvPr id="5" name="Title 4">
            <a:extLst>
              <a:ext uri="{FF2B5EF4-FFF2-40B4-BE49-F238E27FC236}">
                <a16:creationId xmlns:a16="http://schemas.microsoft.com/office/drawing/2014/main" id="{04472CA3-F8B9-0740-9FC4-60180FE89FE7}"/>
              </a:ext>
            </a:extLst>
          </p:cNvPr>
          <p:cNvSpPr>
            <a:spLocks noGrp="1"/>
          </p:cNvSpPr>
          <p:nvPr>
            <p:ph type="title"/>
          </p:nvPr>
        </p:nvSpPr>
        <p:spPr>
          <a:xfrm>
            <a:off x="507205" y="506411"/>
            <a:ext cx="11205823" cy="451531"/>
          </a:xfrm>
        </p:spPr>
        <p:txBody>
          <a:bodyPr/>
          <a:lstStyle/>
          <a:p>
            <a:r>
              <a:rPr lang="ca-ES" dirty="0"/>
              <a:t>Exercici 2.1. Debat sobre el suport a la presa de decisions</a:t>
            </a:r>
            <a:endParaRPr lang="en-US" dirty="0"/>
          </a:p>
        </p:txBody>
      </p:sp>
    </p:spTree>
    <p:extLst>
      <p:ext uri="{BB962C8B-B14F-4D97-AF65-F5344CB8AC3E}">
        <p14:creationId xmlns:p14="http://schemas.microsoft.com/office/powerpoint/2010/main" val="1163624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C24C39-3628-5E42-8A90-58819C03DD43}"/>
              </a:ext>
            </a:extLst>
          </p:cNvPr>
          <p:cNvSpPr>
            <a:spLocks noGrp="1"/>
          </p:cNvSpPr>
          <p:nvPr>
            <p:ph type="sldNum" sz="quarter" idx="12"/>
          </p:nvPr>
        </p:nvSpPr>
        <p:spPr/>
        <p:txBody>
          <a:bodyPr/>
          <a:lstStyle/>
          <a:p>
            <a:fld id="{04260D4A-DEC1-45DD-8AB2-A3349BAAA59E}" type="slidenum">
              <a:rPr lang="en-US" smtClean="0"/>
              <a:pPr/>
              <a:t>41</a:t>
            </a:fld>
            <a:endParaRPr lang="en-US"/>
          </a:p>
        </p:txBody>
      </p:sp>
      <p:sp>
        <p:nvSpPr>
          <p:cNvPr id="4" name="Content Placeholder 3">
            <a:extLst>
              <a:ext uri="{FF2B5EF4-FFF2-40B4-BE49-F238E27FC236}">
                <a16:creationId xmlns:a16="http://schemas.microsoft.com/office/drawing/2014/main" id="{016A50CC-DB75-0944-A311-B4F5C0F2C9DF}"/>
              </a:ext>
            </a:extLst>
          </p:cNvPr>
          <p:cNvSpPr>
            <a:spLocks noGrp="1"/>
          </p:cNvSpPr>
          <p:nvPr>
            <p:ph sz="quarter" idx="14"/>
          </p:nvPr>
        </p:nvSpPr>
        <p:spPr>
          <a:xfrm>
            <a:off x="507195" y="1339702"/>
            <a:ext cx="11174412" cy="4671486"/>
          </a:xfrm>
        </p:spPr>
        <p:txBody>
          <a:bodyPr/>
          <a:lstStyle/>
          <a:p>
            <a:pPr algn="just"/>
            <a:r>
              <a:rPr lang="ca-ES" dirty="0"/>
              <a:t>A vegades, tots necessitem suport per prendre decisions en diferents àmbits de la vida</a:t>
            </a:r>
            <a:r>
              <a:rPr lang="en-US" dirty="0"/>
              <a:t>. </a:t>
            </a:r>
          </a:p>
          <a:p>
            <a:pPr algn="just"/>
            <a:r>
              <a:rPr lang="ca-ES" dirty="0"/>
              <a:t>En aquests casos, pot ser útil recórrer a persones en les quals confiem perquè ens ajudin en el procés de prendre la nostra pròpia decisió</a:t>
            </a:r>
            <a:r>
              <a:rPr lang="en-US" dirty="0"/>
              <a:t>.</a:t>
            </a:r>
          </a:p>
          <a:p>
            <a:pPr algn="just"/>
            <a:r>
              <a:rPr lang="ca-ES" dirty="0"/>
              <a:t>D’acord amb això, l’article 12 de la CDPD reconeix i promou el concepte de “</a:t>
            </a:r>
            <a:r>
              <a:rPr lang="ca-ES" i="1" dirty="0"/>
              <a:t>suport a la presa de decisions</a:t>
            </a:r>
            <a:r>
              <a:rPr lang="en-US" dirty="0"/>
              <a:t>”. </a:t>
            </a:r>
          </a:p>
          <a:p>
            <a:pPr algn="just"/>
            <a:r>
              <a:rPr lang="ca-ES" dirty="0"/>
              <a:t>Totes les persones han de poder recórrer a diferents opcions de suport, inclòs el suport d’aquelles persones en les quals elles confiïn, com ara familiars, iguals, defensors dels drets en salut mental, advocats, intercessors, </a:t>
            </a:r>
            <a:r>
              <a:rPr lang="ca-ES" dirty="0" err="1"/>
              <a:t>etc</a:t>
            </a:r>
            <a:r>
              <a:rPr lang="en-US" dirty="0"/>
              <a:t>. </a:t>
            </a:r>
          </a:p>
          <a:p>
            <a:pPr algn="just"/>
            <a:r>
              <a:rPr lang="es-ES" dirty="0" err="1"/>
              <a:t>L’article</a:t>
            </a:r>
            <a:r>
              <a:rPr lang="es-ES" dirty="0"/>
              <a:t> 12 </a:t>
            </a:r>
            <a:r>
              <a:rPr lang="ca-ES" dirty="0"/>
              <a:t>reconeix que el fet d’aprofitar les capacitats úniques de les persones i de proporcionar-los el suport que necessitin els permet prendre les seves pròpies decisions</a:t>
            </a:r>
            <a:r>
              <a:rPr lang="en-US" dirty="0"/>
              <a:t>.</a:t>
            </a:r>
          </a:p>
          <a:p>
            <a:pPr algn="just"/>
            <a:endParaRPr lang="en-US" dirty="0"/>
          </a:p>
        </p:txBody>
      </p:sp>
      <p:sp>
        <p:nvSpPr>
          <p:cNvPr id="5" name="Title 4">
            <a:extLst>
              <a:ext uri="{FF2B5EF4-FFF2-40B4-BE49-F238E27FC236}">
                <a16:creationId xmlns:a16="http://schemas.microsoft.com/office/drawing/2014/main" id="{04472CA3-F8B9-0740-9FC4-60180FE89FE7}"/>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- 1 </a:t>
            </a:r>
          </a:p>
        </p:txBody>
      </p:sp>
    </p:spTree>
    <p:extLst>
      <p:ext uri="{BB962C8B-B14F-4D97-AF65-F5344CB8AC3E}">
        <p14:creationId xmlns:p14="http://schemas.microsoft.com/office/powerpoint/2010/main" val="3780431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42839E-1D19-5A40-B3AF-3A01A1A22755}"/>
              </a:ext>
            </a:extLst>
          </p:cNvPr>
          <p:cNvSpPr>
            <a:spLocks noGrp="1"/>
          </p:cNvSpPr>
          <p:nvPr>
            <p:ph type="sldNum" sz="quarter" idx="12"/>
          </p:nvPr>
        </p:nvSpPr>
        <p:spPr/>
        <p:txBody>
          <a:bodyPr/>
          <a:lstStyle/>
          <a:p>
            <a:fld id="{04260D4A-DEC1-45DD-8AB2-A3349BAAA59E}" type="slidenum">
              <a:rPr lang="en-US" smtClean="0"/>
              <a:pPr/>
              <a:t>42</a:t>
            </a:fld>
            <a:endParaRPr lang="en-US"/>
          </a:p>
        </p:txBody>
      </p:sp>
      <p:sp>
        <p:nvSpPr>
          <p:cNvPr id="4" name="Content Placeholder 3">
            <a:extLst>
              <a:ext uri="{FF2B5EF4-FFF2-40B4-BE49-F238E27FC236}">
                <a16:creationId xmlns:a16="http://schemas.microsoft.com/office/drawing/2014/main" id="{3F1FD01B-175C-C94D-ABA0-A557DAB59AAB}"/>
              </a:ext>
            </a:extLst>
          </p:cNvPr>
          <p:cNvSpPr>
            <a:spLocks noGrp="1"/>
          </p:cNvSpPr>
          <p:nvPr>
            <p:ph sz="quarter" idx="14"/>
          </p:nvPr>
        </p:nvSpPr>
        <p:spPr>
          <a:xfrm>
            <a:off x="507195" y="1240971"/>
            <a:ext cx="11053434" cy="4770217"/>
          </a:xfrm>
        </p:spPr>
        <p:txBody>
          <a:bodyPr/>
          <a:lstStyle/>
          <a:p>
            <a:pPr algn="just"/>
            <a:r>
              <a:rPr lang="ca-ES" sz="2100" dirty="0"/>
              <a:t>Una persona pot necessitar suport per comprendre informació, sospesar diferents opcions, entendre les possibles conseqüències de diferents opcions i comunicar les seves decisions als altres. </a:t>
            </a:r>
            <a:endParaRPr lang="es-ES" sz="2100" dirty="0"/>
          </a:p>
          <a:p>
            <a:pPr lvl="3" algn="just" fontAlgn="base"/>
            <a:r>
              <a:rPr lang="ca-ES" sz="2100" dirty="0"/>
              <a:t>Per exemple, en el context d’un servei de salut mental o d’un servei relacionat, un agent de suport entre iguals pot ajudar una persona a comprendre i sospesar els beneficis i/o els efectes negatius d’un tractament determinat i a debatre els pros i contres d’aquest tractament, i li pot donar suport perquè faci valer i comuniqui les seves opcions si ella té dificultats per fer-ho pel seu compte. </a:t>
            </a:r>
            <a:endParaRPr lang="es-ES" sz="2100" dirty="0"/>
          </a:p>
          <a:p>
            <a:pPr algn="just"/>
            <a:r>
              <a:rPr lang="en-US" sz="2100" dirty="0"/>
              <a:t> </a:t>
            </a:r>
            <a:r>
              <a:rPr lang="ca-ES" sz="2100" dirty="0"/>
              <a:t>És important assenyalar que el suport s’ha d’adaptar a les necessitats de cada persona</a:t>
            </a:r>
            <a:r>
              <a:rPr lang="en-US" sz="2100" dirty="0"/>
              <a:t>. </a:t>
            </a:r>
            <a:r>
              <a:rPr lang="ca-ES" sz="2100" dirty="0"/>
              <a:t>Pot ser que de vegades no es necessiti cap mena de suport, i d’altres, un grau de suport baix o bé un suport més intensiu</a:t>
            </a:r>
            <a:r>
              <a:rPr lang="en-US" sz="2100" dirty="0"/>
              <a:t>. </a:t>
            </a:r>
          </a:p>
          <a:p>
            <a:pPr lvl="2" algn="just"/>
            <a:r>
              <a:rPr lang="ca-ES" sz="2100" dirty="0"/>
              <a:t>Per exemple, una persona que es trobi en les primeres etapes de la demència pot ser que no necessiti cap suport o únicament un suport mínim i que anys després necessiti un suport més intensiu</a:t>
            </a:r>
            <a:r>
              <a:rPr lang="en-US" sz="2100" dirty="0"/>
              <a:t>.</a:t>
            </a:r>
          </a:p>
          <a:p>
            <a:pPr algn="just"/>
            <a:endParaRPr lang="en-US" sz="2100" dirty="0"/>
          </a:p>
        </p:txBody>
      </p:sp>
      <p:sp>
        <p:nvSpPr>
          <p:cNvPr id="5" name="Title 4">
            <a:extLst>
              <a:ext uri="{FF2B5EF4-FFF2-40B4-BE49-F238E27FC236}">
                <a16:creationId xmlns:a16="http://schemas.microsoft.com/office/drawing/2014/main" id="{A025CF8C-64EA-F244-A5A7-B9905112FE10}"/>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- 2</a:t>
            </a:r>
          </a:p>
        </p:txBody>
      </p:sp>
    </p:spTree>
    <p:extLst>
      <p:ext uri="{BB962C8B-B14F-4D97-AF65-F5344CB8AC3E}">
        <p14:creationId xmlns:p14="http://schemas.microsoft.com/office/powerpoint/2010/main" val="2535917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F1E119-0300-CF4F-8AF5-7CBBB0C6128B}"/>
              </a:ext>
            </a:extLst>
          </p:cNvPr>
          <p:cNvSpPr>
            <a:spLocks noGrp="1"/>
          </p:cNvSpPr>
          <p:nvPr>
            <p:ph type="sldNum" sz="quarter" idx="12"/>
          </p:nvPr>
        </p:nvSpPr>
        <p:spPr/>
        <p:txBody>
          <a:bodyPr/>
          <a:lstStyle/>
          <a:p>
            <a:fld id="{04260D4A-DEC1-45DD-8AB2-A3349BAAA59E}" type="slidenum">
              <a:rPr lang="en-US" smtClean="0"/>
              <a:pPr/>
              <a:t>43</a:t>
            </a:fld>
            <a:endParaRPr lang="en-US"/>
          </a:p>
        </p:txBody>
      </p:sp>
      <p:sp>
        <p:nvSpPr>
          <p:cNvPr id="4" name="Content Placeholder 3">
            <a:extLst>
              <a:ext uri="{FF2B5EF4-FFF2-40B4-BE49-F238E27FC236}">
                <a16:creationId xmlns:a16="http://schemas.microsoft.com/office/drawing/2014/main" id="{CA6C180B-72F3-0346-833B-699A646D61F8}"/>
              </a:ext>
            </a:extLst>
          </p:cNvPr>
          <p:cNvSpPr>
            <a:spLocks noGrp="1"/>
          </p:cNvSpPr>
          <p:nvPr>
            <p:ph sz="quarter" idx="14"/>
          </p:nvPr>
        </p:nvSpPr>
        <p:spPr/>
        <p:txBody>
          <a:bodyPr/>
          <a:lstStyle/>
          <a:p>
            <a:pPr algn="just"/>
            <a:r>
              <a:rPr lang="ca-ES" dirty="0"/>
              <a:t>És important recordar que, a diferència de la necessitat de suport, el dret a exercir la capacitat d’obrar </a:t>
            </a:r>
            <a:r>
              <a:rPr lang="ca-ES" u="sng" dirty="0"/>
              <a:t>mai</a:t>
            </a:r>
            <a:r>
              <a:rPr lang="ca-ES" dirty="0"/>
              <a:t> no fluctua ni varia</a:t>
            </a:r>
            <a:r>
              <a:rPr lang="en-US" dirty="0"/>
              <a:t>. </a:t>
            </a:r>
          </a:p>
          <a:p>
            <a:pPr algn="just"/>
            <a:r>
              <a:rPr lang="ca-ES" dirty="0"/>
              <a:t>Hi ha diferents opcions de suport, tant formals com informals</a:t>
            </a:r>
            <a:r>
              <a:rPr lang="en-US" dirty="0"/>
              <a:t>.</a:t>
            </a:r>
          </a:p>
          <a:p>
            <a:pPr algn="just"/>
            <a:r>
              <a:rPr lang="ca-ES" dirty="0"/>
              <a:t>La majoria dels models de suport encara no compleixen plenament la CDPD</a:t>
            </a:r>
            <a:r>
              <a:rPr lang="es-ES" dirty="0"/>
              <a:t>.</a:t>
            </a:r>
          </a:p>
          <a:p>
            <a:pPr lvl="2" algn="just"/>
            <a:r>
              <a:rPr lang="es-ES" sz="2200" dirty="0"/>
              <a:t>Per </a:t>
            </a:r>
            <a:r>
              <a:rPr lang="es-ES" sz="2200" dirty="0" err="1"/>
              <a:t>exemple</a:t>
            </a:r>
            <a:r>
              <a:rPr lang="es-ES" sz="2200" dirty="0"/>
              <a:t> </a:t>
            </a:r>
            <a:r>
              <a:rPr lang="ca-ES" sz="2200" dirty="0"/>
              <a:t>és criticable el fet que alguns models estiguin dirigits per professionals, o que continuïn utilitzant el tractament involuntari </a:t>
            </a:r>
            <a:r>
              <a:rPr lang="en-US" sz="2200" dirty="0"/>
              <a:t>.</a:t>
            </a:r>
          </a:p>
          <a:p>
            <a:pPr algn="just"/>
            <a:r>
              <a:rPr lang="ca-ES" dirty="0"/>
              <a:t>Cal reconèixer aquestes limitacions i tenir en compte que aquests serveis es podrien millorar encara més per aconseguir que complissin plenament la CDPD. </a:t>
            </a:r>
            <a:endParaRPr lang="es-ES" dirty="0"/>
          </a:p>
          <a:p>
            <a:pPr marL="0" indent="0" algn="just">
              <a:buNone/>
            </a:pPr>
            <a:endParaRPr lang="en-US" dirty="0"/>
          </a:p>
          <a:p>
            <a:pPr algn="just"/>
            <a:endParaRPr lang="en-US" dirty="0"/>
          </a:p>
        </p:txBody>
      </p:sp>
      <p:sp>
        <p:nvSpPr>
          <p:cNvPr id="5" name="Title 4">
            <a:extLst>
              <a:ext uri="{FF2B5EF4-FFF2-40B4-BE49-F238E27FC236}">
                <a16:creationId xmlns:a16="http://schemas.microsoft.com/office/drawing/2014/main" id="{84697CF4-1B0E-F54F-9219-0FF639D59429}"/>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- 3</a:t>
            </a:r>
          </a:p>
        </p:txBody>
      </p:sp>
    </p:spTree>
    <p:extLst>
      <p:ext uri="{BB962C8B-B14F-4D97-AF65-F5344CB8AC3E}">
        <p14:creationId xmlns:p14="http://schemas.microsoft.com/office/powerpoint/2010/main" val="99925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8DBA5D-0380-614E-94E3-1208C39FB114}"/>
              </a:ext>
            </a:extLst>
          </p:cNvPr>
          <p:cNvSpPr>
            <a:spLocks noGrp="1"/>
          </p:cNvSpPr>
          <p:nvPr>
            <p:ph type="sldNum" sz="quarter" idx="12"/>
          </p:nvPr>
        </p:nvSpPr>
        <p:spPr/>
        <p:txBody>
          <a:bodyPr/>
          <a:lstStyle/>
          <a:p>
            <a:fld id="{04260D4A-DEC1-45DD-8AB2-A3349BAAA59E}" type="slidenum">
              <a:rPr lang="en-US" smtClean="0"/>
              <a:pPr/>
              <a:t>44</a:t>
            </a:fld>
            <a:endParaRPr lang="en-US"/>
          </a:p>
        </p:txBody>
      </p:sp>
      <p:sp>
        <p:nvSpPr>
          <p:cNvPr id="3" name="Text Placeholder 2">
            <a:extLst>
              <a:ext uri="{FF2B5EF4-FFF2-40B4-BE49-F238E27FC236}">
                <a16:creationId xmlns:a16="http://schemas.microsoft.com/office/drawing/2014/main" id="{ACB1FCC2-5ACD-644F-875F-A2C82FBD9FD4}"/>
              </a:ext>
            </a:extLst>
          </p:cNvPr>
          <p:cNvSpPr>
            <a:spLocks noGrp="1"/>
          </p:cNvSpPr>
          <p:nvPr>
            <p:ph type="body" sz="quarter" idx="13"/>
          </p:nvPr>
        </p:nvSpPr>
        <p:spPr/>
        <p:txBody>
          <a:bodyPr/>
          <a:lstStyle/>
          <a:p>
            <a:r>
              <a:rPr lang="ca-ES" dirty="0"/>
              <a:t>El cercle de suport (Austràlia, Regne Unit) </a:t>
            </a:r>
            <a:r>
              <a:rPr lang="en-US" dirty="0"/>
              <a:t>(a) </a:t>
            </a:r>
          </a:p>
        </p:txBody>
      </p:sp>
      <p:sp>
        <p:nvSpPr>
          <p:cNvPr id="4" name="Content Placeholder 3">
            <a:extLst>
              <a:ext uri="{FF2B5EF4-FFF2-40B4-BE49-F238E27FC236}">
                <a16:creationId xmlns:a16="http://schemas.microsoft.com/office/drawing/2014/main" id="{7060F47E-0CF0-1A4A-89E4-DEF37A85E232}"/>
              </a:ext>
            </a:extLst>
          </p:cNvPr>
          <p:cNvSpPr>
            <a:spLocks noGrp="1"/>
          </p:cNvSpPr>
          <p:nvPr>
            <p:ph sz="quarter" idx="14"/>
          </p:nvPr>
        </p:nvSpPr>
        <p:spPr/>
        <p:txBody>
          <a:bodyPr/>
          <a:lstStyle/>
          <a:p>
            <a:pPr algn="just"/>
            <a:r>
              <a:rPr lang="ca-ES" sz="2100" dirty="0"/>
              <a:t>Un cercle de suport (de vegades anomenat </a:t>
            </a:r>
            <a:r>
              <a:rPr lang="ca-ES" sz="2100" i="1" dirty="0"/>
              <a:t>cercle d’amics</a:t>
            </a:r>
            <a:r>
              <a:rPr lang="ca-ES" sz="2100" dirty="0"/>
              <a:t>) és un grup de persones que es reuneixen amb regularitat per ajudar una persona (la persona en qüestió) a assolir els seus objectius personals en la vida. </a:t>
            </a:r>
          </a:p>
          <a:p>
            <a:pPr algn="just"/>
            <a:r>
              <a:rPr lang="ca-ES" sz="2100" dirty="0"/>
              <a:t>El cercle de suport actua com una comunitat al voltant de la persona en qüestió i, quan aquesta persona ho necessita, li dona suport perquè aconsegueixi allò que vol a la vida. La persona que rep aquest suport s’encarrega de decidir: </a:t>
            </a:r>
            <a:endParaRPr lang="es-ES" sz="2100" dirty="0"/>
          </a:p>
          <a:p>
            <a:pPr lvl="2" algn="just" fontAlgn="base"/>
            <a:r>
              <a:rPr lang="ca-ES" sz="2100" dirty="0"/>
              <a:t>Quines persones vol que formin part del cercle de suport.</a:t>
            </a:r>
            <a:endParaRPr lang="es-ES" sz="2100" dirty="0"/>
          </a:p>
          <a:p>
            <a:pPr lvl="2" algn="just"/>
            <a:r>
              <a:rPr lang="ca-ES" sz="2100" dirty="0"/>
              <a:t>La direcció envers la qual s’ha d’emprar l’energia del cercle de suport</a:t>
            </a:r>
            <a:r>
              <a:rPr lang="en-US" sz="2100" dirty="0"/>
              <a:t>.</a:t>
            </a:r>
          </a:p>
          <a:p>
            <a:pPr algn="just"/>
            <a:r>
              <a:rPr lang="ca-ES" sz="2100" dirty="0"/>
              <a:t>Normalment es tria algun membre del cercle de suport perquè dugui a terme la feina necessària per mantenir-lo en funcionament</a:t>
            </a:r>
            <a:r>
              <a:rPr lang="en-US" sz="2100" dirty="0"/>
              <a:t>.</a:t>
            </a:r>
          </a:p>
          <a:p>
            <a:pPr algn="just"/>
            <a:endParaRPr lang="en-US" sz="2100" dirty="0"/>
          </a:p>
        </p:txBody>
      </p:sp>
      <p:sp>
        <p:nvSpPr>
          <p:cNvPr id="5" name="Title 4">
            <a:extLst>
              <a:ext uri="{FF2B5EF4-FFF2-40B4-BE49-F238E27FC236}">
                <a16:creationId xmlns:a16="http://schemas.microsoft.com/office/drawing/2014/main" id="{16E3B07A-9A47-A24F-8E04-00A644EA7BF7}"/>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- 4</a:t>
            </a:r>
          </a:p>
        </p:txBody>
      </p:sp>
    </p:spTree>
    <p:extLst>
      <p:ext uri="{BB962C8B-B14F-4D97-AF65-F5344CB8AC3E}">
        <p14:creationId xmlns:p14="http://schemas.microsoft.com/office/powerpoint/2010/main" val="874322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5FCBF3-A20C-754A-BC2C-A50EC5D67B5C}"/>
              </a:ext>
            </a:extLst>
          </p:cNvPr>
          <p:cNvSpPr>
            <a:spLocks noGrp="1"/>
          </p:cNvSpPr>
          <p:nvPr>
            <p:ph type="sldNum" sz="quarter" idx="12"/>
          </p:nvPr>
        </p:nvSpPr>
        <p:spPr/>
        <p:txBody>
          <a:bodyPr/>
          <a:lstStyle/>
          <a:p>
            <a:fld id="{04260D4A-DEC1-45DD-8AB2-A3349BAAA59E}" type="slidenum">
              <a:rPr lang="en-US" smtClean="0"/>
              <a:pPr/>
              <a:t>45</a:t>
            </a:fld>
            <a:endParaRPr lang="en-US"/>
          </a:p>
        </p:txBody>
      </p:sp>
      <p:sp>
        <p:nvSpPr>
          <p:cNvPr id="3" name="Text Placeholder 2">
            <a:extLst>
              <a:ext uri="{FF2B5EF4-FFF2-40B4-BE49-F238E27FC236}">
                <a16:creationId xmlns:a16="http://schemas.microsoft.com/office/drawing/2014/main" id="{8902A904-6AC4-8B4B-B6D0-1B32D50D0671}"/>
              </a:ext>
            </a:extLst>
          </p:cNvPr>
          <p:cNvSpPr>
            <a:spLocks noGrp="1"/>
          </p:cNvSpPr>
          <p:nvPr>
            <p:ph type="body" sz="quarter" idx="13"/>
          </p:nvPr>
        </p:nvSpPr>
        <p:spPr/>
        <p:txBody>
          <a:bodyPr/>
          <a:lstStyle/>
          <a:p>
            <a:r>
              <a:rPr lang="ca-ES" dirty="0"/>
              <a:t>El cercle de suport (Austràlia, Regne Unit)</a:t>
            </a:r>
            <a:r>
              <a:rPr lang="es-ES" dirty="0"/>
              <a:t> </a:t>
            </a:r>
            <a:r>
              <a:rPr lang="en-US" dirty="0"/>
              <a:t>(b) </a:t>
            </a:r>
          </a:p>
        </p:txBody>
      </p:sp>
      <p:sp>
        <p:nvSpPr>
          <p:cNvPr id="4" name="Content Placeholder 3">
            <a:extLst>
              <a:ext uri="{FF2B5EF4-FFF2-40B4-BE49-F238E27FC236}">
                <a16:creationId xmlns:a16="http://schemas.microsoft.com/office/drawing/2014/main" id="{FA59C273-9450-5F43-9376-94DD13957520}"/>
              </a:ext>
            </a:extLst>
          </p:cNvPr>
          <p:cNvSpPr>
            <a:spLocks noGrp="1"/>
          </p:cNvSpPr>
          <p:nvPr>
            <p:ph sz="quarter" idx="14"/>
          </p:nvPr>
        </p:nvSpPr>
        <p:spPr/>
        <p:txBody>
          <a:bodyPr/>
          <a:lstStyle/>
          <a:p>
            <a:r>
              <a:rPr lang="en-US" i="1" dirty="0"/>
              <a:t>Circle of Support, Inclusion Melbourne</a:t>
            </a:r>
            <a:r>
              <a:rPr lang="en-US" dirty="0"/>
              <a:t>: </a:t>
            </a:r>
            <a:r>
              <a:rPr lang="en-US" dirty="0">
                <a:hlinkClick r:id="rId3"/>
              </a:rPr>
              <a:t>https://youtu.be/fhF6mv03Cx0</a:t>
            </a:r>
            <a:r>
              <a:rPr lang="en-US" dirty="0"/>
              <a:t> </a:t>
            </a:r>
          </a:p>
          <a:p>
            <a:endParaRPr lang="en-US" dirty="0"/>
          </a:p>
        </p:txBody>
      </p:sp>
      <p:sp>
        <p:nvSpPr>
          <p:cNvPr id="5" name="Title 4">
            <a:extLst>
              <a:ext uri="{FF2B5EF4-FFF2-40B4-BE49-F238E27FC236}">
                <a16:creationId xmlns:a16="http://schemas.microsoft.com/office/drawing/2014/main" id="{B474FE62-F8C8-874D-85DA-DE68B448F7D7}"/>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- 5</a:t>
            </a:r>
          </a:p>
        </p:txBody>
      </p:sp>
    </p:spTree>
    <p:extLst>
      <p:ext uri="{BB962C8B-B14F-4D97-AF65-F5344CB8AC3E}">
        <p14:creationId xmlns:p14="http://schemas.microsoft.com/office/powerpoint/2010/main" val="1547731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EE19E2-96D6-AD47-8319-8BF9EBC51E5A}"/>
              </a:ext>
            </a:extLst>
          </p:cNvPr>
          <p:cNvSpPr>
            <a:spLocks noGrp="1"/>
          </p:cNvSpPr>
          <p:nvPr>
            <p:ph type="sldNum" sz="quarter" idx="12"/>
          </p:nvPr>
        </p:nvSpPr>
        <p:spPr/>
        <p:txBody>
          <a:bodyPr/>
          <a:lstStyle/>
          <a:p>
            <a:fld id="{04260D4A-DEC1-45DD-8AB2-A3349BAAA59E}" type="slidenum">
              <a:rPr lang="en-US" smtClean="0"/>
              <a:pPr/>
              <a:t>46</a:t>
            </a:fld>
            <a:endParaRPr lang="en-US"/>
          </a:p>
        </p:txBody>
      </p:sp>
      <p:sp>
        <p:nvSpPr>
          <p:cNvPr id="3" name="Text Placeholder 2">
            <a:extLst>
              <a:ext uri="{FF2B5EF4-FFF2-40B4-BE49-F238E27FC236}">
                <a16:creationId xmlns:a16="http://schemas.microsoft.com/office/drawing/2014/main" id="{1721BCD5-2945-C941-8768-3E8C265C9CE5}"/>
              </a:ext>
            </a:extLst>
          </p:cNvPr>
          <p:cNvSpPr>
            <a:spLocks noGrp="1"/>
          </p:cNvSpPr>
          <p:nvPr>
            <p:ph type="body" sz="quarter" idx="13"/>
          </p:nvPr>
        </p:nvSpPr>
        <p:spPr/>
        <p:txBody>
          <a:bodyPr/>
          <a:lstStyle/>
          <a:p>
            <a:r>
              <a:rPr lang="ca-ES" dirty="0"/>
              <a:t>La mediació personal (Suècia)</a:t>
            </a:r>
            <a:endParaRPr lang="en-US" dirty="0"/>
          </a:p>
        </p:txBody>
      </p:sp>
      <p:sp>
        <p:nvSpPr>
          <p:cNvPr id="4" name="Content Placeholder 3">
            <a:extLst>
              <a:ext uri="{FF2B5EF4-FFF2-40B4-BE49-F238E27FC236}">
                <a16:creationId xmlns:a16="http://schemas.microsoft.com/office/drawing/2014/main" id="{5FE2F5CE-0E75-F442-80FE-650A81D9AF42}"/>
              </a:ext>
            </a:extLst>
          </p:cNvPr>
          <p:cNvSpPr>
            <a:spLocks noGrp="1"/>
          </p:cNvSpPr>
          <p:nvPr>
            <p:ph sz="quarter" idx="14"/>
          </p:nvPr>
        </p:nvSpPr>
        <p:spPr/>
        <p:txBody>
          <a:bodyPr/>
          <a:lstStyle/>
          <a:p>
            <a:pPr algn="just"/>
            <a:r>
              <a:rPr lang="ca-ES" dirty="0"/>
              <a:t>A Suècia, diverses organitzacions no governamentals (ONG) fan servir un model per al suport de la presa de decisions basat en la mediació personal. </a:t>
            </a:r>
          </a:p>
          <a:p>
            <a:pPr algn="just"/>
            <a:r>
              <a:rPr lang="ca-ES" dirty="0"/>
              <a:t>Un mediador o mediadora personal és un professional que ajuda els seus clients en diferents qüestions: des d’assumptes familiars fins a qüestions relacionades l’habitatge, amb l’accés a serveis o amb la feina. Un mediador o mediadora personal només fa el que els seus clients volen que faci</a:t>
            </a:r>
            <a:r>
              <a:rPr lang="en-US" dirty="0"/>
              <a:t>.</a:t>
            </a:r>
          </a:p>
          <a:p>
            <a:r>
              <a:rPr lang="ca-ES" dirty="0"/>
              <a:t>Aquest model es basa en una relació de confiança a llarg termini. És un compromís a llarg termini tant per al mediador personal com per als seus clients. </a:t>
            </a:r>
            <a:endParaRPr lang="es-ES" dirty="0"/>
          </a:p>
          <a:p>
            <a:pPr marL="0" indent="0" algn="just">
              <a:buNone/>
            </a:pPr>
            <a:r>
              <a:rPr lang="es-ES" sz="2000" i="1" dirty="0" err="1"/>
              <a:t>Maths</a:t>
            </a:r>
            <a:r>
              <a:rPr lang="es-ES" sz="2000" i="1" dirty="0"/>
              <a:t> </a:t>
            </a:r>
            <a:r>
              <a:rPr lang="es-ES" sz="2000" i="1" dirty="0" err="1"/>
              <a:t>Jesperson</a:t>
            </a:r>
            <a:r>
              <a:rPr lang="es-ES" sz="2000" i="1" dirty="0"/>
              <a:t> </a:t>
            </a:r>
            <a:r>
              <a:rPr lang="ca-ES" sz="2000" dirty="0"/>
              <a:t>parlant sobre la reforma en psiquiatria de Suècia i la innovadora política del sistema de mediador personal </a:t>
            </a:r>
            <a:r>
              <a:rPr lang="en-US" dirty="0">
                <a:hlinkClick r:id="rId3"/>
              </a:rPr>
              <a:t>https://youtu.be/5aVdoaX9YXk</a:t>
            </a:r>
            <a:endParaRPr lang="en-US" dirty="0"/>
          </a:p>
          <a:p>
            <a:pPr algn="just"/>
            <a:endParaRPr lang="en-US" dirty="0"/>
          </a:p>
          <a:p>
            <a:pPr algn="just"/>
            <a:endParaRPr lang="en-US" dirty="0"/>
          </a:p>
          <a:p>
            <a:pPr algn="just"/>
            <a:endParaRPr lang="en-US" dirty="0"/>
          </a:p>
        </p:txBody>
      </p:sp>
      <p:sp>
        <p:nvSpPr>
          <p:cNvPr id="5" name="Title 4">
            <a:extLst>
              <a:ext uri="{FF2B5EF4-FFF2-40B4-BE49-F238E27FC236}">
                <a16:creationId xmlns:a16="http://schemas.microsoft.com/office/drawing/2014/main" id="{7993FD03-4AE8-5745-94B2-1BFE1D84FAC2}"/>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- 6</a:t>
            </a:r>
          </a:p>
        </p:txBody>
      </p:sp>
    </p:spTree>
    <p:extLst>
      <p:ext uri="{BB962C8B-B14F-4D97-AF65-F5344CB8AC3E}">
        <p14:creationId xmlns:p14="http://schemas.microsoft.com/office/powerpoint/2010/main" val="1201404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EE19E2-96D6-AD47-8319-8BF9EBC51E5A}"/>
              </a:ext>
            </a:extLst>
          </p:cNvPr>
          <p:cNvSpPr>
            <a:spLocks noGrp="1"/>
          </p:cNvSpPr>
          <p:nvPr>
            <p:ph type="sldNum" sz="quarter" idx="12"/>
          </p:nvPr>
        </p:nvSpPr>
        <p:spPr/>
        <p:txBody>
          <a:bodyPr/>
          <a:lstStyle/>
          <a:p>
            <a:fld id="{04260D4A-DEC1-45DD-8AB2-A3349BAAA59E}" type="slidenum">
              <a:rPr lang="en-US" smtClean="0"/>
              <a:pPr/>
              <a:t>47</a:t>
            </a:fld>
            <a:endParaRPr lang="en-US"/>
          </a:p>
        </p:txBody>
      </p:sp>
      <p:sp>
        <p:nvSpPr>
          <p:cNvPr id="3" name="Text Placeholder 2">
            <a:extLst>
              <a:ext uri="{FF2B5EF4-FFF2-40B4-BE49-F238E27FC236}">
                <a16:creationId xmlns:a16="http://schemas.microsoft.com/office/drawing/2014/main" id="{1721BCD5-2945-C941-8768-3E8C265C9CE5}"/>
              </a:ext>
            </a:extLst>
          </p:cNvPr>
          <p:cNvSpPr>
            <a:spLocks noGrp="1"/>
          </p:cNvSpPr>
          <p:nvPr>
            <p:ph type="body" sz="quarter" idx="13"/>
          </p:nvPr>
        </p:nvSpPr>
        <p:spPr/>
        <p:txBody>
          <a:bodyPr/>
          <a:lstStyle/>
          <a:p>
            <a:r>
              <a:rPr lang="ca-ES" dirty="0"/>
              <a:t>L’assistència personal</a:t>
            </a:r>
            <a:endParaRPr lang="en-US" dirty="0"/>
          </a:p>
        </p:txBody>
      </p:sp>
      <p:sp>
        <p:nvSpPr>
          <p:cNvPr id="4" name="Content Placeholder 3">
            <a:extLst>
              <a:ext uri="{FF2B5EF4-FFF2-40B4-BE49-F238E27FC236}">
                <a16:creationId xmlns:a16="http://schemas.microsoft.com/office/drawing/2014/main" id="{5FE2F5CE-0E75-F442-80FE-650A81D9AF42}"/>
              </a:ext>
            </a:extLst>
          </p:cNvPr>
          <p:cNvSpPr>
            <a:spLocks noGrp="1"/>
          </p:cNvSpPr>
          <p:nvPr>
            <p:ph sz="quarter" idx="14"/>
          </p:nvPr>
        </p:nvSpPr>
        <p:spPr/>
        <p:txBody>
          <a:bodyPr/>
          <a:lstStyle/>
          <a:p>
            <a:pPr algn="just"/>
            <a:r>
              <a:rPr lang="ca-ES" dirty="0"/>
              <a:t>L’assistència personal fa referència al suport humà dirigit per la persona usuària que es presta a algú amb discapacitat. L’assistència personal és una eina per poder dur una vida independent. </a:t>
            </a:r>
            <a:r>
              <a:rPr lang="en-US" dirty="0"/>
              <a:t> </a:t>
            </a:r>
          </a:p>
          <a:p>
            <a:pPr algn="just"/>
            <a:r>
              <a:rPr lang="ca-ES" dirty="0"/>
              <a:t>Els assistents personals poden ser persones de confiança que debatran diferents opcions amb la persona i que l’ajudaran a comunicar als altres la seva voluntat i les seves preferències, etc. </a:t>
            </a:r>
            <a:endParaRPr lang="es-ES" dirty="0"/>
          </a:p>
          <a:p>
            <a:pPr algn="just"/>
            <a:endParaRPr lang="en-US" dirty="0"/>
          </a:p>
        </p:txBody>
      </p:sp>
      <p:sp>
        <p:nvSpPr>
          <p:cNvPr id="5" name="Title 4">
            <a:extLst>
              <a:ext uri="{FF2B5EF4-FFF2-40B4-BE49-F238E27FC236}">
                <a16:creationId xmlns:a16="http://schemas.microsoft.com/office/drawing/2014/main" id="{7993FD03-4AE8-5745-94B2-1BFE1D84FAC2}"/>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- 7 </a:t>
            </a:r>
          </a:p>
        </p:txBody>
      </p:sp>
    </p:spTree>
    <p:extLst>
      <p:ext uri="{BB962C8B-B14F-4D97-AF65-F5344CB8AC3E}">
        <p14:creationId xmlns:p14="http://schemas.microsoft.com/office/powerpoint/2010/main" val="1155271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EE19E2-96D6-AD47-8319-8BF9EBC51E5A}"/>
              </a:ext>
            </a:extLst>
          </p:cNvPr>
          <p:cNvSpPr>
            <a:spLocks noGrp="1"/>
          </p:cNvSpPr>
          <p:nvPr>
            <p:ph type="sldNum" sz="quarter" idx="12"/>
          </p:nvPr>
        </p:nvSpPr>
        <p:spPr/>
        <p:txBody>
          <a:bodyPr/>
          <a:lstStyle/>
          <a:p>
            <a:fld id="{04260D4A-DEC1-45DD-8AB2-A3349BAAA59E}" type="slidenum">
              <a:rPr lang="en-US" smtClean="0"/>
              <a:pPr/>
              <a:t>48</a:t>
            </a:fld>
            <a:endParaRPr lang="en-US"/>
          </a:p>
        </p:txBody>
      </p:sp>
      <p:sp>
        <p:nvSpPr>
          <p:cNvPr id="3" name="Text Placeholder 2">
            <a:extLst>
              <a:ext uri="{FF2B5EF4-FFF2-40B4-BE49-F238E27FC236}">
                <a16:creationId xmlns:a16="http://schemas.microsoft.com/office/drawing/2014/main" id="{1721BCD5-2945-C941-8768-3E8C265C9CE5}"/>
              </a:ext>
            </a:extLst>
          </p:cNvPr>
          <p:cNvSpPr>
            <a:spLocks noGrp="1"/>
          </p:cNvSpPr>
          <p:nvPr>
            <p:ph type="body" sz="quarter" idx="13"/>
          </p:nvPr>
        </p:nvSpPr>
        <p:spPr/>
        <p:txBody>
          <a:bodyPr/>
          <a:lstStyle/>
          <a:p>
            <a:r>
              <a:rPr lang="ca-ES" dirty="0"/>
              <a:t>El diàleg obert: Finlàndia</a:t>
            </a:r>
            <a:r>
              <a:rPr lang="es-ES" dirty="0"/>
              <a:t> (a)</a:t>
            </a:r>
            <a:endParaRPr lang="en-US" dirty="0"/>
          </a:p>
        </p:txBody>
      </p:sp>
      <p:sp>
        <p:nvSpPr>
          <p:cNvPr id="4" name="Content Placeholder 3">
            <a:extLst>
              <a:ext uri="{FF2B5EF4-FFF2-40B4-BE49-F238E27FC236}">
                <a16:creationId xmlns:a16="http://schemas.microsoft.com/office/drawing/2014/main" id="{5FE2F5CE-0E75-F442-80FE-650A81D9AF42}"/>
              </a:ext>
            </a:extLst>
          </p:cNvPr>
          <p:cNvSpPr>
            <a:spLocks noGrp="1"/>
          </p:cNvSpPr>
          <p:nvPr>
            <p:ph sz="quarter" idx="14"/>
          </p:nvPr>
        </p:nvSpPr>
        <p:spPr>
          <a:xfrm>
            <a:off x="507195" y="1480456"/>
            <a:ext cx="11174412" cy="4530731"/>
          </a:xfrm>
        </p:spPr>
        <p:txBody>
          <a:bodyPr/>
          <a:lstStyle/>
          <a:p>
            <a:r>
              <a:rPr lang="ca-ES" dirty="0"/>
              <a:t>El diàleg obert és una alternativa finlandesa al sistema convencional de salut mental per a persones a les quals s’ha diagnosticat algun tipus de </a:t>
            </a:r>
            <a:r>
              <a:rPr lang="ca-ES" i="1" dirty="0"/>
              <a:t>psicosi,</a:t>
            </a:r>
            <a:r>
              <a:rPr lang="ca-ES" dirty="0"/>
              <a:t> com ara </a:t>
            </a:r>
            <a:r>
              <a:rPr lang="ca-ES" i="1" dirty="0"/>
              <a:t>esquizofrènia</a:t>
            </a:r>
            <a:r>
              <a:rPr lang="ca-ES" dirty="0"/>
              <a:t>. </a:t>
            </a:r>
          </a:p>
          <a:p>
            <a:r>
              <a:rPr lang="ca-ES" dirty="0"/>
              <a:t>Es basa en un procés de suport de presa de decisions i pretén donar suport a la xarxa de familiars i d’amics de la persona i que es respecti la seva presa de decisions. </a:t>
            </a:r>
            <a:endParaRPr lang="es-ES" dirty="0"/>
          </a:p>
          <a:p>
            <a:pPr algn="just"/>
            <a:r>
              <a:rPr lang="ca-ES" dirty="0"/>
              <a:t>La persona que cerca suport, la seva família i els seus cuidadors són convidats, juntament amb el membre de l’equip del diàleg obert, a participar en reunions diàries obertes</a:t>
            </a:r>
            <a:r>
              <a:rPr lang="es-ES" dirty="0"/>
              <a:t>.</a:t>
            </a:r>
          </a:p>
          <a:p>
            <a:pPr algn="just"/>
            <a:r>
              <a:rPr lang="ca-ES" dirty="0"/>
              <a:t>Tothom expressa sense embuts els seus pensaments i sentiments, i s’escolta la veu de tothom</a:t>
            </a:r>
            <a:r>
              <a:rPr lang="es-ES" dirty="0"/>
              <a:t>.</a:t>
            </a:r>
          </a:p>
          <a:p>
            <a:pPr algn="just"/>
            <a:r>
              <a:rPr lang="ca-ES" dirty="0"/>
              <a:t>El fet de parlar obertament i al mateix nivell en tot moment permet que tothom comprengui què està passant i de què s’està parlant</a:t>
            </a:r>
            <a:r>
              <a:rPr lang="en-US" dirty="0"/>
              <a:t>.</a:t>
            </a:r>
          </a:p>
          <a:p>
            <a:pPr algn="just"/>
            <a:endParaRPr lang="en-US" dirty="0"/>
          </a:p>
        </p:txBody>
      </p:sp>
      <p:sp>
        <p:nvSpPr>
          <p:cNvPr id="5" name="Title 4">
            <a:extLst>
              <a:ext uri="{FF2B5EF4-FFF2-40B4-BE49-F238E27FC236}">
                <a16:creationId xmlns:a16="http://schemas.microsoft.com/office/drawing/2014/main" id="{7993FD03-4AE8-5745-94B2-1BFE1D84FAC2}"/>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- 8 </a:t>
            </a:r>
          </a:p>
        </p:txBody>
      </p:sp>
    </p:spTree>
    <p:extLst>
      <p:ext uri="{BB962C8B-B14F-4D97-AF65-F5344CB8AC3E}">
        <p14:creationId xmlns:p14="http://schemas.microsoft.com/office/powerpoint/2010/main" val="878723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EE19E2-96D6-AD47-8319-8BF9EBC51E5A}"/>
              </a:ext>
            </a:extLst>
          </p:cNvPr>
          <p:cNvSpPr>
            <a:spLocks noGrp="1"/>
          </p:cNvSpPr>
          <p:nvPr>
            <p:ph type="sldNum" sz="quarter" idx="12"/>
          </p:nvPr>
        </p:nvSpPr>
        <p:spPr/>
        <p:txBody>
          <a:bodyPr/>
          <a:lstStyle/>
          <a:p>
            <a:fld id="{04260D4A-DEC1-45DD-8AB2-A3349BAAA59E}" type="slidenum">
              <a:rPr lang="en-US" smtClean="0"/>
              <a:pPr/>
              <a:t>49</a:t>
            </a:fld>
            <a:endParaRPr lang="en-US"/>
          </a:p>
        </p:txBody>
      </p:sp>
      <p:sp>
        <p:nvSpPr>
          <p:cNvPr id="3" name="Text Placeholder 2">
            <a:extLst>
              <a:ext uri="{FF2B5EF4-FFF2-40B4-BE49-F238E27FC236}">
                <a16:creationId xmlns:a16="http://schemas.microsoft.com/office/drawing/2014/main" id="{1721BCD5-2945-C941-8768-3E8C265C9CE5}"/>
              </a:ext>
            </a:extLst>
          </p:cNvPr>
          <p:cNvSpPr>
            <a:spLocks noGrp="1"/>
          </p:cNvSpPr>
          <p:nvPr>
            <p:ph type="body" sz="quarter" idx="13"/>
          </p:nvPr>
        </p:nvSpPr>
        <p:spPr/>
        <p:txBody>
          <a:bodyPr/>
          <a:lstStyle/>
          <a:p>
            <a:r>
              <a:rPr lang="ca-ES" dirty="0"/>
              <a:t>El diàleg obert: Finlàndia</a:t>
            </a:r>
            <a:r>
              <a:rPr lang="es-ES" dirty="0"/>
              <a:t>(b)</a:t>
            </a:r>
            <a:endParaRPr lang="en-US" dirty="0"/>
          </a:p>
        </p:txBody>
      </p:sp>
      <p:sp>
        <p:nvSpPr>
          <p:cNvPr id="4" name="Content Placeholder 3">
            <a:extLst>
              <a:ext uri="{FF2B5EF4-FFF2-40B4-BE49-F238E27FC236}">
                <a16:creationId xmlns:a16="http://schemas.microsoft.com/office/drawing/2014/main" id="{5FE2F5CE-0E75-F442-80FE-650A81D9AF42}"/>
              </a:ext>
            </a:extLst>
          </p:cNvPr>
          <p:cNvSpPr>
            <a:spLocks noGrp="1"/>
          </p:cNvSpPr>
          <p:nvPr>
            <p:ph sz="quarter" idx="14"/>
          </p:nvPr>
        </p:nvSpPr>
        <p:spPr>
          <a:xfrm>
            <a:off x="507195" y="1545771"/>
            <a:ext cx="11174412" cy="4465416"/>
          </a:xfrm>
        </p:spPr>
        <p:txBody>
          <a:bodyPr/>
          <a:lstStyle/>
          <a:p>
            <a:pPr algn="just"/>
            <a:r>
              <a:rPr lang="ca-ES" dirty="0"/>
              <a:t>L’equip del diàleg obert ofereix ajuda immediata dins de les 24 hores següents al primer contacte. </a:t>
            </a:r>
          </a:p>
          <a:p>
            <a:pPr algn="just"/>
            <a:r>
              <a:rPr lang="ca-ES" dirty="0"/>
              <a:t>Tracta d’obtenir la implicació de les xarxes socials, de reconstruir les relacions i d’evitar la medicació i l’experiència alienant de l’hospitalització </a:t>
            </a:r>
            <a:r>
              <a:rPr lang="es-ES" dirty="0"/>
              <a:t>.</a:t>
            </a:r>
          </a:p>
          <a:p>
            <a:pPr algn="just"/>
            <a:r>
              <a:rPr lang="ca-ES" dirty="0"/>
              <a:t>No es prepara cap pla de tractament concret. Aquest abordatge és flexible i s’adapta a les necessitats canviants de cada persona</a:t>
            </a:r>
            <a:r>
              <a:rPr lang="en-US" dirty="0"/>
              <a:t>. </a:t>
            </a:r>
          </a:p>
          <a:p>
            <a:pPr marL="0" indent="0" algn="just">
              <a:buNone/>
            </a:pPr>
            <a:endParaRPr lang="en-US" dirty="0"/>
          </a:p>
          <a:p>
            <a:pPr marL="0" indent="0" algn="just">
              <a:buNone/>
            </a:pPr>
            <a:r>
              <a:rPr lang="es-ES" i="1" dirty="0"/>
              <a:t>Daniel </a:t>
            </a:r>
            <a:r>
              <a:rPr lang="es-ES" i="1" dirty="0" err="1"/>
              <a:t>Mackler</a:t>
            </a:r>
            <a:r>
              <a:rPr lang="es-ES" i="1" dirty="0"/>
              <a:t> y </a:t>
            </a:r>
            <a:r>
              <a:rPr lang="es-ES" i="1" dirty="0" err="1"/>
              <a:t>Jaakko</a:t>
            </a:r>
            <a:r>
              <a:rPr lang="es-ES" i="1" dirty="0"/>
              <a:t> </a:t>
            </a:r>
            <a:r>
              <a:rPr lang="es-ES" i="1" dirty="0" err="1"/>
              <a:t>Seikkula</a:t>
            </a:r>
            <a:r>
              <a:rPr lang="es-ES" i="1" dirty="0"/>
              <a:t> </a:t>
            </a:r>
            <a:r>
              <a:rPr lang="ca-ES" dirty="0"/>
              <a:t>parlen sobre el diàleg obert finlandès, les xarxes socials i la recuperació de la psicosi </a:t>
            </a:r>
            <a:r>
              <a:rPr lang="es-ES" i="1" dirty="0"/>
              <a:t> </a:t>
            </a:r>
            <a:r>
              <a:rPr lang="es-ES" u="sng" dirty="0">
                <a:hlinkClick r:id="rId3"/>
              </a:rPr>
              <a:t>https://youtu.be/b5_xaQBgkwA</a:t>
            </a:r>
            <a:r>
              <a:rPr lang="es-ES" dirty="0">
                <a:hlinkClick r:id="rId3"/>
              </a:rPr>
              <a:t> </a:t>
            </a:r>
            <a:endParaRPr lang="en-US" i="1" dirty="0"/>
          </a:p>
          <a:p>
            <a:pPr algn="just"/>
            <a:endParaRPr lang="en-US" dirty="0"/>
          </a:p>
        </p:txBody>
      </p:sp>
      <p:sp>
        <p:nvSpPr>
          <p:cNvPr id="5" name="Title 4">
            <a:extLst>
              <a:ext uri="{FF2B5EF4-FFF2-40B4-BE49-F238E27FC236}">
                <a16:creationId xmlns:a16="http://schemas.microsoft.com/office/drawing/2014/main" id="{7993FD03-4AE8-5745-94B2-1BFE1D84FAC2}"/>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- 9 </a:t>
            </a:r>
          </a:p>
        </p:txBody>
      </p:sp>
    </p:spTree>
    <p:extLst>
      <p:ext uri="{BB962C8B-B14F-4D97-AF65-F5344CB8AC3E}">
        <p14:creationId xmlns:p14="http://schemas.microsoft.com/office/powerpoint/2010/main" val="239663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115123"/>
            <a:ext cx="11112376" cy="5151862"/>
          </a:xfrm>
        </p:spPr>
        <p:txBody>
          <a:bodyPr/>
          <a:lstStyle/>
          <a:p>
            <a:pPr algn="just">
              <a:spcBef>
                <a:spcPts val="600"/>
              </a:spcBef>
            </a:pPr>
            <a:r>
              <a:rPr lang="ca-ES" sz="2100" dirty="0"/>
              <a:t>Fem servir els termes </a:t>
            </a:r>
            <a:r>
              <a:rPr lang="ca-ES" sz="2100" i="1" dirty="0"/>
              <a:t>persones usuàries</a:t>
            </a:r>
            <a:r>
              <a:rPr lang="ca-ES" sz="2100" dirty="0"/>
              <a:t> o </a:t>
            </a:r>
            <a:r>
              <a:rPr lang="ca-ES" sz="2100" i="1" dirty="0"/>
              <a:t>persones que han estat usuàries</a:t>
            </a:r>
            <a:r>
              <a:rPr lang="ca-ES" sz="2100" dirty="0"/>
              <a:t> dels serveis socials o de salut mental per referir-nos a les persones que no consideren necessàriament que tinguin una discapacitat, però que tenen diverses experiències aplicables a aquesta formació.</a:t>
            </a:r>
          </a:p>
          <a:p>
            <a:pPr algn="just">
              <a:spcBef>
                <a:spcPts val="600"/>
              </a:spcBef>
            </a:pPr>
            <a:r>
              <a:rPr lang="ca-ES" sz="2100" dirty="0"/>
              <a:t>L’ús en aquests mòduls del terme </a:t>
            </a:r>
            <a:r>
              <a:rPr lang="ca-ES" sz="2100" i="1" dirty="0"/>
              <a:t>serveis socials i de salut mental </a:t>
            </a:r>
            <a:r>
              <a:rPr lang="ca-ES" sz="2100" dirty="0"/>
              <a:t>fa referència a un ampli ventall de serveis que actualment s’ofereixen en diferents països en els sectors públic, privat i no governamental.</a:t>
            </a:r>
          </a:p>
          <a:p>
            <a:pPr algn="just">
              <a:spcBef>
                <a:spcPts val="600"/>
              </a:spcBef>
            </a:pPr>
            <a:r>
              <a:rPr lang="ca-ES" sz="2100" dirty="0"/>
              <a:t>La terminologia adoptada en aquest document s’ha seleccionat per motius d’inclusió.</a:t>
            </a:r>
          </a:p>
          <a:p>
            <a:pPr lvl="3" algn="just">
              <a:spcBef>
                <a:spcPts val="600"/>
              </a:spcBef>
            </a:pPr>
            <a:r>
              <a:rPr lang="ca-ES" sz="2100" dirty="0"/>
              <a:t>És una opció individual identificar-se amb unes expressions o conceptes determinats, però els drets humans continuen sent aplicables a tothom, a tot arreu.  </a:t>
            </a:r>
          </a:p>
          <a:p>
            <a:pPr lvl="3" algn="just">
              <a:spcBef>
                <a:spcPts val="600"/>
              </a:spcBef>
            </a:pPr>
            <a:r>
              <a:rPr lang="ca-ES" sz="2100" dirty="0"/>
              <a:t>Mai no hem de deixar que un diagnòstic o una discapacitat defineixin una persona. </a:t>
            </a:r>
          </a:p>
          <a:p>
            <a:pPr lvl="3" algn="just">
              <a:spcBef>
                <a:spcPts val="600"/>
              </a:spcBef>
            </a:pPr>
            <a:r>
              <a:rPr lang="ca-ES" sz="2100" dirty="0"/>
              <a:t>Tots som individus, amb un context social, personalitat, autonomia, somnis, objectius, aspiracions i relacions amb els altres que són únics. </a:t>
            </a:r>
          </a:p>
          <a:p>
            <a:pPr marL="0" indent="0" algn="just">
              <a:spcBef>
                <a:spcPts val="600"/>
              </a:spcBef>
              <a:buNone/>
            </a:pPr>
            <a:endParaRPr lang="ca-ES" sz="21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a:xfrm>
            <a:off x="537285" y="482349"/>
            <a:ext cx="9792000" cy="432000"/>
          </a:xfrm>
        </p:spPr>
        <p:txBody>
          <a:bodyPr/>
          <a:lstStyle/>
          <a:p>
            <a:r>
              <a:rPr lang="ca-ES" dirty="0"/>
              <a:t>Nota preliminar sobre el llenguatge - 2</a:t>
            </a:r>
          </a:p>
        </p:txBody>
      </p:sp>
    </p:spTree>
    <p:extLst>
      <p:ext uri="{BB962C8B-B14F-4D97-AF65-F5344CB8AC3E}">
        <p14:creationId xmlns:p14="http://schemas.microsoft.com/office/powerpoint/2010/main" val="42007692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B48661-B810-474B-A374-243F4CAC4B6D}"/>
              </a:ext>
            </a:extLst>
          </p:cNvPr>
          <p:cNvSpPr>
            <a:spLocks noGrp="1"/>
          </p:cNvSpPr>
          <p:nvPr>
            <p:ph type="sldNum" sz="quarter" idx="12"/>
          </p:nvPr>
        </p:nvSpPr>
        <p:spPr/>
        <p:txBody>
          <a:bodyPr/>
          <a:lstStyle/>
          <a:p>
            <a:fld id="{04260D4A-DEC1-45DD-8AB2-A3349BAAA59E}" type="slidenum">
              <a:rPr lang="en-US" smtClean="0"/>
              <a:pPr/>
              <a:t>50</a:t>
            </a:fld>
            <a:endParaRPr lang="en-US"/>
          </a:p>
        </p:txBody>
      </p:sp>
      <p:sp>
        <p:nvSpPr>
          <p:cNvPr id="3" name="Text Placeholder 2">
            <a:extLst>
              <a:ext uri="{FF2B5EF4-FFF2-40B4-BE49-F238E27FC236}">
                <a16:creationId xmlns:a16="http://schemas.microsoft.com/office/drawing/2014/main" id="{C3048A59-46DC-F346-9DA9-A49D00014F75}"/>
              </a:ext>
            </a:extLst>
          </p:cNvPr>
          <p:cNvSpPr>
            <a:spLocks noGrp="1"/>
          </p:cNvSpPr>
          <p:nvPr>
            <p:ph type="body" sz="quarter" idx="13"/>
          </p:nvPr>
        </p:nvSpPr>
        <p:spPr/>
        <p:txBody>
          <a:bodyPr/>
          <a:lstStyle/>
          <a:p>
            <a:r>
              <a:rPr lang="ca-ES" dirty="0"/>
              <a:t>La importància del suport </a:t>
            </a:r>
            <a:endParaRPr lang="es-ES" dirty="0"/>
          </a:p>
        </p:txBody>
      </p:sp>
      <p:sp>
        <p:nvSpPr>
          <p:cNvPr id="4" name="Content Placeholder 3">
            <a:extLst>
              <a:ext uri="{FF2B5EF4-FFF2-40B4-BE49-F238E27FC236}">
                <a16:creationId xmlns:a16="http://schemas.microsoft.com/office/drawing/2014/main" id="{F4044321-3097-E847-AE88-6756AFC8A64F}"/>
              </a:ext>
            </a:extLst>
          </p:cNvPr>
          <p:cNvSpPr>
            <a:spLocks noGrp="1"/>
          </p:cNvSpPr>
          <p:nvPr>
            <p:ph sz="quarter" idx="14"/>
          </p:nvPr>
        </p:nvSpPr>
        <p:spPr/>
        <p:txBody>
          <a:bodyPr/>
          <a:lstStyle/>
          <a:p>
            <a:pPr algn="just"/>
            <a:r>
              <a:rPr lang="ca-ES" dirty="0"/>
              <a:t>Les formes de suport formals no han de substituir les xarxes de suport informals que són essencials en la nostra vida quotidiana. Quan les xarxes informals són inexistents o febles, és molt important donar suport a la persona perquè les reconstrueixi i/o les consolidi. </a:t>
            </a:r>
            <a:endParaRPr lang="es-ES" dirty="0"/>
          </a:p>
          <a:p>
            <a:pPr algn="just"/>
            <a:r>
              <a:rPr lang="ca-ES" dirty="0"/>
              <a:t>Alhora, també pot ser necessari promoure formes de xarxes de suport més formalitzades per a qui ho necessiti i ho vulgui. </a:t>
            </a:r>
            <a:endParaRPr lang="es-ES" dirty="0"/>
          </a:p>
          <a:p>
            <a:pPr marL="0" indent="0" algn="just">
              <a:buNone/>
            </a:pPr>
            <a:endParaRPr lang="en-US" dirty="0"/>
          </a:p>
          <a:p>
            <a:pPr algn="just"/>
            <a:endParaRPr lang="en-US" dirty="0"/>
          </a:p>
        </p:txBody>
      </p:sp>
      <p:sp>
        <p:nvSpPr>
          <p:cNvPr id="5" name="Title 4">
            <a:extLst>
              <a:ext uri="{FF2B5EF4-FFF2-40B4-BE49-F238E27FC236}">
                <a16:creationId xmlns:a16="http://schemas.microsoft.com/office/drawing/2014/main" id="{BE9525B1-9F35-574A-B59C-BF437EB4B252}"/>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- 10 </a:t>
            </a:r>
          </a:p>
        </p:txBody>
      </p:sp>
    </p:spTree>
    <p:extLst>
      <p:ext uri="{BB962C8B-B14F-4D97-AF65-F5344CB8AC3E}">
        <p14:creationId xmlns:p14="http://schemas.microsoft.com/office/powerpoint/2010/main" val="1839543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948BD-FA70-1E45-BEA4-B9A56ACD2602}"/>
              </a:ext>
            </a:extLst>
          </p:cNvPr>
          <p:cNvSpPr>
            <a:spLocks noGrp="1"/>
          </p:cNvSpPr>
          <p:nvPr>
            <p:ph type="sldNum" sz="quarter" idx="12"/>
          </p:nvPr>
        </p:nvSpPr>
        <p:spPr/>
        <p:txBody>
          <a:bodyPr/>
          <a:lstStyle/>
          <a:p>
            <a:fld id="{04260D4A-DEC1-45DD-8AB2-A3349BAAA59E}" type="slidenum">
              <a:rPr lang="en-US" smtClean="0"/>
              <a:pPr/>
              <a:t>51</a:t>
            </a:fld>
            <a:endParaRPr lang="en-US"/>
          </a:p>
        </p:txBody>
      </p:sp>
      <p:sp>
        <p:nvSpPr>
          <p:cNvPr id="3" name="Text Placeholder 2">
            <a:extLst>
              <a:ext uri="{FF2B5EF4-FFF2-40B4-BE49-F238E27FC236}">
                <a16:creationId xmlns:a16="http://schemas.microsoft.com/office/drawing/2014/main" id="{F2EC7C20-C413-0F4F-A723-79165845A079}"/>
              </a:ext>
            </a:extLst>
          </p:cNvPr>
          <p:cNvSpPr>
            <a:spLocks noGrp="1"/>
          </p:cNvSpPr>
          <p:nvPr>
            <p:ph type="body" sz="quarter" idx="13"/>
          </p:nvPr>
        </p:nvSpPr>
        <p:spPr>
          <a:xfrm>
            <a:off x="481262" y="946614"/>
            <a:ext cx="11200345" cy="400923"/>
          </a:xfrm>
        </p:spPr>
        <p:txBody>
          <a:bodyPr/>
          <a:lstStyle/>
          <a:p>
            <a:pPr>
              <a:lnSpc>
                <a:spcPct val="100000"/>
              </a:lnSpc>
            </a:pPr>
            <a:r>
              <a:rPr lang="es-ES" sz="1900" dirty="0"/>
              <a:t> </a:t>
            </a:r>
            <a:r>
              <a:rPr lang="ca-ES" sz="1900" dirty="0"/>
              <a:t>De quina manera els serveis socials i de salut mental poden facilitar el suport a la presa de decisions</a:t>
            </a:r>
            <a:r>
              <a:rPr lang="es-ES" sz="1900" dirty="0"/>
              <a:t>? </a:t>
            </a:r>
            <a:r>
              <a:rPr lang="en-US" sz="1900" dirty="0"/>
              <a:t>(a) </a:t>
            </a:r>
          </a:p>
        </p:txBody>
      </p:sp>
      <p:sp>
        <p:nvSpPr>
          <p:cNvPr id="4" name="Content Placeholder 3">
            <a:extLst>
              <a:ext uri="{FF2B5EF4-FFF2-40B4-BE49-F238E27FC236}">
                <a16:creationId xmlns:a16="http://schemas.microsoft.com/office/drawing/2014/main" id="{B8176B55-8AF5-9644-B920-6AE17EBE04CC}"/>
              </a:ext>
            </a:extLst>
          </p:cNvPr>
          <p:cNvSpPr>
            <a:spLocks noGrp="1"/>
          </p:cNvSpPr>
          <p:nvPr>
            <p:ph sz="quarter" idx="14"/>
          </p:nvPr>
        </p:nvSpPr>
        <p:spPr>
          <a:xfrm>
            <a:off x="507195" y="1679944"/>
            <a:ext cx="11174412" cy="4331244"/>
          </a:xfrm>
        </p:spPr>
        <p:txBody>
          <a:bodyPr/>
          <a:lstStyle/>
          <a:p>
            <a:pPr algn="just"/>
            <a:r>
              <a:rPr lang="ca-ES" dirty="0"/>
              <a:t>Els serveis socials i de salut mental tenen la responsabilitat de facilitar activament el suport a la presa de decisions assegurant-se que les persones puguin convidar al servei persones de confiança de la comunitat perquè els donin suport. </a:t>
            </a:r>
          </a:p>
          <a:p>
            <a:pPr algn="just"/>
            <a:r>
              <a:rPr lang="ca-ES" dirty="0"/>
              <a:t>També poden facilitar els contactes entre la persona i diferents ONG de suport a la presa de decisions, defensors dels drets en salut mental o agents de suport entre iguals, els quals, si ella ho vol, li poden donar suport</a:t>
            </a:r>
            <a:r>
              <a:rPr lang="en-US" dirty="0"/>
              <a:t>.</a:t>
            </a:r>
          </a:p>
          <a:p>
            <a:pPr algn="just"/>
            <a:endParaRPr lang="en-US" dirty="0"/>
          </a:p>
        </p:txBody>
      </p:sp>
      <p:sp>
        <p:nvSpPr>
          <p:cNvPr id="5" name="Title 4">
            <a:extLst>
              <a:ext uri="{FF2B5EF4-FFF2-40B4-BE49-F238E27FC236}">
                <a16:creationId xmlns:a16="http://schemas.microsoft.com/office/drawing/2014/main" id="{5D4DA867-BBAE-0B49-83C3-26F3831AE0B5}"/>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- 11 </a:t>
            </a:r>
          </a:p>
        </p:txBody>
      </p:sp>
    </p:spTree>
    <p:extLst>
      <p:ext uri="{BB962C8B-B14F-4D97-AF65-F5344CB8AC3E}">
        <p14:creationId xmlns:p14="http://schemas.microsoft.com/office/powerpoint/2010/main" val="1846719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ADAF90-3EEA-5E4D-A9AF-9F874CB564E5}"/>
              </a:ext>
            </a:extLst>
          </p:cNvPr>
          <p:cNvSpPr>
            <a:spLocks noGrp="1"/>
          </p:cNvSpPr>
          <p:nvPr>
            <p:ph type="sldNum" sz="quarter" idx="12"/>
          </p:nvPr>
        </p:nvSpPr>
        <p:spPr/>
        <p:txBody>
          <a:bodyPr/>
          <a:lstStyle/>
          <a:p>
            <a:fld id="{04260D4A-DEC1-45DD-8AB2-A3349BAAA59E}" type="slidenum">
              <a:rPr lang="en-US" smtClean="0"/>
              <a:pPr/>
              <a:t>52</a:t>
            </a:fld>
            <a:endParaRPr lang="en-US"/>
          </a:p>
        </p:txBody>
      </p:sp>
      <p:sp>
        <p:nvSpPr>
          <p:cNvPr id="5" name="Title 4">
            <a:extLst>
              <a:ext uri="{FF2B5EF4-FFF2-40B4-BE49-F238E27FC236}">
                <a16:creationId xmlns:a16="http://schemas.microsoft.com/office/drawing/2014/main" id="{2CFC290A-2128-D44A-A49A-37FA4CE115EA}"/>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- 12</a:t>
            </a:r>
          </a:p>
        </p:txBody>
      </p:sp>
      <p:graphicFrame>
        <p:nvGraphicFramePr>
          <p:cNvPr id="6" name="Content Placeholder 3">
            <a:extLst>
              <a:ext uri="{FF2B5EF4-FFF2-40B4-BE49-F238E27FC236}">
                <a16:creationId xmlns:a16="http://schemas.microsoft.com/office/drawing/2014/main" id="{88C3D2FF-EA16-304B-9ADF-63512B1688E4}"/>
              </a:ext>
            </a:extLst>
          </p:cNvPr>
          <p:cNvGraphicFramePr>
            <a:graphicFrameLocks/>
          </p:cNvGraphicFramePr>
          <p:nvPr>
            <p:extLst>
              <p:ext uri="{D42A27DB-BD31-4B8C-83A1-F6EECF244321}">
                <p14:modId xmlns:p14="http://schemas.microsoft.com/office/powerpoint/2010/main" val="2946089451"/>
              </p:ext>
            </p:extLst>
          </p:nvPr>
        </p:nvGraphicFramePr>
        <p:xfrm>
          <a:off x="268014" y="1817914"/>
          <a:ext cx="6290441" cy="4582885"/>
        </p:xfrm>
        <a:graphic>
          <a:graphicData uri="http://schemas.openxmlformats.org/drawingml/2006/table">
            <a:tbl>
              <a:tblPr firstRow="1" firstCol="1" bandRow="1"/>
              <a:tblGrid>
                <a:gridCol w="6290441">
                  <a:extLst>
                    <a:ext uri="{9D8B030D-6E8A-4147-A177-3AD203B41FA5}">
                      <a16:colId xmlns:a16="http://schemas.microsoft.com/office/drawing/2014/main" val="206691471"/>
                    </a:ext>
                  </a:extLst>
                </a:gridCol>
              </a:tblGrid>
              <a:tr h="4582885">
                <a:tc>
                  <a:txBody>
                    <a:bodyPr/>
                    <a:lstStyle/>
                    <a:p>
                      <a:pPr algn="just"/>
                      <a:r>
                        <a:rPr lang="ca-ES" sz="1700" b="1" kern="1200" dirty="0">
                          <a:solidFill>
                            <a:schemeClr val="tx1"/>
                          </a:solidFill>
                          <a:effectLst/>
                          <a:latin typeface="+mn-lt"/>
                          <a:ea typeface="+mn-ea"/>
                          <a:cs typeface="+mn-cs"/>
                        </a:rPr>
                        <a:t>Amb relació a proporcionar la informació necessària</a:t>
                      </a:r>
                      <a:r>
                        <a:rPr lang="ca-ES" sz="1700" kern="1200" dirty="0">
                          <a:solidFill>
                            <a:schemeClr val="tx1"/>
                          </a:solidFill>
                          <a:effectLst/>
                          <a:latin typeface="+mn-lt"/>
                          <a:ea typeface="+mn-ea"/>
                          <a:cs typeface="+mn-cs"/>
                        </a:rPr>
                        <a:t>: </a:t>
                      </a:r>
                      <a:endParaRPr lang="es-ES" sz="1700" kern="1200" dirty="0">
                        <a:solidFill>
                          <a:schemeClr val="tx1"/>
                        </a:solidFill>
                        <a:effectLst/>
                        <a:latin typeface="+mn-lt"/>
                        <a:ea typeface="+mn-ea"/>
                        <a:cs typeface="+mn-cs"/>
                      </a:endParaRPr>
                    </a:p>
                    <a:p>
                      <a:pPr marL="285750" lvl="0" indent="-285750" algn="just" fontAlgn="base">
                        <a:buFont typeface="Arial" panose="020B0604020202020204" pitchFamily="34" charset="0"/>
                        <a:buChar char="•"/>
                      </a:pPr>
                      <a:r>
                        <a:rPr lang="ca-ES" sz="1700" u="none" strike="noStrike" kern="1200" dirty="0">
                          <a:solidFill>
                            <a:schemeClr val="tx1"/>
                          </a:solidFill>
                          <a:effectLst/>
                          <a:latin typeface="+mn-lt"/>
                          <a:ea typeface="+mn-ea"/>
                          <a:cs typeface="+mn-cs"/>
                        </a:rPr>
                        <a:t>La persona disposa de tota la informació pertinent que necessita per prendre una decisió determinada? </a:t>
                      </a:r>
                      <a:endParaRPr lang="es-ES" sz="1700" u="none" strike="noStrike" kern="1200" dirty="0">
                        <a:solidFill>
                          <a:schemeClr val="tx1"/>
                        </a:solidFill>
                        <a:effectLst/>
                        <a:latin typeface="+mn-lt"/>
                        <a:ea typeface="+mn-ea"/>
                        <a:cs typeface="+mn-cs"/>
                      </a:endParaRPr>
                    </a:p>
                    <a:p>
                      <a:pPr marL="285750" lvl="0" indent="-285750" algn="just" fontAlgn="base">
                        <a:buFont typeface="Arial" panose="020B0604020202020204" pitchFamily="34" charset="0"/>
                        <a:buChar char="•"/>
                      </a:pPr>
                      <a:r>
                        <a:rPr lang="ca-ES" sz="1700" u="none" strike="noStrike" kern="1200" dirty="0">
                          <a:solidFill>
                            <a:schemeClr val="tx1"/>
                          </a:solidFill>
                          <a:effectLst/>
                          <a:latin typeface="+mn-lt"/>
                          <a:ea typeface="+mn-ea"/>
                          <a:cs typeface="+mn-cs"/>
                        </a:rPr>
                        <a:t>La persona té tota la informació que li demanen? </a:t>
                      </a:r>
                      <a:endParaRPr lang="es-ES" sz="1700" u="none" strike="noStrike" kern="1200" dirty="0">
                        <a:solidFill>
                          <a:schemeClr val="tx1"/>
                        </a:solidFill>
                        <a:effectLst/>
                        <a:latin typeface="+mn-lt"/>
                        <a:ea typeface="+mn-ea"/>
                        <a:cs typeface="+mn-cs"/>
                      </a:endParaRPr>
                    </a:p>
                    <a:p>
                      <a:pPr marL="285750" indent="-285750" algn="just">
                        <a:buFont typeface="Arial" panose="020B0604020202020204" pitchFamily="34" charset="0"/>
                        <a:buChar char="•"/>
                      </a:pPr>
                      <a:r>
                        <a:rPr lang="ca-ES" sz="1700" kern="1200" dirty="0">
                          <a:solidFill>
                            <a:schemeClr val="tx1"/>
                          </a:solidFill>
                          <a:effectLst/>
                          <a:latin typeface="+mn-lt"/>
                          <a:ea typeface="+mn-ea"/>
                          <a:cs typeface="+mn-cs"/>
                        </a:rPr>
                        <a:t>Se li ha donat informació sobre totes les opcions disponibles</a:t>
                      </a:r>
                      <a:r>
                        <a:rPr lang="es-ES" sz="1700" dirty="0">
                          <a:effectLst/>
                          <a:latin typeface="+mn-lt"/>
                          <a:ea typeface="SimSun" panose="02010600030101010101" pitchFamily="2" charset="-122"/>
                          <a:cs typeface="Arial" panose="020B0604020202020204" pitchFamily="34" charset="0"/>
                        </a:rPr>
                        <a:t>? </a:t>
                      </a:r>
                    </a:p>
                    <a:p>
                      <a:pPr marL="292100" marR="0" lvl="0" indent="-285750" algn="just">
                        <a:lnSpc>
                          <a:spcPct val="100000"/>
                        </a:lnSpc>
                        <a:spcBef>
                          <a:spcPts val="0"/>
                        </a:spcBef>
                        <a:spcAft>
                          <a:spcPts val="0"/>
                        </a:spcAft>
                        <a:buFont typeface="Arial" panose="020B0604020202020204" pitchFamily="34" charset="0"/>
                        <a:buChar char="•"/>
                        <a:tabLst>
                          <a:tab pos="457200" algn="l"/>
                        </a:tabLst>
                      </a:pPr>
                      <a:endParaRPr lang="es-ES" sz="1700" dirty="0">
                        <a:effectLst/>
                        <a:latin typeface="+mn-lt"/>
                        <a:ea typeface="SimSun" panose="02010600030101010101" pitchFamily="2" charset="-122"/>
                        <a:cs typeface="Arial" panose="020B0604020202020204" pitchFamily="34" charset="0"/>
                      </a:endParaRPr>
                    </a:p>
                    <a:p>
                      <a:pPr marL="6350" marR="0" lvl="0" indent="0" algn="just">
                        <a:lnSpc>
                          <a:spcPct val="100000"/>
                        </a:lnSpc>
                        <a:spcBef>
                          <a:spcPts val="0"/>
                        </a:spcBef>
                        <a:spcAft>
                          <a:spcPts val="0"/>
                        </a:spcAft>
                        <a:buFont typeface="Arial" panose="020B0604020202020204" pitchFamily="34" charset="0"/>
                        <a:buNone/>
                        <a:tabLst>
                          <a:tab pos="457200" algn="l"/>
                        </a:tabLst>
                      </a:pPr>
                      <a:r>
                        <a:rPr lang="es-ES" sz="1700" b="1" dirty="0" err="1">
                          <a:effectLst/>
                          <a:latin typeface="+mn-lt"/>
                          <a:ea typeface="SimSun" panose="02010600030101010101" pitchFamily="2" charset="-122"/>
                          <a:cs typeface="Arial" panose="020B0604020202020204" pitchFamily="34" charset="0"/>
                        </a:rPr>
                        <a:t>Amb</a:t>
                      </a:r>
                      <a:r>
                        <a:rPr lang="es-ES" sz="1700" b="1" dirty="0">
                          <a:effectLst/>
                          <a:latin typeface="+mn-lt"/>
                          <a:ea typeface="SimSun" panose="02010600030101010101" pitchFamily="2" charset="-122"/>
                          <a:cs typeface="Arial" panose="020B0604020202020204" pitchFamily="34" charset="0"/>
                        </a:rPr>
                        <a:t> </a:t>
                      </a:r>
                      <a:r>
                        <a:rPr lang="es-ES" sz="1700" b="1" dirty="0" err="1">
                          <a:effectLst/>
                          <a:latin typeface="+mn-lt"/>
                          <a:ea typeface="SimSun" panose="02010600030101010101" pitchFamily="2" charset="-122"/>
                          <a:cs typeface="Arial" panose="020B0604020202020204" pitchFamily="34" charset="0"/>
                        </a:rPr>
                        <a:t>relació</a:t>
                      </a:r>
                      <a:r>
                        <a:rPr lang="es-ES" sz="1700" b="1" dirty="0">
                          <a:effectLst/>
                          <a:latin typeface="+mn-lt"/>
                          <a:ea typeface="SimSun" panose="02010600030101010101" pitchFamily="2" charset="-122"/>
                          <a:cs typeface="Arial" panose="020B0604020202020204" pitchFamily="34" charset="0"/>
                        </a:rPr>
                        <a:t> a comunicar la </a:t>
                      </a:r>
                      <a:r>
                        <a:rPr lang="es-ES" sz="1700" b="1" dirty="0" err="1">
                          <a:effectLst/>
                          <a:latin typeface="+mn-lt"/>
                          <a:ea typeface="SimSun" panose="02010600030101010101" pitchFamily="2" charset="-122"/>
                          <a:cs typeface="Arial" panose="020B0604020202020204" pitchFamily="34" charset="0"/>
                        </a:rPr>
                        <a:t>informació</a:t>
                      </a:r>
                      <a:r>
                        <a:rPr lang="es-ES" sz="1700" b="1" dirty="0">
                          <a:effectLst/>
                          <a:latin typeface="+mn-lt"/>
                          <a:ea typeface="SimSun" panose="02010600030101010101" pitchFamily="2" charset="-122"/>
                          <a:cs typeface="Arial" panose="020B0604020202020204" pitchFamily="34" charset="0"/>
                        </a:rPr>
                        <a:t> </a:t>
                      </a:r>
                      <a:r>
                        <a:rPr lang="es-ES" sz="1700" b="1" dirty="0" err="1">
                          <a:effectLst/>
                          <a:latin typeface="+mn-lt"/>
                          <a:ea typeface="SimSun" panose="02010600030101010101" pitchFamily="2" charset="-122"/>
                          <a:cs typeface="Arial" panose="020B0604020202020204" pitchFamily="34" charset="0"/>
                        </a:rPr>
                        <a:t>d’una</a:t>
                      </a:r>
                      <a:r>
                        <a:rPr lang="es-ES" sz="1700" b="1" dirty="0">
                          <a:effectLst/>
                          <a:latin typeface="+mn-lt"/>
                          <a:ea typeface="SimSun" panose="02010600030101010101" pitchFamily="2" charset="-122"/>
                          <a:cs typeface="Arial" panose="020B0604020202020204" pitchFamily="34" charset="0"/>
                        </a:rPr>
                        <a:t> manera </a:t>
                      </a:r>
                      <a:r>
                        <a:rPr lang="es-ES" sz="1700" b="1" dirty="0" err="1">
                          <a:effectLst/>
                          <a:latin typeface="+mn-lt"/>
                          <a:ea typeface="SimSun" panose="02010600030101010101" pitchFamily="2" charset="-122"/>
                          <a:cs typeface="Arial" panose="020B0604020202020204" pitchFamily="34" charset="0"/>
                        </a:rPr>
                        <a:t>adequada</a:t>
                      </a:r>
                      <a:r>
                        <a:rPr lang="es-ES" sz="1700" b="1" dirty="0">
                          <a:effectLst/>
                          <a:latin typeface="+mn-lt"/>
                          <a:ea typeface="SimSun" panose="02010600030101010101" pitchFamily="2" charset="-122"/>
                          <a:cs typeface="Arial" panose="020B0604020202020204" pitchFamily="34" charset="0"/>
                        </a:rPr>
                        <a:t>: </a:t>
                      </a:r>
                    </a:p>
                    <a:p>
                      <a:pPr marL="285750" lvl="0" indent="-285750" algn="just" fontAlgn="base">
                        <a:buFont typeface="Arial" panose="020B0604020202020204" pitchFamily="34" charset="0"/>
                        <a:buChar char="•"/>
                      </a:pPr>
                      <a:r>
                        <a:rPr lang="ca-ES" sz="1700" u="none" strike="noStrike" kern="1200" dirty="0">
                          <a:solidFill>
                            <a:schemeClr val="tx1"/>
                          </a:solidFill>
                          <a:effectLst/>
                          <a:latin typeface="+mn-lt"/>
                          <a:ea typeface="+mn-ea"/>
                          <a:cs typeface="+mn-cs"/>
                        </a:rPr>
                        <a:t>Explicar o presentar la informació de la manera més fàcil possible perquè la persona la pugui comprendre (per exemple, fent servir un llenguatge o uns mitjans visuals senzills, clars i concisos). </a:t>
                      </a:r>
                      <a:endParaRPr lang="es-ES" sz="1700" u="none" strike="noStrike" kern="1200" dirty="0">
                        <a:solidFill>
                          <a:schemeClr val="tx1"/>
                        </a:solidFill>
                        <a:effectLst/>
                        <a:latin typeface="+mn-lt"/>
                        <a:ea typeface="+mn-ea"/>
                        <a:cs typeface="+mn-cs"/>
                      </a:endParaRPr>
                    </a:p>
                    <a:p>
                      <a:pPr marL="285750" lvl="0" indent="-285750" algn="just" fontAlgn="base">
                        <a:buFont typeface="Arial" panose="020B0604020202020204" pitchFamily="34" charset="0"/>
                        <a:buChar char="•"/>
                      </a:pPr>
                      <a:r>
                        <a:rPr lang="ca-ES" sz="1700" u="none" strike="noStrike" kern="1200" dirty="0">
                          <a:solidFill>
                            <a:schemeClr val="tx1"/>
                          </a:solidFill>
                          <a:effectLst/>
                          <a:latin typeface="+mn-lt"/>
                          <a:ea typeface="+mn-ea"/>
                          <a:cs typeface="+mn-cs"/>
                        </a:rPr>
                        <a:t>Si cal, explorar diferents mètodes de comunicació, com ara la no verbal. </a:t>
                      </a:r>
                      <a:endParaRPr lang="es-ES" sz="1700" u="none" strike="noStrike" kern="1200" dirty="0">
                        <a:solidFill>
                          <a:schemeClr val="tx1"/>
                        </a:solidFill>
                        <a:effectLst/>
                        <a:latin typeface="+mn-lt"/>
                        <a:ea typeface="+mn-ea"/>
                        <a:cs typeface="+mn-cs"/>
                      </a:endParaRPr>
                    </a:p>
                    <a:p>
                      <a:pPr marL="742950" lvl="1" indent="-285750" algn="just">
                        <a:buFont typeface="Arial" panose="020B0604020202020204" pitchFamily="34" charset="0"/>
                        <a:buChar char="•"/>
                      </a:pPr>
                      <a:r>
                        <a:rPr lang="ca-ES" sz="1700" kern="1200" dirty="0">
                          <a:solidFill>
                            <a:schemeClr val="tx1"/>
                          </a:solidFill>
                          <a:effectLst/>
                          <a:latin typeface="+mn-lt"/>
                          <a:ea typeface="+mn-ea"/>
                          <a:cs typeface="+mn-cs"/>
                        </a:rPr>
                        <a:t>Esbrinar si hi ha algú més que pugui ajudar a facilitar la comunicació (com ara un familiar, un treballador de suport, un intèrpret, un logopeda, un terapeuta del llenguatge o un defensor dels drets en salut mental) i assegurar-se que la persona accepta aquesta ajuda</a:t>
                      </a:r>
                      <a:r>
                        <a:rPr lang="es-ES" sz="1700" dirty="0">
                          <a:effectLst/>
                          <a:latin typeface="+mn-lt"/>
                          <a:ea typeface="SimSun" panose="02010600030101010101" pitchFamily="2" charset="-122"/>
                          <a:cs typeface="Arial" panose="020B0604020202020204" pitchFamily="34" charset="0"/>
                        </a:rPr>
                        <a:t>. </a:t>
                      </a:r>
                    </a:p>
                  </a:txBody>
                  <a:tcPr marL="64654" marR="6465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687660"/>
                  </a:ext>
                </a:extLst>
              </a:tr>
            </a:tbl>
          </a:graphicData>
        </a:graphic>
      </p:graphicFrame>
      <p:sp>
        <p:nvSpPr>
          <p:cNvPr id="7" name="Text Placeholder 2">
            <a:extLst>
              <a:ext uri="{FF2B5EF4-FFF2-40B4-BE49-F238E27FC236}">
                <a16:creationId xmlns:a16="http://schemas.microsoft.com/office/drawing/2014/main" id="{F2EC7C20-C413-0F4F-A723-79165845A079}"/>
              </a:ext>
            </a:extLst>
          </p:cNvPr>
          <p:cNvSpPr>
            <a:spLocks noGrp="1"/>
          </p:cNvSpPr>
          <p:nvPr>
            <p:ph type="body" sz="quarter" idx="13"/>
          </p:nvPr>
        </p:nvSpPr>
        <p:spPr>
          <a:xfrm>
            <a:off x="457200" y="946614"/>
            <a:ext cx="11381874" cy="304670"/>
          </a:xfrm>
        </p:spPr>
        <p:txBody>
          <a:bodyPr/>
          <a:lstStyle/>
          <a:p>
            <a:pPr>
              <a:lnSpc>
                <a:spcPct val="100000"/>
              </a:lnSpc>
            </a:pPr>
            <a:r>
              <a:rPr lang="es-ES" sz="1900" dirty="0"/>
              <a:t> </a:t>
            </a:r>
            <a:r>
              <a:rPr lang="ca-ES" sz="1900" dirty="0"/>
              <a:t>De quina manera els serveis socials i de salut mental poden facilitar el suport a la presa de decisions</a:t>
            </a:r>
            <a:r>
              <a:rPr lang="es-ES" sz="1900" dirty="0"/>
              <a:t>? </a:t>
            </a:r>
            <a:r>
              <a:rPr lang="en-US" sz="1900" dirty="0"/>
              <a:t>(b) </a:t>
            </a:r>
          </a:p>
        </p:txBody>
      </p:sp>
      <p:graphicFrame>
        <p:nvGraphicFramePr>
          <p:cNvPr id="8" name="Content Placeholder 3">
            <a:extLst>
              <a:ext uri="{FF2B5EF4-FFF2-40B4-BE49-F238E27FC236}">
                <a16:creationId xmlns:a16="http://schemas.microsoft.com/office/drawing/2014/main" id="{88C3D2FF-EA16-304B-9ADF-63512B1688E4}"/>
              </a:ext>
            </a:extLst>
          </p:cNvPr>
          <p:cNvGraphicFramePr>
            <a:graphicFrameLocks/>
          </p:cNvGraphicFramePr>
          <p:nvPr>
            <p:extLst>
              <p:ext uri="{D42A27DB-BD31-4B8C-83A1-F6EECF244321}">
                <p14:modId xmlns:p14="http://schemas.microsoft.com/office/powerpoint/2010/main" val="2499165067"/>
              </p:ext>
            </p:extLst>
          </p:nvPr>
        </p:nvGraphicFramePr>
        <p:xfrm>
          <a:off x="6731520" y="1817914"/>
          <a:ext cx="5044966" cy="3713916"/>
        </p:xfrm>
        <a:graphic>
          <a:graphicData uri="http://schemas.openxmlformats.org/drawingml/2006/table">
            <a:tbl>
              <a:tblPr firstRow="1" firstCol="1" bandRow="1"/>
              <a:tblGrid>
                <a:gridCol w="5044966">
                  <a:extLst>
                    <a:ext uri="{9D8B030D-6E8A-4147-A177-3AD203B41FA5}">
                      <a16:colId xmlns:a16="http://schemas.microsoft.com/office/drawing/2014/main" val="206691471"/>
                    </a:ext>
                  </a:extLst>
                </a:gridCol>
              </a:tblGrid>
              <a:tr h="3433436">
                <a:tc>
                  <a:txBody>
                    <a:bodyPr/>
                    <a:lstStyle/>
                    <a:p>
                      <a:pPr algn="just"/>
                      <a:r>
                        <a:rPr lang="ca-ES" sz="1700" b="1" kern="1200" dirty="0">
                          <a:solidFill>
                            <a:schemeClr val="tx1"/>
                          </a:solidFill>
                          <a:effectLst/>
                          <a:latin typeface="+mn-lt"/>
                          <a:ea typeface="+mn-ea"/>
                          <a:cs typeface="+mn-cs"/>
                        </a:rPr>
                        <a:t>Amb relació a fer que la persona se senti còmoda: </a:t>
                      </a:r>
                      <a:endParaRPr lang="es-ES" sz="1700" b="1" kern="1200" dirty="0">
                        <a:solidFill>
                          <a:schemeClr val="tx1"/>
                        </a:solidFill>
                        <a:effectLst/>
                        <a:latin typeface="+mn-lt"/>
                        <a:ea typeface="+mn-ea"/>
                        <a:cs typeface="+mn-cs"/>
                      </a:endParaRPr>
                    </a:p>
                    <a:p>
                      <a:pPr marL="285750" lvl="0" indent="-285750" algn="just" fontAlgn="base">
                        <a:buFont typeface="Arial" panose="020B0604020202020204" pitchFamily="34" charset="0"/>
                        <a:buChar char="•"/>
                      </a:pPr>
                      <a:r>
                        <a:rPr lang="ca-ES" sz="1700" u="none" strike="noStrike" kern="1200" dirty="0">
                          <a:solidFill>
                            <a:schemeClr val="tx1"/>
                          </a:solidFill>
                          <a:effectLst/>
                          <a:latin typeface="+mn-lt"/>
                          <a:ea typeface="+mn-ea"/>
                          <a:cs typeface="+mn-cs"/>
                        </a:rPr>
                        <a:t>Determinar si en algun moment concret del dia la persona comprèn millor les coses. </a:t>
                      </a:r>
                      <a:endParaRPr lang="es-ES" sz="1700" u="none" strike="noStrike" kern="1200" dirty="0">
                        <a:solidFill>
                          <a:schemeClr val="tx1"/>
                        </a:solidFill>
                        <a:effectLst/>
                        <a:latin typeface="+mn-lt"/>
                        <a:ea typeface="+mn-ea"/>
                        <a:cs typeface="+mn-cs"/>
                      </a:endParaRPr>
                    </a:p>
                    <a:p>
                      <a:pPr marL="285750" lvl="0" indent="-285750" algn="just" fontAlgn="base">
                        <a:buFont typeface="Arial" panose="020B0604020202020204" pitchFamily="34" charset="0"/>
                        <a:buChar char="•"/>
                      </a:pPr>
                      <a:r>
                        <a:rPr lang="ca-ES" sz="1700" u="none" strike="noStrike" kern="1200" dirty="0">
                          <a:solidFill>
                            <a:schemeClr val="tx1"/>
                          </a:solidFill>
                          <a:effectLst/>
                          <a:latin typeface="+mn-lt"/>
                          <a:ea typeface="+mn-ea"/>
                          <a:cs typeface="+mn-cs"/>
                        </a:rPr>
                        <a:t>Determinar si la persona se sent més còmoda en alguns llocs en concret. </a:t>
                      </a:r>
                      <a:endParaRPr lang="es-ES" sz="1700" u="none" strike="noStrike" kern="1200" dirty="0">
                        <a:solidFill>
                          <a:schemeClr val="tx1"/>
                        </a:solidFill>
                        <a:effectLst/>
                        <a:latin typeface="+mn-lt"/>
                        <a:ea typeface="+mn-ea"/>
                        <a:cs typeface="+mn-cs"/>
                      </a:endParaRPr>
                    </a:p>
                    <a:p>
                      <a:pPr marL="285750" indent="-285750" algn="just">
                        <a:buFont typeface="Arial" panose="020B0604020202020204" pitchFamily="34" charset="0"/>
                        <a:buChar char="•"/>
                      </a:pPr>
                      <a:r>
                        <a:rPr lang="ca-ES" sz="1700" kern="1200" dirty="0">
                          <a:solidFill>
                            <a:schemeClr val="tx1"/>
                          </a:solidFill>
                          <a:effectLst/>
                          <a:latin typeface="+mn-lt"/>
                          <a:ea typeface="+mn-ea"/>
                          <a:cs typeface="+mn-cs"/>
                        </a:rPr>
                        <a:t>Determinar si és possible ajornar la decisió per veure si la persona pot prendre la decisió més endavant, quan les circumstàncies siguin adequades per a ella</a:t>
                      </a:r>
                      <a:r>
                        <a:rPr lang="en-GB" sz="1700" dirty="0">
                          <a:effectLst/>
                          <a:latin typeface="+mn-lt"/>
                          <a:ea typeface="SimSun" panose="02010600030101010101" pitchFamily="2" charset="-122"/>
                          <a:cs typeface="Arial" panose="020B0604020202020204" pitchFamily="34" charset="0"/>
                        </a:rPr>
                        <a:t>.</a:t>
                      </a:r>
                    </a:p>
                    <a:p>
                      <a:pPr marL="292100" marR="0" lvl="0" indent="-285750" algn="just">
                        <a:lnSpc>
                          <a:spcPct val="100000"/>
                        </a:lnSpc>
                        <a:spcBef>
                          <a:spcPts val="0"/>
                        </a:spcBef>
                        <a:spcAft>
                          <a:spcPts val="0"/>
                        </a:spcAft>
                        <a:buFont typeface="Arial" panose="020B0604020202020204" pitchFamily="34" charset="0"/>
                        <a:buChar char="•"/>
                        <a:tabLst>
                          <a:tab pos="457200" algn="l"/>
                        </a:tabLst>
                      </a:pPr>
                      <a:endParaRPr lang="x-none" sz="1700">
                        <a:effectLst/>
                        <a:latin typeface="+mn-lt"/>
                        <a:ea typeface="SimSun" panose="02010600030101010101" pitchFamily="2" charset="-122"/>
                        <a:cs typeface="Arial" panose="020B0604020202020204" pitchFamily="34" charset="0"/>
                      </a:endParaRPr>
                    </a:p>
                    <a:p>
                      <a:pPr algn="just"/>
                      <a:r>
                        <a:rPr lang="ca-ES" sz="1700" b="1" kern="1200" dirty="0">
                          <a:solidFill>
                            <a:schemeClr val="tx1"/>
                          </a:solidFill>
                          <a:effectLst/>
                          <a:latin typeface="+mn-lt"/>
                          <a:ea typeface="+mn-ea"/>
                          <a:cs typeface="+mn-cs"/>
                        </a:rPr>
                        <a:t>Amb relació a donar suport a la persona: </a:t>
                      </a:r>
                      <a:endParaRPr lang="es-ES" sz="1700" b="1" kern="1200" dirty="0">
                        <a:solidFill>
                          <a:schemeClr val="tx1"/>
                        </a:solidFill>
                        <a:effectLst/>
                        <a:latin typeface="+mn-lt"/>
                        <a:ea typeface="+mn-ea"/>
                        <a:cs typeface="+mn-cs"/>
                      </a:endParaRPr>
                    </a:p>
                    <a:p>
                      <a:pPr marL="285750" indent="-285750" algn="just">
                        <a:buFont typeface="Arial" panose="020B0604020202020204" pitchFamily="34" charset="0"/>
                        <a:buChar char="•"/>
                      </a:pPr>
                      <a:r>
                        <a:rPr lang="ca-ES" sz="1700" kern="1200" dirty="0">
                          <a:solidFill>
                            <a:schemeClr val="tx1"/>
                          </a:solidFill>
                          <a:effectLst/>
                          <a:latin typeface="+mn-lt"/>
                          <a:ea typeface="+mn-ea"/>
                          <a:cs typeface="+mn-cs"/>
                        </a:rPr>
                        <a:t>Determinar si hi ha algú més que pugui ajudar la persona a prendre una decisió o a expressar la seva opinió</a:t>
                      </a:r>
                      <a:r>
                        <a:rPr lang="es-ES" sz="1700" dirty="0">
                          <a:effectLst/>
                          <a:latin typeface="+mn-lt"/>
                          <a:ea typeface="SimSun" panose="02010600030101010101" pitchFamily="2" charset="-122"/>
                          <a:cs typeface="Arial" panose="020B0604020202020204" pitchFamily="34" charset="0"/>
                        </a:rPr>
                        <a:t>. </a:t>
                      </a:r>
                      <a:endParaRPr lang="x-none" sz="1700" dirty="0">
                        <a:effectLst/>
                        <a:latin typeface="+mn-lt"/>
                        <a:ea typeface="SimSun" panose="02010600030101010101" pitchFamily="2" charset="-122"/>
                        <a:cs typeface="Arial" panose="020B0604020202020204" pitchFamily="34" charset="0"/>
                      </a:endParaRPr>
                    </a:p>
                  </a:txBody>
                  <a:tcPr marL="64654" marR="6465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6687660"/>
                  </a:ext>
                </a:extLst>
              </a:tr>
              <a:tr h="227167">
                <a:tc>
                  <a:txBody>
                    <a:bodyPr/>
                    <a:lstStyle/>
                    <a:p>
                      <a:pPr marL="6350" marR="0" lvl="0" indent="0" algn="just">
                        <a:lnSpc>
                          <a:spcPct val="115000"/>
                        </a:lnSpc>
                        <a:spcBef>
                          <a:spcPts val="0"/>
                        </a:spcBef>
                        <a:spcAft>
                          <a:spcPts val="0"/>
                        </a:spcAft>
                        <a:buFont typeface="Arial" panose="020B0604020202020204" pitchFamily="34" charset="0"/>
                        <a:buNone/>
                        <a:tabLst>
                          <a:tab pos="457200" algn="l"/>
                        </a:tabLst>
                      </a:pPr>
                      <a:endParaRPr lang="x-none" sz="1700" dirty="0">
                        <a:effectLst/>
                        <a:latin typeface="+mn-lt"/>
                        <a:ea typeface="SimSun" panose="02010600030101010101" pitchFamily="2" charset="-122"/>
                        <a:cs typeface="Arial" panose="020B0604020202020204" pitchFamily="34" charset="0"/>
                      </a:endParaRPr>
                    </a:p>
                  </a:txBody>
                  <a:tcPr marL="64654" marR="6465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9" name="8 CuadroTexto"/>
          <p:cNvSpPr txBox="1"/>
          <p:nvPr/>
        </p:nvSpPr>
        <p:spPr>
          <a:xfrm>
            <a:off x="2243603" y="1360714"/>
            <a:ext cx="7010400" cy="457200"/>
          </a:xfrm>
          <a:prstGeom prst="rect">
            <a:avLst/>
          </a:prstGeom>
          <a:noFill/>
        </p:spPr>
        <p:txBody>
          <a:bodyPr wrap="none" lIns="0" tIns="0" rIns="0" bIns="0" rtlCol="0">
            <a:noAutofit/>
          </a:bodyPr>
          <a:lstStyle/>
          <a:p>
            <a:pPr marL="457200" lvl="0" defTabSz="914400">
              <a:defRPr/>
            </a:pPr>
            <a:r>
              <a:rPr lang="ca-ES" sz="1800" b="1" dirty="0"/>
              <a:t>Llista de comprovació per aplicar el suport a la presa de decisions</a:t>
            </a:r>
            <a:r>
              <a:rPr lang="en-GB" sz="1800" b="1" dirty="0">
                <a:ea typeface="SimSun" panose="02010600030101010101" pitchFamily="2" charset="-122"/>
                <a:cs typeface="Arial" panose="020B0604020202020204" pitchFamily="34" charset="0"/>
              </a:rPr>
              <a:t>:</a:t>
            </a:r>
          </a:p>
        </p:txBody>
      </p:sp>
    </p:spTree>
    <p:extLst>
      <p:ext uri="{BB962C8B-B14F-4D97-AF65-F5344CB8AC3E}">
        <p14:creationId xmlns:p14="http://schemas.microsoft.com/office/powerpoint/2010/main" val="3424236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1DCAA4-76F9-F94C-B562-7217EEF4056F}"/>
              </a:ext>
            </a:extLst>
          </p:cNvPr>
          <p:cNvSpPr>
            <a:spLocks noGrp="1"/>
          </p:cNvSpPr>
          <p:nvPr>
            <p:ph type="sldNum" sz="quarter" idx="12"/>
          </p:nvPr>
        </p:nvSpPr>
        <p:spPr/>
        <p:txBody>
          <a:bodyPr/>
          <a:lstStyle/>
          <a:p>
            <a:fld id="{04260D4A-DEC1-45DD-8AB2-A3349BAAA59E}" type="slidenum">
              <a:rPr lang="en-US" smtClean="0"/>
              <a:pPr/>
              <a:t>53</a:t>
            </a:fld>
            <a:endParaRPr lang="en-US"/>
          </a:p>
        </p:txBody>
      </p:sp>
      <p:sp>
        <p:nvSpPr>
          <p:cNvPr id="3" name="Text Placeholder 2">
            <a:extLst>
              <a:ext uri="{FF2B5EF4-FFF2-40B4-BE49-F238E27FC236}">
                <a16:creationId xmlns:a16="http://schemas.microsoft.com/office/drawing/2014/main" id="{12540EDD-E94F-514D-95C5-0B0199374E82}"/>
              </a:ext>
            </a:extLst>
          </p:cNvPr>
          <p:cNvSpPr>
            <a:spLocks noGrp="1"/>
          </p:cNvSpPr>
          <p:nvPr>
            <p:ph type="body" sz="quarter" idx="13"/>
          </p:nvPr>
        </p:nvSpPr>
        <p:spPr>
          <a:xfrm>
            <a:off x="457200" y="1001484"/>
            <a:ext cx="11224407" cy="418241"/>
          </a:xfrm>
        </p:spPr>
        <p:txBody>
          <a:bodyPr/>
          <a:lstStyle/>
          <a:p>
            <a:pPr>
              <a:lnSpc>
                <a:spcPct val="100000"/>
              </a:lnSpc>
            </a:pPr>
            <a:r>
              <a:rPr lang="es-ES" sz="2000" dirty="0"/>
              <a:t> </a:t>
            </a:r>
            <a:r>
              <a:rPr lang="ca-ES" sz="2000" dirty="0"/>
              <a:t>El suport a la presa de decisions no és el mateix que la presa de decisions per substitució </a:t>
            </a:r>
            <a:r>
              <a:rPr lang="en-US" sz="2000" dirty="0"/>
              <a:t>(a) </a:t>
            </a:r>
          </a:p>
        </p:txBody>
      </p:sp>
      <p:sp>
        <p:nvSpPr>
          <p:cNvPr id="4" name="Content Placeholder 3">
            <a:extLst>
              <a:ext uri="{FF2B5EF4-FFF2-40B4-BE49-F238E27FC236}">
                <a16:creationId xmlns:a16="http://schemas.microsoft.com/office/drawing/2014/main" id="{AC996F76-A4CC-7F43-B57B-D08FC0C46F44}"/>
              </a:ext>
            </a:extLst>
          </p:cNvPr>
          <p:cNvSpPr>
            <a:spLocks noGrp="1"/>
          </p:cNvSpPr>
          <p:nvPr>
            <p:ph sz="quarter" idx="14"/>
          </p:nvPr>
        </p:nvSpPr>
        <p:spPr>
          <a:xfrm>
            <a:off x="507195" y="1807028"/>
            <a:ext cx="11174412" cy="4204159"/>
          </a:xfrm>
        </p:spPr>
        <p:txBody>
          <a:bodyPr/>
          <a:lstStyle/>
          <a:p>
            <a:pPr lvl="0" algn="just" fontAlgn="base"/>
            <a:r>
              <a:rPr lang="ca-ES" dirty="0"/>
              <a:t>En el suport a la presa de decisions, una persona de suport mai no pren cap decisió per una persona amb discapacitat psicosocial, intel·lectual o cognitiva, ni en el seu nom ni en representació d’ella. </a:t>
            </a:r>
            <a:endParaRPr lang="es-ES" dirty="0"/>
          </a:p>
          <a:p>
            <a:pPr lvl="0" algn="just" fontAlgn="base"/>
            <a:r>
              <a:rPr lang="ca-ES" dirty="0"/>
              <a:t>Totes les formes de suport, fins i tot les més intensives, s’han de basar en </a:t>
            </a:r>
            <a:r>
              <a:rPr lang="ca-ES" b="1" u="sng" dirty="0"/>
              <a:t>la voluntat i les preferències</a:t>
            </a:r>
            <a:r>
              <a:rPr lang="ca-ES" dirty="0"/>
              <a:t> de la persona en qüestió. </a:t>
            </a:r>
            <a:endParaRPr lang="es-ES" dirty="0"/>
          </a:p>
          <a:p>
            <a:pPr algn="just"/>
            <a:endParaRPr lang="en-US" dirty="0"/>
          </a:p>
          <a:p>
            <a:pPr algn="just"/>
            <a:endParaRPr lang="en-US" dirty="0"/>
          </a:p>
        </p:txBody>
      </p:sp>
      <p:sp>
        <p:nvSpPr>
          <p:cNvPr id="5" name="Title 4">
            <a:extLst>
              <a:ext uri="{FF2B5EF4-FFF2-40B4-BE49-F238E27FC236}">
                <a16:creationId xmlns:a16="http://schemas.microsoft.com/office/drawing/2014/main" id="{CCB65244-CC87-8847-BD38-8BEE68D5083C}"/>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- 13</a:t>
            </a:r>
          </a:p>
        </p:txBody>
      </p:sp>
    </p:spTree>
    <p:extLst>
      <p:ext uri="{BB962C8B-B14F-4D97-AF65-F5344CB8AC3E}">
        <p14:creationId xmlns:p14="http://schemas.microsoft.com/office/powerpoint/2010/main" val="2274747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1B0B51-D393-BA42-87EB-659A143406DB}"/>
              </a:ext>
            </a:extLst>
          </p:cNvPr>
          <p:cNvSpPr>
            <a:spLocks noGrp="1"/>
          </p:cNvSpPr>
          <p:nvPr>
            <p:ph type="sldNum" sz="quarter" idx="12"/>
          </p:nvPr>
        </p:nvSpPr>
        <p:spPr/>
        <p:txBody>
          <a:bodyPr/>
          <a:lstStyle/>
          <a:p>
            <a:fld id="{04260D4A-DEC1-45DD-8AB2-A3349BAAA59E}" type="slidenum">
              <a:rPr lang="en-US" smtClean="0"/>
              <a:pPr/>
              <a:t>54</a:t>
            </a:fld>
            <a:endParaRPr lang="en-US"/>
          </a:p>
        </p:txBody>
      </p:sp>
      <p:sp>
        <p:nvSpPr>
          <p:cNvPr id="4" name="Content Placeholder 3">
            <a:extLst>
              <a:ext uri="{FF2B5EF4-FFF2-40B4-BE49-F238E27FC236}">
                <a16:creationId xmlns:a16="http://schemas.microsoft.com/office/drawing/2014/main" id="{1142D03C-B627-D747-820E-6DE697179428}"/>
              </a:ext>
            </a:extLst>
          </p:cNvPr>
          <p:cNvSpPr>
            <a:spLocks noGrp="1"/>
          </p:cNvSpPr>
          <p:nvPr>
            <p:ph sz="quarter" idx="14"/>
          </p:nvPr>
        </p:nvSpPr>
        <p:spPr>
          <a:xfrm>
            <a:off x="507195" y="1594885"/>
            <a:ext cx="11174412" cy="4416304"/>
          </a:xfrm>
        </p:spPr>
        <p:txBody>
          <a:bodyPr/>
          <a:lstStyle/>
          <a:p>
            <a:pPr lvl="0" algn="just" fontAlgn="base"/>
            <a:r>
              <a:rPr lang="ca-ES" sz="2000" dirty="0"/>
              <a:t>La voluntat i les preferències de la persona són diferents del que els altres consideren que és «el seu interès superior». </a:t>
            </a:r>
            <a:endParaRPr lang="es-ES" sz="2000" dirty="0"/>
          </a:p>
          <a:p>
            <a:pPr algn="just"/>
            <a:r>
              <a:rPr lang="ca-ES" sz="2000" dirty="0"/>
              <a:t>En molts països, la norma per prendre una decisió per una persona és, per regla general, el seu interès superior.  Això ha de canviar</a:t>
            </a:r>
            <a:r>
              <a:rPr lang="en-US" sz="2000" dirty="0"/>
              <a:t>. </a:t>
            </a:r>
          </a:p>
          <a:p>
            <a:pPr marL="285750" lvl="1" algn="just"/>
            <a:r>
              <a:rPr lang="ca-ES" dirty="0"/>
              <a:t>Quan la persona no pot comunicar directament la seva voluntat i les seves preferències, les decisions s’han de prendre d’acord amb </a:t>
            </a:r>
            <a:r>
              <a:rPr lang="ca-ES" b="1" dirty="0"/>
              <a:t>la interpretació que respongui millor a la voluntat i a les preferències de la persona</a:t>
            </a:r>
            <a:r>
              <a:rPr lang="ca-ES" dirty="0"/>
              <a:t>, les quals es poden determinar, per exemple: </a:t>
            </a:r>
            <a:endParaRPr lang="en-US" dirty="0"/>
          </a:p>
          <a:p>
            <a:pPr lvl="2" algn="just"/>
            <a:r>
              <a:rPr lang="ca-ES" dirty="0"/>
              <a:t>prenent com a referència allò que ja se sap de la persona</a:t>
            </a:r>
            <a:r>
              <a:rPr lang="en-US" dirty="0"/>
              <a:t>;</a:t>
            </a:r>
          </a:p>
          <a:p>
            <a:pPr lvl="2" algn="just"/>
            <a:r>
              <a:rPr lang="ca-ES" dirty="0"/>
              <a:t>prenent com a referència els plans de decisions anticipades, que han de contenir informació sobre la voluntat i les preferències de la persona</a:t>
            </a:r>
            <a:r>
              <a:rPr lang="en-US" dirty="0"/>
              <a:t>;</a:t>
            </a:r>
          </a:p>
          <a:p>
            <a:pPr lvl="2" algn="just"/>
            <a:r>
              <a:rPr lang="ca-ES" dirty="0"/>
              <a:t>fins i tot si no se sap res de la persona i sembla que no és capaç de comunicar la seva voluntat i les seves preferències, el personal del servei s’ha d’esforçar al màxim per intentar comprendre-les </a:t>
            </a:r>
            <a:endParaRPr lang="en-US" dirty="0"/>
          </a:p>
        </p:txBody>
      </p:sp>
      <p:sp>
        <p:nvSpPr>
          <p:cNvPr id="5" name="Title 4">
            <a:extLst>
              <a:ext uri="{FF2B5EF4-FFF2-40B4-BE49-F238E27FC236}">
                <a16:creationId xmlns:a16="http://schemas.microsoft.com/office/drawing/2014/main" id="{B5F3F385-73CC-A94A-AFAD-EF49AFF0CAB8}"/>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- 14</a:t>
            </a:r>
          </a:p>
        </p:txBody>
      </p:sp>
      <p:sp>
        <p:nvSpPr>
          <p:cNvPr id="8" name="Text Placeholder 2">
            <a:extLst>
              <a:ext uri="{FF2B5EF4-FFF2-40B4-BE49-F238E27FC236}">
                <a16:creationId xmlns:a16="http://schemas.microsoft.com/office/drawing/2014/main" id="{12540EDD-E94F-514D-95C5-0B0199374E82}"/>
              </a:ext>
            </a:extLst>
          </p:cNvPr>
          <p:cNvSpPr>
            <a:spLocks noGrp="1"/>
          </p:cNvSpPr>
          <p:nvPr>
            <p:ph type="body" sz="quarter" idx="13"/>
          </p:nvPr>
        </p:nvSpPr>
        <p:spPr>
          <a:xfrm>
            <a:off x="457200" y="1001484"/>
            <a:ext cx="11224407" cy="418241"/>
          </a:xfrm>
        </p:spPr>
        <p:txBody>
          <a:bodyPr/>
          <a:lstStyle/>
          <a:p>
            <a:pPr>
              <a:lnSpc>
                <a:spcPct val="100000"/>
              </a:lnSpc>
            </a:pPr>
            <a:r>
              <a:rPr lang="es-ES" sz="2000" dirty="0"/>
              <a:t> </a:t>
            </a:r>
            <a:r>
              <a:rPr lang="ca-ES" sz="2000" dirty="0"/>
              <a:t>El suport a la presa de decisions no és el mateix que la presa de decisions per substitució </a:t>
            </a:r>
            <a:r>
              <a:rPr lang="en-US" sz="2000" dirty="0"/>
              <a:t>(b) </a:t>
            </a:r>
          </a:p>
        </p:txBody>
      </p:sp>
    </p:spTree>
    <p:extLst>
      <p:ext uri="{BB962C8B-B14F-4D97-AF65-F5344CB8AC3E}">
        <p14:creationId xmlns:p14="http://schemas.microsoft.com/office/powerpoint/2010/main" val="255085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023BC1-CE15-F143-9B2C-1DBF7DF54059}"/>
              </a:ext>
            </a:extLst>
          </p:cNvPr>
          <p:cNvSpPr>
            <a:spLocks noGrp="1"/>
          </p:cNvSpPr>
          <p:nvPr>
            <p:ph type="sldNum" sz="quarter" idx="12"/>
          </p:nvPr>
        </p:nvSpPr>
        <p:spPr/>
        <p:txBody>
          <a:bodyPr/>
          <a:lstStyle/>
          <a:p>
            <a:fld id="{04260D4A-DEC1-45DD-8AB2-A3349BAAA59E}" type="slidenum">
              <a:rPr lang="en-US" smtClean="0"/>
              <a:pPr/>
              <a:t>55</a:t>
            </a:fld>
            <a:endParaRPr lang="en-US"/>
          </a:p>
        </p:txBody>
      </p:sp>
      <p:sp>
        <p:nvSpPr>
          <p:cNvPr id="4" name="Content Placeholder 3">
            <a:extLst>
              <a:ext uri="{FF2B5EF4-FFF2-40B4-BE49-F238E27FC236}">
                <a16:creationId xmlns:a16="http://schemas.microsoft.com/office/drawing/2014/main" id="{45542E95-80EA-AF43-8168-4509EC3D9A79}"/>
              </a:ext>
            </a:extLst>
          </p:cNvPr>
          <p:cNvSpPr>
            <a:spLocks noGrp="1"/>
          </p:cNvSpPr>
          <p:nvPr>
            <p:ph sz="quarter" idx="14"/>
          </p:nvPr>
        </p:nvSpPr>
        <p:spPr>
          <a:xfrm>
            <a:off x="507195" y="1852863"/>
            <a:ext cx="11174412" cy="4158324"/>
          </a:xfrm>
        </p:spPr>
        <p:txBody>
          <a:bodyPr/>
          <a:lstStyle/>
          <a:p>
            <a:pPr lvl="0" algn="just" fontAlgn="base"/>
            <a:r>
              <a:rPr lang="ca-ES" dirty="0"/>
              <a:t>El suport a la presa de decisions és diferent d’altres sistemes, com ara la tutela, la guarda i altres règims de presa de decisions per substitució. </a:t>
            </a:r>
          </a:p>
          <a:p>
            <a:pPr lvl="0" algn="just" fontAlgn="base"/>
            <a:r>
              <a:rPr lang="ca-ES" dirty="0"/>
              <a:t>El suport a la presa de decisions no només és una nova denominació per descriure aquests models preexistents. </a:t>
            </a:r>
          </a:p>
          <a:p>
            <a:pPr lvl="0" algn="just" fontAlgn="base"/>
            <a:r>
              <a:rPr lang="ca-ES" dirty="0"/>
              <a:t>Tracta de posar en pràctica un abordatge completament diferent de la presa de decisions i en el qual la persona sempre continua sent el centre de la decisió. </a:t>
            </a:r>
            <a:endParaRPr lang="es-ES" dirty="0"/>
          </a:p>
          <a:p>
            <a:pPr marL="0" indent="0" algn="just">
              <a:buNone/>
            </a:pPr>
            <a:endParaRPr lang="en-US" dirty="0"/>
          </a:p>
          <a:p>
            <a:pPr algn="just"/>
            <a:endParaRPr lang="en-US" dirty="0"/>
          </a:p>
        </p:txBody>
      </p:sp>
      <p:sp>
        <p:nvSpPr>
          <p:cNvPr id="5" name="Title 4">
            <a:extLst>
              <a:ext uri="{FF2B5EF4-FFF2-40B4-BE49-F238E27FC236}">
                <a16:creationId xmlns:a16="http://schemas.microsoft.com/office/drawing/2014/main" id="{193EEBA9-9CE0-984A-8020-50C5E065DCC8}"/>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- 15</a:t>
            </a:r>
          </a:p>
        </p:txBody>
      </p:sp>
      <p:sp>
        <p:nvSpPr>
          <p:cNvPr id="8" name="Text Placeholder 2">
            <a:extLst>
              <a:ext uri="{FF2B5EF4-FFF2-40B4-BE49-F238E27FC236}">
                <a16:creationId xmlns:a16="http://schemas.microsoft.com/office/drawing/2014/main" id="{12540EDD-E94F-514D-95C5-0B0199374E82}"/>
              </a:ext>
            </a:extLst>
          </p:cNvPr>
          <p:cNvSpPr>
            <a:spLocks noGrp="1"/>
          </p:cNvSpPr>
          <p:nvPr>
            <p:ph type="body" sz="quarter" idx="13"/>
          </p:nvPr>
        </p:nvSpPr>
        <p:spPr>
          <a:xfrm>
            <a:off x="457200" y="1001484"/>
            <a:ext cx="11224407" cy="418241"/>
          </a:xfrm>
        </p:spPr>
        <p:txBody>
          <a:bodyPr/>
          <a:lstStyle/>
          <a:p>
            <a:pPr>
              <a:lnSpc>
                <a:spcPct val="100000"/>
              </a:lnSpc>
            </a:pPr>
            <a:r>
              <a:rPr lang="es-ES" sz="2000" dirty="0"/>
              <a:t> </a:t>
            </a:r>
            <a:r>
              <a:rPr lang="ca-ES" sz="2000" dirty="0"/>
              <a:t>El suport a la presa de decisions no és el mateix que la presa de decisions per substitució </a:t>
            </a:r>
            <a:r>
              <a:rPr lang="en-US" sz="2000" dirty="0"/>
              <a:t>(c) </a:t>
            </a:r>
          </a:p>
        </p:txBody>
      </p:sp>
    </p:spTree>
    <p:extLst>
      <p:ext uri="{BB962C8B-B14F-4D97-AF65-F5344CB8AC3E}">
        <p14:creationId xmlns:p14="http://schemas.microsoft.com/office/powerpoint/2010/main" val="3437172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5A459F-EC1B-3B4A-8906-F01509FE500F}"/>
              </a:ext>
            </a:extLst>
          </p:cNvPr>
          <p:cNvSpPr>
            <a:spLocks noGrp="1"/>
          </p:cNvSpPr>
          <p:nvPr>
            <p:ph type="sldNum" sz="quarter" idx="12"/>
          </p:nvPr>
        </p:nvSpPr>
        <p:spPr/>
        <p:txBody>
          <a:bodyPr/>
          <a:lstStyle/>
          <a:p>
            <a:fld id="{04260D4A-DEC1-45DD-8AB2-A3349BAAA59E}" type="slidenum">
              <a:rPr lang="en-US" smtClean="0"/>
              <a:pPr/>
              <a:t>56</a:t>
            </a:fld>
            <a:endParaRPr lang="en-US"/>
          </a:p>
        </p:txBody>
      </p:sp>
      <p:sp>
        <p:nvSpPr>
          <p:cNvPr id="4" name="Content Placeholder 3">
            <a:extLst>
              <a:ext uri="{FF2B5EF4-FFF2-40B4-BE49-F238E27FC236}">
                <a16:creationId xmlns:a16="http://schemas.microsoft.com/office/drawing/2014/main" id="{2452C4EE-9CCC-954D-BBE1-E9EDA2A06BCD}"/>
              </a:ext>
            </a:extLst>
          </p:cNvPr>
          <p:cNvSpPr>
            <a:spLocks noGrp="1"/>
          </p:cNvSpPr>
          <p:nvPr>
            <p:ph sz="quarter" idx="14"/>
          </p:nvPr>
        </p:nvSpPr>
        <p:spPr>
          <a:xfrm>
            <a:off x="507195" y="1804738"/>
            <a:ext cx="11174412" cy="4206450"/>
          </a:xfrm>
        </p:spPr>
        <p:txBody>
          <a:bodyPr/>
          <a:lstStyle/>
          <a:p>
            <a:pPr algn="just"/>
            <a:r>
              <a:rPr lang="ca-ES" dirty="0"/>
              <a:t>En molts països, la legislació i els marcs polítics existents continuen preveient models de presa de decisions per substitució. </a:t>
            </a:r>
          </a:p>
          <a:p>
            <a:pPr algn="just"/>
            <a:r>
              <a:rPr lang="ca-ES" dirty="0"/>
              <a:t>És fonamental, doncs, fer pressió i defensar els drets en salut mental per canviar les lleis, les polítiques i les pràctiques existents que no estiguin en consonància amb la CDPD</a:t>
            </a:r>
            <a:r>
              <a:rPr lang="en-US" dirty="0"/>
              <a:t>. </a:t>
            </a:r>
          </a:p>
          <a:p>
            <a:pPr algn="just"/>
            <a:r>
              <a:rPr lang="ca-ES" dirty="0"/>
              <a:t>És possible que per dur a terme aquesta mena de reforma es requereixi un cert temps; mentrestant, però, hi ha moltes coses que es poden fer per ajudar les persones a prendre les seves pròpies decisions, fins i tot dins dels marcs legals o polítics existents. </a:t>
            </a:r>
          </a:p>
          <a:p>
            <a:pPr algn="just"/>
            <a:r>
              <a:rPr lang="ca-ES" dirty="0"/>
              <a:t>A més, també és possible donar-los suport perquè posin fi als seus règims de presa de decisions per substitució</a:t>
            </a:r>
            <a:r>
              <a:rPr lang="en-US" dirty="0"/>
              <a:t>.</a:t>
            </a:r>
          </a:p>
          <a:p>
            <a:pPr algn="just"/>
            <a:endParaRPr lang="en-US" dirty="0"/>
          </a:p>
        </p:txBody>
      </p:sp>
      <p:sp>
        <p:nvSpPr>
          <p:cNvPr id="5" name="Title 4">
            <a:extLst>
              <a:ext uri="{FF2B5EF4-FFF2-40B4-BE49-F238E27FC236}">
                <a16:creationId xmlns:a16="http://schemas.microsoft.com/office/drawing/2014/main" id="{151D1F65-872B-A643-989E-CD6F90E4E0C6}"/>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- 16</a:t>
            </a:r>
          </a:p>
        </p:txBody>
      </p:sp>
      <p:sp>
        <p:nvSpPr>
          <p:cNvPr id="8" name="Text Placeholder 2">
            <a:extLst>
              <a:ext uri="{FF2B5EF4-FFF2-40B4-BE49-F238E27FC236}">
                <a16:creationId xmlns:a16="http://schemas.microsoft.com/office/drawing/2014/main" id="{12540EDD-E94F-514D-95C5-0B0199374E82}"/>
              </a:ext>
            </a:extLst>
          </p:cNvPr>
          <p:cNvSpPr>
            <a:spLocks noGrp="1"/>
          </p:cNvSpPr>
          <p:nvPr>
            <p:ph type="body" sz="quarter" idx="13"/>
          </p:nvPr>
        </p:nvSpPr>
        <p:spPr>
          <a:xfrm>
            <a:off x="457200" y="1001484"/>
            <a:ext cx="11224407" cy="418241"/>
          </a:xfrm>
        </p:spPr>
        <p:txBody>
          <a:bodyPr/>
          <a:lstStyle/>
          <a:p>
            <a:pPr>
              <a:lnSpc>
                <a:spcPct val="100000"/>
              </a:lnSpc>
            </a:pPr>
            <a:r>
              <a:rPr lang="es-ES" sz="2000" dirty="0"/>
              <a:t> </a:t>
            </a:r>
            <a:r>
              <a:rPr lang="ca-ES" sz="2000" dirty="0"/>
              <a:t>El suport a la presa de decisions no és el mateix que la presa de decisions per substitució </a:t>
            </a:r>
            <a:r>
              <a:rPr lang="en-US" sz="2000" dirty="0"/>
              <a:t>(d) </a:t>
            </a:r>
          </a:p>
        </p:txBody>
      </p:sp>
    </p:spTree>
    <p:extLst>
      <p:ext uri="{BB962C8B-B14F-4D97-AF65-F5344CB8AC3E}">
        <p14:creationId xmlns:p14="http://schemas.microsoft.com/office/powerpoint/2010/main" val="3579153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84422F-82A1-B941-9875-E121D3664F26}"/>
              </a:ext>
            </a:extLst>
          </p:cNvPr>
          <p:cNvSpPr>
            <a:spLocks noGrp="1"/>
          </p:cNvSpPr>
          <p:nvPr>
            <p:ph type="sldNum" sz="quarter" idx="12"/>
          </p:nvPr>
        </p:nvSpPr>
        <p:spPr/>
        <p:txBody>
          <a:bodyPr/>
          <a:lstStyle/>
          <a:p>
            <a:fld id="{04260D4A-DEC1-45DD-8AB2-A3349BAAA59E}" type="slidenum">
              <a:rPr lang="en-US" smtClean="0"/>
              <a:pPr/>
              <a:t>57</a:t>
            </a:fld>
            <a:endParaRPr lang="en-US"/>
          </a:p>
        </p:txBody>
      </p:sp>
      <p:sp>
        <p:nvSpPr>
          <p:cNvPr id="3" name="Text Placeholder 2">
            <a:extLst>
              <a:ext uri="{FF2B5EF4-FFF2-40B4-BE49-F238E27FC236}">
                <a16:creationId xmlns:a16="http://schemas.microsoft.com/office/drawing/2014/main" id="{350E106F-5902-A445-BD9B-F2364E8E86CF}"/>
              </a:ext>
            </a:extLst>
          </p:cNvPr>
          <p:cNvSpPr>
            <a:spLocks noGrp="1"/>
          </p:cNvSpPr>
          <p:nvPr>
            <p:ph type="body" sz="quarter" idx="13"/>
          </p:nvPr>
        </p:nvSpPr>
        <p:spPr/>
        <p:txBody>
          <a:bodyPr/>
          <a:lstStyle/>
          <a:p>
            <a:r>
              <a:rPr lang="ca-ES" dirty="0"/>
              <a:t>El suport a la presa de decisions és voluntària </a:t>
            </a:r>
            <a:r>
              <a:rPr lang="en-US" dirty="0"/>
              <a:t>(a) </a:t>
            </a:r>
          </a:p>
        </p:txBody>
      </p:sp>
      <p:sp>
        <p:nvSpPr>
          <p:cNvPr id="4" name="Content Placeholder 3">
            <a:extLst>
              <a:ext uri="{FF2B5EF4-FFF2-40B4-BE49-F238E27FC236}">
                <a16:creationId xmlns:a16="http://schemas.microsoft.com/office/drawing/2014/main" id="{EE51EFF6-9ADE-864C-9970-20E209D3A19B}"/>
              </a:ext>
            </a:extLst>
          </p:cNvPr>
          <p:cNvSpPr>
            <a:spLocks noGrp="1"/>
          </p:cNvSpPr>
          <p:nvPr>
            <p:ph sz="quarter" idx="14"/>
          </p:nvPr>
        </p:nvSpPr>
        <p:spPr/>
        <p:txBody>
          <a:bodyPr/>
          <a:lstStyle/>
          <a:p>
            <a:pPr marL="0" indent="0" algn="just">
              <a:buNone/>
            </a:pPr>
            <a:r>
              <a:rPr lang="ca-ES" b="1" dirty="0"/>
              <a:t>El suport a la presa de decisions és voluntària:</a:t>
            </a:r>
          </a:p>
          <a:p>
            <a:pPr lvl="0" algn="just" fontAlgn="base"/>
            <a:r>
              <a:rPr lang="ca-ES" dirty="0"/>
              <a:t>No s’ha d’imposar a les persones. </a:t>
            </a:r>
            <a:endParaRPr lang="es-ES" dirty="0"/>
          </a:p>
          <a:p>
            <a:pPr algn="just"/>
            <a:r>
              <a:rPr lang="ca-ES" dirty="0"/>
              <a:t>Si una persona decideix que no vol rebre cap suport, cal respectar-ho</a:t>
            </a:r>
            <a:r>
              <a:rPr lang="en-US" dirty="0"/>
              <a:t>.</a:t>
            </a:r>
          </a:p>
          <a:p>
            <a:pPr algn="just"/>
            <a:r>
              <a:rPr lang="ca-ES" dirty="0"/>
              <a:t>Moltes persones han expressat la seva preocupació pel fet que, en algunes situacions, si la persona rebutja el suport, pot ser que ella o altres persones corrin perill</a:t>
            </a:r>
            <a:r>
              <a:rPr lang="en-US" dirty="0"/>
              <a:t>. </a:t>
            </a:r>
          </a:p>
          <a:p>
            <a:pPr algn="just"/>
            <a:r>
              <a:rPr lang="ca-ES" dirty="0"/>
              <a:t>Tanmateix, és important tenir en compte que el fet d’imposar o de forçar un tractament pot causar un dany immediat i/o en el futur</a:t>
            </a:r>
            <a:r>
              <a:rPr lang="en-US" dirty="0"/>
              <a:t>. </a:t>
            </a:r>
          </a:p>
          <a:p>
            <a:pPr marL="0" indent="0" algn="just">
              <a:buNone/>
            </a:pPr>
            <a:endParaRPr lang="en-US" dirty="0"/>
          </a:p>
        </p:txBody>
      </p:sp>
      <p:sp>
        <p:nvSpPr>
          <p:cNvPr id="5" name="Title 4">
            <a:extLst>
              <a:ext uri="{FF2B5EF4-FFF2-40B4-BE49-F238E27FC236}">
                <a16:creationId xmlns:a16="http://schemas.microsoft.com/office/drawing/2014/main" id="{C345B38A-7CDD-0C48-BD85-E79F8EBE6214}"/>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- 17</a:t>
            </a:r>
          </a:p>
        </p:txBody>
      </p:sp>
    </p:spTree>
    <p:extLst>
      <p:ext uri="{BB962C8B-B14F-4D97-AF65-F5344CB8AC3E}">
        <p14:creationId xmlns:p14="http://schemas.microsoft.com/office/powerpoint/2010/main" val="3473235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D15B98-9D48-7448-A519-84FC0D5523ED}"/>
              </a:ext>
            </a:extLst>
          </p:cNvPr>
          <p:cNvSpPr>
            <a:spLocks noGrp="1"/>
          </p:cNvSpPr>
          <p:nvPr>
            <p:ph type="sldNum" sz="quarter" idx="12"/>
          </p:nvPr>
        </p:nvSpPr>
        <p:spPr/>
        <p:txBody>
          <a:bodyPr/>
          <a:lstStyle/>
          <a:p>
            <a:fld id="{04260D4A-DEC1-45DD-8AB2-A3349BAAA59E}" type="slidenum">
              <a:rPr lang="en-US" smtClean="0"/>
              <a:pPr/>
              <a:t>58</a:t>
            </a:fld>
            <a:endParaRPr lang="en-US"/>
          </a:p>
        </p:txBody>
      </p:sp>
      <p:sp>
        <p:nvSpPr>
          <p:cNvPr id="3" name="Text Placeholder 2">
            <a:extLst>
              <a:ext uri="{FF2B5EF4-FFF2-40B4-BE49-F238E27FC236}">
                <a16:creationId xmlns:a16="http://schemas.microsoft.com/office/drawing/2014/main" id="{639D3710-D1DC-E245-96D0-33214672AABB}"/>
              </a:ext>
            </a:extLst>
          </p:cNvPr>
          <p:cNvSpPr>
            <a:spLocks noGrp="1"/>
          </p:cNvSpPr>
          <p:nvPr>
            <p:ph type="body" sz="quarter" idx="13"/>
          </p:nvPr>
        </p:nvSpPr>
        <p:spPr/>
        <p:txBody>
          <a:bodyPr/>
          <a:lstStyle/>
          <a:p>
            <a:r>
              <a:rPr lang="ca-ES" dirty="0"/>
              <a:t>El suport a la presa de decisions és voluntària </a:t>
            </a:r>
            <a:r>
              <a:rPr lang="en-US" dirty="0"/>
              <a:t>(b) </a:t>
            </a:r>
          </a:p>
        </p:txBody>
      </p:sp>
      <p:sp>
        <p:nvSpPr>
          <p:cNvPr id="4" name="Content Placeholder 3">
            <a:extLst>
              <a:ext uri="{FF2B5EF4-FFF2-40B4-BE49-F238E27FC236}">
                <a16:creationId xmlns:a16="http://schemas.microsoft.com/office/drawing/2014/main" id="{559C61E1-3BB8-894F-A9F3-FCD3E79227D6}"/>
              </a:ext>
            </a:extLst>
          </p:cNvPr>
          <p:cNvSpPr>
            <a:spLocks noGrp="1"/>
          </p:cNvSpPr>
          <p:nvPr>
            <p:ph sz="quarter" idx="14"/>
          </p:nvPr>
        </p:nvSpPr>
        <p:spPr/>
        <p:txBody>
          <a:bodyPr/>
          <a:lstStyle/>
          <a:p>
            <a:pPr marL="0" indent="0" algn="just">
              <a:buNone/>
            </a:pPr>
            <a:r>
              <a:rPr lang="pt-BR" b="1" dirty="0"/>
              <a:t>Com podem evitar </a:t>
            </a:r>
            <a:r>
              <a:rPr lang="pt-BR" b="1" dirty="0" err="1"/>
              <a:t>l’explotació</a:t>
            </a:r>
            <a:r>
              <a:rPr lang="pt-BR" b="1" dirty="0"/>
              <a:t> per </a:t>
            </a:r>
            <a:r>
              <a:rPr lang="pt-BR" b="1" dirty="0" err="1"/>
              <a:t>part</a:t>
            </a:r>
            <a:r>
              <a:rPr lang="pt-BR" b="1" dirty="0"/>
              <a:t> de </a:t>
            </a:r>
            <a:r>
              <a:rPr lang="pt-BR" b="1" dirty="0" err="1"/>
              <a:t>les</a:t>
            </a:r>
            <a:r>
              <a:rPr lang="pt-BR" b="1" dirty="0"/>
              <a:t> </a:t>
            </a:r>
            <a:r>
              <a:rPr lang="pt-BR" b="1" dirty="0" err="1"/>
              <a:t>persones</a:t>
            </a:r>
            <a:r>
              <a:rPr lang="pt-BR" b="1" dirty="0"/>
              <a:t> de </a:t>
            </a:r>
            <a:r>
              <a:rPr lang="pt-BR" b="1" dirty="0" err="1"/>
              <a:t>suport</a:t>
            </a:r>
            <a:r>
              <a:rPr lang="pt-BR" b="1" dirty="0"/>
              <a:t>?</a:t>
            </a:r>
            <a:endParaRPr lang="es-ES" b="1" dirty="0"/>
          </a:p>
          <a:p>
            <a:pPr algn="just"/>
            <a:r>
              <a:rPr lang="ca-ES" dirty="0"/>
              <a:t>Sovint, la família, els amics i altres persones de suport tenen bones intencions, però de vegades, en el context del suport a la presa de decisions, hi ha qui pot mirar d’aprofitar-se de la persona, d’explotar-la o de perjudicar-la </a:t>
            </a:r>
          </a:p>
          <a:p>
            <a:pPr algn="just"/>
            <a:r>
              <a:rPr lang="ca-ES" dirty="0"/>
              <a:t>Per tant, cal prendre precaucions per assegurar-se que no es produeixi cap explotació i que les possibles situacions d’abús es detectin i s’abordin al més aviat possible. </a:t>
            </a:r>
            <a:endParaRPr lang="es-ES" dirty="0"/>
          </a:p>
          <a:p>
            <a:pPr algn="just"/>
            <a:r>
              <a:rPr lang="en-US" dirty="0"/>
              <a:t>. </a:t>
            </a:r>
          </a:p>
          <a:p>
            <a:pPr algn="just"/>
            <a:endParaRPr lang="en-US" dirty="0"/>
          </a:p>
        </p:txBody>
      </p:sp>
      <p:sp>
        <p:nvSpPr>
          <p:cNvPr id="5" name="Title 4">
            <a:extLst>
              <a:ext uri="{FF2B5EF4-FFF2-40B4-BE49-F238E27FC236}">
                <a16:creationId xmlns:a16="http://schemas.microsoft.com/office/drawing/2014/main" id="{6FCE2651-54FB-564B-AAB1-F8CB424989FA}"/>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- 18</a:t>
            </a:r>
          </a:p>
        </p:txBody>
      </p:sp>
    </p:spTree>
    <p:extLst>
      <p:ext uri="{BB962C8B-B14F-4D97-AF65-F5344CB8AC3E}">
        <p14:creationId xmlns:p14="http://schemas.microsoft.com/office/powerpoint/2010/main" val="38391235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760CB6-542E-BA49-ACC9-8A8A1C4728AC}"/>
              </a:ext>
            </a:extLst>
          </p:cNvPr>
          <p:cNvSpPr>
            <a:spLocks noGrp="1"/>
          </p:cNvSpPr>
          <p:nvPr>
            <p:ph type="sldNum" sz="quarter" idx="12"/>
          </p:nvPr>
        </p:nvSpPr>
        <p:spPr/>
        <p:txBody>
          <a:bodyPr/>
          <a:lstStyle/>
          <a:p>
            <a:fld id="{04260D4A-DEC1-45DD-8AB2-A3349BAAA59E}" type="slidenum">
              <a:rPr lang="en-US" smtClean="0"/>
              <a:pPr/>
              <a:t>59</a:t>
            </a:fld>
            <a:endParaRPr lang="en-US"/>
          </a:p>
        </p:txBody>
      </p:sp>
      <p:sp>
        <p:nvSpPr>
          <p:cNvPr id="3" name="Text Placeholder 2">
            <a:extLst>
              <a:ext uri="{FF2B5EF4-FFF2-40B4-BE49-F238E27FC236}">
                <a16:creationId xmlns:a16="http://schemas.microsoft.com/office/drawing/2014/main" id="{8B8B6AE1-A1DB-164C-B648-5D1154C249F6}"/>
              </a:ext>
            </a:extLst>
          </p:cNvPr>
          <p:cNvSpPr>
            <a:spLocks noGrp="1"/>
          </p:cNvSpPr>
          <p:nvPr>
            <p:ph type="body" sz="quarter" idx="13"/>
          </p:nvPr>
        </p:nvSpPr>
        <p:spPr/>
        <p:txBody>
          <a:bodyPr/>
          <a:lstStyle/>
          <a:p>
            <a:r>
              <a:rPr lang="ca-ES" dirty="0"/>
              <a:t>El suport a la presa de decisions és voluntària </a:t>
            </a:r>
            <a:r>
              <a:rPr lang="en-US" dirty="0"/>
              <a:t>(c) </a:t>
            </a:r>
          </a:p>
        </p:txBody>
      </p:sp>
      <p:sp>
        <p:nvSpPr>
          <p:cNvPr id="4" name="Content Placeholder 3">
            <a:extLst>
              <a:ext uri="{FF2B5EF4-FFF2-40B4-BE49-F238E27FC236}">
                <a16:creationId xmlns:a16="http://schemas.microsoft.com/office/drawing/2014/main" id="{68719A6F-C4E8-E24F-A0F8-587FF0512C7D}"/>
              </a:ext>
            </a:extLst>
          </p:cNvPr>
          <p:cNvSpPr>
            <a:spLocks noGrp="1"/>
          </p:cNvSpPr>
          <p:nvPr>
            <p:ph sz="quarter" idx="14"/>
          </p:nvPr>
        </p:nvSpPr>
        <p:spPr/>
        <p:txBody>
          <a:bodyPr/>
          <a:lstStyle/>
          <a:p>
            <a:pPr algn="just"/>
            <a:r>
              <a:rPr lang="ca-ES" dirty="0"/>
              <a:t>És important impartir formació sobre les estratègies que es poden adoptar per prevenir i abordar la possible explotació per part de les persones de suport</a:t>
            </a:r>
            <a:r>
              <a:rPr lang="en-US" dirty="0"/>
              <a:t>:</a:t>
            </a:r>
          </a:p>
          <a:p>
            <a:pPr lvl="2" algn="just" fontAlgn="base"/>
            <a:r>
              <a:rPr lang="ca-ES" sz="2200" dirty="0"/>
              <a:t>Les persones amb discapacitat psicosocial, intel·lectual o cognitiva.</a:t>
            </a:r>
            <a:endParaRPr lang="es-ES" sz="2200" dirty="0"/>
          </a:p>
          <a:p>
            <a:pPr lvl="2" algn="just" fontAlgn="base"/>
            <a:r>
              <a:rPr lang="ca-ES" sz="2200" dirty="0"/>
              <a:t>Els familiars, els cuidadors i altres persones de suport.</a:t>
            </a:r>
            <a:endParaRPr lang="es-ES" sz="2200" dirty="0"/>
          </a:p>
          <a:p>
            <a:pPr lvl="2" algn="just" fontAlgn="base"/>
            <a:r>
              <a:rPr lang="ca-ES" sz="2200" dirty="0"/>
              <a:t>Els professionals de la salut mental i d’altres disciplines.</a:t>
            </a:r>
            <a:endParaRPr lang="es-ES" sz="2200" dirty="0"/>
          </a:p>
          <a:p>
            <a:pPr lvl="2" algn="just" fontAlgn="base"/>
            <a:r>
              <a:rPr lang="ca-ES" sz="2200" dirty="0"/>
              <a:t>Els treballadors parells i els defensors dels drets en salut mental.</a:t>
            </a:r>
            <a:endParaRPr lang="es-ES" sz="2200" dirty="0"/>
          </a:p>
          <a:p>
            <a:pPr lvl="2" algn="just" fontAlgn="base"/>
            <a:r>
              <a:rPr lang="ca-ES" sz="2200" dirty="0"/>
              <a:t>Els professionals de la Justícia.</a:t>
            </a:r>
            <a:endParaRPr lang="es-ES" sz="2200" dirty="0"/>
          </a:p>
          <a:p>
            <a:pPr lvl="2" algn="just"/>
            <a:r>
              <a:rPr lang="ca-ES" sz="2200" dirty="0"/>
              <a:t>Altres persones pertinents de la comunitat</a:t>
            </a:r>
            <a:r>
              <a:rPr lang="es-ES" sz="2200" dirty="0"/>
              <a:t>.</a:t>
            </a:r>
            <a:endParaRPr lang="en-US" sz="2200" dirty="0"/>
          </a:p>
          <a:p>
            <a:pPr algn="just"/>
            <a:r>
              <a:rPr lang="ca-ES" dirty="0"/>
              <a:t>La formació ha d’abordar els factors i els processos socials que poden afavorir l’explotació</a:t>
            </a:r>
            <a:r>
              <a:rPr lang="en-US" dirty="0"/>
              <a:t>.</a:t>
            </a:r>
          </a:p>
          <a:p>
            <a:pPr algn="just"/>
            <a:endParaRPr lang="en-US" dirty="0"/>
          </a:p>
        </p:txBody>
      </p:sp>
      <p:sp>
        <p:nvSpPr>
          <p:cNvPr id="5" name="Title 4">
            <a:extLst>
              <a:ext uri="{FF2B5EF4-FFF2-40B4-BE49-F238E27FC236}">
                <a16:creationId xmlns:a16="http://schemas.microsoft.com/office/drawing/2014/main" id="{DD6D3C2C-2382-664B-A524-568186AB64BB}"/>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- 19</a:t>
            </a:r>
          </a:p>
        </p:txBody>
      </p:sp>
    </p:spTree>
    <p:extLst>
      <p:ext uri="{BB962C8B-B14F-4D97-AF65-F5344CB8AC3E}">
        <p14:creationId xmlns:p14="http://schemas.microsoft.com/office/powerpoint/2010/main" val="1229443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0111AE-9CB3-EB4A-A2B2-222DB6C60267}"/>
              </a:ext>
            </a:extLst>
          </p:cNvPr>
          <p:cNvSpPr>
            <a:spLocks noGrp="1"/>
          </p:cNvSpPr>
          <p:nvPr>
            <p:ph type="sldNum" sz="quarter" idx="4294967295"/>
          </p:nvPr>
        </p:nvSpPr>
        <p:spPr>
          <a:xfrm>
            <a:off x="10034587" y="6623100"/>
            <a:ext cx="1648619" cy="216000"/>
          </a:xfrm>
          <a:prstGeom prst="rect">
            <a:avLst/>
          </a:prstGeom>
        </p:spPr>
        <p:txBody>
          <a:bodyPr/>
          <a:lstStyle/>
          <a:p>
            <a:fld id="{04260D4A-DEC1-45DD-8AB2-A3349BAAA59E}" type="slidenum">
              <a:rPr lang="en-US" smtClean="0"/>
              <a:pPr/>
              <a:t>6</a:t>
            </a:fld>
            <a:endParaRPr lang="en-US"/>
          </a:p>
        </p:txBody>
      </p:sp>
      <p:sp>
        <p:nvSpPr>
          <p:cNvPr id="3" name="Text Placeholder 2">
            <a:extLst>
              <a:ext uri="{FF2B5EF4-FFF2-40B4-BE49-F238E27FC236}">
                <a16:creationId xmlns:a16="http://schemas.microsoft.com/office/drawing/2014/main" id="{E72C5F12-21BC-704A-A386-686B082F7873}"/>
              </a:ext>
            </a:extLst>
          </p:cNvPr>
          <p:cNvSpPr>
            <a:spLocks noGrp="1"/>
          </p:cNvSpPr>
          <p:nvPr>
            <p:ph type="body" sz="quarter" idx="13"/>
          </p:nvPr>
        </p:nvSpPr>
        <p:spPr>
          <a:xfrm>
            <a:off x="574115" y="946614"/>
            <a:ext cx="11174400" cy="360000"/>
          </a:xfrm>
        </p:spPr>
        <p:txBody>
          <a:bodyPr/>
          <a:lstStyle/>
          <a:p>
            <a:r>
              <a:rPr lang="ca-ES" dirty="0"/>
              <a:t>En finalitzar la formació, els participants han de poder</a:t>
            </a:r>
            <a:r>
              <a:rPr lang="en-US" dirty="0"/>
              <a:t>: </a:t>
            </a:r>
          </a:p>
        </p:txBody>
      </p:sp>
      <p:sp>
        <p:nvSpPr>
          <p:cNvPr id="4" name="Content Placeholder 3">
            <a:extLst>
              <a:ext uri="{FF2B5EF4-FFF2-40B4-BE49-F238E27FC236}">
                <a16:creationId xmlns:a16="http://schemas.microsoft.com/office/drawing/2014/main" id="{ECC38F5A-E003-4641-9DE1-DC84362400C9}"/>
              </a:ext>
            </a:extLst>
          </p:cNvPr>
          <p:cNvSpPr>
            <a:spLocks noGrp="1"/>
          </p:cNvSpPr>
          <p:nvPr>
            <p:ph sz="quarter" idx="14"/>
          </p:nvPr>
        </p:nvSpPr>
        <p:spPr/>
        <p:txBody>
          <a:bodyPr/>
          <a:lstStyle/>
          <a:p>
            <a:pPr lvl="0" algn="just" fontAlgn="base"/>
            <a:r>
              <a:rPr lang="es-ES" dirty="0" err="1"/>
              <a:t>Aprendre</a:t>
            </a:r>
            <a:r>
              <a:rPr lang="es-ES" dirty="0"/>
              <a:t> a </a:t>
            </a:r>
            <a:r>
              <a:rPr lang="es-ES" dirty="0" err="1"/>
              <a:t>rebatre</a:t>
            </a:r>
            <a:r>
              <a:rPr lang="es-ES" dirty="0"/>
              <a:t> </a:t>
            </a:r>
            <a:r>
              <a:rPr lang="es-ES" dirty="0" err="1"/>
              <a:t>els</a:t>
            </a:r>
            <a:r>
              <a:rPr lang="es-ES" dirty="0"/>
              <a:t> </a:t>
            </a:r>
            <a:r>
              <a:rPr lang="es-ES" dirty="0" err="1"/>
              <a:t>conceptes</a:t>
            </a:r>
            <a:r>
              <a:rPr lang="es-ES" dirty="0"/>
              <a:t> </a:t>
            </a:r>
            <a:r>
              <a:rPr lang="es-ES" dirty="0" err="1"/>
              <a:t>erronis</a:t>
            </a:r>
            <a:r>
              <a:rPr lang="es-ES" dirty="0"/>
              <a:t> sobre la </a:t>
            </a:r>
            <a:r>
              <a:rPr lang="es-ES" dirty="0" err="1"/>
              <a:t>capacitat</a:t>
            </a:r>
            <a:r>
              <a:rPr lang="es-ES" dirty="0"/>
              <a:t> per </a:t>
            </a:r>
            <a:r>
              <a:rPr lang="es-ES" dirty="0" err="1"/>
              <a:t>prendre</a:t>
            </a:r>
            <a:r>
              <a:rPr lang="es-ES" dirty="0"/>
              <a:t> </a:t>
            </a:r>
            <a:r>
              <a:rPr lang="es-ES" dirty="0" err="1"/>
              <a:t>decisions</a:t>
            </a:r>
            <a:r>
              <a:rPr lang="es-ES" dirty="0"/>
              <a:t> de les persones </a:t>
            </a:r>
            <a:r>
              <a:rPr lang="es-ES" dirty="0" err="1"/>
              <a:t>amb</a:t>
            </a:r>
            <a:r>
              <a:rPr lang="es-ES" dirty="0"/>
              <a:t> </a:t>
            </a:r>
            <a:r>
              <a:rPr lang="es-ES" dirty="0" err="1"/>
              <a:t>discapacitat</a:t>
            </a:r>
            <a:r>
              <a:rPr lang="es-ES" dirty="0"/>
              <a:t> psicosocial, </a:t>
            </a:r>
            <a:r>
              <a:rPr lang="es-ES" dirty="0" err="1"/>
              <a:t>intel·lectual</a:t>
            </a:r>
            <a:r>
              <a:rPr lang="es-ES" dirty="0"/>
              <a:t> i cognitiva. </a:t>
            </a:r>
          </a:p>
          <a:p>
            <a:pPr lvl="0" algn="just" fontAlgn="base"/>
            <a:r>
              <a:rPr lang="es-ES" dirty="0" err="1"/>
              <a:t>Comprendre</a:t>
            </a:r>
            <a:r>
              <a:rPr lang="es-ES" dirty="0"/>
              <a:t> </a:t>
            </a:r>
            <a:r>
              <a:rPr lang="es-ES" dirty="0" err="1"/>
              <a:t>l’article</a:t>
            </a:r>
            <a:r>
              <a:rPr lang="es-ES" dirty="0"/>
              <a:t> 12 de la CDPD i el </a:t>
            </a:r>
            <a:r>
              <a:rPr lang="es-ES" dirty="0" err="1"/>
              <a:t>dret</a:t>
            </a:r>
            <a:r>
              <a:rPr lang="es-ES" dirty="0"/>
              <a:t> a la </a:t>
            </a:r>
            <a:r>
              <a:rPr lang="es-ES" dirty="0" err="1"/>
              <a:t>capacitat</a:t>
            </a:r>
            <a:r>
              <a:rPr lang="es-ES" dirty="0"/>
              <a:t> jurídica. </a:t>
            </a:r>
          </a:p>
          <a:p>
            <a:pPr lvl="0" algn="just" fontAlgn="base"/>
            <a:r>
              <a:rPr lang="es-ES" dirty="0" err="1"/>
              <a:t>Aprendre</a:t>
            </a:r>
            <a:r>
              <a:rPr lang="es-ES" dirty="0"/>
              <a:t> a respectar el </a:t>
            </a:r>
            <a:r>
              <a:rPr lang="es-ES" dirty="0" err="1"/>
              <a:t>dret</a:t>
            </a:r>
            <a:r>
              <a:rPr lang="es-ES" dirty="0"/>
              <a:t> a la </a:t>
            </a:r>
            <a:r>
              <a:rPr lang="es-ES" dirty="0" err="1"/>
              <a:t>capacitat</a:t>
            </a:r>
            <a:r>
              <a:rPr lang="es-ES" dirty="0"/>
              <a:t> jurídica en </a:t>
            </a:r>
            <a:r>
              <a:rPr lang="es-ES" dirty="0" err="1"/>
              <a:t>situacions</a:t>
            </a:r>
            <a:r>
              <a:rPr lang="es-ES" dirty="0"/>
              <a:t> concretes. </a:t>
            </a:r>
          </a:p>
          <a:p>
            <a:pPr lvl="0" algn="just" fontAlgn="base"/>
            <a:r>
              <a:rPr lang="es-ES" dirty="0"/>
              <a:t>Adquirir </a:t>
            </a:r>
            <a:r>
              <a:rPr lang="es-ES" dirty="0" err="1"/>
              <a:t>coneixements</a:t>
            </a:r>
            <a:r>
              <a:rPr lang="es-ES" dirty="0"/>
              <a:t> </a:t>
            </a:r>
            <a:r>
              <a:rPr lang="es-ES" dirty="0" err="1"/>
              <a:t>aplicats</a:t>
            </a:r>
            <a:r>
              <a:rPr lang="es-ES" dirty="0"/>
              <a:t> sobre el </a:t>
            </a:r>
            <a:r>
              <a:rPr lang="es-ES" dirty="0" err="1"/>
              <a:t>suport</a:t>
            </a:r>
            <a:r>
              <a:rPr lang="es-ES" dirty="0"/>
              <a:t> a la presa de </a:t>
            </a:r>
            <a:r>
              <a:rPr lang="es-ES" dirty="0" err="1"/>
              <a:t>decisions</a:t>
            </a:r>
            <a:r>
              <a:rPr lang="es-ES" dirty="0"/>
              <a:t> i la </a:t>
            </a:r>
            <a:r>
              <a:rPr lang="es-ES" dirty="0" err="1"/>
              <a:t>planificació</a:t>
            </a:r>
            <a:r>
              <a:rPr lang="es-ES" dirty="0"/>
              <a:t> de </a:t>
            </a:r>
            <a:r>
              <a:rPr lang="es-ES" dirty="0" err="1"/>
              <a:t>decisions</a:t>
            </a:r>
            <a:r>
              <a:rPr lang="es-ES" dirty="0"/>
              <a:t> </a:t>
            </a:r>
            <a:r>
              <a:rPr lang="es-ES" dirty="0" err="1"/>
              <a:t>anticipades</a:t>
            </a:r>
            <a:endParaRPr lang="es-ES" dirty="0"/>
          </a:p>
          <a:p>
            <a:pPr marL="0" lvl="0" indent="0" algn="just" fontAlgn="base">
              <a:buNone/>
            </a:pPr>
            <a:endParaRPr lang="ca-ES" dirty="0"/>
          </a:p>
          <a:p>
            <a:pPr marL="0" indent="0" algn="just">
              <a:buNone/>
            </a:pPr>
            <a:endParaRPr lang="en-US" dirty="0"/>
          </a:p>
          <a:p>
            <a:pPr algn="just"/>
            <a:endParaRPr lang="en-US" dirty="0"/>
          </a:p>
        </p:txBody>
      </p:sp>
      <p:sp>
        <p:nvSpPr>
          <p:cNvPr id="5" name="Title 4">
            <a:extLst>
              <a:ext uri="{FF2B5EF4-FFF2-40B4-BE49-F238E27FC236}">
                <a16:creationId xmlns:a16="http://schemas.microsoft.com/office/drawing/2014/main" id="{E54A7942-A8A6-C046-8B42-90372B2CB12A}"/>
              </a:ext>
            </a:extLst>
          </p:cNvPr>
          <p:cNvSpPr>
            <a:spLocks noGrp="1"/>
          </p:cNvSpPr>
          <p:nvPr>
            <p:ph type="title"/>
          </p:nvPr>
        </p:nvSpPr>
        <p:spPr/>
        <p:txBody>
          <a:bodyPr/>
          <a:lstStyle/>
          <a:p>
            <a:r>
              <a:rPr lang="ca-ES" dirty="0"/>
              <a:t>Objectius d’aprenentatge, temes i recursos </a:t>
            </a:r>
            <a:endParaRPr lang="es-ES" dirty="0"/>
          </a:p>
        </p:txBody>
      </p:sp>
    </p:spTree>
    <p:extLst>
      <p:ext uri="{BB962C8B-B14F-4D97-AF65-F5344CB8AC3E}">
        <p14:creationId xmlns:p14="http://schemas.microsoft.com/office/powerpoint/2010/main" val="2621819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B08A55-F915-334B-9814-F0503518398A}"/>
              </a:ext>
            </a:extLst>
          </p:cNvPr>
          <p:cNvSpPr>
            <a:spLocks noGrp="1"/>
          </p:cNvSpPr>
          <p:nvPr>
            <p:ph type="sldNum" sz="quarter" idx="12"/>
          </p:nvPr>
        </p:nvSpPr>
        <p:spPr/>
        <p:txBody>
          <a:bodyPr/>
          <a:lstStyle/>
          <a:p>
            <a:fld id="{04260D4A-DEC1-45DD-8AB2-A3349BAAA59E}" type="slidenum">
              <a:rPr lang="en-US" smtClean="0"/>
              <a:pPr/>
              <a:t>60</a:t>
            </a:fld>
            <a:endParaRPr lang="en-US"/>
          </a:p>
        </p:txBody>
      </p:sp>
      <p:sp>
        <p:nvSpPr>
          <p:cNvPr id="3" name="Text Placeholder 2">
            <a:extLst>
              <a:ext uri="{FF2B5EF4-FFF2-40B4-BE49-F238E27FC236}">
                <a16:creationId xmlns:a16="http://schemas.microsoft.com/office/drawing/2014/main" id="{984781DB-1104-3C48-8D15-1F2ED1A64DE5}"/>
              </a:ext>
            </a:extLst>
          </p:cNvPr>
          <p:cNvSpPr>
            <a:spLocks noGrp="1"/>
          </p:cNvSpPr>
          <p:nvPr>
            <p:ph type="body" sz="quarter" idx="13"/>
          </p:nvPr>
        </p:nvSpPr>
        <p:spPr/>
        <p:txBody>
          <a:bodyPr/>
          <a:lstStyle/>
          <a:p>
            <a:r>
              <a:rPr lang="es-ES" dirty="0"/>
              <a:t>El </a:t>
            </a:r>
            <a:r>
              <a:rPr lang="ca-ES" dirty="0"/>
              <a:t>El suport a la presa de decisions és voluntària </a:t>
            </a:r>
            <a:r>
              <a:rPr lang="en-US" dirty="0"/>
              <a:t>(d) </a:t>
            </a:r>
          </a:p>
        </p:txBody>
      </p:sp>
      <p:sp>
        <p:nvSpPr>
          <p:cNvPr id="4" name="Content Placeholder 3">
            <a:extLst>
              <a:ext uri="{FF2B5EF4-FFF2-40B4-BE49-F238E27FC236}">
                <a16:creationId xmlns:a16="http://schemas.microsoft.com/office/drawing/2014/main" id="{5B6F7E37-6A95-6042-B917-A2311A117EA4}"/>
              </a:ext>
            </a:extLst>
          </p:cNvPr>
          <p:cNvSpPr>
            <a:spLocks noGrp="1"/>
          </p:cNvSpPr>
          <p:nvPr>
            <p:ph sz="quarter" idx="14"/>
          </p:nvPr>
        </p:nvSpPr>
        <p:spPr>
          <a:xfrm>
            <a:off x="507195" y="1307987"/>
            <a:ext cx="11174412" cy="5116875"/>
          </a:xfrm>
        </p:spPr>
        <p:txBody>
          <a:bodyPr/>
          <a:lstStyle/>
          <a:p>
            <a:pPr marL="0" indent="0" algn="just">
              <a:buNone/>
            </a:pPr>
            <a:r>
              <a:rPr lang="ca-ES" sz="2000" dirty="0"/>
              <a:t>Qüestions clau a tenir en compte: </a:t>
            </a:r>
            <a:endParaRPr lang="es-ES" sz="2000" dirty="0"/>
          </a:p>
          <a:p>
            <a:pPr marL="457200" indent="-457200" algn="just">
              <a:buFont typeface="+mj-lt"/>
              <a:buAutoNum type="arabicPeriod"/>
            </a:pPr>
            <a:r>
              <a:rPr lang="ca-ES" sz="2000" dirty="0"/>
              <a:t>Els professionals de la salut mental i d’altres disciplines no han d’assumir el paper de persones de suport formals a causa de l’enorme conflicte d’interessos</a:t>
            </a:r>
            <a:r>
              <a:rPr lang="en-US" sz="2000" dirty="0"/>
              <a:t>. </a:t>
            </a:r>
          </a:p>
          <a:p>
            <a:pPr marL="457200" indent="-457200" algn="just">
              <a:buFont typeface="+mj-lt"/>
              <a:buAutoNum type="arabicPeriod"/>
            </a:pPr>
            <a:r>
              <a:rPr lang="ca-ES" sz="2000" dirty="0"/>
              <a:t>El paper de les persones de suport ha de durar el mínim temps possible i cal que s’adapti a les circumstàncies de la persona</a:t>
            </a:r>
            <a:r>
              <a:rPr lang="en-US" sz="2000" dirty="0"/>
              <a:t>.</a:t>
            </a:r>
          </a:p>
          <a:p>
            <a:pPr marL="457200" indent="-457200" algn="just">
              <a:buFont typeface="+mj-lt"/>
              <a:buAutoNum type="arabicPeriod"/>
            </a:pPr>
            <a:r>
              <a:rPr lang="ca-ES" sz="2000" dirty="0"/>
              <a:t>Les persones de suport no s’han de beneficiar dels diners de les persones per a les quals treballen, de què tenen cura o a les quals donen suport d’una altra manera</a:t>
            </a:r>
            <a:r>
              <a:rPr lang="en-US" sz="2000" dirty="0"/>
              <a:t>.</a:t>
            </a:r>
          </a:p>
          <a:p>
            <a:pPr marL="457200" indent="-457200" algn="just">
              <a:buFont typeface="+mj-lt"/>
              <a:buAutoNum type="arabicPeriod"/>
            </a:pPr>
            <a:r>
              <a:rPr lang="ca-ES" sz="2000" dirty="0"/>
              <a:t>Les persones de suport independents procedents de fora o de dins del servei de salut mental han d’estar disponibles sempre que la persona s’hi vulgui posar en contacte.</a:t>
            </a:r>
            <a:endParaRPr lang="en-US" sz="2000" dirty="0"/>
          </a:p>
          <a:p>
            <a:pPr marL="457200" indent="-457200" algn="just">
              <a:buFont typeface="+mj-lt"/>
              <a:buAutoNum type="arabicPeriod"/>
            </a:pPr>
            <a:r>
              <a:rPr lang="ca-ES" sz="2000" dirty="0"/>
              <a:t>En casos de suport formal i/o intensiu, hi ha d’haver salvaguardes per garantir que les persones de suport respecten la voluntat i les preferències de la persona</a:t>
            </a:r>
            <a:r>
              <a:rPr lang="en-US" sz="2000" dirty="0"/>
              <a:t>.</a:t>
            </a:r>
          </a:p>
          <a:p>
            <a:pPr marL="530225" lvl="3" indent="0" algn="just">
              <a:buNone/>
            </a:pPr>
            <a:r>
              <a:rPr lang="es-ES" dirty="0">
                <a:solidFill>
                  <a:schemeClr val="accent2">
                    <a:lumMod val="50000"/>
                  </a:schemeClr>
                </a:solidFill>
              </a:rPr>
              <a:t>6</a:t>
            </a:r>
            <a:r>
              <a:rPr lang="es-ES" dirty="0"/>
              <a:t>. </a:t>
            </a:r>
            <a:r>
              <a:rPr lang="ca-ES" dirty="0"/>
              <a:t>Cal que hi hagi mecanismes de reclamació, de supervisió i jurídics que permetin exigir responsabilitats a les persones que abusin de la seva funció de suport</a:t>
            </a:r>
            <a:r>
              <a:rPr lang="en-US" dirty="0"/>
              <a:t>. </a:t>
            </a:r>
          </a:p>
          <a:p>
            <a:pPr algn="just"/>
            <a:endParaRPr lang="en-US" sz="2000" dirty="0"/>
          </a:p>
        </p:txBody>
      </p:sp>
      <p:sp>
        <p:nvSpPr>
          <p:cNvPr id="5" name="Title 4">
            <a:extLst>
              <a:ext uri="{FF2B5EF4-FFF2-40B4-BE49-F238E27FC236}">
                <a16:creationId xmlns:a16="http://schemas.microsoft.com/office/drawing/2014/main" id="{2A7BA123-BF7F-6D4D-9B5F-F7C9D14D2403}"/>
              </a:ext>
            </a:extLst>
          </p:cNvPr>
          <p:cNvSpPr>
            <a:spLocks noGrp="1"/>
          </p:cNvSpPr>
          <p:nvPr>
            <p:ph type="title"/>
          </p:nvPr>
        </p:nvSpPr>
        <p:spPr/>
        <p:txBody>
          <a:bodyPr/>
          <a:lstStyle/>
          <a:p>
            <a:r>
              <a:rPr lang="es-ES" dirty="0" err="1"/>
              <a:t>Presentació</a:t>
            </a:r>
            <a:r>
              <a:rPr lang="es-ES" dirty="0"/>
              <a:t>: El </a:t>
            </a:r>
            <a:r>
              <a:rPr lang="es-ES" dirty="0" err="1"/>
              <a:t>suport</a:t>
            </a:r>
            <a:r>
              <a:rPr lang="es-ES" dirty="0"/>
              <a:t> a la presa de </a:t>
            </a:r>
            <a:r>
              <a:rPr lang="es-ES" dirty="0" err="1"/>
              <a:t>decisions</a:t>
            </a:r>
            <a:r>
              <a:rPr lang="es-ES" dirty="0"/>
              <a:t> </a:t>
            </a:r>
            <a:r>
              <a:rPr lang="en-US" dirty="0"/>
              <a:t>- 20</a:t>
            </a:r>
          </a:p>
        </p:txBody>
      </p:sp>
    </p:spTree>
    <p:extLst>
      <p:ext uri="{BB962C8B-B14F-4D97-AF65-F5344CB8AC3E}">
        <p14:creationId xmlns:p14="http://schemas.microsoft.com/office/powerpoint/2010/main" val="3024029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742196-6A2F-CB45-9484-5F49D58DA27B}"/>
              </a:ext>
            </a:extLst>
          </p:cNvPr>
          <p:cNvSpPr>
            <a:spLocks noGrp="1"/>
          </p:cNvSpPr>
          <p:nvPr>
            <p:ph type="sldNum" sz="quarter" idx="12"/>
          </p:nvPr>
        </p:nvSpPr>
        <p:spPr/>
        <p:txBody>
          <a:bodyPr/>
          <a:lstStyle/>
          <a:p>
            <a:fld id="{04260D4A-DEC1-45DD-8AB2-A3349BAAA59E}" type="slidenum">
              <a:rPr lang="en-US" smtClean="0"/>
              <a:pPr/>
              <a:t>61</a:t>
            </a:fld>
            <a:endParaRPr lang="en-US"/>
          </a:p>
        </p:txBody>
      </p:sp>
      <p:sp>
        <p:nvSpPr>
          <p:cNvPr id="3" name="Text Placeholder 2">
            <a:extLst>
              <a:ext uri="{FF2B5EF4-FFF2-40B4-BE49-F238E27FC236}">
                <a16:creationId xmlns:a16="http://schemas.microsoft.com/office/drawing/2014/main" id="{B9246883-3149-BE41-AB0C-14599272F9BB}"/>
              </a:ext>
            </a:extLst>
          </p:cNvPr>
          <p:cNvSpPr>
            <a:spLocks noGrp="1"/>
          </p:cNvSpPr>
          <p:nvPr>
            <p:ph type="body" sz="quarter" idx="13"/>
          </p:nvPr>
        </p:nvSpPr>
        <p:spPr/>
        <p:txBody>
          <a:bodyPr/>
          <a:lstStyle/>
          <a:p>
            <a:r>
              <a:rPr lang="es-ES" dirty="0"/>
              <a:t>El cas de la </a:t>
            </a:r>
            <a:r>
              <a:rPr lang="es-ES" dirty="0" err="1"/>
              <a:t>història</a:t>
            </a:r>
            <a:r>
              <a:rPr lang="es-ES" dirty="0"/>
              <a:t> de </a:t>
            </a:r>
            <a:r>
              <a:rPr lang="es-ES" dirty="0" err="1"/>
              <a:t>Rohini</a:t>
            </a:r>
            <a:r>
              <a:rPr lang="en-US" dirty="0"/>
              <a:t> (a)</a:t>
            </a:r>
            <a:endParaRPr lang="es-ES" dirty="0"/>
          </a:p>
        </p:txBody>
      </p:sp>
      <p:sp>
        <p:nvSpPr>
          <p:cNvPr id="4" name="Content Placeholder 3">
            <a:extLst>
              <a:ext uri="{FF2B5EF4-FFF2-40B4-BE49-F238E27FC236}">
                <a16:creationId xmlns:a16="http://schemas.microsoft.com/office/drawing/2014/main" id="{4F2B9FD7-1CB0-0748-AC10-B8CC8A317649}"/>
              </a:ext>
            </a:extLst>
          </p:cNvPr>
          <p:cNvSpPr>
            <a:spLocks noGrp="1"/>
          </p:cNvSpPr>
          <p:nvPr>
            <p:ph sz="quarter" idx="14"/>
          </p:nvPr>
        </p:nvSpPr>
        <p:spPr>
          <a:xfrm>
            <a:off x="507205" y="1443789"/>
            <a:ext cx="11235616" cy="4612008"/>
          </a:xfrm>
        </p:spPr>
        <p:txBody>
          <a:bodyPr/>
          <a:lstStyle/>
          <a:p>
            <a:pPr marL="0" indent="0" algn="just">
              <a:buNone/>
            </a:pPr>
            <a:r>
              <a:rPr lang="ca-ES" sz="1900" dirty="0"/>
              <a:t>La </a:t>
            </a:r>
            <a:r>
              <a:rPr lang="ca-ES" sz="1900" dirty="0" err="1"/>
              <a:t>Rohini</a:t>
            </a:r>
            <a:r>
              <a:rPr lang="ca-ES" sz="1900" dirty="0"/>
              <a:t> és una dona de 27 anys. Els seus companys de feina es van començar a amoïnar en advertir canvis importants en la manera com es comportava. Aleshores li van suggerir d’acompanyar-la a un servei de salut mental comunitari i ella hi va estar d’acord. </a:t>
            </a:r>
            <a:endParaRPr lang="es-ES" sz="1900" dirty="0"/>
          </a:p>
          <a:p>
            <a:pPr marL="0" indent="0" algn="just">
              <a:buNone/>
            </a:pPr>
            <a:r>
              <a:rPr lang="ca-ES" sz="1900" dirty="0"/>
              <a:t> En arribar al servei, on són rebuts per dues treballadores en salut mental, la </a:t>
            </a:r>
            <a:r>
              <a:rPr lang="ca-ES" sz="1900" dirty="0" err="1"/>
              <a:t>Rohini</a:t>
            </a:r>
            <a:r>
              <a:rPr lang="ca-ES" sz="1900" dirty="0"/>
              <a:t> es comença a angoixar i no para de repetir que li volen fer mal. Es posa cridar i diu que no vol que li posin cap injecció. Una infermera —una de les dues treballadores en salut mental— li assegura que no li passarà res i que només volen ajudar-la. Aleshores li demana si vol que vagin a un lloc més tranquil per parlar una mica i veure quina mena de suport li convindria més. </a:t>
            </a:r>
            <a:endParaRPr lang="es-ES" sz="1900" dirty="0"/>
          </a:p>
          <a:p>
            <a:pPr marL="0" indent="0" algn="just">
              <a:buNone/>
            </a:pPr>
            <a:r>
              <a:rPr lang="ca-ES" sz="1900" dirty="0"/>
              <a:t> La infermera li pregunta si vol trucar a algú de confiança que la pugui ajudar. La </a:t>
            </a:r>
            <a:r>
              <a:rPr lang="ca-ES" sz="1900" dirty="0" err="1"/>
              <a:t>Rohini</a:t>
            </a:r>
            <a:r>
              <a:rPr lang="ca-ES" sz="1900" dirty="0"/>
              <a:t> li respon que voldria veure la seva mare. Quan aquesta arriba al servei, la seva filla encara està molt angoixada i continua cridant que no vol que li posin cap injecció. La mare li explica a la infermera que l’última vegada que la </a:t>
            </a:r>
            <a:r>
              <a:rPr lang="ca-ES" sz="1900" dirty="0" err="1"/>
              <a:t>Rohini</a:t>
            </a:r>
            <a:r>
              <a:rPr lang="ca-ES" sz="1900" dirty="0"/>
              <a:t> va anar a un hospital, a la capital del país, li van posar una injecció d’haloperidol (un medicament </a:t>
            </a:r>
            <a:r>
              <a:rPr lang="ca-ES" sz="1900" dirty="0" err="1"/>
              <a:t>antipsicòtic</a:t>
            </a:r>
            <a:r>
              <a:rPr lang="ca-ES" sz="1900" dirty="0"/>
              <a:t>) que li va provocar unes contraccions musculars molt doloroses i confusió. </a:t>
            </a:r>
            <a:endParaRPr lang="es-ES" sz="1900" dirty="0"/>
          </a:p>
          <a:p>
            <a:pPr marL="0" indent="0" algn="just">
              <a:buNone/>
            </a:pPr>
            <a:r>
              <a:rPr lang="ca-ES" sz="1900" dirty="0"/>
              <a:t> </a:t>
            </a:r>
            <a:endParaRPr lang="es-ES" sz="1900" dirty="0"/>
          </a:p>
          <a:p>
            <a:pPr marL="0" indent="0" algn="just">
              <a:buNone/>
            </a:pPr>
            <a:endParaRPr lang="en-US" sz="1900" dirty="0"/>
          </a:p>
        </p:txBody>
      </p:sp>
      <p:sp>
        <p:nvSpPr>
          <p:cNvPr id="5" name="Title 4">
            <a:extLst>
              <a:ext uri="{FF2B5EF4-FFF2-40B4-BE49-F238E27FC236}">
                <a16:creationId xmlns:a16="http://schemas.microsoft.com/office/drawing/2014/main" id="{E107C65C-AEAC-B940-8C4F-706A5BFA4BBC}"/>
              </a:ext>
            </a:extLst>
          </p:cNvPr>
          <p:cNvSpPr>
            <a:spLocks noGrp="1"/>
          </p:cNvSpPr>
          <p:nvPr>
            <p:ph type="title"/>
          </p:nvPr>
        </p:nvSpPr>
        <p:spPr>
          <a:xfrm>
            <a:off x="507205" y="506412"/>
            <a:ext cx="10970921" cy="383925"/>
          </a:xfrm>
        </p:spPr>
        <p:txBody>
          <a:bodyPr/>
          <a:lstStyle/>
          <a:p>
            <a:r>
              <a:rPr lang="es-ES" dirty="0" err="1"/>
              <a:t>Exercici</a:t>
            </a:r>
            <a:r>
              <a:rPr lang="es-ES" dirty="0"/>
              <a:t> 2.2: Casos sobre </a:t>
            </a:r>
            <a:r>
              <a:rPr lang="es-ES" dirty="0" err="1"/>
              <a:t>suport</a:t>
            </a:r>
            <a:r>
              <a:rPr lang="es-ES" dirty="0"/>
              <a:t> a la presa de </a:t>
            </a:r>
            <a:r>
              <a:rPr lang="es-ES" dirty="0" err="1"/>
              <a:t>decisions</a:t>
            </a:r>
            <a:r>
              <a:rPr lang="es-ES" dirty="0"/>
              <a:t> </a:t>
            </a:r>
            <a:r>
              <a:rPr lang="en-US" dirty="0"/>
              <a:t>- 1</a:t>
            </a:r>
          </a:p>
        </p:txBody>
      </p:sp>
    </p:spTree>
    <p:extLst>
      <p:ext uri="{BB962C8B-B14F-4D97-AF65-F5344CB8AC3E}">
        <p14:creationId xmlns:p14="http://schemas.microsoft.com/office/powerpoint/2010/main" val="4145048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33157C-9BAC-F347-BB5B-8AFA1C8959AC}"/>
              </a:ext>
            </a:extLst>
          </p:cNvPr>
          <p:cNvSpPr>
            <a:spLocks noGrp="1"/>
          </p:cNvSpPr>
          <p:nvPr>
            <p:ph type="sldNum" sz="quarter" idx="12"/>
          </p:nvPr>
        </p:nvSpPr>
        <p:spPr/>
        <p:txBody>
          <a:bodyPr/>
          <a:lstStyle/>
          <a:p>
            <a:fld id="{04260D4A-DEC1-45DD-8AB2-A3349BAAA59E}" type="slidenum">
              <a:rPr lang="en-US" smtClean="0"/>
              <a:pPr/>
              <a:t>62</a:t>
            </a:fld>
            <a:endParaRPr lang="en-US"/>
          </a:p>
        </p:txBody>
      </p:sp>
      <p:sp>
        <p:nvSpPr>
          <p:cNvPr id="3" name="Text Placeholder 2">
            <a:extLst>
              <a:ext uri="{FF2B5EF4-FFF2-40B4-BE49-F238E27FC236}">
                <a16:creationId xmlns:a16="http://schemas.microsoft.com/office/drawing/2014/main" id="{38370179-A2DD-494D-8CBB-ABB578583258}"/>
              </a:ext>
            </a:extLst>
          </p:cNvPr>
          <p:cNvSpPr>
            <a:spLocks noGrp="1"/>
          </p:cNvSpPr>
          <p:nvPr>
            <p:ph type="body" sz="quarter" idx="13"/>
          </p:nvPr>
        </p:nvSpPr>
        <p:spPr/>
        <p:txBody>
          <a:bodyPr/>
          <a:lstStyle/>
          <a:p>
            <a:r>
              <a:rPr lang="es-ES" dirty="0"/>
              <a:t>El cas de la </a:t>
            </a:r>
            <a:r>
              <a:rPr lang="es-ES" dirty="0" err="1"/>
              <a:t>història</a:t>
            </a:r>
            <a:r>
              <a:rPr lang="es-ES" dirty="0"/>
              <a:t> de </a:t>
            </a:r>
            <a:r>
              <a:rPr lang="es-ES" dirty="0" err="1"/>
              <a:t>Rohini</a:t>
            </a:r>
            <a:r>
              <a:rPr lang="en-US" dirty="0"/>
              <a:t> (b)</a:t>
            </a:r>
            <a:endParaRPr lang="es-ES" dirty="0"/>
          </a:p>
        </p:txBody>
      </p:sp>
      <p:sp>
        <p:nvSpPr>
          <p:cNvPr id="4" name="Content Placeholder 3">
            <a:extLst>
              <a:ext uri="{FF2B5EF4-FFF2-40B4-BE49-F238E27FC236}">
                <a16:creationId xmlns:a16="http://schemas.microsoft.com/office/drawing/2014/main" id="{46AA2365-B3C4-D445-821E-E0E5D0B69BF9}"/>
              </a:ext>
            </a:extLst>
          </p:cNvPr>
          <p:cNvSpPr>
            <a:spLocks noGrp="1"/>
          </p:cNvSpPr>
          <p:nvPr>
            <p:ph sz="quarter" idx="14"/>
          </p:nvPr>
        </p:nvSpPr>
        <p:spPr>
          <a:xfrm>
            <a:off x="507195" y="1395663"/>
            <a:ext cx="11174412" cy="4615525"/>
          </a:xfrm>
        </p:spPr>
        <p:txBody>
          <a:bodyPr/>
          <a:lstStyle/>
          <a:p>
            <a:pPr marL="0" indent="0" algn="just">
              <a:buNone/>
            </a:pPr>
            <a:r>
              <a:rPr lang="es-ES" sz="1800" dirty="0"/>
              <a:t>La </a:t>
            </a:r>
            <a:r>
              <a:rPr lang="ca-ES" sz="1800" dirty="0"/>
              <a:t>La infermera li assegura a la </a:t>
            </a:r>
            <a:r>
              <a:rPr lang="ca-ES" sz="1800" dirty="0" err="1"/>
              <a:t>Rohini</a:t>
            </a:r>
            <a:r>
              <a:rPr lang="ca-ES" sz="1800" dirty="0"/>
              <a:t> que no li posaran cap injecció d’haloperidol; aleshores, ella es comença a calmar. Durant tota la setmana, la </a:t>
            </a:r>
            <a:r>
              <a:rPr lang="ca-ES" sz="1800" dirty="0" err="1"/>
              <a:t>Rohini</a:t>
            </a:r>
            <a:r>
              <a:rPr lang="ca-ES" sz="1800" dirty="0"/>
              <a:t> treballa amb la seva mare, la infermera i un metge per elaborar un pla de tractament i de recuperació. L’informen de les diferents opcions de tractament, inclosos els beneficis i els efectes negatius, i li demanen si tenen el seu consentiment pel que fa al tractament. </a:t>
            </a:r>
            <a:endParaRPr lang="es-ES" sz="1800" dirty="0"/>
          </a:p>
          <a:p>
            <a:pPr marL="0" indent="0" algn="just">
              <a:buNone/>
            </a:pPr>
            <a:r>
              <a:rPr lang="ca-ES" sz="1800" dirty="0"/>
              <a:t> A més, després de consultar-ho amb les persones que ella ha triat —incloent-hi la seva mare, el metge i la infermera—, la </a:t>
            </a:r>
            <a:r>
              <a:rPr lang="ca-ES" sz="1800" dirty="0" err="1"/>
              <a:t>Rohini</a:t>
            </a:r>
            <a:r>
              <a:rPr lang="ca-ES" sz="1800" dirty="0"/>
              <a:t> elabora un pla de decisions anticipades perquè els membres del personal sàpiguen que mai no li han d’administrar haloperidol i també perquè coneguin quin tractament prefereix. En el pla de decisions anticipades, la </a:t>
            </a:r>
            <a:r>
              <a:rPr lang="ca-ES" sz="1800" dirty="0" err="1"/>
              <a:t>Rohini</a:t>
            </a:r>
            <a:r>
              <a:rPr lang="ca-ES" sz="1800" dirty="0"/>
              <a:t> hi estableix que, en cas d’emergència, s’han de posar en contacte amb la seva mare perquè, si així ho decideix, pugui ajudar-la a comunicar la seva voluntat en situacions de crisi. El personal li demana si es vol quedar al servei uns quants dies per començar el tractament, i ella respon que sí. Al cap de tres dies es troba molt millor i aviat li donen l’alta. </a:t>
            </a:r>
            <a:endParaRPr lang="es-ES" sz="1800" dirty="0"/>
          </a:p>
          <a:p>
            <a:pPr marL="0" indent="0" algn="just" defTabSz="540000">
              <a:buNone/>
            </a:pPr>
            <a:r>
              <a:rPr lang="ca-ES" sz="1800" dirty="0"/>
              <a:t> Després d’aquesta experiència, la </a:t>
            </a:r>
            <a:r>
              <a:rPr lang="ca-ES" sz="1800" dirty="0" err="1"/>
              <a:t>Rohini</a:t>
            </a:r>
            <a:r>
              <a:rPr lang="ca-ES" sz="1800" dirty="0"/>
              <a:t> va decidir apuntar-se a un grup de suport entre iguals que cada quinze dies es reuneix al seu barri. Aquestes reunions li permeten compartir els seus coneixements i experiències amb altres membres del grup, que li donen suport emocional i pràctic. També té previst fer una reunió amb el seu cap i els companys de feina més propers per explicar-los què va passar i quines mesures es poden adoptar per donar-li suport si en el futur té una       	altra crisi.  </a:t>
            </a:r>
            <a:endParaRPr lang="es-ES" sz="1800" dirty="0"/>
          </a:p>
          <a:p>
            <a:pPr marL="0" indent="0" algn="just">
              <a:buNone/>
            </a:pPr>
            <a:r>
              <a:rPr lang="ca-ES" sz="1800" dirty="0"/>
              <a:t> </a:t>
            </a:r>
            <a:endParaRPr lang="es-ES" sz="1800" dirty="0"/>
          </a:p>
          <a:p>
            <a:pPr marL="0" indent="0" algn="just">
              <a:buNone/>
            </a:pPr>
            <a:endParaRPr lang="en-US" sz="1800" dirty="0"/>
          </a:p>
        </p:txBody>
      </p:sp>
      <p:sp>
        <p:nvSpPr>
          <p:cNvPr id="5" name="Title 4">
            <a:extLst>
              <a:ext uri="{FF2B5EF4-FFF2-40B4-BE49-F238E27FC236}">
                <a16:creationId xmlns:a16="http://schemas.microsoft.com/office/drawing/2014/main" id="{A1080376-BE9C-0745-A182-B6372E299333}"/>
              </a:ext>
            </a:extLst>
          </p:cNvPr>
          <p:cNvSpPr>
            <a:spLocks noGrp="1"/>
          </p:cNvSpPr>
          <p:nvPr>
            <p:ph type="title"/>
          </p:nvPr>
        </p:nvSpPr>
        <p:spPr>
          <a:xfrm>
            <a:off x="507205" y="506412"/>
            <a:ext cx="10599409" cy="440202"/>
          </a:xfrm>
        </p:spPr>
        <p:txBody>
          <a:bodyPr/>
          <a:lstStyle/>
          <a:p>
            <a:r>
              <a:rPr lang="es-ES" dirty="0" err="1"/>
              <a:t>Exercici</a:t>
            </a:r>
            <a:r>
              <a:rPr lang="es-ES" dirty="0"/>
              <a:t> 2.2: Casos sobre </a:t>
            </a:r>
            <a:r>
              <a:rPr lang="es-ES" dirty="0" err="1"/>
              <a:t>suport</a:t>
            </a:r>
            <a:r>
              <a:rPr lang="es-ES" dirty="0"/>
              <a:t> a la presa de </a:t>
            </a:r>
            <a:r>
              <a:rPr lang="es-ES" dirty="0" err="1"/>
              <a:t>decisions</a:t>
            </a:r>
            <a:r>
              <a:rPr lang="es-ES" dirty="0"/>
              <a:t> </a:t>
            </a:r>
            <a:r>
              <a:rPr lang="en-US" dirty="0"/>
              <a:t>- 2</a:t>
            </a:r>
          </a:p>
        </p:txBody>
      </p:sp>
    </p:spTree>
    <p:extLst>
      <p:ext uri="{BB962C8B-B14F-4D97-AF65-F5344CB8AC3E}">
        <p14:creationId xmlns:p14="http://schemas.microsoft.com/office/powerpoint/2010/main" val="37269984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8553BF-37D3-5745-931B-633131C63AFF}"/>
              </a:ext>
            </a:extLst>
          </p:cNvPr>
          <p:cNvSpPr>
            <a:spLocks noGrp="1"/>
          </p:cNvSpPr>
          <p:nvPr>
            <p:ph type="sldNum" sz="quarter" idx="12"/>
          </p:nvPr>
        </p:nvSpPr>
        <p:spPr/>
        <p:txBody>
          <a:bodyPr/>
          <a:lstStyle/>
          <a:p>
            <a:fld id="{04260D4A-DEC1-45DD-8AB2-A3349BAAA59E}" type="slidenum">
              <a:rPr lang="en-US" smtClean="0"/>
              <a:pPr/>
              <a:t>63</a:t>
            </a:fld>
            <a:endParaRPr lang="en-US"/>
          </a:p>
        </p:txBody>
      </p:sp>
      <p:sp>
        <p:nvSpPr>
          <p:cNvPr id="3" name="Text Placeholder 2">
            <a:extLst>
              <a:ext uri="{FF2B5EF4-FFF2-40B4-BE49-F238E27FC236}">
                <a16:creationId xmlns:a16="http://schemas.microsoft.com/office/drawing/2014/main" id="{801EF3CA-A3EF-1347-8D2A-B24713E11350}"/>
              </a:ext>
            </a:extLst>
          </p:cNvPr>
          <p:cNvSpPr>
            <a:spLocks noGrp="1"/>
          </p:cNvSpPr>
          <p:nvPr>
            <p:ph type="body" sz="quarter" idx="13"/>
          </p:nvPr>
        </p:nvSpPr>
        <p:spPr/>
        <p:txBody>
          <a:bodyPr/>
          <a:lstStyle/>
          <a:p>
            <a:r>
              <a:rPr lang="es-ES" dirty="0"/>
              <a:t>El cas de la </a:t>
            </a:r>
            <a:r>
              <a:rPr lang="es-ES" dirty="0" err="1"/>
              <a:t>història</a:t>
            </a:r>
            <a:r>
              <a:rPr lang="es-ES" dirty="0"/>
              <a:t> de </a:t>
            </a:r>
            <a:r>
              <a:rPr lang="es-ES" dirty="0" err="1"/>
              <a:t>Rohini</a:t>
            </a:r>
            <a:r>
              <a:rPr lang="es-ES" dirty="0"/>
              <a:t> </a:t>
            </a:r>
            <a:r>
              <a:rPr lang="en-US" dirty="0"/>
              <a:t>(c)</a:t>
            </a:r>
            <a:endParaRPr lang="es-ES" dirty="0"/>
          </a:p>
        </p:txBody>
      </p:sp>
      <p:sp>
        <p:nvSpPr>
          <p:cNvPr id="4" name="Content Placeholder 3">
            <a:extLst>
              <a:ext uri="{FF2B5EF4-FFF2-40B4-BE49-F238E27FC236}">
                <a16:creationId xmlns:a16="http://schemas.microsoft.com/office/drawing/2014/main" id="{5F7719C2-4799-064E-8807-12A202E59930}"/>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s-ES" sz="2500" b="1" i="1" dirty="0" err="1"/>
              <a:t>Quins</a:t>
            </a:r>
            <a:r>
              <a:rPr lang="es-ES" sz="2500" b="1" i="1" dirty="0"/>
              <a:t> </a:t>
            </a:r>
            <a:r>
              <a:rPr lang="es-ES" sz="2500" b="1" i="1" dirty="0" err="1"/>
              <a:t>són</a:t>
            </a:r>
            <a:r>
              <a:rPr lang="es-ES" sz="2500" b="1" i="1" dirty="0"/>
              <a:t> </a:t>
            </a:r>
            <a:r>
              <a:rPr lang="es-ES" sz="2500" b="1" i="1" dirty="0" err="1"/>
              <a:t>els</a:t>
            </a:r>
            <a:r>
              <a:rPr lang="es-ES" sz="2500" b="1" i="1" dirty="0"/>
              <a:t> </a:t>
            </a:r>
            <a:r>
              <a:rPr lang="es-ES" sz="2500" b="1" i="1" dirty="0" err="1"/>
              <a:t>aspectes</a:t>
            </a:r>
            <a:r>
              <a:rPr lang="es-ES" sz="2500" b="1" i="1" dirty="0"/>
              <a:t> </a:t>
            </a:r>
            <a:r>
              <a:rPr lang="es-ES" sz="2500" b="1" i="1" dirty="0" err="1"/>
              <a:t>positius</a:t>
            </a:r>
            <a:r>
              <a:rPr lang="es-ES" sz="2500" b="1" i="1" dirty="0"/>
              <a:t> </a:t>
            </a:r>
            <a:r>
              <a:rPr lang="es-ES" sz="2500" b="1" i="1" dirty="0" err="1"/>
              <a:t>d’aquest</a:t>
            </a:r>
            <a:r>
              <a:rPr lang="es-ES" sz="2500" b="1" i="1" dirty="0"/>
              <a:t> cas? </a:t>
            </a:r>
          </a:p>
          <a:p>
            <a:pPr marL="0" indent="0" algn="ctr">
              <a:buNone/>
            </a:pPr>
            <a:r>
              <a:rPr lang="es-ES" sz="2500" b="1" i="1" dirty="0"/>
              <a:t>De quina manera </a:t>
            </a:r>
            <a:r>
              <a:rPr lang="es-ES" sz="2500" b="1" i="1" dirty="0" err="1"/>
              <a:t>s’ha</a:t>
            </a:r>
            <a:r>
              <a:rPr lang="es-ES" sz="2500" b="1" i="1" dirty="0"/>
              <a:t> </a:t>
            </a:r>
            <a:r>
              <a:rPr lang="es-ES" sz="2500" b="1" i="1" dirty="0" err="1"/>
              <a:t>respectat</a:t>
            </a:r>
            <a:r>
              <a:rPr lang="es-ES" sz="2500" b="1" i="1" dirty="0"/>
              <a:t> la </a:t>
            </a:r>
            <a:r>
              <a:rPr lang="es-ES" sz="2500" b="1" i="1" dirty="0" err="1"/>
              <a:t>capacitat</a:t>
            </a:r>
            <a:r>
              <a:rPr lang="es-ES" sz="2500" b="1" i="1" dirty="0"/>
              <a:t> </a:t>
            </a:r>
            <a:r>
              <a:rPr lang="es-ES" sz="2500" b="1" i="1" dirty="0" err="1"/>
              <a:t>d’obrar</a:t>
            </a:r>
            <a:r>
              <a:rPr lang="es-ES" sz="2500" b="1" i="1" dirty="0"/>
              <a:t> de la </a:t>
            </a:r>
            <a:r>
              <a:rPr lang="es-ES" sz="2500" b="1" i="1" dirty="0" err="1"/>
              <a:t>Rohini</a:t>
            </a:r>
            <a:r>
              <a:rPr lang="es-ES" sz="2500" b="1" i="1" dirty="0"/>
              <a:t>?</a:t>
            </a:r>
          </a:p>
        </p:txBody>
      </p:sp>
      <p:sp>
        <p:nvSpPr>
          <p:cNvPr id="5" name="Title 4">
            <a:extLst>
              <a:ext uri="{FF2B5EF4-FFF2-40B4-BE49-F238E27FC236}">
                <a16:creationId xmlns:a16="http://schemas.microsoft.com/office/drawing/2014/main" id="{FDE41176-0C2D-EE4E-88DD-934605C13374}"/>
              </a:ext>
            </a:extLst>
          </p:cNvPr>
          <p:cNvSpPr>
            <a:spLocks noGrp="1"/>
          </p:cNvSpPr>
          <p:nvPr>
            <p:ph type="title"/>
          </p:nvPr>
        </p:nvSpPr>
        <p:spPr>
          <a:xfrm>
            <a:off x="507205" y="506411"/>
            <a:ext cx="10994983" cy="480177"/>
          </a:xfrm>
        </p:spPr>
        <p:txBody>
          <a:bodyPr/>
          <a:lstStyle/>
          <a:p>
            <a:r>
              <a:rPr lang="es-ES" dirty="0" err="1"/>
              <a:t>Exercici</a:t>
            </a:r>
            <a:r>
              <a:rPr lang="es-ES" dirty="0"/>
              <a:t> 2.2: Casos sobre </a:t>
            </a:r>
            <a:r>
              <a:rPr lang="es-ES" dirty="0" err="1"/>
              <a:t>suport</a:t>
            </a:r>
            <a:r>
              <a:rPr lang="es-ES" dirty="0"/>
              <a:t> a la presa de </a:t>
            </a:r>
            <a:r>
              <a:rPr lang="es-ES" dirty="0" err="1"/>
              <a:t>decisions</a:t>
            </a:r>
            <a:r>
              <a:rPr lang="es-ES" dirty="0"/>
              <a:t> </a:t>
            </a:r>
            <a:r>
              <a:rPr lang="en-US" dirty="0"/>
              <a:t>- 3</a:t>
            </a:r>
          </a:p>
        </p:txBody>
      </p:sp>
    </p:spTree>
    <p:extLst>
      <p:ext uri="{BB962C8B-B14F-4D97-AF65-F5344CB8AC3E}">
        <p14:creationId xmlns:p14="http://schemas.microsoft.com/office/powerpoint/2010/main" val="10063927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F30566-9E69-9345-A329-BF7AB4730BA8}"/>
              </a:ext>
            </a:extLst>
          </p:cNvPr>
          <p:cNvSpPr>
            <a:spLocks noGrp="1"/>
          </p:cNvSpPr>
          <p:nvPr>
            <p:ph type="sldNum" sz="quarter" idx="12"/>
          </p:nvPr>
        </p:nvSpPr>
        <p:spPr/>
        <p:txBody>
          <a:bodyPr/>
          <a:lstStyle/>
          <a:p>
            <a:fld id="{04260D4A-DEC1-45DD-8AB2-A3349BAAA59E}" type="slidenum">
              <a:rPr lang="en-US" smtClean="0"/>
              <a:pPr/>
              <a:t>64</a:t>
            </a:fld>
            <a:endParaRPr lang="en-US"/>
          </a:p>
        </p:txBody>
      </p:sp>
      <p:sp>
        <p:nvSpPr>
          <p:cNvPr id="3" name="Text Placeholder 2">
            <a:extLst>
              <a:ext uri="{FF2B5EF4-FFF2-40B4-BE49-F238E27FC236}">
                <a16:creationId xmlns:a16="http://schemas.microsoft.com/office/drawing/2014/main" id="{DF310945-B2A7-4348-89DD-4F904CFC4B58}"/>
              </a:ext>
            </a:extLst>
          </p:cNvPr>
          <p:cNvSpPr>
            <a:spLocks noGrp="1"/>
          </p:cNvSpPr>
          <p:nvPr>
            <p:ph type="body" sz="quarter" idx="13"/>
          </p:nvPr>
        </p:nvSpPr>
        <p:spPr/>
        <p:txBody>
          <a:bodyPr/>
          <a:lstStyle/>
          <a:p>
            <a:r>
              <a:rPr lang="ca-ES" dirty="0"/>
              <a:t>El cas de la història de la </a:t>
            </a:r>
            <a:r>
              <a:rPr lang="ca-ES" dirty="0" err="1"/>
              <a:t>Zaitin</a:t>
            </a:r>
            <a:r>
              <a:rPr lang="es-ES" dirty="0"/>
              <a:t> </a:t>
            </a:r>
            <a:r>
              <a:rPr lang="en-US" dirty="0"/>
              <a:t>(a) </a:t>
            </a:r>
          </a:p>
        </p:txBody>
      </p:sp>
      <p:sp>
        <p:nvSpPr>
          <p:cNvPr id="4" name="Content Placeholder 3">
            <a:extLst>
              <a:ext uri="{FF2B5EF4-FFF2-40B4-BE49-F238E27FC236}">
                <a16:creationId xmlns:a16="http://schemas.microsoft.com/office/drawing/2014/main" id="{C2C93699-63C9-8C45-947F-A196CAD65C97}"/>
              </a:ext>
            </a:extLst>
          </p:cNvPr>
          <p:cNvSpPr>
            <a:spLocks noGrp="1"/>
          </p:cNvSpPr>
          <p:nvPr>
            <p:ph sz="quarter" idx="14"/>
          </p:nvPr>
        </p:nvSpPr>
        <p:spPr/>
        <p:txBody>
          <a:bodyPr/>
          <a:lstStyle/>
          <a:p>
            <a:pPr marL="0" indent="0" algn="just">
              <a:spcAft>
                <a:spcPts val="600"/>
              </a:spcAft>
              <a:buNone/>
            </a:pPr>
            <a:r>
              <a:rPr lang="ca-ES" sz="1800" dirty="0"/>
              <a:t>La </a:t>
            </a:r>
            <a:r>
              <a:rPr lang="ca-ES" sz="1800" dirty="0" err="1"/>
              <a:t>Zaitin</a:t>
            </a:r>
            <a:r>
              <a:rPr lang="ca-ES" sz="1800" dirty="0"/>
              <a:t> viu a casa de la seva àvia, però no hi està bé i se’n vol anar. Té 33 anys i un xicot amb qui algun dia espera casar-se. Quan s’hagi casat, voldria anar a viure amb la família d’ell. Fins ara, l’àvia de la </a:t>
            </a:r>
            <a:r>
              <a:rPr lang="ca-ES" sz="1800" dirty="0" err="1"/>
              <a:t>Zaitin</a:t>
            </a:r>
            <a:r>
              <a:rPr lang="ca-ES" sz="1800" dirty="0"/>
              <a:t> mai no ha tingut en compte les seves opinions i sempre ha pres decisions per ella; a més, considera que les persones amb discapacitat intel·lectual, inclosa la </a:t>
            </a:r>
            <a:r>
              <a:rPr lang="ca-ES" sz="1800" dirty="0" err="1"/>
              <a:t>Zaitin</a:t>
            </a:r>
            <a:r>
              <a:rPr lang="ca-ES" sz="1800" dirty="0"/>
              <a:t>, no s’haurien de casar mai. </a:t>
            </a:r>
            <a:endParaRPr lang="es-ES" sz="1800" dirty="0"/>
          </a:p>
          <a:p>
            <a:pPr marL="0" indent="0" algn="just">
              <a:spcAft>
                <a:spcPts val="600"/>
              </a:spcAft>
              <a:buNone/>
            </a:pPr>
            <a:r>
              <a:rPr lang="ca-ES" sz="1800" dirty="0"/>
              <a:t> La </a:t>
            </a:r>
            <a:r>
              <a:rPr lang="ca-ES" sz="1800" dirty="0" err="1"/>
              <a:t>Zaitin</a:t>
            </a:r>
            <a:r>
              <a:rPr lang="ca-ES" sz="1800" dirty="0"/>
              <a:t> creu que la seva àvia és </a:t>
            </a:r>
            <a:r>
              <a:rPr lang="ca-ES" sz="1800" dirty="0" err="1"/>
              <a:t>sobreprotectora</a:t>
            </a:r>
            <a:r>
              <a:rPr lang="ca-ES" sz="1800" dirty="0"/>
              <a:t>. Voldria tenir més independència i prendre les seves pròpies decisions sobre el matrimoni, però també voldria mantenir una bona relació amb la seva àvia, i això li crea molts conflictes. </a:t>
            </a:r>
            <a:endParaRPr lang="es-ES" sz="1800" dirty="0"/>
          </a:p>
          <a:p>
            <a:pPr marL="0" indent="0" algn="just">
              <a:spcAft>
                <a:spcPts val="600"/>
              </a:spcAft>
              <a:buNone/>
            </a:pPr>
            <a:r>
              <a:rPr lang="ca-ES" sz="1800" dirty="0"/>
              <a:t> Té una treballadora de suport, la Rosa, en qui confia i a qui demana ajuda quan ha de prendre decisions. La </a:t>
            </a:r>
            <a:r>
              <a:rPr lang="ca-ES" sz="1800" dirty="0" err="1"/>
              <a:t>Zaitin</a:t>
            </a:r>
            <a:r>
              <a:rPr lang="ca-ES" sz="1800" dirty="0"/>
              <a:t> li explica que la seva àvia no està d’acord amb ella ni amb el fet que es vulgui casar, i que això l’entristeix. </a:t>
            </a:r>
            <a:endParaRPr lang="es-ES" sz="1800" dirty="0"/>
          </a:p>
          <a:p>
            <a:pPr marL="0" indent="0" algn="just">
              <a:spcAft>
                <a:spcPts val="600"/>
              </a:spcAft>
              <a:buNone/>
            </a:pPr>
            <a:r>
              <a:rPr lang="es-ES" sz="1800" dirty="0"/>
              <a:t> </a:t>
            </a:r>
            <a:r>
              <a:rPr lang="ca-ES" sz="1800" dirty="0"/>
              <a:t>Comenten la possibilitat que la </a:t>
            </a:r>
            <a:r>
              <a:rPr lang="ca-ES" sz="1800" dirty="0" err="1"/>
              <a:t>Zaitin</a:t>
            </a:r>
            <a:r>
              <a:rPr lang="ca-ES" sz="1800" dirty="0"/>
              <a:t> se’n vagi de casa de la seva àvia després del casament. També parlen de diverses opcions per millorar la seva relació i perquè la </a:t>
            </a:r>
            <a:r>
              <a:rPr lang="ca-ES" sz="1800" dirty="0" err="1"/>
              <a:t>Zaitin</a:t>
            </a:r>
            <a:r>
              <a:rPr lang="ca-ES" sz="1800" dirty="0"/>
              <a:t> se senti més segura i independent. La Rosa li pregunta què li semblaria fer una reunió amb la seva àvia per parlar del seu desig de casar-se i de mudar-se a un altre lloc. També parlen d’un pla per organitzar una reunió amb la seva àvia i els pares del seu xicot. </a:t>
            </a:r>
            <a:endParaRPr lang="es-ES" sz="1800" dirty="0"/>
          </a:p>
          <a:p>
            <a:pPr marL="0" indent="0" algn="just">
              <a:spcAft>
                <a:spcPts val="600"/>
              </a:spcAft>
              <a:buNone/>
            </a:pPr>
            <a:r>
              <a:rPr lang="ca-ES" sz="1800" dirty="0"/>
              <a:t> La </a:t>
            </a:r>
            <a:r>
              <a:rPr lang="ca-ES" sz="1800" dirty="0" err="1"/>
              <a:t>Zaitin</a:t>
            </a:r>
            <a:r>
              <a:rPr lang="ca-ES" sz="1800" dirty="0"/>
              <a:t> no està segura de quan voldria fer aquestes reunions. Després d’aquesta conversa amb la Rosa, decideix que la setmana que ve tornaran a parlar de tot això.</a:t>
            </a:r>
            <a:endParaRPr lang="es-ES" sz="1800" dirty="0"/>
          </a:p>
          <a:p>
            <a:pPr marL="0" indent="0" algn="just">
              <a:spcAft>
                <a:spcPts val="600"/>
              </a:spcAft>
              <a:buNone/>
            </a:pPr>
            <a:endParaRPr lang="en-US" sz="1800" dirty="0"/>
          </a:p>
        </p:txBody>
      </p:sp>
      <p:sp>
        <p:nvSpPr>
          <p:cNvPr id="5" name="Title 4">
            <a:extLst>
              <a:ext uri="{FF2B5EF4-FFF2-40B4-BE49-F238E27FC236}">
                <a16:creationId xmlns:a16="http://schemas.microsoft.com/office/drawing/2014/main" id="{5D856771-C148-3A42-A054-219B46184700}"/>
              </a:ext>
            </a:extLst>
          </p:cNvPr>
          <p:cNvSpPr>
            <a:spLocks noGrp="1"/>
          </p:cNvSpPr>
          <p:nvPr>
            <p:ph type="title"/>
          </p:nvPr>
        </p:nvSpPr>
        <p:spPr>
          <a:xfrm>
            <a:off x="507206" y="506412"/>
            <a:ext cx="10264872" cy="440202"/>
          </a:xfrm>
        </p:spPr>
        <p:txBody>
          <a:bodyPr/>
          <a:lstStyle/>
          <a:p>
            <a:r>
              <a:rPr lang="es-ES" dirty="0" err="1"/>
              <a:t>Exercici</a:t>
            </a:r>
            <a:r>
              <a:rPr lang="es-ES" dirty="0"/>
              <a:t> 2.2: Casos sobre </a:t>
            </a:r>
            <a:r>
              <a:rPr lang="es-ES" dirty="0" err="1"/>
              <a:t>suport</a:t>
            </a:r>
            <a:r>
              <a:rPr lang="es-ES" dirty="0"/>
              <a:t> a la presa de </a:t>
            </a:r>
            <a:r>
              <a:rPr lang="es-ES" dirty="0" err="1"/>
              <a:t>decisions</a:t>
            </a:r>
            <a:r>
              <a:rPr lang="es-ES" dirty="0"/>
              <a:t> </a:t>
            </a:r>
            <a:r>
              <a:rPr lang="en-US" dirty="0"/>
              <a:t>- 4</a:t>
            </a:r>
          </a:p>
        </p:txBody>
      </p:sp>
    </p:spTree>
    <p:extLst>
      <p:ext uri="{BB962C8B-B14F-4D97-AF65-F5344CB8AC3E}">
        <p14:creationId xmlns:p14="http://schemas.microsoft.com/office/powerpoint/2010/main" val="31949068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AE1A97-D962-0F4F-A2B8-FCC4839B5800}"/>
              </a:ext>
            </a:extLst>
          </p:cNvPr>
          <p:cNvSpPr>
            <a:spLocks noGrp="1"/>
          </p:cNvSpPr>
          <p:nvPr>
            <p:ph type="sldNum" sz="quarter" idx="12"/>
          </p:nvPr>
        </p:nvSpPr>
        <p:spPr/>
        <p:txBody>
          <a:bodyPr/>
          <a:lstStyle/>
          <a:p>
            <a:fld id="{04260D4A-DEC1-45DD-8AB2-A3349BAAA59E}" type="slidenum">
              <a:rPr lang="en-US" smtClean="0"/>
              <a:pPr/>
              <a:t>65</a:t>
            </a:fld>
            <a:endParaRPr lang="en-US"/>
          </a:p>
        </p:txBody>
      </p:sp>
      <p:sp>
        <p:nvSpPr>
          <p:cNvPr id="3" name="Text Placeholder 2">
            <a:extLst>
              <a:ext uri="{FF2B5EF4-FFF2-40B4-BE49-F238E27FC236}">
                <a16:creationId xmlns:a16="http://schemas.microsoft.com/office/drawing/2014/main" id="{6DD22386-5FCD-8644-B709-75739B9F1A54}"/>
              </a:ext>
            </a:extLst>
          </p:cNvPr>
          <p:cNvSpPr>
            <a:spLocks noGrp="1"/>
          </p:cNvSpPr>
          <p:nvPr>
            <p:ph type="body" sz="quarter" idx="13"/>
          </p:nvPr>
        </p:nvSpPr>
        <p:spPr/>
        <p:txBody>
          <a:bodyPr/>
          <a:lstStyle/>
          <a:p>
            <a:r>
              <a:rPr lang="ca-ES" dirty="0"/>
              <a:t>El cas de la història de la </a:t>
            </a:r>
            <a:r>
              <a:rPr lang="ca-ES" dirty="0" err="1"/>
              <a:t>Zaitin</a:t>
            </a:r>
            <a:r>
              <a:rPr lang="ca-ES" dirty="0"/>
              <a:t> </a:t>
            </a:r>
            <a:r>
              <a:rPr lang="en-US" dirty="0"/>
              <a:t>(b)  </a:t>
            </a:r>
          </a:p>
        </p:txBody>
      </p:sp>
      <p:sp>
        <p:nvSpPr>
          <p:cNvPr id="4" name="Content Placeholder 3">
            <a:extLst>
              <a:ext uri="{FF2B5EF4-FFF2-40B4-BE49-F238E27FC236}">
                <a16:creationId xmlns:a16="http://schemas.microsoft.com/office/drawing/2014/main" id="{FE57A168-9DD2-4742-BA5A-1C699D9CAA65}"/>
              </a:ext>
            </a:extLst>
          </p:cNvPr>
          <p:cNvSpPr>
            <a:spLocks noGrp="1"/>
          </p:cNvSpPr>
          <p:nvPr>
            <p:ph sz="quarter" idx="14"/>
          </p:nvPr>
        </p:nvSpPr>
        <p:spPr/>
        <p:txBody>
          <a:bodyPr/>
          <a:lstStyle/>
          <a:p>
            <a:endParaRPr lang="en-US" sz="2500" dirty="0"/>
          </a:p>
          <a:p>
            <a:endParaRPr lang="en-US" sz="2500" dirty="0"/>
          </a:p>
          <a:p>
            <a:pPr marL="0" indent="0" algn="ctr">
              <a:buNone/>
            </a:pPr>
            <a:r>
              <a:rPr lang="es-ES" sz="2500" b="1" i="1" dirty="0" err="1"/>
              <a:t>Quins</a:t>
            </a:r>
            <a:r>
              <a:rPr lang="es-ES" sz="2500" b="1" i="1" dirty="0"/>
              <a:t> </a:t>
            </a:r>
            <a:r>
              <a:rPr lang="es-ES" sz="2500" b="1" i="1" dirty="0" err="1"/>
              <a:t>són</a:t>
            </a:r>
            <a:r>
              <a:rPr lang="es-ES" sz="2500" b="1" i="1" dirty="0"/>
              <a:t> </a:t>
            </a:r>
            <a:r>
              <a:rPr lang="es-ES" sz="2500" b="1" i="1" dirty="0" err="1"/>
              <a:t>els</a:t>
            </a:r>
            <a:r>
              <a:rPr lang="es-ES" sz="2500" b="1" i="1" dirty="0"/>
              <a:t> </a:t>
            </a:r>
            <a:r>
              <a:rPr lang="es-ES" sz="2500" b="1" i="1" dirty="0" err="1"/>
              <a:t>aspectes</a:t>
            </a:r>
            <a:r>
              <a:rPr lang="es-ES" sz="2500" b="1" i="1" dirty="0"/>
              <a:t> </a:t>
            </a:r>
            <a:r>
              <a:rPr lang="es-ES" sz="2500" b="1" i="1" dirty="0" err="1"/>
              <a:t>positius</a:t>
            </a:r>
            <a:r>
              <a:rPr lang="es-ES" sz="2500" b="1" i="1" dirty="0"/>
              <a:t> </a:t>
            </a:r>
            <a:r>
              <a:rPr lang="es-ES" sz="2500" b="1" i="1" dirty="0" err="1"/>
              <a:t>d’aquest</a:t>
            </a:r>
            <a:r>
              <a:rPr lang="es-ES" sz="2500" b="1" i="1" dirty="0"/>
              <a:t> cas? </a:t>
            </a:r>
          </a:p>
          <a:p>
            <a:pPr marL="0" indent="0" algn="ctr">
              <a:buNone/>
            </a:pPr>
            <a:r>
              <a:rPr lang="es-ES" sz="2500" b="1" i="1" dirty="0"/>
              <a:t>De quina manera </a:t>
            </a:r>
            <a:r>
              <a:rPr lang="es-ES" sz="2500" b="1" i="1" dirty="0" err="1"/>
              <a:t>s’ha</a:t>
            </a:r>
            <a:r>
              <a:rPr lang="es-ES" sz="2500" b="1" i="1" dirty="0"/>
              <a:t> </a:t>
            </a:r>
            <a:r>
              <a:rPr lang="es-ES" sz="2500" b="1" i="1" dirty="0" err="1"/>
              <a:t>respectat</a:t>
            </a:r>
            <a:r>
              <a:rPr lang="es-ES" sz="2500" b="1" i="1" dirty="0"/>
              <a:t> la </a:t>
            </a:r>
            <a:r>
              <a:rPr lang="es-ES" sz="2500" b="1" i="1" dirty="0" err="1"/>
              <a:t>capacitat</a:t>
            </a:r>
            <a:r>
              <a:rPr lang="es-ES" sz="2500" b="1" i="1" dirty="0"/>
              <a:t> </a:t>
            </a:r>
            <a:r>
              <a:rPr lang="es-ES" sz="2500" b="1" i="1" dirty="0" err="1"/>
              <a:t>d’obrar</a:t>
            </a:r>
            <a:r>
              <a:rPr lang="es-ES" sz="2500" b="1" i="1" dirty="0"/>
              <a:t> de la </a:t>
            </a:r>
            <a:r>
              <a:rPr lang="es-ES" sz="2500" b="1" i="1" dirty="0" err="1"/>
              <a:t>Zaitin</a:t>
            </a:r>
            <a:r>
              <a:rPr lang="es-ES" sz="2500" b="1" i="1" dirty="0"/>
              <a:t>? </a:t>
            </a:r>
          </a:p>
        </p:txBody>
      </p:sp>
      <p:sp>
        <p:nvSpPr>
          <p:cNvPr id="5" name="Title 4">
            <a:extLst>
              <a:ext uri="{FF2B5EF4-FFF2-40B4-BE49-F238E27FC236}">
                <a16:creationId xmlns:a16="http://schemas.microsoft.com/office/drawing/2014/main" id="{C63127D1-7A1B-C741-82A6-B740C745F5C5}"/>
              </a:ext>
            </a:extLst>
          </p:cNvPr>
          <p:cNvSpPr>
            <a:spLocks noGrp="1"/>
          </p:cNvSpPr>
          <p:nvPr>
            <p:ph type="title"/>
          </p:nvPr>
        </p:nvSpPr>
        <p:spPr>
          <a:xfrm>
            <a:off x="507205" y="506412"/>
            <a:ext cx="10800131" cy="392864"/>
          </a:xfrm>
        </p:spPr>
        <p:txBody>
          <a:bodyPr/>
          <a:lstStyle/>
          <a:p>
            <a:r>
              <a:rPr lang="es-ES" dirty="0" err="1"/>
              <a:t>Exercici</a:t>
            </a:r>
            <a:r>
              <a:rPr lang="es-ES" dirty="0"/>
              <a:t> 2.2: Casos sobre </a:t>
            </a:r>
            <a:r>
              <a:rPr lang="es-ES" dirty="0" err="1"/>
              <a:t>suport</a:t>
            </a:r>
            <a:r>
              <a:rPr lang="es-ES" dirty="0"/>
              <a:t> a la presa de </a:t>
            </a:r>
            <a:r>
              <a:rPr lang="es-ES" dirty="0" err="1"/>
              <a:t>decisions</a:t>
            </a:r>
            <a:r>
              <a:rPr lang="es-ES" dirty="0"/>
              <a:t> </a:t>
            </a:r>
            <a:r>
              <a:rPr lang="en-US" dirty="0"/>
              <a:t>- 5</a:t>
            </a:r>
          </a:p>
        </p:txBody>
      </p:sp>
    </p:spTree>
    <p:extLst>
      <p:ext uri="{BB962C8B-B14F-4D97-AF65-F5344CB8AC3E}">
        <p14:creationId xmlns:p14="http://schemas.microsoft.com/office/powerpoint/2010/main" val="2176386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941127-E515-8C47-B223-9E729323F3FB}"/>
              </a:ext>
            </a:extLst>
          </p:cNvPr>
          <p:cNvSpPr>
            <a:spLocks noGrp="1"/>
          </p:cNvSpPr>
          <p:nvPr>
            <p:ph type="sldNum" sz="quarter" idx="12"/>
          </p:nvPr>
        </p:nvSpPr>
        <p:spPr/>
        <p:txBody>
          <a:bodyPr/>
          <a:lstStyle/>
          <a:p>
            <a:fld id="{04260D4A-DEC1-45DD-8AB2-A3349BAAA59E}" type="slidenum">
              <a:rPr lang="en-US" smtClean="0"/>
              <a:pPr/>
              <a:t>66</a:t>
            </a:fld>
            <a:endParaRPr lang="en-US"/>
          </a:p>
        </p:txBody>
      </p:sp>
      <p:sp>
        <p:nvSpPr>
          <p:cNvPr id="3" name="Text Placeholder 2">
            <a:extLst>
              <a:ext uri="{FF2B5EF4-FFF2-40B4-BE49-F238E27FC236}">
                <a16:creationId xmlns:a16="http://schemas.microsoft.com/office/drawing/2014/main" id="{56A97AC7-7B7E-504A-8F73-71D83F679DAA}"/>
              </a:ext>
            </a:extLst>
          </p:cNvPr>
          <p:cNvSpPr>
            <a:spLocks noGrp="1"/>
          </p:cNvSpPr>
          <p:nvPr>
            <p:ph type="body" sz="quarter" idx="13"/>
          </p:nvPr>
        </p:nvSpPr>
        <p:spPr/>
        <p:txBody>
          <a:bodyPr/>
          <a:lstStyle/>
          <a:p>
            <a:r>
              <a:rPr lang="ca-ES" dirty="0"/>
              <a:t>El cas de la història d’en </a:t>
            </a:r>
            <a:r>
              <a:rPr lang="en-US" dirty="0"/>
              <a:t>Samir (a) </a:t>
            </a:r>
          </a:p>
        </p:txBody>
      </p:sp>
      <p:sp>
        <p:nvSpPr>
          <p:cNvPr id="4" name="Content Placeholder 3">
            <a:extLst>
              <a:ext uri="{FF2B5EF4-FFF2-40B4-BE49-F238E27FC236}">
                <a16:creationId xmlns:a16="http://schemas.microsoft.com/office/drawing/2014/main" id="{A4667614-5429-4D42-82AF-893B8BC16C86}"/>
              </a:ext>
            </a:extLst>
          </p:cNvPr>
          <p:cNvSpPr>
            <a:spLocks noGrp="1"/>
          </p:cNvSpPr>
          <p:nvPr>
            <p:ph sz="quarter" idx="14"/>
          </p:nvPr>
        </p:nvSpPr>
        <p:spPr/>
        <p:txBody>
          <a:bodyPr/>
          <a:lstStyle/>
          <a:p>
            <a:pPr marL="0" indent="0" algn="just">
              <a:buNone/>
            </a:pPr>
            <a:r>
              <a:rPr lang="ca-ES" dirty="0"/>
              <a:t>Ja fa temps que a en Samir, de 68 anys, li van diagnosticar demència. Quan va arribar al centre d’acollida, tenia la sensació que no respectaven les seves decisions. A vegades l’obligaven a fer coses que ell no volia i sovint havia de prendre decisions a </a:t>
            </a:r>
            <a:r>
              <a:rPr lang="ca-ES" dirty="0" err="1"/>
              <a:t>correcuita</a:t>
            </a:r>
            <a:r>
              <a:rPr lang="ca-ES" dirty="0"/>
              <a:t>. Al cap d’uns mesos, se’n va queixar a la Direcció. Des d’aleshores, en Fadi, que treballa al centre, li dona suport en el dia a dia. Cada matí, quan va a veure en Samir, li pregunta com li agradaria començar el dia. Ell sovint triga una estona a contestar, però en Fadi no té pressa i deixa que s’ho pensi. Quan sembla que no se li acut res per fer, en Fadi li suggereix algunes activitats. Llavors en Samir té l’oportunitat de triar per si mateix com vol començar el dia. </a:t>
            </a:r>
            <a:endParaRPr lang="es-ES" dirty="0"/>
          </a:p>
          <a:p>
            <a:pPr algn="just"/>
            <a:endParaRPr lang="en-US" dirty="0"/>
          </a:p>
        </p:txBody>
      </p:sp>
      <p:sp>
        <p:nvSpPr>
          <p:cNvPr id="5" name="Title 4">
            <a:extLst>
              <a:ext uri="{FF2B5EF4-FFF2-40B4-BE49-F238E27FC236}">
                <a16:creationId xmlns:a16="http://schemas.microsoft.com/office/drawing/2014/main" id="{3822889E-3131-A74F-9620-A7504CDF803E}"/>
              </a:ext>
            </a:extLst>
          </p:cNvPr>
          <p:cNvSpPr>
            <a:spLocks noGrp="1"/>
          </p:cNvSpPr>
          <p:nvPr>
            <p:ph type="title"/>
          </p:nvPr>
        </p:nvSpPr>
        <p:spPr>
          <a:xfrm>
            <a:off x="507205" y="506412"/>
            <a:ext cx="10441531" cy="456114"/>
          </a:xfrm>
        </p:spPr>
        <p:txBody>
          <a:bodyPr/>
          <a:lstStyle/>
          <a:p>
            <a:r>
              <a:rPr lang="es-ES" dirty="0" err="1"/>
              <a:t>Exercici</a:t>
            </a:r>
            <a:r>
              <a:rPr lang="es-ES" dirty="0"/>
              <a:t> 2.2: Casos sobre </a:t>
            </a:r>
            <a:r>
              <a:rPr lang="es-ES" dirty="0" err="1"/>
              <a:t>suport</a:t>
            </a:r>
            <a:r>
              <a:rPr lang="es-ES" dirty="0"/>
              <a:t> a la presa de </a:t>
            </a:r>
            <a:r>
              <a:rPr lang="es-ES" dirty="0" err="1"/>
              <a:t>decisions</a:t>
            </a:r>
            <a:r>
              <a:rPr lang="es-ES" dirty="0"/>
              <a:t> </a:t>
            </a:r>
            <a:r>
              <a:rPr lang="en-US" dirty="0"/>
              <a:t>- 6</a:t>
            </a:r>
          </a:p>
        </p:txBody>
      </p:sp>
    </p:spTree>
    <p:extLst>
      <p:ext uri="{BB962C8B-B14F-4D97-AF65-F5344CB8AC3E}">
        <p14:creationId xmlns:p14="http://schemas.microsoft.com/office/powerpoint/2010/main" val="37767427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278E61-A39F-1F46-9503-E109916F1124}"/>
              </a:ext>
            </a:extLst>
          </p:cNvPr>
          <p:cNvSpPr>
            <a:spLocks noGrp="1"/>
          </p:cNvSpPr>
          <p:nvPr>
            <p:ph type="sldNum" sz="quarter" idx="12"/>
          </p:nvPr>
        </p:nvSpPr>
        <p:spPr/>
        <p:txBody>
          <a:bodyPr/>
          <a:lstStyle/>
          <a:p>
            <a:fld id="{04260D4A-DEC1-45DD-8AB2-A3349BAAA59E}" type="slidenum">
              <a:rPr lang="en-US" smtClean="0"/>
              <a:pPr/>
              <a:t>67</a:t>
            </a:fld>
            <a:endParaRPr lang="en-US"/>
          </a:p>
        </p:txBody>
      </p:sp>
      <p:sp>
        <p:nvSpPr>
          <p:cNvPr id="3" name="Text Placeholder 2">
            <a:extLst>
              <a:ext uri="{FF2B5EF4-FFF2-40B4-BE49-F238E27FC236}">
                <a16:creationId xmlns:a16="http://schemas.microsoft.com/office/drawing/2014/main" id="{2DFF4497-770A-9C4B-9209-5D0675836EDE}"/>
              </a:ext>
            </a:extLst>
          </p:cNvPr>
          <p:cNvSpPr>
            <a:spLocks noGrp="1"/>
          </p:cNvSpPr>
          <p:nvPr>
            <p:ph type="body" sz="quarter" idx="13"/>
          </p:nvPr>
        </p:nvSpPr>
        <p:spPr/>
        <p:txBody>
          <a:bodyPr/>
          <a:lstStyle/>
          <a:p>
            <a:r>
              <a:rPr lang="ca-ES" dirty="0"/>
              <a:t>El cas de la història d’en </a:t>
            </a:r>
            <a:r>
              <a:rPr lang="en-US" dirty="0"/>
              <a:t>Samir (b) </a:t>
            </a:r>
          </a:p>
        </p:txBody>
      </p:sp>
      <p:sp>
        <p:nvSpPr>
          <p:cNvPr id="4" name="Content Placeholder 3">
            <a:extLst>
              <a:ext uri="{FF2B5EF4-FFF2-40B4-BE49-F238E27FC236}">
                <a16:creationId xmlns:a16="http://schemas.microsoft.com/office/drawing/2014/main" id="{7C992A86-FBD2-0A4F-B55A-748E18928BF7}"/>
              </a:ext>
            </a:extLst>
          </p:cNvPr>
          <p:cNvSpPr>
            <a:spLocks noGrp="1"/>
          </p:cNvSpPr>
          <p:nvPr>
            <p:ph sz="quarter" idx="14"/>
          </p:nvPr>
        </p:nvSpPr>
        <p:spPr/>
        <p:txBody>
          <a:bodyPr/>
          <a:lstStyle/>
          <a:p>
            <a:pPr marL="0" indent="0">
              <a:buNone/>
            </a:pPr>
            <a:endParaRPr lang="en-US" sz="2500" b="1" i="1" dirty="0"/>
          </a:p>
          <a:p>
            <a:pPr marL="0" indent="0" algn="ctr">
              <a:buNone/>
            </a:pPr>
            <a:endParaRPr lang="en-US" sz="2500" b="1" i="1" dirty="0"/>
          </a:p>
          <a:p>
            <a:pPr marL="0" indent="0" algn="ctr">
              <a:buNone/>
            </a:pPr>
            <a:r>
              <a:rPr lang="es-ES" sz="2500" b="1" i="1" dirty="0" err="1"/>
              <a:t>Quins</a:t>
            </a:r>
            <a:r>
              <a:rPr lang="es-ES" sz="2500" b="1" i="1" dirty="0"/>
              <a:t> </a:t>
            </a:r>
            <a:r>
              <a:rPr lang="es-ES" sz="2500" b="1" i="1" dirty="0" err="1"/>
              <a:t>són</a:t>
            </a:r>
            <a:r>
              <a:rPr lang="es-ES" sz="2500" b="1" i="1" dirty="0"/>
              <a:t> </a:t>
            </a:r>
            <a:r>
              <a:rPr lang="es-ES" sz="2500" b="1" i="1" dirty="0" err="1"/>
              <a:t>els</a:t>
            </a:r>
            <a:r>
              <a:rPr lang="es-ES" sz="2500" b="1" i="1" dirty="0"/>
              <a:t> </a:t>
            </a:r>
            <a:r>
              <a:rPr lang="es-ES" sz="2500" b="1" i="1" dirty="0" err="1"/>
              <a:t>aspectes</a:t>
            </a:r>
            <a:r>
              <a:rPr lang="es-ES" sz="2500" b="1" i="1" dirty="0"/>
              <a:t> </a:t>
            </a:r>
            <a:r>
              <a:rPr lang="es-ES" sz="2500" b="1" i="1" dirty="0" err="1"/>
              <a:t>positius</a:t>
            </a:r>
            <a:r>
              <a:rPr lang="es-ES" sz="2500" b="1" i="1" dirty="0"/>
              <a:t> </a:t>
            </a:r>
            <a:r>
              <a:rPr lang="es-ES" sz="2500" b="1" i="1" dirty="0" err="1"/>
              <a:t>d’aquest</a:t>
            </a:r>
            <a:r>
              <a:rPr lang="es-ES" sz="2500" b="1" i="1" dirty="0"/>
              <a:t> cas? </a:t>
            </a:r>
          </a:p>
          <a:p>
            <a:pPr marL="0" indent="0" algn="ctr">
              <a:buNone/>
            </a:pPr>
            <a:r>
              <a:rPr lang="es-ES" sz="2500" b="1" i="1" dirty="0"/>
              <a:t>De quina manera en </a:t>
            </a:r>
            <a:r>
              <a:rPr lang="es-ES" sz="2500" b="1" i="1" dirty="0" err="1"/>
              <a:t>Fadi</a:t>
            </a:r>
            <a:r>
              <a:rPr lang="es-ES" sz="2500" b="1" i="1" dirty="0"/>
              <a:t> respecta la </a:t>
            </a:r>
            <a:r>
              <a:rPr lang="es-ES" sz="2500" b="1" i="1" dirty="0" err="1"/>
              <a:t>capacitat</a:t>
            </a:r>
            <a:r>
              <a:rPr lang="es-ES" sz="2500" b="1" i="1" dirty="0"/>
              <a:t> </a:t>
            </a:r>
            <a:r>
              <a:rPr lang="es-ES" sz="2500" b="1" i="1" dirty="0" err="1"/>
              <a:t>d’obrar</a:t>
            </a:r>
            <a:r>
              <a:rPr lang="es-ES" sz="2500" b="1" i="1" dirty="0"/>
              <a:t> </a:t>
            </a:r>
            <a:r>
              <a:rPr lang="es-ES" sz="2500" b="1" i="1" dirty="0" err="1"/>
              <a:t>d’en</a:t>
            </a:r>
            <a:r>
              <a:rPr lang="es-ES" sz="2500" b="1" i="1" dirty="0"/>
              <a:t> Samir? </a:t>
            </a:r>
          </a:p>
          <a:p>
            <a:endParaRPr lang="en-US" sz="2500" dirty="0"/>
          </a:p>
        </p:txBody>
      </p:sp>
      <p:sp>
        <p:nvSpPr>
          <p:cNvPr id="5" name="Title 4">
            <a:extLst>
              <a:ext uri="{FF2B5EF4-FFF2-40B4-BE49-F238E27FC236}">
                <a16:creationId xmlns:a16="http://schemas.microsoft.com/office/drawing/2014/main" id="{934FD5B2-DACA-6047-81D5-FB3F7D111D5E}"/>
              </a:ext>
            </a:extLst>
          </p:cNvPr>
          <p:cNvSpPr>
            <a:spLocks noGrp="1"/>
          </p:cNvSpPr>
          <p:nvPr>
            <p:ph type="title"/>
          </p:nvPr>
        </p:nvSpPr>
        <p:spPr>
          <a:xfrm>
            <a:off x="507205" y="506412"/>
            <a:ext cx="10710921" cy="440202"/>
          </a:xfrm>
        </p:spPr>
        <p:txBody>
          <a:bodyPr/>
          <a:lstStyle/>
          <a:p>
            <a:r>
              <a:rPr lang="es-ES" dirty="0" err="1"/>
              <a:t>Exercici</a:t>
            </a:r>
            <a:r>
              <a:rPr lang="es-ES" dirty="0"/>
              <a:t> 2.2: Casos sobre </a:t>
            </a:r>
            <a:r>
              <a:rPr lang="es-ES" dirty="0" err="1"/>
              <a:t>suport</a:t>
            </a:r>
            <a:r>
              <a:rPr lang="es-ES" dirty="0"/>
              <a:t> a la presa de </a:t>
            </a:r>
            <a:r>
              <a:rPr lang="es-ES" dirty="0" err="1"/>
              <a:t>decisions</a:t>
            </a:r>
            <a:r>
              <a:rPr lang="es-ES" dirty="0"/>
              <a:t> </a:t>
            </a:r>
            <a:r>
              <a:rPr lang="en-US" dirty="0"/>
              <a:t>- 7</a:t>
            </a:r>
          </a:p>
        </p:txBody>
      </p:sp>
    </p:spTree>
    <p:extLst>
      <p:ext uri="{BB962C8B-B14F-4D97-AF65-F5344CB8AC3E}">
        <p14:creationId xmlns:p14="http://schemas.microsoft.com/office/powerpoint/2010/main" val="11459294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200E8A-4D86-5147-B851-0E2B131004EC}"/>
              </a:ext>
            </a:extLst>
          </p:cNvPr>
          <p:cNvSpPr>
            <a:spLocks noGrp="1"/>
          </p:cNvSpPr>
          <p:nvPr>
            <p:ph type="sldNum" sz="quarter" idx="12"/>
          </p:nvPr>
        </p:nvSpPr>
        <p:spPr/>
        <p:txBody>
          <a:bodyPr/>
          <a:lstStyle/>
          <a:p>
            <a:fld id="{04260D4A-DEC1-45DD-8AB2-A3349BAAA59E}" type="slidenum">
              <a:rPr lang="en-US" smtClean="0"/>
              <a:pPr/>
              <a:t>68</a:t>
            </a:fld>
            <a:endParaRPr lang="en-US"/>
          </a:p>
        </p:txBody>
      </p:sp>
      <p:sp>
        <p:nvSpPr>
          <p:cNvPr id="4" name="Content Placeholder 3">
            <a:extLst>
              <a:ext uri="{FF2B5EF4-FFF2-40B4-BE49-F238E27FC236}">
                <a16:creationId xmlns:a16="http://schemas.microsoft.com/office/drawing/2014/main" id="{893F54FA-8DE8-B44D-AAF1-54CBBAA8E7CB}"/>
              </a:ext>
            </a:extLst>
          </p:cNvPr>
          <p:cNvSpPr>
            <a:spLocks noGrp="1"/>
          </p:cNvSpPr>
          <p:nvPr>
            <p:ph sz="quarter" idx="14"/>
          </p:nvPr>
        </p:nvSpPr>
        <p:spPr/>
        <p:txBody>
          <a:bodyPr/>
          <a:lstStyle/>
          <a:p>
            <a:pPr algn="just"/>
            <a:r>
              <a:rPr lang="ca-ES" dirty="0"/>
              <a:t>La planificació de decisions anticipades és un altre tipus de suport que ajuda a garantir que es tenen en compte i es respecten les preferències d’una persona. </a:t>
            </a:r>
          </a:p>
          <a:p>
            <a:pPr algn="just"/>
            <a:r>
              <a:rPr lang="ca-ES" dirty="0"/>
              <a:t>La planificació de decisions anticipades pot ser útil per a tothom, en especial en moments de la vida en què es tinguin dificultats per prendre o comunicar decisions</a:t>
            </a:r>
            <a:r>
              <a:rPr lang="en-US" dirty="0"/>
              <a:t>. </a:t>
            </a:r>
          </a:p>
          <a:p>
            <a:pPr algn="just"/>
            <a:r>
              <a:rPr lang="ca-ES" dirty="0"/>
              <a:t>La planificació de decisions anticipades es refereix al procés de donar instruccions sobre aquelles situacions futures en què les persones puguin tenir dificultats per comunicar la seva voluntat i les seves preferències i en què voldrien rebre el suport d’altres persones o que aquestes persones adoptessin unes mesures determinades</a:t>
            </a:r>
            <a:r>
              <a:rPr lang="en-US" dirty="0"/>
              <a:t>. </a:t>
            </a:r>
          </a:p>
          <a:p>
            <a:pPr marL="0" indent="0" algn="just">
              <a:buNone/>
            </a:pPr>
            <a:endParaRPr lang="en-US" dirty="0"/>
          </a:p>
        </p:txBody>
      </p:sp>
      <p:sp>
        <p:nvSpPr>
          <p:cNvPr id="5"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err="1"/>
              <a:t>Presentació</a:t>
            </a:r>
            <a:r>
              <a:rPr lang="es-ES" dirty="0"/>
              <a:t>: la </a:t>
            </a:r>
            <a:r>
              <a:rPr lang="es-ES" dirty="0" err="1"/>
              <a:t>planificació</a:t>
            </a:r>
            <a:r>
              <a:rPr lang="es-ES" dirty="0"/>
              <a:t> de </a:t>
            </a:r>
            <a:r>
              <a:rPr lang="es-ES" dirty="0" err="1"/>
              <a:t>decisions</a:t>
            </a:r>
            <a:r>
              <a:rPr lang="es-ES" dirty="0"/>
              <a:t> </a:t>
            </a:r>
            <a:r>
              <a:rPr lang="es-ES" dirty="0" err="1"/>
              <a:t>anticipades</a:t>
            </a:r>
            <a:r>
              <a:rPr lang="es-ES" dirty="0"/>
              <a:t> -</a:t>
            </a:r>
            <a:r>
              <a:rPr lang="en-US" dirty="0"/>
              <a:t> 1 </a:t>
            </a:r>
          </a:p>
        </p:txBody>
      </p:sp>
    </p:spTree>
    <p:extLst>
      <p:ext uri="{BB962C8B-B14F-4D97-AF65-F5344CB8AC3E}">
        <p14:creationId xmlns:p14="http://schemas.microsoft.com/office/powerpoint/2010/main" val="395786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64AC4-5DE9-6D4B-8624-44AAC55EAC85}"/>
              </a:ext>
            </a:extLst>
          </p:cNvPr>
          <p:cNvSpPr>
            <a:spLocks noGrp="1"/>
          </p:cNvSpPr>
          <p:nvPr>
            <p:ph type="sldNum" sz="quarter" idx="12"/>
          </p:nvPr>
        </p:nvSpPr>
        <p:spPr/>
        <p:txBody>
          <a:bodyPr/>
          <a:lstStyle/>
          <a:p>
            <a:fld id="{04260D4A-DEC1-45DD-8AB2-A3349BAAA59E}" type="slidenum">
              <a:rPr lang="en-US" smtClean="0"/>
              <a:pPr/>
              <a:t>69</a:t>
            </a:fld>
            <a:endParaRPr lang="en-US"/>
          </a:p>
        </p:txBody>
      </p:sp>
      <p:sp>
        <p:nvSpPr>
          <p:cNvPr id="4" name="Content Placeholder 3">
            <a:extLst>
              <a:ext uri="{FF2B5EF4-FFF2-40B4-BE49-F238E27FC236}">
                <a16:creationId xmlns:a16="http://schemas.microsoft.com/office/drawing/2014/main" id="{39B74202-0D77-6041-902C-D4BAAAD1FFF4}"/>
              </a:ext>
            </a:extLst>
          </p:cNvPr>
          <p:cNvSpPr>
            <a:spLocks noGrp="1"/>
          </p:cNvSpPr>
          <p:nvPr>
            <p:ph sz="quarter" idx="14"/>
          </p:nvPr>
        </p:nvSpPr>
        <p:spPr>
          <a:xfrm>
            <a:off x="507195" y="986589"/>
            <a:ext cx="11174412" cy="4884823"/>
          </a:xfrm>
        </p:spPr>
        <p:txBody>
          <a:bodyPr/>
          <a:lstStyle/>
          <a:p>
            <a:pPr marL="0" indent="0" algn="just">
              <a:buNone/>
            </a:pPr>
            <a:r>
              <a:rPr lang="ca-ES" sz="1900" dirty="0"/>
              <a:t>Els plans de decisions anticipades poden tenir dues funcions</a:t>
            </a:r>
            <a:r>
              <a:rPr lang="en-US" sz="1900" dirty="0"/>
              <a:t>:</a:t>
            </a:r>
          </a:p>
          <a:p>
            <a:pPr algn="just"/>
            <a:r>
              <a:rPr lang="ca-ES" sz="1900" dirty="0"/>
              <a:t>Si algú té dificultats per expressar la seva voluntat, les persones que li donen suport i que l’atenen poden consultar el seu pla de decisions anticipades com a eina de comunicació i de referència per conèixer la seva voluntat i les seves preferències</a:t>
            </a:r>
            <a:r>
              <a:rPr lang="en-US" sz="1900" dirty="0"/>
              <a:t>. </a:t>
            </a:r>
          </a:p>
          <a:p>
            <a:pPr algn="just"/>
            <a:r>
              <a:rPr lang="ca-ES" sz="1900" dirty="0"/>
              <a:t>En alguns països, els plans de decisions anticipades també es poden emprar com a documents legals en què la persona autoritza —o refusa— que en el futur s’adoptin unes mesures determinades en una situació concreta</a:t>
            </a:r>
            <a:r>
              <a:rPr lang="en-US" sz="1900" dirty="0"/>
              <a:t>. </a:t>
            </a:r>
          </a:p>
          <a:p>
            <a:pPr marL="0" indent="0" algn="just">
              <a:buNone/>
            </a:pPr>
            <a:r>
              <a:rPr lang="ca-ES" sz="1900" dirty="0"/>
              <a:t>És important recordar que els plans de decisions anticipades no són documents estàtics que no admetin canvis</a:t>
            </a:r>
            <a:r>
              <a:rPr lang="en-US" sz="1900" dirty="0"/>
              <a:t>: </a:t>
            </a:r>
          </a:p>
          <a:p>
            <a:pPr lvl="1" algn="just"/>
            <a:r>
              <a:rPr lang="ca-ES" sz="1900" dirty="0"/>
              <a:t>Els punts de vista, la voluntat i les preferències de les persones poden evolucionar i la gent pot canviar d’opinió</a:t>
            </a:r>
            <a:r>
              <a:rPr lang="en-US" sz="1900" dirty="0"/>
              <a:t>. </a:t>
            </a:r>
          </a:p>
          <a:p>
            <a:pPr lvl="1" algn="just"/>
            <a:r>
              <a:rPr lang="ca-ES" sz="1900" dirty="0"/>
              <a:t>Cal que les persones que li donen suport hi mantinguin un contacte regular i li preguntin si la seva voluntat i les seves preferències han canviat </a:t>
            </a:r>
            <a:r>
              <a:rPr lang="en-US" sz="1900" dirty="0"/>
              <a:t>. </a:t>
            </a:r>
          </a:p>
          <a:p>
            <a:pPr lvl="1" algn="just">
              <a:spcAft>
                <a:spcPts val="0"/>
              </a:spcAft>
            </a:pPr>
            <a:r>
              <a:rPr lang="ca-ES" sz="1900" dirty="0"/>
              <a:t>Els plans de decisions anticipades també es coneixen com a testaments vitals o documents de voluntats anticipades</a:t>
            </a:r>
            <a:endParaRPr lang="en-US" sz="1900" dirty="0"/>
          </a:p>
        </p:txBody>
      </p:sp>
      <p:sp>
        <p:nvSpPr>
          <p:cNvPr id="6"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err="1"/>
              <a:t>Presentació</a:t>
            </a:r>
            <a:r>
              <a:rPr lang="es-ES" dirty="0"/>
              <a:t>: la </a:t>
            </a:r>
            <a:r>
              <a:rPr lang="es-ES" dirty="0" err="1"/>
              <a:t>planificació</a:t>
            </a:r>
            <a:r>
              <a:rPr lang="es-ES" dirty="0"/>
              <a:t> de </a:t>
            </a:r>
            <a:r>
              <a:rPr lang="es-ES" dirty="0" err="1"/>
              <a:t>decisions</a:t>
            </a:r>
            <a:r>
              <a:rPr lang="es-ES" dirty="0"/>
              <a:t> </a:t>
            </a:r>
            <a:r>
              <a:rPr lang="es-ES" dirty="0" err="1"/>
              <a:t>anticipades</a:t>
            </a:r>
            <a:r>
              <a:rPr lang="es-ES" dirty="0"/>
              <a:t> -</a:t>
            </a:r>
            <a:r>
              <a:rPr lang="en-US" dirty="0"/>
              <a:t> 2 </a:t>
            </a:r>
          </a:p>
        </p:txBody>
      </p:sp>
    </p:spTree>
    <p:extLst>
      <p:ext uri="{BB962C8B-B14F-4D97-AF65-F5344CB8AC3E}">
        <p14:creationId xmlns:p14="http://schemas.microsoft.com/office/powerpoint/2010/main" val="137633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47A79D-870A-5446-99A1-AD105F831AED}"/>
              </a:ext>
            </a:extLst>
          </p:cNvPr>
          <p:cNvSpPr>
            <a:spLocks noGrp="1"/>
          </p:cNvSpPr>
          <p:nvPr>
            <p:ph type="sldNum" sz="quarter" idx="12"/>
          </p:nvPr>
        </p:nvSpPr>
        <p:spPr/>
        <p:txBody>
          <a:bodyPr/>
          <a:lstStyle/>
          <a:p>
            <a:fld id="{04260D4A-DEC1-45DD-8AB2-A3349BAAA59E}" type="slidenum">
              <a:rPr lang="en-US" smtClean="0"/>
              <a:pPr/>
              <a:t>7</a:t>
            </a:fld>
            <a:endParaRPr lang="en-US"/>
          </a:p>
        </p:txBody>
      </p:sp>
      <p:sp>
        <p:nvSpPr>
          <p:cNvPr id="4" name="Content Placeholder 3">
            <a:extLst>
              <a:ext uri="{FF2B5EF4-FFF2-40B4-BE49-F238E27FC236}">
                <a16:creationId xmlns:a16="http://schemas.microsoft.com/office/drawing/2014/main" id="{C93F969C-065D-C04F-88D7-57EEADD41E5B}"/>
              </a:ext>
            </a:extLst>
          </p:cNvPr>
          <p:cNvSpPr>
            <a:spLocks noGrp="1"/>
          </p:cNvSpPr>
          <p:nvPr>
            <p:ph sz="quarter" idx="14"/>
          </p:nvPr>
        </p:nvSpPr>
        <p:spPr/>
        <p:txBody>
          <a:bodyPr/>
          <a:lstStyle/>
          <a:p>
            <a:pPr algn="just"/>
            <a:r>
              <a:rPr lang="en-US" b="1" dirty="0" err="1"/>
              <a:t>Tema</a:t>
            </a:r>
            <a:r>
              <a:rPr lang="en-US" b="1" dirty="0"/>
              <a:t> 1: </a:t>
            </a:r>
            <a:r>
              <a:rPr lang="ca-ES" dirty="0"/>
              <a:t>Entendre el dret a la capacitat jurídica </a:t>
            </a:r>
            <a:endParaRPr lang="en-US" dirty="0"/>
          </a:p>
          <a:p>
            <a:pPr algn="just"/>
            <a:r>
              <a:rPr lang="en-US" b="1" dirty="0" err="1"/>
              <a:t>Tema</a:t>
            </a:r>
            <a:r>
              <a:rPr lang="en-US" b="1" dirty="0"/>
              <a:t> 2: </a:t>
            </a:r>
            <a:r>
              <a:rPr lang="ca-ES" dirty="0"/>
              <a:t>El suport a la presa de decisions i la planificació de decisions anticipades </a:t>
            </a:r>
            <a:endParaRPr lang="en-US" dirty="0"/>
          </a:p>
          <a:p>
            <a:pPr algn="just"/>
            <a:r>
              <a:rPr lang="en-US" b="1" dirty="0" err="1"/>
              <a:t>Tema</a:t>
            </a:r>
            <a:r>
              <a:rPr lang="en-US" b="1" dirty="0"/>
              <a:t> 3: </a:t>
            </a:r>
            <a:r>
              <a:rPr lang="ca-ES" dirty="0"/>
              <a:t>El consentiment informat i el tractament dirigit per la persona i els plans de recuperació </a:t>
            </a:r>
          </a:p>
          <a:p>
            <a:pPr algn="just"/>
            <a:r>
              <a:rPr lang="en-US" b="1" dirty="0" err="1"/>
              <a:t>Tema</a:t>
            </a:r>
            <a:r>
              <a:rPr lang="en-US" b="1" dirty="0"/>
              <a:t> 4: </a:t>
            </a:r>
            <a:r>
              <a:rPr lang="ca-ES" dirty="0"/>
              <a:t>Evitar l’internament i el tractament involuntaris en els serveis socials i de salut mental </a:t>
            </a:r>
            <a:endParaRPr lang="en-US" dirty="0"/>
          </a:p>
        </p:txBody>
      </p:sp>
      <p:sp>
        <p:nvSpPr>
          <p:cNvPr id="6" name="Title 4">
            <a:extLst>
              <a:ext uri="{FF2B5EF4-FFF2-40B4-BE49-F238E27FC236}">
                <a16:creationId xmlns:a16="http://schemas.microsoft.com/office/drawing/2014/main" id="{E54A7942-A8A6-C046-8B42-90372B2CB12A}"/>
              </a:ext>
            </a:extLst>
          </p:cNvPr>
          <p:cNvSpPr>
            <a:spLocks noGrp="1"/>
          </p:cNvSpPr>
          <p:nvPr>
            <p:ph type="title"/>
          </p:nvPr>
        </p:nvSpPr>
        <p:spPr>
          <a:xfrm>
            <a:off x="507206" y="506412"/>
            <a:ext cx="9792000" cy="432000"/>
          </a:xfrm>
        </p:spPr>
        <p:txBody>
          <a:bodyPr/>
          <a:lstStyle/>
          <a:p>
            <a:r>
              <a:rPr lang="en-US" sz="3200" dirty="0" err="1"/>
              <a:t>Temes</a:t>
            </a:r>
            <a:r>
              <a:rPr lang="en-US" sz="3200" dirty="0"/>
              <a:t> del </a:t>
            </a:r>
            <a:r>
              <a:rPr lang="en-US" sz="3200" dirty="0" err="1"/>
              <a:t>módul</a:t>
            </a:r>
            <a:endParaRPr lang="en-US" dirty="0"/>
          </a:p>
        </p:txBody>
      </p:sp>
    </p:spTree>
    <p:extLst>
      <p:ext uri="{BB962C8B-B14F-4D97-AF65-F5344CB8AC3E}">
        <p14:creationId xmlns:p14="http://schemas.microsoft.com/office/powerpoint/2010/main" val="26187411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802580-A5E6-AF46-B23E-C7FC12F91623}"/>
              </a:ext>
            </a:extLst>
          </p:cNvPr>
          <p:cNvSpPr>
            <a:spLocks noGrp="1"/>
          </p:cNvSpPr>
          <p:nvPr>
            <p:ph type="sldNum" sz="quarter" idx="12"/>
          </p:nvPr>
        </p:nvSpPr>
        <p:spPr/>
        <p:txBody>
          <a:bodyPr/>
          <a:lstStyle/>
          <a:p>
            <a:fld id="{04260D4A-DEC1-45DD-8AB2-A3349BAAA59E}" type="slidenum">
              <a:rPr lang="en-US" smtClean="0"/>
              <a:pPr/>
              <a:t>70</a:t>
            </a:fld>
            <a:endParaRPr lang="en-US"/>
          </a:p>
        </p:txBody>
      </p:sp>
      <p:sp>
        <p:nvSpPr>
          <p:cNvPr id="3" name="Text Placeholder 2">
            <a:extLst>
              <a:ext uri="{FF2B5EF4-FFF2-40B4-BE49-F238E27FC236}">
                <a16:creationId xmlns:a16="http://schemas.microsoft.com/office/drawing/2014/main" id="{3E5532FE-ED77-1E4E-84ED-76B7680C7690}"/>
              </a:ext>
            </a:extLst>
          </p:cNvPr>
          <p:cNvSpPr>
            <a:spLocks noGrp="1"/>
          </p:cNvSpPr>
          <p:nvPr>
            <p:ph type="body" sz="quarter" idx="13"/>
          </p:nvPr>
        </p:nvSpPr>
        <p:spPr/>
        <p:txBody>
          <a:bodyPr/>
          <a:lstStyle/>
          <a:p>
            <a:r>
              <a:rPr lang="ca-ES" dirty="0"/>
              <a:t>Contingut dels plans de decisions anticipades </a:t>
            </a:r>
            <a:r>
              <a:rPr lang="en-US" dirty="0"/>
              <a:t>(a) </a:t>
            </a:r>
          </a:p>
        </p:txBody>
      </p:sp>
      <p:sp>
        <p:nvSpPr>
          <p:cNvPr id="4" name="Content Placeholder 3">
            <a:extLst>
              <a:ext uri="{FF2B5EF4-FFF2-40B4-BE49-F238E27FC236}">
                <a16:creationId xmlns:a16="http://schemas.microsoft.com/office/drawing/2014/main" id="{42AA74F7-E914-EC43-AC28-5C62C488D71E}"/>
              </a:ext>
            </a:extLst>
          </p:cNvPr>
          <p:cNvSpPr>
            <a:spLocks noGrp="1"/>
          </p:cNvSpPr>
          <p:nvPr>
            <p:ph sz="quarter" idx="14"/>
          </p:nvPr>
        </p:nvSpPr>
        <p:spPr>
          <a:xfrm>
            <a:off x="507195" y="1347537"/>
            <a:ext cx="11174412" cy="4663651"/>
          </a:xfrm>
        </p:spPr>
        <p:txBody>
          <a:bodyPr/>
          <a:lstStyle/>
          <a:p>
            <a:pPr algn="just">
              <a:spcAft>
                <a:spcPts val="600"/>
              </a:spcAft>
            </a:pPr>
            <a:r>
              <a:rPr lang="ca-ES" sz="2000" dirty="0"/>
              <a:t>Un pla de decisions anticipades és un document escrit en què una persona especifica quines decisions cal prendre en el futur. Pot incloure</a:t>
            </a:r>
            <a:r>
              <a:rPr lang="es-ES" sz="2000" dirty="0"/>
              <a:t>:</a:t>
            </a:r>
          </a:p>
          <a:p>
            <a:pPr lvl="2" algn="just">
              <a:spcAft>
                <a:spcPts val="600"/>
              </a:spcAft>
            </a:pPr>
            <a:r>
              <a:rPr lang="ca-ES" dirty="0"/>
              <a:t>una descripció dels suports que vol rebre</a:t>
            </a:r>
          </a:p>
          <a:p>
            <a:pPr lvl="2" algn="just">
              <a:spcAft>
                <a:spcPts val="600"/>
              </a:spcAft>
            </a:pPr>
            <a:r>
              <a:rPr lang="ca-ES" dirty="0"/>
              <a:t>les persones que designa perquè li donin suport i/o perquè facin valdre els seus drets</a:t>
            </a:r>
            <a:r>
              <a:rPr lang="es-ES" dirty="0"/>
              <a:t> </a:t>
            </a:r>
          </a:p>
          <a:p>
            <a:pPr lvl="2" algn="just">
              <a:spcAft>
                <a:spcPts val="600"/>
              </a:spcAft>
            </a:pPr>
            <a:r>
              <a:rPr lang="ca-ES" dirty="0"/>
              <a:t>opcions de recuperació i de tractaments </a:t>
            </a:r>
          </a:p>
          <a:p>
            <a:pPr lvl="2" algn="just">
              <a:spcAft>
                <a:spcPts val="600"/>
              </a:spcAft>
            </a:pPr>
            <a:r>
              <a:rPr lang="ca-ES" dirty="0"/>
              <a:t>lloc en què ha de ser atesa o ha de descansar </a:t>
            </a:r>
            <a:endParaRPr lang="en-US" dirty="0"/>
          </a:p>
          <a:p>
            <a:pPr algn="just">
              <a:spcAft>
                <a:spcPts val="600"/>
              </a:spcAft>
            </a:pPr>
            <a:r>
              <a:rPr lang="ca-ES" sz="2000" dirty="0"/>
              <a:t>Pel que fa a les decisions relacionades amb la salut, normalment les persones poden especificar en el pla de decisions anticipades si rebutjarien unes opcions de suport, d’atenció o de tractament determinades</a:t>
            </a:r>
            <a:r>
              <a:rPr lang="en-US" sz="2000" dirty="0"/>
              <a:t>.</a:t>
            </a:r>
          </a:p>
          <a:p>
            <a:pPr algn="just">
              <a:spcAft>
                <a:spcPts val="600"/>
              </a:spcAft>
            </a:pPr>
            <a:r>
              <a:rPr lang="ca-ES" sz="2000" dirty="0"/>
              <a:t>Si es té la intenció que el pla de decisions anticipades compleixi les funcions d’un document legal, cal que s’hi indiqui:</a:t>
            </a:r>
          </a:p>
          <a:p>
            <a:pPr lvl="2" algn="just" fontAlgn="base">
              <a:spcAft>
                <a:spcPts val="600"/>
              </a:spcAft>
            </a:pPr>
            <a:r>
              <a:rPr lang="ca-ES" dirty="0"/>
              <a:t>en quina situació entra en vigor </a:t>
            </a:r>
          </a:p>
          <a:p>
            <a:pPr lvl="2" algn="just" fontAlgn="base">
              <a:spcAft>
                <a:spcPts val="600"/>
              </a:spcAft>
            </a:pPr>
            <a:r>
              <a:rPr lang="ca-ES" dirty="0"/>
              <a:t>en quina situació deixa de ser vigent. </a:t>
            </a:r>
            <a:endParaRPr lang="es-ES" dirty="0"/>
          </a:p>
          <a:p>
            <a:pPr marL="346075" lvl="2" indent="0" algn="just" fontAlgn="base">
              <a:spcAft>
                <a:spcPts val="600"/>
              </a:spcAft>
              <a:buNone/>
            </a:pPr>
            <a:endParaRPr lang="es-ES" dirty="0"/>
          </a:p>
          <a:p>
            <a:pPr algn="just">
              <a:spcAft>
                <a:spcPts val="600"/>
              </a:spcAft>
            </a:pPr>
            <a:endParaRPr lang="en-US" sz="2000"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err="1"/>
              <a:t>Presentació</a:t>
            </a:r>
            <a:r>
              <a:rPr lang="es-ES" dirty="0"/>
              <a:t>: la </a:t>
            </a:r>
            <a:r>
              <a:rPr lang="es-ES" dirty="0" err="1"/>
              <a:t>planificació</a:t>
            </a:r>
            <a:r>
              <a:rPr lang="es-ES" dirty="0"/>
              <a:t> de </a:t>
            </a:r>
            <a:r>
              <a:rPr lang="es-ES" dirty="0" err="1"/>
              <a:t>decisions</a:t>
            </a:r>
            <a:r>
              <a:rPr lang="es-ES" dirty="0"/>
              <a:t> </a:t>
            </a:r>
            <a:r>
              <a:rPr lang="es-ES" dirty="0" err="1"/>
              <a:t>anticipades</a:t>
            </a:r>
            <a:r>
              <a:rPr lang="es-ES" dirty="0"/>
              <a:t> -</a:t>
            </a:r>
            <a:r>
              <a:rPr lang="en-US" dirty="0"/>
              <a:t> 3 </a:t>
            </a:r>
          </a:p>
        </p:txBody>
      </p:sp>
    </p:spTree>
    <p:extLst>
      <p:ext uri="{BB962C8B-B14F-4D97-AF65-F5344CB8AC3E}">
        <p14:creationId xmlns:p14="http://schemas.microsoft.com/office/powerpoint/2010/main" val="8023369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FC7ECF-B934-BA48-A2A8-CC6AB8F27D07}"/>
              </a:ext>
            </a:extLst>
          </p:cNvPr>
          <p:cNvSpPr>
            <a:spLocks noGrp="1"/>
          </p:cNvSpPr>
          <p:nvPr>
            <p:ph type="sldNum" sz="quarter" idx="12"/>
          </p:nvPr>
        </p:nvSpPr>
        <p:spPr/>
        <p:txBody>
          <a:bodyPr/>
          <a:lstStyle/>
          <a:p>
            <a:fld id="{04260D4A-DEC1-45DD-8AB2-A3349BAAA59E}" type="slidenum">
              <a:rPr lang="en-US" smtClean="0"/>
              <a:pPr/>
              <a:t>71</a:t>
            </a:fld>
            <a:endParaRPr lang="en-US"/>
          </a:p>
        </p:txBody>
      </p:sp>
      <p:sp>
        <p:nvSpPr>
          <p:cNvPr id="3" name="Text Placeholder 2">
            <a:extLst>
              <a:ext uri="{FF2B5EF4-FFF2-40B4-BE49-F238E27FC236}">
                <a16:creationId xmlns:a16="http://schemas.microsoft.com/office/drawing/2014/main" id="{C11A4BB6-EFC4-5C47-879D-3742AA312108}"/>
              </a:ext>
            </a:extLst>
          </p:cNvPr>
          <p:cNvSpPr>
            <a:spLocks noGrp="1"/>
          </p:cNvSpPr>
          <p:nvPr>
            <p:ph type="body" sz="quarter" idx="13"/>
          </p:nvPr>
        </p:nvSpPr>
        <p:spPr/>
        <p:txBody>
          <a:bodyPr/>
          <a:lstStyle/>
          <a:p>
            <a:r>
              <a:rPr lang="ca-ES" dirty="0"/>
              <a:t>Contingut dels plans de decisions anticipades </a:t>
            </a:r>
            <a:r>
              <a:rPr lang="en-US" dirty="0"/>
              <a:t>(b) </a:t>
            </a:r>
          </a:p>
        </p:txBody>
      </p:sp>
      <p:sp>
        <p:nvSpPr>
          <p:cNvPr id="4" name="Content Placeholder 3">
            <a:extLst>
              <a:ext uri="{FF2B5EF4-FFF2-40B4-BE49-F238E27FC236}">
                <a16:creationId xmlns:a16="http://schemas.microsoft.com/office/drawing/2014/main" id="{F7A67C0B-BB43-5C40-AEC5-BAA5C61135E2}"/>
              </a:ext>
            </a:extLst>
          </p:cNvPr>
          <p:cNvSpPr>
            <a:spLocks noGrp="1"/>
          </p:cNvSpPr>
          <p:nvPr>
            <p:ph sz="quarter" idx="14"/>
          </p:nvPr>
        </p:nvSpPr>
        <p:spPr/>
        <p:txBody>
          <a:bodyPr/>
          <a:lstStyle/>
          <a:p>
            <a:pPr algn="just"/>
            <a:r>
              <a:rPr lang="ca-ES" dirty="0"/>
              <a:t>És possible que en algunes comunitats i cultures no hi hagi el costum de redactar certs documents, com ara testaments, contractes, etc. Aleshores, serà més adequat emprar altres formes de suport, com ara les xarxes de suport. </a:t>
            </a:r>
          </a:p>
          <a:p>
            <a:pPr algn="just"/>
            <a:r>
              <a:rPr lang="ca-ES" dirty="0"/>
              <a:t>Això, però, no impedeix que una persona pugui comunicar verbalment la seva voluntat als seus familiars, amics i cuidadors i a altres persones pertinents</a:t>
            </a:r>
            <a:r>
              <a:rPr lang="en-US" dirty="0"/>
              <a:t>.</a:t>
            </a:r>
          </a:p>
          <a:p>
            <a:r>
              <a:rPr lang="ca-ES" dirty="0"/>
              <a:t>és possible que algunes persones </a:t>
            </a:r>
            <a:r>
              <a:rPr lang="ca-ES" i="1" dirty="0"/>
              <a:t>vulguin</a:t>
            </a:r>
            <a:r>
              <a:rPr lang="ca-ES" dirty="0"/>
              <a:t> delegar, en determinats moments, la presa de decisions i el control en altres persones en qui confien. </a:t>
            </a:r>
          </a:p>
          <a:p>
            <a:r>
              <a:rPr lang="ca-ES" dirty="0"/>
              <a:t>El pla de decisions anticipades ha de preveure aquesta mena de situacions, a condició que respectin la voluntat i les preferències de la persona. </a:t>
            </a:r>
            <a:endParaRPr lang="es-ES"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err="1"/>
              <a:t>Presentació</a:t>
            </a:r>
            <a:r>
              <a:rPr lang="es-ES" dirty="0"/>
              <a:t>: la </a:t>
            </a:r>
            <a:r>
              <a:rPr lang="es-ES" dirty="0" err="1"/>
              <a:t>planificació</a:t>
            </a:r>
            <a:r>
              <a:rPr lang="es-ES" dirty="0"/>
              <a:t> de </a:t>
            </a:r>
            <a:r>
              <a:rPr lang="es-ES" dirty="0" err="1"/>
              <a:t>decisions</a:t>
            </a:r>
            <a:r>
              <a:rPr lang="es-ES" dirty="0"/>
              <a:t> </a:t>
            </a:r>
            <a:r>
              <a:rPr lang="es-ES" dirty="0" err="1"/>
              <a:t>anticipades</a:t>
            </a:r>
            <a:r>
              <a:rPr lang="es-ES" dirty="0"/>
              <a:t> -</a:t>
            </a:r>
            <a:r>
              <a:rPr lang="en-US" dirty="0"/>
              <a:t> 4 </a:t>
            </a:r>
          </a:p>
        </p:txBody>
      </p:sp>
    </p:spTree>
    <p:extLst>
      <p:ext uri="{BB962C8B-B14F-4D97-AF65-F5344CB8AC3E}">
        <p14:creationId xmlns:p14="http://schemas.microsoft.com/office/powerpoint/2010/main" val="41412784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E99486-3009-9644-9FE5-7BDADFE57D64}"/>
              </a:ext>
            </a:extLst>
          </p:cNvPr>
          <p:cNvSpPr>
            <a:spLocks noGrp="1"/>
          </p:cNvSpPr>
          <p:nvPr>
            <p:ph type="sldNum" sz="quarter" idx="12"/>
          </p:nvPr>
        </p:nvSpPr>
        <p:spPr/>
        <p:txBody>
          <a:bodyPr/>
          <a:lstStyle/>
          <a:p>
            <a:fld id="{04260D4A-DEC1-45DD-8AB2-A3349BAAA59E}" type="slidenum">
              <a:rPr lang="en-US" smtClean="0"/>
              <a:pPr/>
              <a:t>72</a:t>
            </a:fld>
            <a:endParaRPr lang="en-US"/>
          </a:p>
        </p:txBody>
      </p:sp>
      <p:sp>
        <p:nvSpPr>
          <p:cNvPr id="3" name="Text Placeholder 2">
            <a:extLst>
              <a:ext uri="{FF2B5EF4-FFF2-40B4-BE49-F238E27FC236}">
                <a16:creationId xmlns:a16="http://schemas.microsoft.com/office/drawing/2014/main" id="{6C30A34D-AFE9-3040-B520-0AA522833679}"/>
              </a:ext>
            </a:extLst>
          </p:cNvPr>
          <p:cNvSpPr>
            <a:spLocks noGrp="1"/>
          </p:cNvSpPr>
          <p:nvPr>
            <p:ph type="body" sz="quarter" idx="13"/>
          </p:nvPr>
        </p:nvSpPr>
        <p:spPr/>
        <p:txBody>
          <a:bodyPr/>
          <a:lstStyle/>
          <a:p>
            <a:r>
              <a:rPr lang="ca-ES" dirty="0"/>
              <a:t>Contingut dels plans de decisions anticipades </a:t>
            </a:r>
            <a:r>
              <a:rPr lang="en-US" dirty="0"/>
              <a:t>(c) </a:t>
            </a:r>
          </a:p>
        </p:txBody>
      </p:sp>
      <p:sp>
        <p:nvSpPr>
          <p:cNvPr id="4" name="Content Placeholder 3">
            <a:extLst>
              <a:ext uri="{FF2B5EF4-FFF2-40B4-BE49-F238E27FC236}">
                <a16:creationId xmlns:a16="http://schemas.microsoft.com/office/drawing/2014/main" id="{82BA0934-07C0-104E-ADDE-FE19258B74CE}"/>
              </a:ext>
            </a:extLst>
          </p:cNvPr>
          <p:cNvSpPr>
            <a:spLocks noGrp="1"/>
          </p:cNvSpPr>
          <p:nvPr>
            <p:ph sz="quarter" idx="14"/>
          </p:nvPr>
        </p:nvSpPr>
        <p:spPr/>
        <p:txBody>
          <a:bodyPr/>
          <a:lstStyle/>
          <a:p>
            <a:pPr marL="0" indent="0">
              <a:buNone/>
            </a:pPr>
            <a:r>
              <a:rPr lang="en-US" i="1" dirty="0"/>
              <a:t>Planning  ahead – living with younger-onset dementia</a:t>
            </a:r>
            <a:r>
              <a:rPr lang="en-US" dirty="0"/>
              <a:t>, Ageing, SA Health, Adelaide, Australia. </a:t>
            </a:r>
            <a:r>
              <a:rPr lang="en-US" dirty="0">
                <a:hlinkClick r:id="rId3"/>
              </a:rPr>
              <a:t>https://youtu.be/8sVCoxYbLIk</a:t>
            </a:r>
            <a:endParaRPr lang="en-US" dirty="0"/>
          </a:p>
          <a:p>
            <a:pPr marL="0" indent="0">
              <a:buNone/>
            </a:pPr>
            <a:br>
              <a:rPr lang="en-US" dirty="0"/>
            </a:br>
            <a:r>
              <a:rPr lang="en-US" dirty="0"/>
              <a:t>Kate </a:t>
            </a:r>
            <a:r>
              <a:rPr lang="en-US" dirty="0" err="1"/>
              <a:t>Swaffer</a:t>
            </a:r>
            <a:r>
              <a:rPr lang="en-US" dirty="0"/>
              <a:t>, </a:t>
            </a:r>
            <a:r>
              <a:rPr lang="ca-ES" dirty="0"/>
              <a:t>cofundadora, presidenta i consellera delegada de </a:t>
            </a:r>
            <a:r>
              <a:rPr lang="en-US" dirty="0"/>
              <a:t>Dementia Alliance International (</a:t>
            </a:r>
            <a:r>
              <a:rPr lang="en-US" dirty="0">
                <a:hlinkClick r:id="rId4"/>
              </a:rPr>
              <a:t>www.infodai.org</a:t>
            </a:r>
            <a:r>
              <a:rPr lang="en-US" dirty="0"/>
              <a:t>).</a:t>
            </a:r>
          </a:p>
          <a:p>
            <a:endParaRPr lang="en-US"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err="1"/>
              <a:t>Presentació</a:t>
            </a:r>
            <a:r>
              <a:rPr lang="es-ES" dirty="0"/>
              <a:t>: la </a:t>
            </a:r>
            <a:r>
              <a:rPr lang="es-ES" dirty="0" err="1"/>
              <a:t>planificació</a:t>
            </a:r>
            <a:r>
              <a:rPr lang="es-ES" dirty="0"/>
              <a:t> de </a:t>
            </a:r>
            <a:r>
              <a:rPr lang="es-ES" dirty="0" err="1"/>
              <a:t>decisions</a:t>
            </a:r>
            <a:r>
              <a:rPr lang="es-ES" dirty="0"/>
              <a:t> </a:t>
            </a:r>
            <a:r>
              <a:rPr lang="es-ES" dirty="0" err="1"/>
              <a:t>anticipades</a:t>
            </a:r>
            <a:r>
              <a:rPr lang="es-ES" dirty="0"/>
              <a:t> -</a:t>
            </a:r>
            <a:r>
              <a:rPr lang="en-US" dirty="0"/>
              <a:t> 5 </a:t>
            </a:r>
          </a:p>
        </p:txBody>
      </p:sp>
    </p:spTree>
    <p:extLst>
      <p:ext uri="{BB962C8B-B14F-4D97-AF65-F5344CB8AC3E}">
        <p14:creationId xmlns:p14="http://schemas.microsoft.com/office/powerpoint/2010/main" val="1026248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EF9CB7-4338-4B41-9A72-26ED4D415CC3}"/>
              </a:ext>
            </a:extLst>
          </p:cNvPr>
          <p:cNvSpPr>
            <a:spLocks noGrp="1"/>
          </p:cNvSpPr>
          <p:nvPr>
            <p:ph type="sldNum" sz="quarter" idx="12"/>
          </p:nvPr>
        </p:nvSpPr>
        <p:spPr/>
        <p:txBody>
          <a:bodyPr/>
          <a:lstStyle/>
          <a:p>
            <a:fld id="{04260D4A-DEC1-45DD-8AB2-A3349BAAA59E}" type="slidenum">
              <a:rPr lang="en-US" smtClean="0"/>
              <a:pPr/>
              <a:t>73</a:t>
            </a:fld>
            <a:endParaRPr lang="en-US"/>
          </a:p>
        </p:txBody>
      </p:sp>
      <p:sp>
        <p:nvSpPr>
          <p:cNvPr id="3" name="Text Placeholder 2">
            <a:extLst>
              <a:ext uri="{FF2B5EF4-FFF2-40B4-BE49-F238E27FC236}">
                <a16:creationId xmlns:a16="http://schemas.microsoft.com/office/drawing/2014/main" id="{D64FDDFF-6590-7244-9850-38CB237FA4A0}"/>
              </a:ext>
            </a:extLst>
          </p:cNvPr>
          <p:cNvSpPr>
            <a:spLocks noGrp="1"/>
          </p:cNvSpPr>
          <p:nvPr>
            <p:ph type="body" sz="quarter" idx="13"/>
          </p:nvPr>
        </p:nvSpPr>
        <p:spPr/>
        <p:txBody>
          <a:bodyPr/>
          <a:lstStyle/>
          <a:p>
            <a:r>
              <a:rPr lang="ca-ES" dirty="0"/>
              <a:t>El pla de decisions anticipades i la llei </a:t>
            </a:r>
            <a:r>
              <a:rPr lang="es-ES" dirty="0"/>
              <a:t> </a:t>
            </a:r>
            <a:r>
              <a:rPr lang="en-US" dirty="0"/>
              <a:t>(a) </a:t>
            </a:r>
          </a:p>
        </p:txBody>
      </p:sp>
      <p:sp>
        <p:nvSpPr>
          <p:cNvPr id="4" name="Content Placeholder 3">
            <a:extLst>
              <a:ext uri="{FF2B5EF4-FFF2-40B4-BE49-F238E27FC236}">
                <a16:creationId xmlns:a16="http://schemas.microsoft.com/office/drawing/2014/main" id="{42EF0E1C-840B-7F4E-B291-FCA5C1CA036D}"/>
              </a:ext>
            </a:extLst>
          </p:cNvPr>
          <p:cNvSpPr>
            <a:spLocks noGrp="1"/>
          </p:cNvSpPr>
          <p:nvPr>
            <p:ph sz="quarter" idx="14"/>
          </p:nvPr>
        </p:nvSpPr>
        <p:spPr>
          <a:xfrm>
            <a:off x="507195" y="1347537"/>
            <a:ext cx="11174412" cy="4663651"/>
          </a:xfrm>
        </p:spPr>
        <p:txBody>
          <a:bodyPr/>
          <a:lstStyle/>
          <a:p>
            <a:pPr algn="just">
              <a:spcAft>
                <a:spcPts val="600"/>
              </a:spcAft>
            </a:pPr>
            <a:r>
              <a:rPr lang="ca-ES" sz="2000" dirty="0"/>
              <a:t>Alguns països han aprovat lleis específiques per tal que certs documents de decisions anticipades siguin vinculants</a:t>
            </a:r>
            <a:r>
              <a:rPr lang="en-US" sz="2000" dirty="0"/>
              <a:t>. </a:t>
            </a:r>
          </a:p>
          <a:p>
            <a:pPr algn="just">
              <a:spcAft>
                <a:spcPts val="600"/>
              </a:spcAft>
            </a:pPr>
            <a:r>
              <a:rPr lang="ca-ES" sz="2000" dirty="0"/>
              <a:t>Totes les persones que prestin atenció i suport, incloent-hi els professionals de la salut mental i d’altres disciplines, tenen l’obligació legal de complir les instruccions recollides en aquests documents</a:t>
            </a:r>
            <a:r>
              <a:rPr lang="en-US" sz="2000" dirty="0"/>
              <a:t>. </a:t>
            </a:r>
          </a:p>
          <a:p>
            <a:pPr algn="just">
              <a:spcAft>
                <a:spcPts val="600"/>
              </a:spcAft>
            </a:pPr>
            <a:r>
              <a:rPr lang="ca-ES" sz="2000" dirty="0"/>
              <a:t>Hi ha països en què els documents de decisions anticipades, malgrat ser vinculants, no s’ajusten plenament a la CDPD</a:t>
            </a:r>
            <a:r>
              <a:rPr lang="en-US" sz="2000" dirty="0"/>
              <a:t>: </a:t>
            </a:r>
          </a:p>
          <a:p>
            <a:pPr lvl="2" algn="just">
              <a:spcAft>
                <a:spcPts val="600"/>
              </a:spcAft>
            </a:pPr>
            <a:r>
              <a:rPr lang="ca-ES" dirty="0"/>
              <a:t>En alguns països, el fet que una persona sigui ingressada involuntàriament en un servei de salut mental o en un servei similar autoritza a invalidar el document de decisions anticipades que hagi redactat</a:t>
            </a:r>
            <a:r>
              <a:rPr lang="en-US" dirty="0"/>
              <a:t>.</a:t>
            </a:r>
          </a:p>
          <a:p>
            <a:pPr lvl="2" algn="just">
              <a:spcAft>
                <a:spcPts val="600"/>
              </a:spcAft>
            </a:pPr>
            <a:r>
              <a:rPr lang="ca-ES" dirty="0"/>
              <a:t>Per tant, les persones internades involuntàriament també poden rebre tractament en contra de la seva voluntat</a:t>
            </a:r>
            <a:r>
              <a:rPr lang="en-US" dirty="0"/>
              <a:t>. </a:t>
            </a:r>
          </a:p>
          <a:p>
            <a:pPr lvl="2" algn="just">
              <a:spcAft>
                <a:spcPts val="600"/>
              </a:spcAft>
            </a:pPr>
            <a:r>
              <a:rPr lang="ca-ES" dirty="0"/>
              <a:t>Sovint, el pla de decisions anticipades només entra en vigor després que s’hagi avaluat la competència de la persona i que hagi estat privada del seu dret a la capacitat d’obrar</a:t>
            </a:r>
            <a:r>
              <a:rPr lang="en-US" dirty="0"/>
              <a:t>. </a:t>
            </a:r>
          </a:p>
          <a:p>
            <a:pPr lvl="2" algn="just">
              <a:spcAft>
                <a:spcPts val="600"/>
              </a:spcAft>
            </a:pPr>
            <a:r>
              <a:rPr lang="ca-ES" dirty="0"/>
              <a:t>En aquest cas, si bé cal seguir el contingut del pla de voluntats anticipades, la persona ja no té dret a prendre les seves pròpies decisions directament ni a canviar d’opinió</a:t>
            </a:r>
            <a:r>
              <a:rPr lang="en-US" dirty="0"/>
              <a:t>.</a:t>
            </a:r>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err="1"/>
              <a:t>Presentació</a:t>
            </a:r>
            <a:r>
              <a:rPr lang="es-ES" dirty="0"/>
              <a:t>: la </a:t>
            </a:r>
            <a:r>
              <a:rPr lang="es-ES" dirty="0" err="1"/>
              <a:t>planificació</a:t>
            </a:r>
            <a:r>
              <a:rPr lang="es-ES" dirty="0"/>
              <a:t> de </a:t>
            </a:r>
            <a:r>
              <a:rPr lang="es-ES" dirty="0" err="1"/>
              <a:t>decisions</a:t>
            </a:r>
            <a:r>
              <a:rPr lang="es-ES" dirty="0"/>
              <a:t> </a:t>
            </a:r>
            <a:r>
              <a:rPr lang="es-ES" dirty="0" err="1"/>
              <a:t>anticipades</a:t>
            </a:r>
            <a:r>
              <a:rPr lang="es-ES" dirty="0"/>
              <a:t> -</a:t>
            </a:r>
            <a:r>
              <a:rPr lang="en-US" dirty="0"/>
              <a:t> 6 </a:t>
            </a:r>
          </a:p>
        </p:txBody>
      </p:sp>
    </p:spTree>
    <p:extLst>
      <p:ext uri="{BB962C8B-B14F-4D97-AF65-F5344CB8AC3E}">
        <p14:creationId xmlns:p14="http://schemas.microsoft.com/office/powerpoint/2010/main" val="18799918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B598EE-DA03-7F45-B5E3-AEAB143DAAB6}"/>
              </a:ext>
            </a:extLst>
          </p:cNvPr>
          <p:cNvSpPr>
            <a:spLocks noGrp="1"/>
          </p:cNvSpPr>
          <p:nvPr>
            <p:ph type="sldNum" sz="quarter" idx="12"/>
          </p:nvPr>
        </p:nvSpPr>
        <p:spPr/>
        <p:txBody>
          <a:bodyPr/>
          <a:lstStyle/>
          <a:p>
            <a:fld id="{04260D4A-DEC1-45DD-8AB2-A3349BAAA59E}" type="slidenum">
              <a:rPr lang="en-US" smtClean="0"/>
              <a:pPr/>
              <a:t>74</a:t>
            </a:fld>
            <a:endParaRPr lang="en-US"/>
          </a:p>
        </p:txBody>
      </p:sp>
      <p:sp>
        <p:nvSpPr>
          <p:cNvPr id="3" name="Text Placeholder 2">
            <a:extLst>
              <a:ext uri="{FF2B5EF4-FFF2-40B4-BE49-F238E27FC236}">
                <a16:creationId xmlns:a16="http://schemas.microsoft.com/office/drawing/2014/main" id="{815E8BD0-F982-B04F-8BFD-AB8A2E9D9A69}"/>
              </a:ext>
            </a:extLst>
          </p:cNvPr>
          <p:cNvSpPr>
            <a:spLocks noGrp="1"/>
          </p:cNvSpPr>
          <p:nvPr>
            <p:ph type="body" sz="quarter" idx="13"/>
          </p:nvPr>
        </p:nvSpPr>
        <p:spPr/>
        <p:txBody>
          <a:bodyPr/>
          <a:lstStyle/>
          <a:p>
            <a:r>
              <a:rPr lang="ca-ES" dirty="0"/>
              <a:t>El pla de decisions anticipades i la llei </a:t>
            </a:r>
            <a:r>
              <a:rPr lang="es-ES" dirty="0"/>
              <a:t> </a:t>
            </a:r>
            <a:r>
              <a:rPr lang="en-US" dirty="0"/>
              <a:t>(b)</a:t>
            </a:r>
          </a:p>
        </p:txBody>
      </p:sp>
      <p:sp>
        <p:nvSpPr>
          <p:cNvPr id="4" name="Content Placeholder 3">
            <a:extLst>
              <a:ext uri="{FF2B5EF4-FFF2-40B4-BE49-F238E27FC236}">
                <a16:creationId xmlns:a16="http://schemas.microsoft.com/office/drawing/2014/main" id="{CC9DCA26-E5CF-204D-9BB7-B62781DF9E54}"/>
              </a:ext>
            </a:extLst>
          </p:cNvPr>
          <p:cNvSpPr>
            <a:spLocks noGrp="1"/>
          </p:cNvSpPr>
          <p:nvPr>
            <p:ph sz="quarter" idx="14"/>
          </p:nvPr>
        </p:nvSpPr>
        <p:spPr>
          <a:xfrm>
            <a:off x="507195" y="1424763"/>
            <a:ext cx="11174412" cy="4586425"/>
          </a:xfrm>
        </p:spPr>
        <p:txBody>
          <a:bodyPr/>
          <a:lstStyle/>
          <a:p>
            <a:pPr marL="0" indent="0" algn="just">
              <a:buNone/>
            </a:pPr>
            <a:r>
              <a:rPr lang="ca-ES" sz="2100" b="1" dirty="0"/>
              <a:t>Exemple: la llei alemanya </a:t>
            </a:r>
            <a:r>
              <a:rPr lang="en-US" sz="2100" b="1" dirty="0"/>
              <a:t>  </a:t>
            </a:r>
          </a:p>
          <a:p>
            <a:pPr algn="just"/>
            <a:r>
              <a:rPr lang="ca-ES" sz="2100" dirty="0"/>
              <a:t>Alemanya disposa d’una llei en virtut de la qual els documents de decisions anticipades són vinculants, fins i tot en els contextos d’atenció en salut mental. </a:t>
            </a:r>
            <a:r>
              <a:rPr lang="en-US" sz="2100" dirty="0"/>
              <a:t> </a:t>
            </a:r>
          </a:p>
          <a:p>
            <a:pPr algn="just"/>
            <a:r>
              <a:rPr lang="es-ES" sz="2100" dirty="0"/>
              <a:t>Les persones poden </a:t>
            </a:r>
            <a:r>
              <a:rPr lang="ca-ES" sz="2100" dirty="0"/>
              <a:t>designar una persona de suport perquè s’encarregui de fer valdre la seva voluntat davant els professionals sanitaris</a:t>
            </a:r>
            <a:r>
              <a:rPr lang="en-US" sz="2100" dirty="0"/>
              <a:t>. </a:t>
            </a:r>
          </a:p>
          <a:p>
            <a:pPr algn="just"/>
            <a:r>
              <a:rPr lang="ca-ES" sz="2100" dirty="0"/>
              <a:t>La llei també preveu que si la persona no disposa d’un document de decisions anticipades, la seva presumpta voluntat pel que fa al tractament s’ha de determinar prenent com a base fets específics, com ara declaracions verbals anteriors</a:t>
            </a:r>
            <a:r>
              <a:rPr lang="en-US" sz="2100" dirty="0"/>
              <a:t>. </a:t>
            </a:r>
          </a:p>
          <a:p>
            <a:pPr algn="just"/>
            <a:r>
              <a:rPr lang="ca-ES" sz="2100" dirty="0"/>
              <a:t>Després de l’entrada en vigor d’aquesta llei, les persones usuàries de serveis de salut mental han desenvolupat un model de document de decisions anticipades contra qualsevol forma de coacció en psiquiatria, el qual s’anomena </a:t>
            </a:r>
            <a:r>
              <a:rPr lang="ca-ES" sz="2100" i="1" dirty="0" err="1"/>
              <a:t>PatVerfü</a:t>
            </a:r>
            <a:r>
              <a:rPr lang="en-US" sz="2100" dirty="0"/>
              <a:t>.</a:t>
            </a:r>
          </a:p>
          <a:p>
            <a:pPr marL="0" indent="0" algn="just">
              <a:buNone/>
            </a:pPr>
            <a:endParaRPr lang="en-US" sz="2100"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err="1"/>
              <a:t>Presentació</a:t>
            </a:r>
            <a:r>
              <a:rPr lang="es-ES" dirty="0"/>
              <a:t>: la </a:t>
            </a:r>
            <a:r>
              <a:rPr lang="es-ES" dirty="0" err="1"/>
              <a:t>planificació</a:t>
            </a:r>
            <a:r>
              <a:rPr lang="es-ES" dirty="0"/>
              <a:t> de </a:t>
            </a:r>
            <a:r>
              <a:rPr lang="es-ES" dirty="0" err="1"/>
              <a:t>decisions</a:t>
            </a:r>
            <a:r>
              <a:rPr lang="es-ES" dirty="0"/>
              <a:t> </a:t>
            </a:r>
            <a:r>
              <a:rPr lang="es-ES" dirty="0" err="1"/>
              <a:t>anticipades</a:t>
            </a:r>
            <a:r>
              <a:rPr lang="es-ES" dirty="0"/>
              <a:t> -</a:t>
            </a:r>
            <a:r>
              <a:rPr lang="en-US" dirty="0"/>
              <a:t> 7</a:t>
            </a:r>
          </a:p>
        </p:txBody>
      </p:sp>
    </p:spTree>
    <p:extLst>
      <p:ext uri="{BB962C8B-B14F-4D97-AF65-F5344CB8AC3E}">
        <p14:creationId xmlns:p14="http://schemas.microsoft.com/office/powerpoint/2010/main" val="38306549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8D7A37-D3C5-654A-9167-5BBCCFB9534F}"/>
              </a:ext>
            </a:extLst>
          </p:cNvPr>
          <p:cNvSpPr>
            <a:spLocks noGrp="1"/>
          </p:cNvSpPr>
          <p:nvPr>
            <p:ph type="sldNum" sz="quarter" idx="12"/>
          </p:nvPr>
        </p:nvSpPr>
        <p:spPr/>
        <p:txBody>
          <a:bodyPr/>
          <a:lstStyle/>
          <a:p>
            <a:fld id="{04260D4A-DEC1-45DD-8AB2-A3349BAAA59E}" type="slidenum">
              <a:rPr lang="en-US" smtClean="0"/>
              <a:pPr/>
              <a:t>75</a:t>
            </a:fld>
            <a:endParaRPr lang="en-US"/>
          </a:p>
        </p:txBody>
      </p:sp>
      <p:sp>
        <p:nvSpPr>
          <p:cNvPr id="3" name="Text Placeholder 2">
            <a:extLst>
              <a:ext uri="{FF2B5EF4-FFF2-40B4-BE49-F238E27FC236}">
                <a16:creationId xmlns:a16="http://schemas.microsoft.com/office/drawing/2014/main" id="{5C64D1D9-57B9-514E-8D60-19470B644AB6}"/>
              </a:ext>
            </a:extLst>
          </p:cNvPr>
          <p:cNvSpPr>
            <a:spLocks noGrp="1"/>
          </p:cNvSpPr>
          <p:nvPr>
            <p:ph type="body" sz="quarter" idx="13"/>
          </p:nvPr>
        </p:nvSpPr>
        <p:spPr/>
        <p:txBody>
          <a:bodyPr/>
          <a:lstStyle/>
          <a:p>
            <a:r>
              <a:rPr lang="ca-ES" dirty="0"/>
              <a:t>El pla de decisions anticipades i la llei </a:t>
            </a:r>
            <a:r>
              <a:rPr lang="es-ES" dirty="0"/>
              <a:t> </a:t>
            </a:r>
            <a:r>
              <a:rPr lang="en-US" dirty="0"/>
              <a:t>(c) </a:t>
            </a:r>
          </a:p>
        </p:txBody>
      </p:sp>
      <p:sp>
        <p:nvSpPr>
          <p:cNvPr id="4" name="Content Placeholder 3">
            <a:extLst>
              <a:ext uri="{FF2B5EF4-FFF2-40B4-BE49-F238E27FC236}">
                <a16:creationId xmlns:a16="http://schemas.microsoft.com/office/drawing/2014/main" id="{71B2099F-5C3F-604F-B2CF-0F43D95AB99B}"/>
              </a:ext>
            </a:extLst>
          </p:cNvPr>
          <p:cNvSpPr>
            <a:spLocks noGrp="1"/>
          </p:cNvSpPr>
          <p:nvPr>
            <p:ph sz="quarter" idx="14"/>
          </p:nvPr>
        </p:nvSpPr>
        <p:spPr/>
        <p:txBody>
          <a:bodyPr/>
          <a:lstStyle/>
          <a:p>
            <a:pPr algn="just"/>
            <a:r>
              <a:rPr lang="ca-ES" dirty="0"/>
              <a:t>El fet que un país no disposi de lleis o de disposicions legals relatives a plans o documents de decisions anticipades no vol dir que els serveis socials o de salut mental no puguin aplicar aquests plans.</a:t>
            </a:r>
            <a:r>
              <a:rPr lang="en-US" dirty="0"/>
              <a:t>. </a:t>
            </a:r>
          </a:p>
          <a:p>
            <a:pPr algn="just"/>
            <a:r>
              <a:rPr lang="ca-ES" dirty="0"/>
              <a:t>Aquests serveis poden permetre a les persones redactar plans de decisions anticipades i encoratjar-les a fer-ho, de manera que, quan la situació ho requereixi, se’n faci ús i es respectin les voluntats que hi hagin establert</a:t>
            </a:r>
            <a:r>
              <a:rPr lang="en-US" dirty="0"/>
              <a:t>. </a:t>
            </a:r>
          </a:p>
          <a:p>
            <a:pPr algn="just"/>
            <a:r>
              <a:rPr lang="ca-ES" dirty="0"/>
              <a:t>A més, els documents de decisions anticipades no substitueixen la necessitat ni el deure de respectar en tot moment l’autonomia i el dret d’una persona a la capacitat d’obrar</a:t>
            </a:r>
            <a:r>
              <a:rPr lang="en-US" dirty="0"/>
              <a:t>. </a:t>
            </a:r>
          </a:p>
          <a:p>
            <a:pPr algn="just"/>
            <a:endParaRPr lang="en-US"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091236" cy="407988"/>
          </a:xfrm>
        </p:spPr>
        <p:txBody>
          <a:bodyPr/>
          <a:lstStyle/>
          <a:p>
            <a:r>
              <a:rPr lang="es-ES" dirty="0" err="1"/>
              <a:t>Presentació</a:t>
            </a:r>
            <a:r>
              <a:rPr lang="es-ES" dirty="0"/>
              <a:t>: la </a:t>
            </a:r>
            <a:r>
              <a:rPr lang="es-ES" dirty="0" err="1"/>
              <a:t>planificació</a:t>
            </a:r>
            <a:r>
              <a:rPr lang="es-ES" dirty="0"/>
              <a:t> de </a:t>
            </a:r>
            <a:r>
              <a:rPr lang="es-ES" dirty="0" err="1"/>
              <a:t>decisions</a:t>
            </a:r>
            <a:r>
              <a:rPr lang="es-ES" dirty="0"/>
              <a:t> </a:t>
            </a:r>
            <a:r>
              <a:rPr lang="es-ES" dirty="0" err="1"/>
              <a:t>anticipades</a:t>
            </a:r>
            <a:r>
              <a:rPr lang="es-ES" dirty="0"/>
              <a:t> -</a:t>
            </a:r>
            <a:r>
              <a:rPr lang="en-US" dirty="0"/>
              <a:t> 8 </a:t>
            </a:r>
          </a:p>
        </p:txBody>
      </p:sp>
    </p:spTree>
    <p:extLst>
      <p:ext uri="{BB962C8B-B14F-4D97-AF65-F5344CB8AC3E}">
        <p14:creationId xmlns:p14="http://schemas.microsoft.com/office/powerpoint/2010/main" val="25055196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C4AA9F-3E8A-8548-91C6-C3EA99375585}"/>
              </a:ext>
            </a:extLst>
          </p:cNvPr>
          <p:cNvSpPr>
            <a:spLocks noGrp="1"/>
          </p:cNvSpPr>
          <p:nvPr>
            <p:ph type="sldNum" sz="quarter" idx="12"/>
          </p:nvPr>
        </p:nvSpPr>
        <p:spPr/>
        <p:txBody>
          <a:bodyPr/>
          <a:lstStyle/>
          <a:p>
            <a:fld id="{04260D4A-DEC1-45DD-8AB2-A3349BAAA59E}" type="slidenum">
              <a:rPr lang="en-US" smtClean="0"/>
              <a:pPr/>
              <a:t>76</a:t>
            </a:fld>
            <a:endParaRPr lang="en-US"/>
          </a:p>
        </p:txBody>
      </p:sp>
      <p:sp>
        <p:nvSpPr>
          <p:cNvPr id="3" name="Text Placeholder 2">
            <a:extLst>
              <a:ext uri="{FF2B5EF4-FFF2-40B4-BE49-F238E27FC236}">
                <a16:creationId xmlns:a16="http://schemas.microsoft.com/office/drawing/2014/main" id="{065C76CB-F141-3441-AFC2-793AF482DC48}"/>
              </a:ext>
            </a:extLst>
          </p:cNvPr>
          <p:cNvSpPr>
            <a:spLocks noGrp="1"/>
          </p:cNvSpPr>
          <p:nvPr>
            <p:ph type="body" sz="quarter" idx="13"/>
          </p:nvPr>
        </p:nvSpPr>
        <p:spPr/>
        <p:txBody>
          <a:bodyPr/>
          <a:lstStyle/>
          <a:p>
            <a:r>
              <a:rPr lang="ca-ES" dirty="0"/>
              <a:t>El cas de la història de la </a:t>
            </a:r>
            <a:r>
              <a:rPr lang="ca-ES" dirty="0" err="1"/>
              <a:t>Jasmine</a:t>
            </a:r>
            <a:r>
              <a:rPr lang="ca-ES" dirty="0"/>
              <a:t> </a:t>
            </a:r>
            <a:r>
              <a:rPr lang="en-US" dirty="0"/>
              <a:t>(a) </a:t>
            </a:r>
          </a:p>
        </p:txBody>
      </p:sp>
      <p:sp>
        <p:nvSpPr>
          <p:cNvPr id="4" name="Content Placeholder 3">
            <a:extLst>
              <a:ext uri="{FF2B5EF4-FFF2-40B4-BE49-F238E27FC236}">
                <a16:creationId xmlns:a16="http://schemas.microsoft.com/office/drawing/2014/main" id="{7F001637-972E-1F4F-B27D-CCE72E2031E4}"/>
              </a:ext>
            </a:extLst>
          </p:cNvPr>
          <p:cNvSpPr>
            <a:spLocks noGrp="1"/>
          </p:cNvSpPr>
          <p:nvPr>
            <p:ph sz="quarter" idx="14"/>
          </p:nvPr>
        </p:nvSpPr>
        <p:spPr>
          <a:xfrm>
            <a:off x="507195" y="1531088"/>
            <a:ext cx="11174412" cy="4413194"/>
          </a:xfrm>
        </p:spPr>
        <p:txBody>
          <a:bodyPr/>
          <a:lstStyle/>
          <a:p>
            <a:pPr marL="0" indent="0" algn="just">
              <a:buNone/>
            </a:pPr>
            <a:r>
              <a:rPr lang="ca-ES" sz="2000" dirty="0"/>
              <a:t>Abans de rebre l’alta hospitalària, la </a:t>
            </a:r>
            <a:r>
              <a:rPr lang="ca-ES" sz="2000" dirty="0" err="1"/>
              <a:t>Jasmine</a:t>
            </a:r>
            <a:r>
              <a:rPr lang="ca-ES" sz="2000" dirty="0"/>
              <a:t> decideix redactar un pla de decisions anticipades. Hi especifica que en cap cas no vol que li administrin un tipus concret d’antidepressius perquè li provoquen molta angoixa. També hi especifica que, quan està deprimida, l’assessorament individualitzat li és molt útil. </a:t>
            </a:r>
            <a:endParaRPr lang="es-ES" sz="2000" dirty="0"/>
          </a:p>
          <a:p>
            <a:pPr marL="0" indent="0" algn="just">
              <a:buNone/>
            </a:pPr>
            <a:r>
              <a:rPr lang="ca-ES" sz="2000" dirty="0"/>
              <a:t> Dos anys després, la </a:t>
            </a:r>
            <a:r>
              <a:rPr lang="ca-ES" sz="2000" dirty="0" err="1"/>
              <a:t>Jasmine</a:t>
            </a:r>
            <a:r>
              <a:rPr lang="ca-ES" sz="2000" dirty="0"/>
              <a:t> va a una unitat d’hospitalització psiquiàtrica. S’hi ha de quedar ingressada perquè està molt deprimida. A causa del seu estat físic, li costa molt comunicar-se amb el personal de l’hospital. </a:t>
            </a:r>
            <a:endParaRPr lang="es-ES" sz="2000" dirty="0"/>
          </a:p>
          <a:p>
            <a:pPr marL="0" indent="0" algn="just">
              <a:buNone/>
            </a:pPr>
            <a:r>
              <a:rPr lang="ca-ES" sz="2000" dirty="0"/>
              <a:t> Mentre intenten comunicar-se amb ella, els membres del personal consulten el seu pla de decisions anticipades, on diu que no li han d’administrar uns antidepressius específics que no li agraden. També s’encarreguen que vagi a unes sessions d’aconsellament amb el psicòleg del servei. Per tenir la certesa que respecten la dignitat i la capacitat d’obrar de la </a:t>
            </a:r>
            <a:r>
              <a:rPr lang="ca-ES" sz="2000" dirty="0" err="1"/>
              <a:t>Jasmine</a:t>
            </a:r>
            <a:r>
              <a:rPr lang="ca-ES" sz="2000" dirty="0"/>
              <a:t>, li pregunten sovint què li semblen les mesures adoptades</a:t>
            </a:r>
            <a:r>
              <a:rPr lang="es-ES" sz="2000" dirty="0"/>
              <a:t>. </a:t>
            </a:r>
            <a:endParaRPr lang="en-US" sz="2100"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322844" cy="407988"/>
          </a:xfrm>
        </p:spPr>
        <p:txBody>
          <a:bodyPr/>
          <a:lstStyle/>
          <a:p>
            <a:r>
              <a:rPr lang="ca-ES" sz="2800" dirty="0"/>
              <a:t>Exercici 2.3: Debat sobre la planificació de decisions anticipades </a:t>
            </a:r>
            <a:r>
              <a:rPr lang="es-ES" sz="2700" dirty="0"/>
              <a:t>-</a:t>
            </a:r>
            <a:r>
              <a:rPr lang="en-US" sz="2700" dirty="0"/>
              <a:t> 1 </a:t>
            </a:r>
          </a:p>
        </p:txBody>
      </p:sp>
    </p:spTree>
    <p:extLst>
      <p:ext uri="{BB962C8B-B14F-4D97-AF65-F5344CB8AC3E}">
        <p14:creationId xmlns:p14="http://schemas.microsoft.com/office/powerpoint/2010/main" val="41045548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74917F-B6A0-E249-BD45-0708EA8F00D6}"/>
              </a:ext>
            </a:extLst>
          </p:cNvPr>
          <p:cNvSpPr>
            <a:spLocks noGrp="1"/>
          </p:cNvSpPr>
          <p:nvPr>
            <p:ph type="sldNum" sz="quarter" idx="12"/>
          </p:nvPr>
        </p:nvSpPr>
        <p:spPr/>
        <p:txBody>
          <a:bodyPr/>
          <a:lstStyle/>
          <a:p>
            <a:fld id="{04260D4A-DEC1-45DD-8AB2-A3349BAAA59E}" type="slidenum">
              <a:rPr lang="en-US" smtClean="0"/>
              <a:pPr/>
              <a:t>77</a:t>
            </a:fld>
            <a:endParaRPr lang="en-US"/>
          </a:p>
        </p:txBody>
      </p:sp>
      <p:sp>
        <p:nvSpPr>
          <p:cNvPr id="3" name="Text Placeholder 2">
            <a:extLst>
              <a:ext uri="{FF2B5EF4-FFF2-40B4-BE49-F238E27FC236}">
                <a16:creationId xmlns:a16="http://schemas.microsoft.com/office/drawing/2014/main" id="{86A81DEC-E679-AC45-B1CB-D2850A58768B}"/>
              </a:ext>
            </a:extLst>
          </p:cNvPr>
          <p:cNvSpPr>
            <a:spLocks noGrp="1"/>
          </p:cNvSpPr>
          <p:nvPr>
            <p:ph type="body" sz="quarter" idx="13"/>
          </p:nvPr>
        </p:nvSpPr>
        <p:spPr/>
        <p:txBody>
          <a:bodyPr/>
          <a:lstStyle/>
          <a:p>
            <a:r>
              <a:rPr lang="ca-ES" dirty="0"/>
              <a:t>El cas de la història de la </a:t>
            </a:r>
            <a:r>
              <a:rPr lang="ca-ES" dirty="0" err="1"/>
              <a:t>Jasmine</a:t>
            </a:r>
            <a:r>
              <a:rPr lang="ca-ES" dirty="0"/>
              <a:t> </a:t>
            </a:r>
            <a:r>
              <a:rPr lang="en-US" dirty="0"/>
              <a:t>(b)</a:t>
            </a:r>
          </a:p>
        </p:txBody>
      </p:sp>
      <p:sp>
        <p:nvSpPr>
          <p:cNvPr id="4" name="Content Placeholder 3">
            <a:extLst>
              <a:ext uri="{FF2B5EF4-FFF2-40B4-BE49-F238E27FC236}">
                <a16:creationId xmlns:a16="http://schemas.microsoft.com/office/drawing/2014/main" id="{12CB3162-A949-1141-B32C-6CFA9D5B4B4E}"/>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endParaRPr lang="en-US" b="1" i="1" dirty="0"/>
          </a:p>
          <a:p>
            <a:pPr marL="0" indent="0" algn="ctr">
              <a:buNone/>
            </a:pPr>
            <a:r>
              <a:rPr lang="es-ES" sz="2500" b="1" i="1" dirty="0" err="1"/>
              <a:t>Quines</a:t>
            </a:r>
            <a:r>
              <a:rPr lang="es-ES" sz="2500" b="1" i="1" dirty="0"/>
              <a:t> </a:t>
            </a:r>
            <a:r>
              <a:rPr lang="es-ES" sz="2500" b="1" i="1" dirty="0" err="1"/>
              <a:t>conseqüències</a:t>
            </a:r>
            <a:r>
              <a:rPr lang="es-ES" sz="2500" b="1" i="1" dirty="0"/>
              <a:t> </a:t>
            </a:r>
            <a:r>
              <a:rPr lang="es-ES" sz="2500" b="1" i="1" dirty="0" err="1"/>
              <a:t>creieu</a:t>
            </a:r>
            <a:r>
              <a:rPr lang="es-ES" sz="2500" b="1" i="1" dirty="0"/>
              <a:t> que </a:t>
            </a:r>
            <a:r>
              <a:rPr lang="es-ES" sz="2500" b="1" i="1" dirty="0" err="1"/>
              <a:t>pot</a:t>
            </a:r>
            <a:r>
              <a:rPr lang="es-ES" sz="2500" b="1" i="1" dirty="0"/>
              <a:t> </a:t>
            </a:r>
            <a:r>
              <a:rPr lang="es-ES" sz="2500" b="1" i="1" dirty="0" err="1"/>
              <a:t>tenir</a:t>
            </a:r>
            <a:r>
              <a:rPr lang="es-ES" sz="2500" b="1" i="1" dirty="0"/>
              <a:t> el </a:t>
            </a:r>
            <a:r>
              <a:rPr lang="es-ES" sz="2500" b="1" i="1" dirty="0" err="1"/>
              <a:t>pla</a:t>
            </a:r>
            <a:r>
              <a:rPr lang="es-ES" sz="2500" b="1" i="1" dirty="0"/>
              <a:t> de </a:t>
            </a:r>
            <a:r>
              <a:rPr lang="es-ES" sz="2500" b="1" i="1" dirty="0" err="1"/>
              <a:t>decisions</a:t>
            </a:r>
            <a:r>
              <a:rPr lang="es-ES" sz="2500" b="1" i="1" dirty="0"/>
              <a:t> </a:t>
            </a:r>
            <a:r>
              <a:rPr lang="es-ES" sz="2500" b="1" i="1" dirty="0" err="1"/>
              <a:t>anticipades</a:t>
            </a:r>
            <a:r>
              <a:rPr lang="es-ES" sz="2500" b="1" i="1" dirty="0"/>
              <a:t> de la Jasmine? </a:t>
            </a:r>
            <a:endParaRPr lang="en-US" sz="2500" b="1" i="1" dirty="0"/>
          </a:p>
        </p:txBody>
      </p:sp>
      <p:sp>
        <p:nvSpPr>
          <p:cNvPr id="8"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322844" cy="407988"/>
          </a:xfrm>
        </p:spPr>
        <p:txBody>
          <a:bodyPr/>
          <a:lstStyle/>
          <a:p>
            <a:r>
              <a:rPr lang="ca-ES" sz="2800" dirty="0"/>
              <a:t>Exercici 2.3: Debat sobre la planificació de decisions anticipades </a:t>
            </a:r>
            <a:r>
              <a:rPr lang="es-ES" sz="2800" dirty="0"/>
              <a:t>-</a:t>
            </a:r>
            <a:r>
              <a:rPr lang="en-US" sz="2800" dirty="0"/>
              <a:t> 2 </a:t>
            </a:r>
          </a:p>
        </p:txBody>
      </p:sp>
    </p:spTree>
    <p:extLst>
      <p:ext uri="{BB962C8B-B14F-4D97-AF65-F5344CB8AC3E}">
        <p14:creationId xmlns:p14="http://schemas.microsoft.com/office/powerpoint/2010/main" val="37530928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BC4CE5-6B71-724B-8BAA-DAD89E289EDB}"/>
              </a:ext>
            </a:extLst>
          </p:cNvPr>
          <p:cNvSpPr>
            <a:spLocks noGrp="1"/>
          </p:cNvSpPr>
          <p:nvPr>
            <p:ph type="sldNum" sz="quarter" idx="12"/>
          </p:nvPr>
        </p:nvSpPr>
        <p:spPr/>
        <p:txBody>
          <a:bodyPr/>
          <a:lstStyle/>
          <a:p>
            <a:fld id="{04260D4A-DEC1-45DD-8AB2-A3349BAAA59E}" type="slidenum">
              <a:rPr lang="en-US" smtClean="0"/>
              <a:pPr/>
              <a:t>78</a:t>
            </a:fld>
            <a:endParaRPr lang="en-US"/>
          </a:p>
        </p:txBody>
      </p:sp>
      <p:sp>
        <p:nvSpPr>
          <p:cNvPr id="3" name="Text Placeholder 2">
            <a:extLst>
              <a:ext uri="{FF2B5EF4-FFF2-40B4-BE49-F238E27FC236}">
                <a16:creationId xmlns:a16="http://schemas.microsoft.com/office/drawing/2014/main" id="{5F7DACA5-D48B-9A4A-BD10-1C565E118216}"/>
              </a:ext>
            </a:extLst>
          </p:cNvPr>
          <p:cNvSpPr>
            <a:spLocks noGrp="1"/>
          </p:cNvSpPr>
          <p:nvPr>
            <p:ph type="body" sz="quarter" idx="13"/>
          </p:nvPr>
        </p:nvSpPr>
        <p:spPr/>
        <p:txBody>
          <a:bodyPr/>
          <a:lstStyle/>
          <a:p>
            <a:r>
              <a:rPr lang="ca-ES" dirty="0"/>
              <a:t>El cas de la història d’en </a:t>
            </a:r>
            <a:r>
              <a:rPr lang="ca-ES" dirty="0" err="1"/>
              <a:t>Hiroto</a:t>
            </a:r>
            <a:r>
              <a:rPr lang="es-ES" dirty="0"/>
              <a:t> </a:t>
            </a:r>
            <a:r>
              <a:rPr lang="en-US" dirty="0"/>
              <a:t>(a) </a:t>
            </a:r>
          </a:p>
        </p:txBody>
      </p:sp>
      <p:sp>
        <p:nvSpPr>
          <p:cNvPr id="4" name="Content Placeholder 3">
            <a:extLst>
              <a:ext uri="{FF2B5EF4-FFF2-40B4-BE49-F238E27FC236}">
                <a16:creationId xmlns:a16="http://schemas.microsoft.com/office/drawing/2014/main" id="{8859B398-B02A-5441-AEAB-DF4E2B265153}"/>
              </a:ext>
            </a:extLst>
          </p:cNvPr>
          <p:cNvSpPr>
            <a:spLocks noGrp="1"/>
          </p:cNvSpPr>
          <p:nvPr>
            <p:ph sz="quarter" idx="14"/>
          </p:nvPr>
        </p:nvSpPr>
        <p:spPr/>
        <p:txBody>
          <a:bodyPr/>
          <a:lstStyle/>
          <a:p>
            <a:pPr marL="0" indent="0" algn="just">
              <a:buNone/>
            </a:pPr>
            <a:r>
              <a:rPr lang="es-ES" sz="2000" dirty="0"/>
              <a:t>En </a:t>
            </a:r>
            <a:r>
              <a:rPr lang="es-ES" sz="2000" dirty="0" err="1"/>
              <a:t>Hiroto</a:t>
            </a:r>
            <a:r>
              <a:rPr lang="es-ES" sz="2000" dirty="0"/>
              <a:t> té 52 </a:t>
            </a:r>
            <a:r>
              <a:rPr lang="es-ES" sz="2000" dirty="0" err="1"/>
              <a:t>anys</a:t>
            </a:r>
            <a:r>
              <a:rPr lang="es-ES" sz="2000" dirty="0"/>
              <a:t> i té una </a:t>
            </a:r>
            <a:r>
              <a:rPr lang="es-ES" sz="2000" dirty="0" err="1"/>
              <a:t>discapacitat</a:t>
            </a:r>
            <a:r>
              <a:rPr lang="es-ES" sz="2000" dirty="0"/>
              <a:t> </a:t>
            </a:r>
            <a:r>
              <a:rPr lang="es-ES" sz="2000" dirty="0" err="1"/>
              <a:t>intel·lectual</a:t>
            </a:r>
            <a:r>
              <a:rPr lang="es-ES" sz="2000" dirty="0"/>
              <a:t>. </a:t>
            </a:r>
            <a:r>
              <a:rPr lang="es-ES" sz="2000" dirty="0" err="1"/>
              <a:t>Viu</a:t>
            </a:r>
            <a:r>
              <a:rPr lang="es-ES" sz="2000" dirty="0"/>
              <a:t> </a:t>
            </a:r>
            <a:r>
              <a:rPr lang="es-ES" sz="2000" dirty="0" err="1"/>
              <a:t>amb</a:t>
            </a:r>
            <a:r>
              <a:rPr lang="es-ES" sz="2000" dirty="0"/>
              <a:t> el pare i la mare, </a:t>
            </a:r>
            <a:r>
              <a:rPr lang="es-ES" sz="2000" dirty="0" err="1"/>
              <a:t>perquè</a:t>
            </a:r>
            <a:r>
              <a:rPr lang="es-ES" sz="2000" dirty="0"/>
              <a:t> </a:t>
            </a:r>
            <a:r>
              <a:rPr lang="es-ES" sz="2000" dirty="0" err="1"/>
              <a:t>així</a:t>
            </a:r>
            <a:r>
              <a:rPr lang="es-ES" sz="2000" dirty="0"/>
              <a:t> </a:t>
            </a:r>
            <a:r>
              <a:rPr lang="es-ES" sz="2000" dirty="0" err="1"/>
              <a:t>ho</a:t>
            </a:r>
            <a:r>
              <a:rPr lang="es-ES" sz="2000" dirty="0"/>
              <a:t> va decidir </a:t>
            </a:r>
            <a:r>
              <a:rPr lang="es-ES" sz="2000" dirty="0" err="1"/>
              <a:t>ell</a:t>
            </a:r>
            <a:r>
              <a:rPr lang="es-ES" sz="2000" dirty="0"/>
              <a:t>. </a:t>
            </a:r>
            <a:r>
              <a:rPr lang="es-ES" sz="2000" dirty="0" err="1"/>
              <a:t>Els</a:t>
            </a:r>
            <a:r>
              <a:rPr lang="es-ES" sz="2000" dirty="0"/>
              <a:t> </a:t>
            </a:r>
            <a:r>
              <a:rPr lang="es-ES" sz="2000" dirty="0" err="1"/>
              <a:t>seus</a:t>
            </a:r>
            <a:r>
              <a:rPr lang="es-ES" sz="2000" dirty="0"/>
              <a:t> pares, </a:t>
            </a:r>
            <a:r>
              <a:rPr lang="es-ES" sz="2000" dirty="0" err="1"/>
              <a:t>atès</a:t>
            </a:r>
            <a:r>
              <a:rPr lang="es-ES" sz="2000" dirty="0"/>
              <a:t> que </a:t>
            </a:r>
            <a:r>
              <a:rPr lang="es-ES" sz="2000" dirty="0" err="1"/>
              <a:t>són</a:t>
            </a:r>
            <a:r>
              <a:rPr lang="es-ES" sz="2000" dirty="0"/>
              <a:t> les </a:t>
            </a:r>
            <a:r>
              <a:rPr lang="es-ES" sz="2000" dirty="0" err="1"/>
              <a:t>seves</a:t>
            </a:r>
            <a:r>
              <a:rPr lang="es-ES" sz="2000" dirty="0"/>
              <a:t> persones de </a:t>
            </a:r>
            <a:r>
              <a:rPr lang="es-ES" sz="2000" dirty="0" err="1"/>
              <a:t>suport</a:t>
            </a:r>
            <a:r>
              <a:rPr lang="es-ES" sz="2000" dirty="0"/>
              <a:t> </a:t>
            </a:r>
            <a:r>
              <a:rPr lang="es-ES" sz="2000" dirty="0" err="1"/>
              <a:t>principals</a:t>
            </a:r>
            <a:r>
              <a:rPr lang="es-ES" sz="2000" dirty="0"/>
              <a:t>, es </a:t>
            </a:r>
            <a:r>
              <a:rPr lang="es-ES" sz="2000" dirty="0" err="1"/>
              <a:t>volen</a:t>
            </a:r>
            <a:r>
              <a:rPr lang="es-ES" sz="2000" dirty="0"/>
              <a:t> </a:t>
            </a:r>
            <a:r>
              <a:rPr lang="es-ES" sz="2000" dirty="0" err="1"/>
              <a:t>assegurar</a:t>
            </a:r>
            <a:r>
              <a:rPr lang="es-ES" sz="2000" dirty="0"/>
              <a:t> que </a:t>
            </a:r>
            <a:r>
              <a:rPr lang="es-ES" sz="2000" dirty="0" err="1"/>
              <a:t>quan</a:t>
            </a:r>
            <a:r>
              <a:rPr lang="es-ES" sz="2000" dirty="0"/>
              <a:t> </a:t>
            </a:r>
            <a:r>
              <a:rPr lang="es-ES" sz="2000" dirty="0" err="1"/>
              <a:t>ells</a:t>
            </a:r>
            <a:r>
              <a:rPr lang="es-ES" sz="2000" dirty="0"/>
              <a:t> ja no hi </a:t>
            </a:r>
            <a:r>
              <a:rPr lang="es-ES" sz="2000" dirty="0" err="1"/>
              <a:t>siguin</a:t>
            </a:r>
            <a:r>
              <a:rPr lang="es-ES" sz="2000" dirty="0"/>
              <a:t> es </a:t>
            </a:r>
            <a:r>
              <a:rPr lang="es-ES" sz="2000" dirty="0" err="1"/>
              <a:t>continuïn</a:t>
            </a:r>
            <a:r>
              <a:rPr lang="es-ES" sz="2000" dirty="0"/>
              <a:t> </a:t>
            </a:r>
            <a:r>
              <a:rPr lang="es-ES" sz="2000" dirty="0" err="1"/>
              <a:t>complint</a:t>
            </a:r>
            <a:r>
              <a:rPr lang="es-ES" sz="2000" dirty="0"/>
              <a:t> </a:t>
            </a:r>
            <a:r>
              <a:rPr lang="es-ES" sz="2000" dirty="0" err="1"/>
              <a:t>els</a:t>
            </a:r>
            <a:r>
              <a:rPr lang="es-ES" sz="2000" dirty="0"/>
              <a:t> </a:t>
            </a:r>
            <a:r>
              <a:rPr lang="es-ES" sz="2000" dirty="0" err="1"/>
              <a:t>desitjos</a:t>
            </a:r>
            <a:r>
              <a:rPr lang="es-ES" sz="2000" dirty="0"/>
              <a:t> </a:t>
            </a:r>
            <a:r>
              <a:rPr lang="es-ES" sz="2000" dirty="0" err="1"/>
              <a:t>personals</a:t>
            </a:r>
            <a:r>
              <a:rPr lang="es-ES" sz="2000" dirty="0"/>
              <a:t> del </a:t>
            </a:r>
            <a:r>
              <a:rPr lang="es-ES" sz="2000" dirty="0" err="1"/>
              <a:t>seu</a:t>
            </a:r>
            <a:r>
              <a:rPr lang="es-ES" sz="2000" dirty="0"/>
              <a:t> </a:t>
            </a:r>
            <a:r>
              <a:rPr lang="es-ES" sz="2000" dirty="0" err="1"/>
              <a:t>fill</a:t>
            </a:r>
            <a:r>
              <a:rPr lang="es-ES" sz="2000" dirty="0"/>
              <a:t>. </a:t>
            </a:r>
            <a:r>
              <a:rPr lang="es-ES" sz="2000" dirty="0" err="1"/>
              <a:t>Volen</a:t>
            </a:r>
            <a:r>
              <a:rPr lang="es-ES" sz="2000" dirty="0"/>
              <a:t> </a:t>
            </a:r>
            <a:r>
              <a:rPr lang="es-ES" sz="2000" dirty="0" err="1"/>
              <a:t>tenir-ho</a:t>
            </a:r>
            <a:r>
              <a:rPr lang="es-ES" sz="2000" dirty="0"/>
              <a:t> </a:t>
            </a:r>
            <a:r>
              <a:rPr lang="es-ES" sz="2000" dirty="0" err="1"/>
              <a:t>tot</a:t>
            </a:r>
            <a:r>
              <a:rPr lang="es-ES" sz="2000" dirty="0"/>
              <a:t> a </a:t>
            </a:r>
            <a:r>
              <a:rPr lang="es-ES" sz="2000" dirty="0" err="1"/>
              <a:t>punt</a:t>
            </a:r>
            <a:r>
              <a:rPr lang="es-ES" sz="2000" dirty="0"/>
              <a:t> per </a:t>
            </a:r>
            <a:r>
              <a:rPr lang="es-ES" sz="2000" dirty="0" err="1"/>
              <a:t>quan</a:t>
            </a:r>
            <a:r>
              <a:rPr lang="es-ES" sz="2000" dirty="0"/>
              <a:t> </a:t>
            </a:r>
            <a:r>
              <a:rPr lang="es-ES" sz="2000" dirty="0" err="1"/>
              <a:t>arribi</a:t>
            </a:r>
            <a:r>
              <a:rPr lang="es-ES" sz="2000" dirty="0"/>
              <a:t> </a:t>
            </a:r>
            <a:r>
              <a:rPr lang="es-ES" sz="2000" dirty="0" err="1"/>
              <a:t>aquest</a:t>
            </a:r>
            <a:r>
              <a:rPr lang="es-ES" sz="2000" dirty="0"/>
              <a:t> </a:t>
            </a:r>
            <a:r>
              <a:rPr lang="es-ES" sz="2000" dirty="0" err="1"/>
              <a:t>moment</a:t>
            </a:r>
            <a:r>
              <a:rPr lang="es-ES" sz="2000" dirty="0"/>
              <a:t>, i per </a:t>
            </a:r>
            <a:r>
              <a:rPr lang="es-ES" sz="2000" dirty="0" err="1"/>
              <a:t>això</a:t>
            </a:r>
            <a:r>
              <a:rPr lang="es-ES" sz="2000" dirty="0"/>
              <a:t> li donen </a:t>
            </a:r>
            <a:r>
              <a:rPr lang="es-ES" sz="2000" dirty="0" err="1"/>
              <a:t>suport</a:t>
            </a:r>
            <a:r>
              <a:rPr lang="es-ES" sz="2000" dirty="0"/>
              <a:t> </a:t>
            </a:r>
            <a:r>
              <a:rPr lang="es-ES" sz="2000" dirty="0" err="1"/>
              <a:t>perquè</a:t>
            </a:r>
            <a:r>
              <a:rPr lang="es-ES" sz="2000" dirty="0"/>
              <a:t> </a:t>
            </a:r>
            <a:r>
              <a:rPr lang="es-ES" sz="2000" dirty="0" err="1"/>
              <a:t>redacti</a:t>
            </a:r>
            <a:r>
              <a:rPr lang="es-ES" sz="2000" dirty="0"/>
              <a:t> un </a:t>
            </a:r>
            <a:r>
              <a:rPr lang="es-ES" sz="2000" dirty="0" err="1"/>
              <a:t>document</a:t>
            </a:r>
            <a:r>
              <a:rPr lang="es-ES" sz="2000" dirty="0"/>
              <a:t> de </a:t>
            </a:r>
            <a:r>
              <a:rPr lang="es-ES" sz="2000" dirty="0" err="1"/>
              <a:t>voluntats</a:t>
            </a:r>
            <a:r>
              <a:rPr lang="es-ES" sz="2000" dirty="0"/>
              <a:t> </a:t>
            </a:r>
            <a:r>
              <a:rPr lang="es-ES" sz="2000" dirty="0" err="1"/>
              <a:t>anticipades</a:t>
            </a:r>
            <a:r>
              <a:rPr lang="es-ES" sz="2000" dirty="0"/>
              <a:t>. </a:t>
            </a:r>
            <a:r>
              <a:rPr lang="es-ES" sz="2000" dirty="0" err="1"/>
              <a:t>L’objectiu</a:t>
            </a:r>
            <a:r>
              <a:rPr lang="es-ES" sz="2000" dirty="0"/>
              <a:t> </a:t>
            </a:r>
            <a:r>
              <a:rPr lang="es-ES" sz="2000" dirty="0" err="1"/>
              <a:t>d’aquest</a:t>
            </a:r>
            <a:r>
              <a:rPr lang="es-ES" sz="2000" dirty="0"/>
              <a:t> </a:t>
            </a:r>
            <a:r>
              <a:rPr lang="es-ES" sz="2000" dirty="0" err="1"/>
              <a:t>document</a:t>
            </a:r>
            <a:r>
              <a:rPr lang="es-ES" sz="2000" dirty="0"/>
              <a:t> </a:t>
            </a:r>
            <a:r>
              <a:rPr lang="es-ES" sz="2000" dirty="0" err="1"/>
              <a:t>és</a:t>
            </a:r>
            <a:r>
              <a:rPr lang="es-ES" sz="2000" dirty="0"/>
              <a:t> que </a:t>
            </a:r>
            <a:r>
              <a:rPr lang="es-ES" sz="2000" dirty="0" err="1"/>
              <a:t>tant</a:t>
            </a:r>
            <a:r>
              <a:rPr lang="es-ES" sz="2000" dirty="0"/>
              <a:t> el </a:t>
            </a:r>
            <a:r>
              <a:rPr lang="es-ES" sz="2000" dirty="0" err="1"/>
              <a:t>seu</a:t>
            </a:r>
            <a:r>
              <a:rPr lang="es-ES" sz="2000" dirty="0"/>
              <a:t> </a:t>
            </a:r>
            <a:r>
              <a:rPr lang="es-ES" sz="2000" dirty="0" err="1"/>
              <a:t>metge</a:t>
            </a:r>
            <a:r>
              <a:rPr lang="es-ES" sz="2000" dirty="0"/>
              <a:t> </a:t>
            </a:r>
            <a:r>
              <a:rPr lang="es-ES" sz="2000" dirty="0" err="1"/>
              <a:t>com</a:t>
            </a:r>
            <a:r>
              <a:rPr lang="es-ES" sz="2000" dirty="0"/>
              <a:t> </a:t>
            </a:r>
            <a:r>
              <a:rPr lang="es-ES" sz="2000" dirty="0" err="1"/>
              <a:t>els</a:t>
            </a:r>
            <a:r>
              <a:rPr lang="es-ES" sz="2000" dirty="0"/>
              <a:t> </a:t>
            </a:r>
            <a:r>
              <a:rPr lang="es-ES" sz="2000" dirty="0" err="1"/>
              <a:t>serveis</a:t>
            </a:r>
            <a:r>
              <a:rPr lang="es-ES" sz="2000" dirty="0"/>
              <a:t> </a:t>
            </a:r>
            <a:r>
              <a:rPr lang="es-ES" sz="2000" dirty="0" err="1"/>
              <a:t>socials</a:t>
            </a:r>
            <a:r>
              <a:rPr lang="es-ES" sz="2000" dirty="0"/>
              <a:t> </a:t>
            </a:r>
            <a:r>
              <a:rPr lang="es-ES" sz="2000" dirty="0" err="1"/>
              <a:t>coneguin</a:t>
            </a:r>
            <a:r>
              <a:rPr lang="es-ES" sz="2000" dirty="0"/>
              <a:t> quina </a:t>
            </a:r>
            <a:r>
              <a:rPr lang="es-ES" sz="2000" dirty="0" err="1"/>
              <a:t>és</a:t>
            </a:r>
            <a:r>
              <a:rPr lang="es-ES" sz="2000" dirty="0"/>
              <a:t> la </a:t>
            </a:r>
            <a:r>
              <a:rPr lang="es-ES" sz="2000" dirty="0" err="1"/>
              <a:t>seva</a:t>
            </a:r>
            <a:r>
              <a:rPr lang="es-ES" sz="2000" dirty="0"/>
              <a:t> </a:t>
            </a:r>
            <a:r>
              <a:rPr lang="es-ES" sz="2000" dirty="0" err="1"/>
              <a:t>voluntat</a:t>
            </a:r>
            <a:r>
              <a:rPr lang="es-ES" sz="2000" dirty="0"/>
              <a:t>. </a:t>
            </a:r>
          </a:p>
          <a:p>
            <a:pPr marL="0" indent="0" algn="just">
              <a:buNone/>
            </a:pPr>
            <a:r>
              <a:rPr lang="es-ES" sz="2000" dirty="0"/>
              <a:t> En </a:t>
            </a:r>
            <a:r>
              <a:rPr lang="es-ES" sz="2000" dirty="0" err="1"/>
              <a:t>Hiroto</a:t>
            </a:r>
            <a:r>
              <a:rPr lang="es-ES" sz="2000" dirty="0"/>
              <a:t> </a:t>
            </a:r>
            <a:r>
              <a:rPr lang="es-ES" sz="2000" dirty="0" err="1"/>
              <a:t>decideix</a:t>
            </a:r>
            <a:r>
              <a:rPr lang="es-ES" sz="2000" dirty="0"/>
              <a:t> que, </a:t>
            </a:r>
            <a:r>
              <a:rPr lang="es-ES" sz="2000" dirty="0" err="1"/>
              <a:t>mentre</a:t>
            </a:r>
            <a:r>
              <a:rPr lang="es-ES" sz="2000" dirty="0"/>
              <a:t> </a:t>
            </a:r>
            <a:r>
              <a:rPr lang="es-ES" sz="2000" dirty="0" err="1"/>
              <a:t>pugui</a:t>
            </a:r>
            <a:r>
              <a:rPr lang="es-ES" sz="2000" dirty="0"/>
              <a:t>, </a:t>
            </a:r>
            <a:r>
              <a:rPr lang="es-ES" sz="2000" dirty="0" err="1"/>
              <a:t>voldria</a:t>
            </a:r>
            <a:r>
              <a:rPr lang="es-ES" sz="2000" dirty="0"/>
              <a:t> continuar </a:t>
            </a:r>
            <a:r>
              <a:rPr lang="es-ES" sz="2000" dirty="0" err="1"/>
              <a:t>vivint</a:t>
            </a:r>
            <a:r>
              <a:rPr lang="es-ES" sz="2000" dirty="0"/>
              <a:t> a casa </a:t>
            </a:r>
            <a:r>
              <a:rPr lang="es-ES" sz="2000" dirty="0" err="1"/>
              <a:t>d’una</a:t>
            </a:r>
            <a:r>
              <a:rPr lang="es-ES" sz="2000" dirty="0"/>
              <a:t> manera </a:t>
            </a:r>
            <a:r>
              <a:rPr lang="es-ES" sz="2000" dirty="0" err="1"/>
              <a:t>independent</a:t>
            </a:r>
            <a:r>
              <a:rPr lang="es-ES" sz="2000" dirty="0"/>
              <a:t>, </a:t>
            </a:r>
            <a:r>
              <a:rPr lang="es-ES" sz="2000" dirty="0" err="1"/>
              <a:t>però</a:t>
            </a:r>
            <a:r>
              <a:rPr lang="es-ES" sz="2000" dirty="0"/>
              <a:t> que, si </a:t>
            </a:r>
            <a:r>
              <a:rPr lang="es-ES" sz="2000" dirty="0" err="1"/>
              <a:t>calgués</a:t>
            </a:r>
            <a:r>
              <a:rPr lang="es-ES" sz="2000" dirty="0"/>
              <a:t>, </a:t>
            </a:r>
            <a:r>
              <a:rPr lang="es-ES" sz="2000" dirty="0" err="1"/>
              <a:t>voldria</a:t>
            </a:r>
            <a:r>
              <a:rPr lang="es-ES" sz="2000" dirty="0"/>
              <a:t> </a:t>
            </a:r>
            <a:r>
              <a:rPr lang="es-ES" sz="2000" dirty="0" err="1"/>
              <a:t>tenir</a:t>
            </a:r>
            <a:r>
              <a:rPr lang="es-ES" sz="2000" dirty="0"/>
              <a:t> </a:t>
            </a:r>
            <a:r>
              <a:rPr lang="es-ES" sz="2000" dirty="0" err="1"/>
              <a:t>l’opció</a:t>
            </a:r>
            <a:r>
              <a:rPr lang="es-ES" sz="2000" dirty="0"/>
              <a:t> de </a:t>
            </a:r>
            <a:r>
              <a:rPr lang="es-ES" sz="2000" dirty="0" err="1"/>
              <a:t>viure</a:t>
            </a:r>
            <a:r>
              <a:rPr lang="es-ES" sz="2000" dirty="0"/>
              <a:t> </a:t>
            </a:r>
            <a:r>
              <a:rPr lang="es-ES" sz="2000" dirty="0" err="1"/>
              <a:t>amb</a:t>
            </a:r>
            <a:r>
              <a:rPr lang="es-ES" sz="2000" dirty="0"/>
              <a:t> el </a:t>
            </a:r>
            <a:r>
              <a:rPr lang="es-ES" sz="2000" dirty="0" err="1"/>
              <a:t>seu</a:t>
            </a:r>
            <a:r>
              <a:rPr lang="es-ES" sz="2000" dirty="0"/>
              <a:t> </a:t>
            </a:r>
            <a:r>
              <a:rPr lang="es-ES" sz="2000" dirty="0" err="1"/>
              <a:t>germà</a:t>
            </a:r>
            <a:r>
              <a:rPr lang="es-ES" sz="2000" dirty="0"/>
              <a:t>. En </a:t>
            </a:r>
            <a:r>
              <a:rPr lang="es-ES" sz="2000" dirty="0" err="1"/>
              <a:t>Hiroto</a:t>
            </a:r>
            <a:r>
              <a:rPr lang="es-ES" sz="2000" dirty="0"/>
              <a:t>, que </a:t>
            </a:r>
            <a:r>
              <a:rPr lang="es-ES" sz="2000" dirty="0" err="1"/>
              <a:t>confia</a:t>
            </a:r>
            <a:r>
              <a:rPr lang="es-ES" sz="2000" dirty="0"/>
              <a:t> en el </a:t>
            </a:r>
            <a:r>
              <a:rPr lang="es-ES" sz="2000" dirty="0" err="1"/>
              <a:t>seu</a:t>
            </a:r>
            <a:r>
              <a:rPr lang="es-ES" sz="2000" dirty="0"/>
              <a:t> </a:t>
            </a:r>
            <a:r>
              <a:rPr lang="es-ES" sz="2000" dirty="0" err="1"/>
              <a:t>germà</a:t>
            </a:r>
            <a:r>
              <a:rPr lang="es-ES" sz="2000" dirty="0"/>
              <a:t> i hi </a:t>
            </a:r>
            <a:r>
              <a:rPr lang="es-ES" sz="2000" dirty="0" err="1"/>
              <a:t>manté</a:t>
            </a:r>
            <a:r>
              <a:rPr lang="es-ES" sz="2000" dirty="0"/>
              <a:t> una </a:t>
            </a:r>
            <a:r>
              <a:rPr lang="es-ES" sz="2000" dirty="0" err="1"/>
              <a:t>estreta</a:t>
            </a:r>
            <a:r>
              <a:rPr lang="es-ES" sz="2000" dirty="0"/>
              <a:t> </a:t>
            </a:r>
            <a:r>
              <a:rPr lang="es-ES" sz="2000" dirty="0" err="1"/>
              <a:t>relació</a:t>
            </a:r>
            <a:r>
              <a:rPr lang="es-ES" sz="2000" dirty="0"/>
              <a:t>, li dona </a:t>
            </a:r>
            <a:r>
              <a:rPr lang="es-ES" sz="2000" dirty="0" err="1"/>
              <a:t>permís</a:t>
            </a:r>
            <a:r>
              <a:rPr lang="es-ES" sz="2000" dirty="0"/>
              <a:t> </a:t>
            </a:r>
            <a:r>
              <a:rPr lang="es-ES" sz="2000" dirty="0" err="1"/>
              <a:t>perquè</a:t>
            </a:r>
            <a:r>
              <a:rPr lang="es-ES" sz="2000" dirty="0"/>
              <a:t>, en el cas que </a:t>
            </a:r>
            <a:r>
              <a:rPr lang="es-ES" sz="2000" dirty="0" err="1"/>
              <a:t>tingui</a:t>
            </a:r>
            <a:r>
              <a:rPr lang="es-ES" sz="2000" dirty="0"/>
              <a:t> </a:t>
            </a:r>
            <a:r>
              <a:rPr lang="es-ES" sz="2000" dirty="0" err="1"/>
              <a:t>dificultats</a:t>
            </a:r>
            <a:r>
              <a:rPr lang="es-ES" sz="2000" dirty="0"/>
              <a:t> per comunicar-se </a:t>
            </a:r>
            <a:r>
              <a:rPr lang="es-ES" sz="2000" dirty="0" err="1"/>
              <a:t>amb</a:t>
            </a:r>
            <a:r>
              <a:rPr lang="es-ES" sz="2000" dirty="0"/>
              <a:t> el personal </a:t>
            </a:r>
            <a:r>
              <a:rPr lang="es-ES" sz="2000" dirty="0" err="1"/>
              <a:t>dels</a:t>
            </a:r>
            <a:r>
              <a:rPr lang="es-ES" sz="2000" dirty="0"/>
              <a:t> </a:t>
            </a:r>
            <a:r>
              <a:rPr lang="es-ES" sz="2000" dirty="0" err="1"/>
              <a:t>serveis</a:t>
            </a:r>
            <a:r>
              <a:rPr lang="es-ES" sz="2000" dirty="0"/>
              <a:t> </a:t>
            </a:r>
            <a:r>
              <a:rPr lang="es-ES" sz="2000" dirty="0" err="1"/>
              <a:t>socials</a:t>
            </a:r>
            <a:r>
              <a:rPr lang="es-ES" sz="2000" dirty="0"/>
              <a:t>, hi </a:t>
            </a:r>
            <a:r>
              <a:rPr lang="es-ES" sz="2000" dirty="0" err="1"/>
              <a:t>parli</a:t>
            </a:r>
            <a:r>
              <a:rPr lang="es-ES" sz="2000" dirty="0"/>
              <a:t> </a:t>
            </a:r>
            <a:r>
              <a:rPr lang="es-ES" sz="2000" dirty="0" err="1"/>
              <a:t>ell</a:t>
            </a:r>
            <a:r>
              <a:rPr lang="es-ES" sz="2000" dirty="0"/>
              <a:t>. Ha </a:t>
            </a:r>
            <a:r>
              <a:rPr lang="es-ES" sz="2000" dirty="0" err="1"/>
              <a:t>demanat</a:t>
            </a:r>
            <a:r>
              <a:rPr lang="es-ES" sz="2000" dirty="0"/>
              <a:t> que, en el cas que </a:t>
            </a:r>
            <a:r>
              <a:rPr lang="es-ES" sz="2000" dirty="0" err="1"/>
              <a:t>ell</a:t>
            </a:r>
            <a:r>
              <a:rPr lang="es-ES" sz="2000" dirty="0"/>
              <a:t> </a:t>
            </a:r>
            <a:r>
              <a:rPr lang="es-ES" sz="2000" dirty="0" err="1"/>
              <a:t>tingui</a:t>
            </a:r>
            <a:r>
              <a:rPr lang="es-ES" sz="2000" dirty="0"/>
              <a:t> </a:t>
            </a:r>
            <a:r>
              <a:rPr lang="es-ES" sz="2000" dirty="0" err="1"/>
              <a:t>dificultats</a:t>
            </a:r>
            <a:r>
              <a:rPr lang="es-ES" sz="2000" dirty="0"/>
              <a:t> per comunicar-se, el </a:t>
            </a:r>
            <a:r>
              <a:rPr lang="es-ES" sz="2000" dirty="0" err="1"/>
              <a:t>seu</a:t>
            </a:r>
            <a:r>
              <a:rPr lang="es-ES" sz="2000" dirty="0"/>
              <a:t> </a:t>
            </a:r>
            <a:r>
              <a:rPr lang="es-ES" sz="2000" dirty="0" err="1"/>
              <a:t>germà</a:t>
            </a:r>
            <a:r>
              <a:rPr lang="es-ES" sz="2000" dirty="0"/>
              <a:t> </a:t>
            </a:r>
            <a:r>
              <a:rPr lang="es-ES" sz="2000" dirty="0" err="1"/>
              <a:t>faci</a:t>
            </a:r>
            <a:r>
              <a:rPr lang="es-ES" sz="2000" dirty="0"/>
              <a:t> servir el </a:t>
            </a:r>
            <a:r>
              <a:rPr lang="es-ES" sz="2000" dirty="0" err="1"/>
              <a:t>mètode</a:t>
            </a:r>
            <a:r>
              <a:rPr lang="es-ES" sz="2000" dirty="0"/>
              <a:t> que </a:t>
            </a:r>
            <a:r>
              <a:rPr lang="es-ES" sz="2000" dirty="0" err="1"/>
              <a:t>empraven</a:t>
            </a:r>
            <a:r>
              <a:rPr lang="es-ES" sz="2000" dirty="0"/>
              <a:t> a casa, </a:t>
            </a:r>
            <a:r>
              <a:rPr lang="es-ES" sz="2000" dirty="0" err="1"/>
              <a:t>quan</a:t>
            </a:r>
            <a:r>
              <a:rPr lang="es-ES" sz="2000" dirty="0"/>
              <a:t>, per </a:t>
            </a:r>
            <a:r>
              <a:rPr lang="es-ES" sz="2000" dirty="0" err="1"/>
              <a:t>respondre</a:t>
            </a:r>
            <a:r>
              <a:rPr lang="es-ES" sz="2000" dirty="0"/>
              <a:t> una pregunta i comunicar la </a:t>
            </a:r>
            <a:r>
              <a:rPr lang="es-ES" sz="2000" dirty="0" err="1"/>
              <a:t>seva</a:t>
            </a:r>
            <a:r>
              <a:rPr lang="es-ES" sz="2000" dirty="0"/>
              <a:t> </a:t>
            </a:r>
            <a:r>
              <a:rPr lang="es-ES" sz="2000" dirty="0" err="1"/>
              <a:t>voluntat</a:t>
            </a:r>
            <a:r>
              <a:rPr lang="es-ES" sz="2000" dirty="0"/>
              <a:t> i les </a:t>
            </a:r>
            <a:r>
              <a:rPr lang="es-ES" sz="2000" dirty="0" err="1"/>
              <a:t>seves</a:t>
            </a:r>
            <a:r>
              <a:rPr lang="es-ES" sz="2000" dirty="0"/>
              <a:t> </a:t>
            </a:r>
            <a:r>
              <a:rPr lang="es-ES" sz="2000" dirty="0" err="1"/>
              <a:t>preferències</a:t>
            </a:r>
            <a:r>
              <a:rPr lang="es-ES" sz="2000" dirty="0"/>
              <a:t>, en </a:t>
            </a:r>
            <a:r>
              <a:rPr lang="es-ES" sz="2000" dirty="0" err="1"/>
              <a:t>Hiroto</a:t>
            </a:r>
            <a:r>
              <a:rPr lang="es-ES" sz="2000" dirty="0"/>
              <a:t> </a:t>
            </a:r>
            <a:r>
              <a:rPr lang="es-ES" sz="2000" dirty="0" err="1"/>
              <a:t>assenyalava</a:t>
            </a:r>
            <a:r>
              <a:rPr lang="es-ES" sz="2000" dirty="0"/>
              <a:t> unes </a:t>
            </a:r>
            <a:r>
              <a:rPr lang="es-ES" sz="2000" dirty="0" err="1"/>
              <a:t>imatges</a:t>
            </a:r>
            <a:endParaRPr lang="es-ES" sz="2000" dirty="0"/>
          </a:p>
          <a:p>
            <a:pPr marL="0" indent="0" algn="just">
              <a:buNone/>
            </a:pPr>
            <a:r>
              <a:rPr lang="es-ES" sz="2000" dirty="0"/>
              <a:t>. </a:t>
            </a:r>
          </a:p>
          <a:p>
            <a:pPr algn="just"/>
            <a:endParaRPr lang="en-US" sz="2000"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322844" cy="407988"/>
          </a:xfrm>
        </p:spPr>
        <p:txBody>
          <a:bodyPr/>
          <a:lstStyle/>
          <a:p>
            <a:r>
              <a:rPr lang="ca-ES" sz="2800" dirty="0"/>
              <a:t>Exercici 2.3: Debat sobre la planificació de decisions anticipades  </a:t>
            </a:r>
            <a:r>
              <a:rPr lang="es-ES" sz="2800" dirty="0"/>
              <a:t>-</a:t>
            </a:r>
            <a:r>
              <a:rPr lang="en-US" sz="2800" dirty="0"/>
              <a:t> 3 </a:t>
            </a:r>
          </a:p>
        </p:txBody>
      </p:sp>
    </p:spTree>
    <p:extLst>
      <p:ext uri="{BB962C8B-B14F-4D97-AF65-F5344CB8AC3E}">
        <p14:creationId xmlns:p14="http://schemas.microsoft.com/office/powerpoint/2010/main" val="19685669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E5942-780D-E348-A0F1-D95701C6FFB6}"/>
              </a:ext>
            </a:extLst>
          </p:cNvPr>
          <p:cNvSpPr>
            <a:spLocks noGrp="1"/>
          </p:cNvSpPr>
          <p:nvPr>
            <p:ph type="sldNum" sz="quarter" idx="12"/>
          </p:nvPr>
        </p:nvSpPr>
        <p:spPr/>
        <p:txBody>
          <a:bodyPr/>
          <a:lstStyle/>
          <a:p>
            <a:fld id="{04260D4A-DEC1-45DD-8AB2-A3349BAAA59E}" type="slidenum">
              <a:rPr lang="en-US" smtClean="0"/>
              <a:pPr/>
              <a:t>79</a:t>
            </a:fld>
            <a:endParaRPr lang="en-US"/>
          </a:p>
        </p:txBody>
      </p:sp>
      <p:sp>
        <p:nvSpPr>
          <p:cNvPr id="3" name="Text Placeholder 2">
            <a:extLst>
              <a:ext uri="{FF2B5EF4-FFF2-40B4-BE49-F238E27FC236}">
                <a16:creationId xmlns:a16="http://schemas.microsoft.com/office/drawing/2014/main" id="{7DA78474-A4A7-BC4A-AD1A-7F0164DF7EAC}"/>
              </a:ext>
            </a:extLst>
          </p:cNvPr>
          <p:cNvSpPr>
            <a:spLocks noGrp="1"/>
          </p:cNvSpPr>
          <p:nvPr>
            <p:ph type="body" sz="quarter" idx="13"/>
          </p:nvPr>
        </p:nvSpPr>
        <p:spPr/>
        <p:txBody>
          <a:bodyPr/>
          <a:lstStyle/>
          <a:p>
            <a:r>
              <a:rPr lang="ca-ES" dirty="0"/>
              <a:t>El cas de la història d’en </a:t>
            </a:r>
            <a:r>
              <a:rPr lang="ca-ES" dirty="0" err="1"/>
              <a:t>Hiroto</a:t>
            </a:r>
            <a:r>
              <a:rPr lang="es-ES" dirty="0"/>
              <a:t> </a:t>
            </a:r>
            <a:r>
              <a:rPr lang="en-US" dirty="0"/>
              <a:t>(b) </a:t>
            </a:r>
          </a:p>
        </p:txBody>
      </p:sp>
      <p:sp>
        <p:nvSpPr>
          <p:cNvPr id="4" name="Content Placeholder 3">
            <a:extLst>
              <a:ext uri="{FF2B5EF4-FFF2-40B4-BE49-F238E27FC236}">
                <a16:creationId xmlns:a16="http://schemas.microsoft.com/office/drawing/2014/main" id="{6EC2B431-346A-BC42-BE02-AAAFA3806E99}"/>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es-ES" sz="2500" b="1" i="1" dirty="0" err="1"/>
              <a:t>Quines</a:t>
            </a:r>
            <a:r>
              <a:rPr lang="es-ES" sz="2500" b="1" i="1" dirty="0"/>
              <a:t> </a:t>
            </a:r>
            <a:r>
              <a:rPr lang="es-ES" sz="2500" b="1" i="1" dirty="0" err="1"/>
              <a:t>conseqüències</a:t>
            </a:r>
            <a:r>
              <a:rPr lang="es-ES" sz="2500" b="1" i="1" dirty="0"/>
              <a:t> </a:t>
            </a:r>
            <a:r>
              <a:rPr lang="es-ES" sz="2500" b="1" i="1" dirty="0" err="1"/>
              <a:t>creieu</a:t>
            </a:r>
            <a:r>
              <a:rPr lang="es-ES" sz="2500" b="1" i="1" dirty="0"/>
              <a:t> que </a:t>
            </a:r>
            <a:r>
              <a:rPr lang="es-ES" sz="2500" b="1" i="1" dirty="0" err="1"/>
              <a:t>pot</a:t>
            </a:r>
            <a:r>
              <a:rPr lang="es-ES" sz="2500" b="1" i="1" dirty="0"/>
              <a:t> </a:t>
            </a:r>
            <a:r>
              <a:rPr lang="es-ES" sz="2500" b="1" i="1" dirty="0" err="1"/>
              <a:t>tenir</a:t>
            </a:r>
            <a:r>
              <a:rPr lang="es-ES" sz="2500" b="1" i="1" dirty="0"/>
              <a:t> el </a:t>
            </a:r>
            <a:r>
              <a:rPr lang="es-ES" sz="2500" b="1" i="1" dirty="0" err="1"/>
              <a:t>pla</a:t>
            </a:r>
            <a:r>
              <a:rPr lang="es-ES" sz="2500" b="1" i="1" dirty="0"/>
              <a:t> de </a:t>
            </a:r>
            <a:r>
              <a:rPr lang="es-ES" sz="2500" b="1" i="1" dirty="0" err="1"/>
              <a:t>decisions</a:t>
            </a:r>
            <a:r>
              <a:rPr lang="es-ES" sz="2500" b="1" i="1" dirty="0"/>
              <a:t> </a:t>
            </a:r>
            <a:r>
              <a:rPr lang="es-ES" sz="2500" b="1" i="1" dirty="0" err="1"/>
              <a:t>anticipades</a:t>
            </a:r>
            <a:r>
              <a:rPr lang="es-ES" sz="2500" b="1" i="1" dirty="0"/>
              <a:t> </a:t>
            </a:r>
            <a:r>
              <a:rPr lang="es-ES" sz="2500" b="1" i="1" dirty="0" err="1"/>
              <a:t>d’en</a:t>
            </a:r>
            <a:r>
              <a:rPr lang="es-ES" sz="2500" b="1" i="1" dirty="0"/>
              <a:t> </a:t>
            </a:r>
            <a:r>
              <a:rPr lang="es-ES" sz="2500" b="1" i="1" dirty="0" err="1"/>
              <a:t>Hiroto</a:t>
            </a:r>
            <a:r>
              <a:rPr lang="es-ES" sz="2500" b="1" i="1" dirty="0"/>
              <a:t>? </a:t>
            </a:r>
            <a:endParaRPr lang="en-US" sz="2500" b="1" i="1"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322844" cy="407988"/>
          </a:xfrm>
        </p:spPr>
        <p:txBody>
          <a:bodyPr/>
          <a:lstStyle/>
          <a:p>
            <a:r>
              <a:rPr lang="ca-ES" sz="2800" dirty="0"/>
              <a:t>Exercici 2.3: Debat sobre la planificació de decisions anticipades  </a:t>
            </a:r>
            <a:r>
              <a:rPr lang="es-ES" sz="2800" dirty="0"/>
              <a:t>-</a:t>
            </a:r>
            <a:r>
              <a:rPr lang="en-US" sz="2800" dirty="0"/>
              <a:t> 4 </a:t>
            </a:r>
          </a:p>
        </p:txBody>
      </p:sp>
    </p:spTree>
    <p:extLst>
      <p:ext uri="{BB962C8B-B14F-4D97-AF65-F5344CB8AC3E}">
        <p14:creationId xmlns:p14="http://schemas.microsoft.com/office/powerpoint/2010/main" val="53811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A6C4BC-5904-3E48-B3B6-0CB40F1EA8B7}"/>
              </a:ext>
            </a:extLst>
          </p:cNvPr>
          <p:cNvSpPr>
            <a:spLocks noGrp="1"/>
          </p:cNvSpPr>
          <p:nvPr>
            <p:ph type="sldNum" sz="quarter" idx="12"/>
          </p:nvPr>
        </p:nvSpPr>
        <p:spPr/>
        <p:txBody>
          <a:bodyPr/>
          <a:lstStyle/>
          <a:p>
            <a:fld id="{F169E07F-9A80-405D-B06A-876E4D356B83}" type="slidenum">
              <a:rPr lang="en-US" smtClean="0"/>
              <a:pPr/>
              <a:t>8</a:t>
            </a:fld>
            <a:endParaRPr lang="en-US"/>
          </a:p>
        </p:txBody>
      </p:sp>
      <p:sp>
        <p:nvSpPr>
          <p:cNvPr id="3" name="Title 2">
            <a:extLst>
              <a:ext uri="{FF2B5EF4-FFF2-40B4-BE49-F238E27FC236}">
                <a16:creationId xmlns:a16="http://schemas.microsoft.com/office/drawing/2014/main" id="{F1259373-C4F3-1D44-B2A4-95638D2FD343}"/>
              </a:ext>
            </a:extLst>
          </p:cNvPr>
          <p:cNvSpPr>
            <a:spLocks noGrp="1"/>
          </p:cNvSpPr>
          <p:nvPr>
            <p:ph type="title"/>
          </p:nvPr>
        </p:nvSpPr>
        <p:spPr>
          <a:xfrm>
            <a:off x="507205" y="2313945"/>
            <a:ext cx="11118737" cy="451025"/>
          </a:xfrm>
        </p:spPr>
        <p:txBody>
          <a:bodyPr/>
          <a:lstStyle/>
          <a:p>
            <a:r>
              <a:rPr lang="es-ES" dirty="0"/>
              <a:t>Tema 1. </a:t>
            </a:r>
            <a:r>
              <a:rPr lang="ca-ES" dirty="0"/>
              <a:t>Entendre el dret a la capacitat jurídica</a:t>
            </a:r>
            <a:endParaRPr lang="es-ES" dirty="0"/>
          </a:p>
        </p:txBody>
      </p:sp>
    </p:spTree>
    <p:extLst>
      <p:ext uri="{BB962C8B-B14F-4D97-AF65-F5344CB8AC3E}">
        <p14:creationId xmlns:p14="http://schemas.microsoft.com/office/powerpoint/2010/main" val="452246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8FC435-0762-A947-A96B-E72BFF4015D7}"/>
              </a:ext>
            </a:extLst>
          </p:cNvPr>
          <p:cNvSpPr>
            <a:spLocks noGrp="1"/>
          </p:cNvSpPr>
          <p:nvPr>
            <p:ph type="sldNum" sz="quarter" idx="12"/>
          </p:nvPr>
        </p:nvSpPr>
        <p:spPr/>
        <p:txBody>
          <a:bodyPr/>
          <a:lstStyle/>
          <a:p>
            <a:fld id="{04260D4A-DEC1-45DD-8AB2-A3349BAAA59E}" type="slidenum">
              <a:rPr lang="en-US" smtClean="0"/>
              <a:pPr/>
              <a:t>80</a:t>
            </a:fld>
            <a:endParaRPr lang="en-US"/>
          </a:p>
        </p:txBody>
      </p:sp>
      <p:sp>
        <p:nvSpPr>
          <p:cNvPr id="3" name="Text Placeholder 2">
            <a:extLst>
              <a:ext uri="{FF2B5EF4-FFF2-40B4-BE49-F238E27FC236}">
                <a16:creationId xmlns:a16="http://schemas.microsoft.com/office/drawing/2014/main" id="{8DC81DD4-F91D-0A43-BF7E-1B60732DBBD9}"/>
              </a:ext>
            </a:extLst>
          </p:cNvPr>
          <p:cNvSpPr>
            <a:spLocks noGrp="1"/>
          </p:cNvSpPr>
          <p:nvPr>
            <p:ph type="body" sz="quarter" idx="13"/>
          </p:nvPr>
        </p:nvSpPr>
        <p:spPr/>
        <p:txBody>
          <a:bodyPr/>
          <a:lstStyle/>
          <a:p>
            <a:r>
              <a:rPr lang="ca-ES" dirty="0"/>
              <a:t>El cas de la història de la </a:t>
            </a:r>
            <a:r>
              <a:rPr lang="ca-ES" dirty="0" err="1"/>
              <a:t>Bintou</a:t>
            </a:r>
            <a:r>
              <a:rPr lang="ca-ES" dirty="0"/>
              <a:t> </a:t>
            </a:r>
            <a:r>
              <a:rPr lang="en-US" dirty="0"/>
              <a:t>(a) </a:t>
            </a:r>
          </a:p>
        </p:txBody>
      </p:sp>
      <p:sp>
        <p:nvSpPr>
          <p:cNvPr id="4" name="Content Placeholder 3">
            <a:extLst>
              <a:ext uri="{FF2B5EF4-FFF2-40B4-BE49-F238E27FC236}">
                <a16:creationId xmlns:a16="http://schemas.microsoft.com/office/drawing/2014/main" id="{6FB2FB87-1D6D-B241-B0E2-1C7EC5D031F3}"/>
              </a:ext>
            </a:extLst>
          </p:cNvPr>
          <p:cNvSpPr>
            <a:spLocks noGrp="1"/>
          </p:cNvSpPr>
          <p:nvPr>
            <p:ph sz="quarter" idx="14"/>
          </p:nvPr>
        </p:nvSpPr>
        <p:spPr/>
        <p:txBody>
          <a:bodyPr/>
          <a:lstStyle/>
          <a:p>
            <a:pPr marL="0" indent="0" algn="just">
              <a:spcAft>
                <a:spcPts val="600"/>
              </a:spcAft>
              <a:buNone/>
            </a:pPr>
            <a:r>
              <a:rPr lang="es-ES" sz="1900" dirty="0"/>
              <a:t>La </a:t>
            </a:r>
            <a:r>
              <a:rPr lang="es-ES" sz="1900" dirty="0" err="1"/>
              <a:t>Bintou</a:t>
            </a:r>
            <a:r>
              <a:rPr lang="es-ES" sz="1900" dirty="0"/>
              <a:t> té 31 </a:t>
            </a:r>
            <a:r>
              <a:rPr lang="es-ES" sz="1900" dirty="0" err="1"/>
              <a:t>anys</a:t>
            </a:r>
            <a:r>
              <a:rPr lang="es-ES" sz="1900" dirty="0"/>
              <a:t> i </a:t>
            </a:r>
            <a:r>
              <a:rPr lang="es-ES" sz="1900" dirty="0" err="1"/>
              <a:t>viu</a:t>
            </a:r>
            <a:r>
              <a:rPr lang="es-ES" sz="1900" dirty="0"/>
              <a:t> en un </a:t>
            </a:r>
            <a:r>
              <a:rPr lang="es-ES" sz="1900" dirty="0" err="1"/>
              <a:t>poblet</a:t>
            </a:r>
            <a:r>
              <a:rPr lang="es-ES" sz="1900" dirty="0"/>
              <a:t> </a:t>
            </a:r>
            <a:r>
              <a:rPr lang="es-ES" sz="1900" dirty="0" err="1"/>
              <a:t>amb</a:t>
            </a:r>
            <a:r>
              <a:rPr lang="es-ES" sz="1900" dirty="0"/>
              <a:t> la </a:t>
            </a:r>
            <a:r>
              <a:rPr lang="es-ES" sz="1900" dirty="0" err="1"/>
              <a:t>seva</a:t>
            </a:r>
            <a:r>
              <a:rPr lang="es-ES" sz="1900" dirty="0"/>
              <a:t> germana gran, la </a:t>
            </a:r>
            <a:r>
              <a:rPr lang="es-ES" sz="1900" dirty="0" err="1"/>
              <a:t>qual</a:t>
            </a:r>
            <a:r>
              <a:rPr lang="es-ES" sz="1900" dirty="0"/>
              <a:t> li dona un </a:t>
            </a:r>
            <a:r>
              <a:rPr lang="es-ES" sz="1900" dirty="0" err="1"/>
              <a:t>suport</a:t>
            </a:r>
            <a:r>
              <a:rPr lang="es-ES" sz="1900" dirty="0"/>
              <a:t> </a:t>
            </a:r>
            <a:r>
              <a:rPr lang="es-ES" sz="1900" dirty="0" err="1"/>
              <a:t>constant</a:t>
            </a:r>
            <a:r>
              <a:rPr lang="es-ES" sz="1900" dirty="0"/>
              <a:t>. Li van diagnosticar </a:t>
            </a:r>
            <a:r>
              <a:rPr lang="es-ES" sz="1900" dirty="0" err="1"/>
              <a:t>autisme</a:t>
            </a:r>
            <a:r>
              <a:rPr lang="es-ES" sz="1900" dirty="0"/>
              <a:t> </a:t>
            </a:r>
            <a:r>
              <a:rPr lang="es-ES" sz="1900" dirty="0" err="1"/>
              <a:t>quan</a:t>
            </a:r>
            <a:r>
              <a:rPr lang="es-ES" sz="1900" dirty="0"/>
              <a:t> tenia 10 </a:t>
            </a:r>
            <a:r>
              <a:rPr lang="es-ES" sz="1900" dirty="0" err="1"/>
              <a:t>anys</a:t>
            </a:r>
            <a:r>
              <a:rPr lang="es-ES" sz="1900" dirty="0"/>
              <a:t>. Ara fa dos </a:t>
            </a:r>
            <a:r>
              <a:rPr lang="es-ES" sz="1900" dirty="0" err="1"/>
              <a:t>mesos</a:t>
            </a:r>
            <a:r>
              <a:rPr lang="es-ES" sz="1900" dirty="0"/>
              <a:t>, va </a:t>
            </a:r>
            <a:r>
              <a:rPr lang="es-ES" sz="1900" dirty="0" err="1"/>
              <a:t>caure</a:t>
            </a:r>
            <a:r>
              <a:rPr lang="es-ES" sz="1900" dirty="0"/>
              <a:t> i es va </a:t>
            </a:r>
            <a:r>
              <a:rPr lang="es-ES" sz="1900" dirty="0" err="1"/>
              <a:t>trencar</a:t>
            </a:r>
            <a:r>
              <a:rPr lang="es-ES" sz="1900" dirty="0"/>
              <a:t> el </a:t>
            </a:r>
            <a:r>
              <a:rPr lang="es-ES" sz="1900" dirty="0" err="1"/>
              <a:t>turmell</a:t>
            </a:r>
            <a:r>
              <a:rPr lang="es-ES" sz="1900" dirty="0"/>
              <a:t>. </a:t>
            </a:r>
            <a:r>
              <a:rPr lang="es-ES" sz="1900" dirty="0" err="1"/>
              <a:t>Quan</a:t>
            </a:r>
            <a:r>
              <a:rPr lang="es-ES" sz="1900" dirty="0"/>
              <a:t> la </a:t>
            </a:r>
            <a:r>
              <a:rPr lang="es-ES" sz="1900" dirty="0" err="1"/>
              <a:t>seva</a:t>
            </a:r>
            <a:r>
              <a:rPr lang="es-ES" sz="1900" dirty="0"/>
              <a:t> germana va tornar del </a:t>
            </a:r>
            <a:r>
              <a:rPr lang="es-ES" sz="1900" dirty="0" err="1"/>
              <a:t>mercat</a:t>
            </a:r>
            <a:r>
              <a:rPr lang="es-ES" sz="1900" dirty="0"/>
              <a:t>, no la </a:t>
            </a:r>
            <a:r>
              <a:rPr lang="es-ES" sz="1900" dirty="0" err="1"/>
              <a:t>trobava</a:t>
            </a:r>
            <a:r>
              <a:rPr lang="es-ES" sz="1900" dirty="0"/>
              <a:t> </a:t>
            </a:r>
            <a:r>
              <a:rPr lang="es-ES" sz="1900" dirty="0" err="1"/>
              <a:t>enlloc</a:t>
            </a:r>
            <a:r>
              <a:rPr lang="es-ES" sz="1900" dirty="0"/>
              <a:t>. </a:t>
            </a:r>
            <a:r>
              <a:rPr lang="es-ES" sz="1900" dirty="0" err="1"/>
              <a:t>Finalment</a:t>
            </a:r>
            <a:r>
              <a:rPr lang="es-ES" sz="1900" dirty="0"/>
              <a:t>, una </a:t>
            </a:r>
            <a:r>
              <a:rPr lang="es-ES" sz="1900" dirty="0" err="1"/>
              <a:t>veïna</a:t>
            </a:r>
            <a:r>
              <a:rPr lang="es-ES" sz="1900" dirty="0"/>
              <a:t> li va </a:t>
            </a:r>
            <a:r>
              <a:rPr lang="es-ES" sz="1900" dirty="0" err="1"/>
              <a:t>dir</a:t>
            </a:r>
            <a:r>
              <a:rPr lang="es-ES" sz="1900" dirty="0"/>
              <a:t> que </a:t>
            </a:r>
            <a:r>
              <a:rPr lang="es-ES" sz="1900" dirty="0" err="1"/>
              <a:t>feia</a:t>
            </a:r>
            <a:r>
              <a:rPr lang="es-ES" sz="1900" dirty="0"/>
              <a:t> unes </a:t>
            </a:r>
            <a:r>
              <a:rPr lang="es-ES" sz="1900" dirty="0" err="1"/>
              <a:t>hores</a:t>
            </a:r>
            <a:r>
              <a:rPr lang="es-ES" sz="1900" dirty="0"/>
              <a:t> </a:t>
            </a:r>
            <a:r>
              <a:rPr lang="es-ES" sz="1900" dirty="0" err="1"/>
              <a:t>s’havien</a:t>
            </a:r>
            <a:r>
              <a:rPr lang="es-ES" sz="1900" dirty="0"/>
              <a:t> </a:t>
            </a:r>
            <a:r>
              <a:rPr lang="es-ES" sz="1900" dirty="0" err="1"/>
              <a:t>endut</a:t>
            </a:r>
            <a:r>
              <a:rPr lang="es-ES" sz="1900" dirty="0"/>
              <a:t> la </a:t>
            </a:r>
            <a:r>
              <a:rPr lang="es-ES" sz="1900" dirty="0" err="1"/>
              <a:t>Bintou</a:t>
            </a:r>
            <a:r>
              <a:rPr lang="es-ES" sz="1900" dirty="0"/>
              <a:t> a </a:t>
            </a:r>
            <a:r>
              <a:rPr lang="es-ES" sz="1900" dirty="0" err="1"/>
              <a:t>l’hospital</a:t>
            </a:r>
            <a:r>
              <a:rPr lang="es-ES" sz="1900" dirty="0"/>
              <a:t> per </a:t>
            </a:r>
            <a:r>
              <a:rPr lang="es-ES" sz="1900" dirty="0" err="1"/>
              <a:t>atendre</a:t>
            </a:r>
            <a:r>
              <a:rPr lang="es-ES" sz="1900" dirty="0"/>
              <a:t>-la. </a:t>
            </a:r>
          </a:p>
          <a:p>
            <a:pPr marL="0" indent="0" algn="just">
              <a:spcAft>
                <a:spcPts val="600"/>
              </a:spcAft>
              <a:buNone/>
            </a:pPr>
            <a:r>
              <a:rPr lang="es-ES" sz="1900" dirty="0"/>
              <a:t> La </a:t>
            </a:r>
            <a:r>
              <a:rPr lang="es-ES" sz="1900" dirty="0" err="1"/>
              <a:t>Bintou</a:t>
            </a:r>
            <a:r>
              <a:rPr lang="es-ES" sz="1900" dirty="0"/>
              <a:t> té </a:t>
            </a:r>
            <a:r>
              <a:rPr lang="es-ES" sz="1900" dirty="0" err="1"/>
              <a:t>dificultats</a:t>
            </a:r>
            <a:r>
              <a:rPr lang="es-ES" sz="1900" dirty="0"/>
              <a:t> per comunicar-se </a:t>
            </a:r>
            <a:r>
              <a:rPr lang="es-ES" sz="1900" dirty="0" err="1"/>
              <a:t>verbalment</a:t>
            </a:r>
            <a:r>
              <a:rPr lang="es-ES" sz="1900" dirty="0"/>
              <a:t>. El personal de </a:t>
            </a:r>
            <a:r>
              <a:rPr lang="es-ES" sz="1900" dirty="0" err="1"/>
              <a:t>l’hospital</a:t>
            </a:r>
            <a:r>
              <a:rPr lang="es-ES" sz="1900" dirty="0"/>
              <a:t> no la </a:t>
            </a:r>
            <a:r>
              <a:rPr lang="es-ES" sz="1900" dirty="0" err="1"/>
              <a:t>coneixia</a:t>
            </a:r>
            <a:r>
              <a:rPr lang="es-ES" sz="1900" dirty="0"/>
              <a:t> ni sabia </a:t>
            </a:r>
            <a:r>
              <a:rPr lang="es-ES" sz="1900" dirty="0" err="1"/>
              <a:t>com</a:t>
            </a:r>
            <a:r>
              <a:rPr lang="es-ES" sz="1900" dirty="0"/>
              <a:t> comunicar-</a:t>
            </a:r>
            <a:r>
              <a:rPr lang="es-ES" sz="1900" dirty="0" err="1"/>
              <a:t>s’hi</a:t>
            </a:r>
            <a:r>
              <a:rPr lang="es-ES" sz="1900" dirty="0"/>
              <a:t>. </a:t>
            </a:r>
            <a:r>
              <a:rPr lang="es-ES" sz="1900" dirty="0" err="1"/>
              <a:t>Quan</a:t>
            </a:r>
            <a:r>
              <a:rPr lang="es-ES" sz="1900" dirty="0"/>
              <a:t> la </a:t>
            </a:r>
            <a:r>
              <a:rPr lang="es-ES" sz="1900" dirty="0" err="1"/>
              <a:t>Bintou</a:t>
            </a:r>
            <a:r>
              <a:rPr lang="es-ES" sz="1900" dirty="0"/>
              <a:t> va </a:t>
            </a:r>
            <a:r>
              <a:rPr lang="es-ES" sz="1900" dirty="0" err="1"/>
              <a:t>començar</a:t>
            </a:r>
            <a:r>
              <a:rPr lang="es-ES" sz="1900" dirty="0"/>
              <a:t> a </a:t>
            </a:r>
            <a:r>
              <a:rPr lang="es-ES" sz="1900" dirty="0" err="1"/>
              <a:t>angoixar</a:t>
            </a:r>
            <a:r>
              <a:rPr lang="es-ES" sz="1900" dirty="0"/>
              <a:t>-se i a mostrar </a:t>
            </a:r>
            <a:r>
              <a:rPr lang="es-ES" sz="1900" dirty="0" err="1"/>
              <a:t>símptomes</a:t>
            </a:r>
            <a:r>
              <a:rPr lang="es-ES" sz="1900" dirty="0"/>
              <a:t> de </a:t>
            </a:r>
            <a:r>
              <a:rPr lang="es-ES" sz="1900" dirty="0" err="1"/>
              <a:t>desconcert</a:t>
            </a:r>
            <a:r>
              <a:rPr lang="es-ES" sz="1900" dirty="0"/>
              <a:t>, el personal la va </a:t>
            </a:r>
            <a:r>
              <a:rPr lang="es-ES" sz="1900" dirty="0" err="1"/>
              <a:t>aïllar</a:t>
            </a:r>
            <a:r>
              <a:rPr lang="es-ES" sz="1900" dirty="0"/>
              <a:t>, la va </a:t>
            </a:r>
            <a:r>
              <a:rPr lang="es-ES" sz="1900" dirty="0" err="1"/>
              <a:t>lligar</a:t>
            </a:r>
            <a:r>
              <a:rPr lang="es-ES" sz="1900" dirty="0"/>
              <a:t> a un </a:t>
            </a:r>
            <a:r>
              <a:rPr lang="es-ES" sz="1900" dirty="0" err="1"/>
              <a:t>llit</a:t>
            </a:r>
            <a:r>
              <a:rPr lang="es-ES" sz="1900" dirty="0"/>
              <a:t> i li va donar </a:t>
            </a:r>
            <a:r>
              <a:rPr lang="es-ES" sz="1900" dirty="0" err="1"/>
              <a:t>uns</a:t>
            </a:r>
            <a:r>
              <a:rPr lang="es-ES" sz="1900" dirty="0"/>
              <a:t> </a:t>
            </a:r>
            <a:r>
              <a:rPr lang="es-ES" sz="1900" dirty="0" err="1"/>
              <a:t>sedants</a:t>
            </a:r>
            <a:r>
              <a:rPr lang="es-ES" sz="1900" dirty="0"/>
              <a:t> </a:t>
            </a:r>
            <a:r>
              <a:rPr lang="es-ES" sz="1900" dirty="0" err="1"/>
              <a:t>perquè</a:t>
            </a:r>
            <a:r>
              <a:rPr lang="es-ES" sz="1900" dirty="0"/>
              <a:t> es </a:t>
            </a:r>
            <a:r>
              <a:rPr lang="es-ES" sz="1900" dirty="0" err="1"/>
              <a:t>calmés</a:t>
            </a:r>
            <a:r>
              <a:rPr lang="es-ES" sz="1900" dirty="0"/>
              <a:t>. </a:t>
            </a:r>
            <a:r>
              <a:rPr lang="es-ES" sz="1900" dirty="0" err="1"/>
              <a:t>Estava</a:t>
            </a:r>
            <a:r>
              <a:rPr lang="es-ES" sz="1900" dirty="0"/>
              <a:t> sola i la </a:t>
            </a:r>
            <a:r>
              <a:rPr lang="es-ES" sz="1900" dirty="0" err="1"/>
              <a:t>seva</a:t>
            </a:r>
            <a:r>
              <a:rPr lang="es-ES" sz="1900" dirty="0"/>
              <a:t> germana no la </a:t>
            </a:r>
            <a:r>
              <a:rPr lang="es-ES" sz="1900" dirty="0" err="1"/>
              <a:t>podia</a:t>
            </a:r>
            <a:r>
              <a:rPr lang="es-ES" sz="1900" dirty="0"/>
              <a:t> </a:t>
            </a:r>
            <a:r>
              <a:rPr lang="es-ES" sz="1900" dirty="0" err="1"/>
              <a:t>ajudar</a:t>
            </a:r>
            <a:r>
              <a:rPr lang="es-ES" sz="1900" dirty="0"/>
              <a:t> a comunicar-se </a:t>
            </a:r>
            <a:r>
              <a:rPr lang="es-ES" sz="1900" dirty="0" err="1"/>
              <a:t>perquè</a:t>
            </a:r>
            <a:r>
              <a:rPr lang="es-ES" sz="1900" dirty="0"/>
              <a:t> no hi era. La </a:t>
            </a:r>
            <a:r>
              <a:rPr lang="es-ES" sz="1900" dirty="0" err="1"/>
              <a:t>Bintou</a:t>
            </a:r>
            <a:r>
              <a:rPr lang="es-ES" sz="1900" dirty="0"/>
              <a:t> </a:t>
            </a:r>
            <a:r>
              <a:rPr lang="es-ES" sz="1900" dirty="0" err="1"/>
              <a:t>ho</a:t>
            </a:r>
            <a:r>
              <a:rPr lang="es-ES" sz="1900" dirty="0"/>
              <a:t> va </a:t>
            </a:r>
            <a:r>
              <a:rPr lang="es-ES" sz="1900" dirty="0" err="1"/>
              <a:t>viure</a:t>
            </a:r>
            <a:r>
              <a:rPr lang="es-ES" sz="1900" dirty="0"/>
              <a:t> </a:t>
            </a:r>
            <a:r>
              <a:rPr lang="es-ES" sz="1900" dirty="0" err="1"/>
              <a:t>com</a:t>
            </a:r>
            <a:r>
              <a:rPr lang="es-ES" sz="1900" dirty="0"/>
              <a:t> una </a:t>
            </a:r>
            <a:r>
              <a:rPr lang="es-ES" sz="1900" dirty="0" err="1"/>
              <a:t>experiència</a:t>
            </a:r>
            <a:r>
              <a:rPr lang="es-ES" sz="1900" dirty="0"/>
              <a:t> </a:t>
            </a:r>
            <a:r>
              <a:rPr lang="es-ES" sz="1900" dirty="0" err="1"/>
              <a:t>molt</a:t>
            </a:r>
            <a:r>
              <a:rPr lang="es-ES" sz="1900" dirty="0"/>
              <a:t> </a:t>
            </a:r>
            <a:r>
              <a:rPr lang="es-ES" sz="1900" dirty="0" err="1"/>
              <a:t>estressant</a:t>
            </a:r>
            <a:r>
              <a:rPr lang="es-ES" sz="1900" dirty="0"/>
              <a:t> i </a:t>
            </a:r>
            <a:r>
              <a:rPr lang="es-ES" sz="1900" dirty="0" err="1"/>
              <a:t>aterridora</a:t>
            </a:r>
            <a:r>
              <a:rPr lang="es-ES" sz="1900" dirty="0"/>
              <a:t>. </a:t>
            </a:r>
          </a:p>
          <a:p>
            <a:pPr marL="0" indent="0" algn="just">
              <a:spcAft>
                <a:spcPts val="600"/>
              </a:spcAft>
              <a:buNone/>
            </a:pPr>
            <a:r>
              <a:rPr lang="es-ES" sz="1900" dirty="0"/>
              <a:t> La </a:t>
            </a:r>
            <a:r>
              <a:rPr lang="es-ES" sz="1900" dirty="0" err="1"/>
              <a:t>Bintou</a:t>
            </a:r>
            <a:r>
              <a:rPr lang="es-ES" sz="1900" dirty="0"/>
              <a:t> i la </a:t>
            </a:r>
            <a:r>
              <a:rPr lang="es-ES" sz="1900" dirty="0" err="1"/>
              <a:t>seva</a:t>
            </a:r>
            <a:r>
              <a:rPr lang="es-ES" sz="1900" dirty="0"/>
              <a:t> germana han </a:t>
            </a:r>
            <a:r>
              <a:rPr lang="es-ES" sz="1900" dirty="0" err="1"/>
              <a:t>parlat</a:t>
            </a:r>
            <a:r>
              <a:rPr lang="es-ES" sz="1900" dirty="0"/>
              <a:t> de redactar un </a:t>
            </a:r>
            <a:r>
              <a:rPr lang="es-ES" sz="1900" dirty="0" err="1"/>
              <a:t>pla</a:t>
            </a:r>
            <a:r>
              <a:rPr lang="es-ES" sz="1900" dirty="0"/>
              <a:t> de </a:t>
            </a:r>
            <a:r>
              <a:rPr lang="es-ES" sz="1900" dirty="0" err="1"/>
              <a:t>decisions</a:t>
            </a:r>
            <a:r>
              <a:rPr lang="es-ES" sz="1900" dirty="0"/>
              <a:t> </a:t>
            </a:r>
            <a:r>
              <a:rPr lang="es-ES" sz="1900" dirty="0" err="1"/>
              <a:t>anticipades</a:t>
            </a:r>
            <a:r>
              <a:rPr lang="es-ES" sz="1900" dirty="0"/>
              <a:t> per si en el </a:t>
            </a:r>
            <a:r>
              <a:rPr lang="es-ES" sz="1900" dirty="0" err="1"/>
              <a:t>futur</a:t>
            </a:r>
            <a:r>
              <a:rPr lang="es-ES" sz="1900" dirty="0"/>
              <a:t> es </a:t>
            </a:r>
            <a:r>
              <a:rPr lang="es-ES" sz="1900" dirty="0" err="1"/>
              <a:t>produeix</a:t>
            </a:r>
            <a:r>
              <a:rPr lang="es-ES" sz="1900" dirty="0"/>
              <a:t> una </a:t>
            </a:r>
            <a:r>
              <a:rPr lang="es-ES" sz="1900" dirty="0" err="1"/>
              <a:t>situació</a:t>
            </a:r>
            <a:r>
              <a:rPr lang="es-ES" sz="1900" dirty="0"/>
              <a:t> </a:t>
            </a:r>
            <a:r>
              <a:rPr lang="es-ES" sz="1900" dirty="0" err="1"/>
              <a:t>semblant</a:t>
            </a:r>
            <a:r>
              <a:rPr lang="es-ES" sz="1900" dirty="0"/>
              <a:t>. Totes </a:t>
            </a:r>
            <a:r>
              <a:rPr lang="es-ES" sz="1900" dirty="0" err="1"/>
              <a:t>dues</a:t>
            </a:r>
            <a:r>
              <a:rPr lang="es-ES" sz="1900" dirty="0"/>
              <a:t> </a:t>
            </a:r>
            <a:r>
              <a:rPr lang="es-ES" sz="1900" dirty="0" err="1"/>
              <a:t>volen</a:t>
            </a:r>
            <a:r>
              <a:rPr lang="es-ES" sz="1900" dirty="0"/>
              <a:t> </a:t>
            </a:r>
            <a:r>
              <a:rPr lang="es-ES" sz="1900" dirty="0" err="1"/>
              <a:t>tenir</a:t>
            </a:r>
            <a:r>
              <a:rPr lang="es-ES" sz="1900" dirty="0"/>
              <a:t> la </a:t>
            </a:r>
            <a:r>
              <a:rPr lang="es-ES" sz="1900" dirty="0" err="1"/>
              <a:t>certesa</a:t>
            </a:r>
            <a:r>
              <a:rPr lang="es-ES" sz="1900" dirty="0"/>
              <a:t> que no es </a:t>
            </a:r>
            <a:r>
              <a:rPr lang="es-ES" sz="1900" dirty="0" err="1"/>
              <a:t>repeteixi</a:t>
            </a:r>
            <a:r>
              <a:rPr lang="es-ES" sz="1900" dirty="0"/>
              <a:t> el que va </a:t>
            </a:r>
            <a:r>
              <a:rPr lang="es-ES" sz="1900" dirty="0" err="1"/>
              <a:t>passar</a:t>
            </a:r>
            <a:r>
              <a:rPr lang="es-ES" sz="1900" dirty="0"/>
              <a:t> fa dos </a:t>
            </a:r>
            <a:r>
              <a:rPr lang="es-ES" sz="1900" dirty="0" err="1"/>
              <a:t>mesos</a:t>
            </a:r>
            <a:r>
              <a:rPr lang="es-ES" sz="1900" dirty="0"/>
              <a:t>. Juntes han </a:t>
            </a:r>
            <a:r>
              <a:rPr lang="es-ES" sz="1900" dirty="0" err="1"/>
              <a:t>deixat</a:t>
            </a:r>
            <a:r>
              <a:rPr lang="es-ES" sz="1900" dirty="0"/>
              <a:t> </a:t>
            </a:r>
            <a:r>
              <a:rPr lang="es-ES" sz="1900" dirty="0" err="1"/>
              <a:t>constància</a:t>
            </a:r>
            <a:r>
              <a:rPr lang="es-ES" sz="1900" dirty="0"/>
              <a:t> de la </a:t>
            </a:r>
            <a:r>
              <a:rPr lang="es-ES" sz="1900" dirty="0" err="1"/>
              <a:t>voluntat</a:t>
            </a:r>
            <a:r>
              <a:rPr lang="es-ES" sz="1900" dirty="0"/>
              <a:t> i de les </a:t>
            </a:r>
            <a:r>
              <a:rPr lang="es-ES" sz="1900" dirty="0" err="1"/>
              <a:t>preferències</a:t>
            </a:r>
            <a:r>
              <a:rPr lang="es-ES" sz="1900" dirty="0"/>
              <a:t> de la </a:t>
            </a:r>
            <a:r>
              <a:rPr lang="es-ES" sz="1900" dirty="0" err="1"/>
              <a:t>Bintou</a:t>
            </a:r>
            <a:r>
              <a:rPr lang="es-ES" sz="1900" dirty="0"/>
              <a:t> en el cas que </a:t>
            </a:r>
            <a:r>
              <a:rPr lang="es-ES" sz="1900" dirty="0" err="1"/>
              <a:t>necessiti</a:t>
            </a:r>
            <a:r>
              <a:rPr lang="es-ES" sz="1900" dirty="0"/>
              <a:t> </a:t>
            </a:r>
            <a:r>
              <a:rPr lang="es-ES" sz="1900" dirty="0" err="1"/>
              <a:t>suport</a:t>
            </a:r>
            <a:r>
              <a:rPr lang="es-ES" sz="1900" dirty="0"/>
              <a:t> per </a:t>
            </a:r>
            <a:r>
              <a:rPr lang="es-ES" sz="1900" dirty="0" err="1"/>
              <a:t>prendre</a:t>
            </a:r>
            <a:r>
              <a:rPr lang="es-ES" sz="1900" dirty="0"/>
              <a:t> </a:t>
            </a:r>
            <a:r>
              <a:rPr lang="es-ES" sz="1900" dirty="0" err="1"/>
              <a:t>decisions</a:t>
            </a:r>
            <a:r>
              <a:rPr lang="es-ES" sz="1900" dirty="0"/>
              <a:t> per ella </a:t>
            </a:r>
            <a:r>
              <a:rPr lang="es-ES" sz="1900" dirty="0" err="1"/>
              <a:t>mateixa</a:t>
            </a:r>
            <a:r>
              <a:rPr lang="es-ES" sz="1900" dirty="0"/>
              <a:t> o </a:t>
            </a:r>
            <a:r>
              <a:rPr lang="es-ES" sz="1900" dirty="0" err="1"/>
              <a:t>quan</a:t>
            </a:r>
            <a:r>
              <a:rPr lang="es-ES" sz="1900" dirty="0"/>
              <a:t> la </a:t>
            </a:r>
            <a:r>
              <a:rPr lang="es-ES" sz="1900" dirty="0" err="1"/>
              <a:t>seva</a:t>
            </a:r>
            <a:r>
              <a:rPr lang="es-ES" sz="1900" dirty="0"/>
              <a:t> germana no hi </a:t>
            </a:r>
            <a:r>
              <a:rPr lang="es-ES" sz="1900" dirty="0" err="1"/>
              <a:t>sigui</a:t>
            </a:r>
            <a:r>
              <a:rPr lang="es-ES" sz="1900" dirty="0"/>
              <a:t>. La </a:t>
            </a:r>
            <a:r>
              <a:rPr lang="es-ES" sz="1900" dirty="0" err="1"/>
              <a:t>Bintou</a:t>
            </a:r>
            <a:r>
              <a:rPr lang="es-ES" sz="1900" dirty="0"/>
              <a:t> ha </a:t>
            </a:r>
            <a:r>
              <a:rPr lang="es-ES" sz="1900" dirty="0" err="1"/>
              <a:t>establert</a:t>
            </a:r>
            <a:r>
              <a:rPr lang="es-ES" sz="1900" dirty="0"/>
              <a:t> </a:t>
            </a:r>
            <a:r>
              <a:rPr lang="es-ES" sz="1900" dirty="0" err="1"/>
              <a:t>específicament</a:t>
            </a:r>
            <a:r>
              <a:rPr lang="es-ES" sz="1900" dirty="0"/>
              <a:t> que no </a:t>
            </a:r>
            <a:r>
              <a:rPr lang="es-ES" sz="1900" dirty="0" err="1"/>
              <a:t>vol</a:t>
            </a:r>
            <a:r>
              <a:rPr lang="es-ES" sz="1900" dirty="0"/>
              <a:t> que la </a:t>
            </a:r>
            <a:r>
              <a:rPr lang="es-ES" sz="1900" dirty="0" err="1"/>
              <a:t>tornin</a:t>
            </a:r>
            <a:r>
              <a:rPr lang="es-ES" sz="1900" dirty="0"/>
              <a:t> a </a:t>
            </a:r>
            <a:r>
              <a:rPr lang="es-ES" sz="1900" dirty="0" err="1"/>
              <a:t>lligar</a:t>
            </a:r>
            <a:r>
              <a:rPr lang="es-ES" sz="1900" dirty="0"/>
              <a:t> a </a:t>
            </a:r>
            <a:r>
              <a:rPr lang="es-ES" sz="1900" dirty="0" err="1"/>
              <a:t>cap</a:t>
            </a:r>
            <a:r>
              <a:rPr lang="es-ES" sz="1900" dirty="0"/>
              <a:t> </a:t>
            </a:r>
            <a:r>
              <a:rPr lang="es-ES" sz="1900" dirty="0" err="1"/>
              <a:t>llit</a:t>
            </a:r>
            <a:r>
              <a:rPr lang="es-ES" sz="1900" dirty="0"/>
              <a:t> ni que li </a:t>
            </a:r>
            <a:r>
              <a:rPr lang="es-ES" sz="1900" dirty="0" err="1"/>
              <a:t>donin</a:t>
            </a:r>
            <a:r>
              <a:rPr lang="es-ES" sz="1900" dirty="0"/>
              <a:t> </a:t>
            </a:r>
            <a:r>
              <a:rPr lang="es-ES" sz="1900" dirty="0" err="1"/>
              <a:t>sedants</a:t>
            </a:r>
            <a:r>
              <a:rPr lang="es-ES" sz="1900" dirty="0"/>
              <a:t>. </a:t>
            </a:r>
            <a:r>
              <a:rPr lang="es-ES" sz="1900" dirty="0" err="1"/>
              <a:t>Demana</a:t>
            </a:r>
            <a:r>
              <a:rPr lang="es-ES" sz="1900" dirty="0"/>
              <a:t> que, en cas </a:t>
            </a:r>
            <a:r>
              <a:rPr lang="es-ES" sz="1900" dirty="0" err="1"/>
              <a:t>d’emergència</a:t>
            </a:r>
            <a:r>
              <a:rPr lang="es-ES" sz="1900" dirty="0"/>
              <a:t>, la </a:t>
            </a:r>
            <a:r>
              <a:rPr lang="es-ES" sz="1900" dirty="0" err="1"/>
              <a:t>seva</a:t>
            </a:r>
            <a:r>
              <a:rPr lang="es-ES" sz="1900" dirty="0"/>
              <a:t> germana </a:t>
            </a:r>
            <a:r>
              <a:rPr lang="es-ES" sz="1900" dirty="0" err="1"/>
              <a:t>sigui</a:t>
            </a:r>
            <a:r>
              <a:rPr lang="es-ES" sz="1900" dirty="0"/>
              <a:t> el </a:t>
            </a:r>
            <a:r>
              <a:rPr lang="es-ES" sz="1900" dirty="0" err="1"/>
              <a:t>seu</a:t>
            </a:r>
            <a:r>
              <a:rPr lang="es-ES" sz="1900" dirty="0"/>
              <a:t> contacte principal. </a:t>
            </a:r>
          </a:p>
          <a:p>
            <a:pPr algn="just"/>
            <a:endParaRPr lang="en-US" sz="1900"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322844" cy="407988"/>
          </a:xfrm>
        </p:spPr>
        <p:txBody>
          <a:bodyPr/>
          <a:lstStyle/>
          <a:p>
            <a:r>
              <a:rPr lang="ca-ES" sz="2800" dirty="0"/>
              <a:t>Exercici 2.3: Debat sobre la planificació de decisions anticipades  </a:t>
            </a:r>
            <a:r>
              <a:rPr lang="es-ES" sz="2800" dirty="0"/>
              <a:t>-</a:t>
            </a:r>
            <a:r>
              <a:rPr lang="en-US" sz="2800" dirty="0"/>
              <a:t> 5 </a:t>
            </a:r>
          </a:p>
        </p:txBody>
      </p:sp>
    </p:spTree>
    <p:extLst>
      <p:ext uri="{BB962C8B-B14F-4D97-AF65-F5344CB8AC3E}">
        <p14:creationId xmlns:p14="http://schemas.microsoft.com/office/powerpoint/2010/main" val="11289762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F8FF6E-C6BD-BF4E-AD1C-351000CA0D49}"/>
              </a:ext>
            </a:extLst>
          </p:cNvPr>
          <p:cNvSpPr>
            <a:spLocks noGrp="1"/>
          </p:cNvSpPr>
          <p:nvPr>
            <p:ph type="sldNum" sz="quarter" idx="12"/>
          </p:nvPr>
        </p:nvSpPr>
        <p:spPr/>
        <p:txBody>
          <a:bodyPr/>
          <a:lstStyle/>
          <a:p>
            <a:fld id="{04260D4A-DEC1-45DD-8AB2-A3349BAAA59E}" type="slidenum">
              <a:rPr lang="en-US" smtClean="0"/>
              <a:pPr/>
              <a:t>81</a:t>
            </a:fld>
            <a:endParaRPr lang="en-US"/>
          </a:p>
        </p:txBody>
      </p:sp>
      <p:sp>
        <p:nvSpPr>
          <p:cNvPr id="3" name="Text Placeholder 2">
            <a:extLst>
              <a:ext uri="{FF2B5EF4-FFF2-40B4-BE49-F238E27FC236}">
                <a16:creationId xmlns:a16="http://schemas.microsoft.com/office/drawing/2014/main" id="{EE4D521C-70C6-2346-9FB0-D04F231665FB}"/>
              </a:ext>
            </a:extLst>
          </p:cNvPr>
          <p:cNvSpPr>
            <a:spLocks noGrp="1"/>
          </p:cNvSpPr>
          <p:nvPr>
            <p:ph type="body" sz="quarter" idx="13"/>
          </p:nvPr>
        </p:nvSpPr>
        <p:spPr/>
        <p:txBody>
          <a:bodyPr/>
          <a:lstStyle/>
          <a:p>
            <a:r>
              <a:rPr lang="ca-ES" dirty="0"/>
              <a:t>El cas de la història de la </a:t>
            </a:r>
            <a:r>
              <a:rPr lang="ca-ES" dirty="0" err="1"/>
              <a:t>Bintou</a:t>
            </a:r>
            <a:r>
              <a:rPr lang="ca-ES" dirty="0"/>
              <a:t> </a:t>
            </a:r>
            <a:r>
              <a:rPr lang="en-US" dirty="0"/>
              <a:t>(b) </a:t>
            </a:r>
          </a:p>
        </p:txBody>
      </p:sp>
      <p:sp>
        <p:nvSpPr>
          <p:cNvPr id="4" name="Content Placeholder 3">
            <a:extLst>
              <a:ext uri="{FF2B5EF4-FFF2-40B4-BE49-F238E27FC236}">
                <a16:creationId xmlns:a16="http://schemas.microsoft.com/office/drawing/2014/main" id="{3C94A02C-EDF0-8E44-84E3-930607C283E1}"/>
              </a:ext>
            </a:extLst>
          </p:cNvPr>
          <p:cNvSpPr>
            <a:spLocks noGrp="1"/>
          </p:cNvSpPr>
          <p:nvPr>
            <p:ph sz="quarter" idx="14"/>
          </p:nvPr>
        </p:nvSpPr>
        <p:spPr/>
        <p:txBody>
          <a:bodyPr/>
          <a:lstStyle/>
          <a:p>
            <a:pPr marL="0" indent="0" algn="ctr">
              <a:buNone/>
            </a:pPr>
            <a:endParaRPr lang="en-US" b="1" i="1" dirty="0"/>
          </a:p>
          <a:p>
            <a:pPr marL="0" indent="0" algn="ctr">
              <a:buNone/>
            </a:pPr>
            <a:endParaRPr lang="en-US" b="1" i="1" dirty="0"/>
          </a:p>
          <a:p>
            <a:pPr marL="0" indent="0" algn="ctr">
              <a:buNone/>
            </a:pPr>
            <a:r>
              <a:rPr lang="es-ES" sz="2500" b="1" i="1" dirty="0" err="1"/>
              <a:t>Quines</a:t>
            </a:r>
            <a:r>
              <a:rPr lang="es-ES" sz="2500" b="1" i="1" dirty="0"/>
              <a:t> </a:t>
            </a:r>
            <a:r>
              <a:rPr lang="es-ES" sz="2500" b="1" i="1" dirty="0" err="1"/>
              <a:t>creieu</a:t>
            </a:r>
            <a:r>
              <a:rPr lang="es-ES" sz="2500" b="1" i="1" dirty="0"/>
              <a:t> que poden ser les </a:t>
            </a:r>
            <a:r>
              <a:rPr lang="es-ES" sz="2500" b="1" i="1" dirty="0" err="1"/>
              <a:t>conseqüències</a:t>
            </a:r>
            <a:r>
              <a:rPr lang="es-ES" sz="2500" b="1" i="1" dirty="0"/>
              <a:t> del </a:t>
            </a:r>
            <a:r>
              <a:rPr lang="es-ES" sz="2500" b="1" i="1" dirty="0" err="1"/>
              <a:t>pla</a:t>
            </a:r>
            <a:r>
              <a:rPr lang="es-ES" sz="2500" b="1" i="1" dirty="0"/>
              <a:t> de </a:t>
            </a:r>
            <a:r>
              <a:rPr lang="es-ES" sz="2500" b="1" i="1" dirty="0" err="1"/>
              <a:t>decisions</a:t>
            </a:r>
            <a:r>
              <a:rPr lang="es-ES" sz="2500" b="1" i="1" dirty="0"/>
              <a:t> </a:t>
            </a:r>
            <a:r>
              <a:rPr lang="es-ES" sz="2500" b="1" i="1" dirty="0" err="1"/>
              <a:t>anticipades</a:t>
            </a:r>
            <a:r>
              <a:rPr lang="es-ES" sz="2500" b="1" i="1" dirty="0"/>
              <a:t> de la </a:t>
            </a:r>
            <a:r>
              <a:rPr lang="es-ES" sz="2500" b="1" i="1" dirty="0" err="1"/>
              <a:t>Bintou</a:t>
            </a:r>
            <a:r>
              <a:rPr lang="es-ES" sz="2500" b="1" i="1" dirty="0"/>
              <a:t>? </a:t>
            </a:r>
            <a:endParaRPr lang="en-US" sz="2500" b="1" i="1" dirty="0"/>
          </a:p>
        </p:txBody>
      </p:sp>
      <p:sp>
        <p:nvSpPr>
          <p:cNvPr id="7" name="Title 4">
            <a:extLst>
              <a:ext uri="{FF2B5EF4-FFF2-40B4-BE49-F238E27FC236}">
                <a16:creationId xmlns:a16="http://schemas.microsoft.com/office/drawing/2014/main" id="{A5B2D1D8-59C1-AA4E-99C8-41B9ECA5BB06}"/>
              </a:ext>
            </a:extLst>
          </p:cNvPr>
          <p:cNvSpPr>
            <a:spLocks noGrp="1"/>
          </p:cNvSpPr>
          <p:nvPr>
            <p:ph type="title"/>
          </p:nvPr>
        </p:nvSpPr>
        <p:spPr>
          <a:xfrm>
            <a:off x="507206" y="506412"/>
            <a:ext cx="11322844" cy="407988"/>
          </a:xfrm>
        </p:spPr>
        <p:txBody>
          <a:bodyPr/>
          <a:lstStyle/>
          <a:p>
            <a:r>
              <a:rPr lang="ca-ES" sz="2800" dirty="0"/>
              <a:t>Exercici 2.3: Debat sobre la planificació de decisions anticipades  </a:t>
            </a:r>
            <a:r>
              <a:rPr lang="es-ES" sz="2800" dirty="0"/>
              <a:t>- 6</a:t>
            </a:r>
            <a:endParaRPr lang="en-US" sz="2800" dirty="0"/>
          </a:p>
        </p:txBody>
      </p:sp>
    </p:spTree>
    <p:extLst>
      <p:ext uri="{BB962C8B-B14F-4D97-AF65-F5344CB8AC3E}">
        <p14:creationId xmlns:p14="http://schemas.microsoft.com/office/powerpoint/2010/main" val="10763810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FED2A7-22AB-A745-96F6-EDC8C28FA3AE}"/>
              </a:ext>
            </a:extLst>
          </p:cNvPr>
          <p:cNvSpPr>
            <a:spLocks noGrp="1"/>
          </p:cNvSpPr>
          <p:nvPr>
            <p:ph type="sldNum" sz="quarter" idx="12"/>
          </p:nvPr>
        </p:nvSpPr>
        <p:spPr/>
        <p:txBody>
          <a:bodyPr/>
          <a:lstStyle/>
          <a:p>
            <a:fld id="{F169E07F-9A80-405D-B06A-876E4D356B83}" type="slidenum">
              <a:rPr lang="en-US" smtClean="0"/>
              <a:pPr/>
              <a:t>82</a:t>
            </a:fld>
            <a:endParaRPr lang="en-US"/>
          </a:p>
        </p:txBody>
      </p:sp>
      <p:sp>
        <p:nvSpPr>
          <p:cNvPr id="3" name="Title 2">
            <a:extLst>
              <a:ext uri="{FF2B5EF4-FFF2-40B4-BE49-F238E27FC236}">
                <a16:creationId xmlns:a16="http://schemas.microsoft.com/office/drawing/2014/main" id="{4EBA6F8F-DDE7-D34A-9044-CA66771E3720}"/>
              </a:ext>
            </a:extLst>
          </p:cNvPr>
          <p:cNvSpPr>
            <a:spLocks noGrp="1"/>
          </p:cNvSpPr>
          <p:nvPr>
            <p:ph type="title"/>
          </p:nvPr>
        </p:nvSpPr>
        <p:spPr>
          <a:xfrm>
            <a:off x="507206" y="2313946"/>
            <a:ext cx="11091236" cy="357065"/>
          </a:xfrm>
        </p:spPr>
        <p:txBody>
          <a:bodyPr/>
          <a:lstStyle/>
          <a:p>
            <a:pPr>
              <a:lnSpc>
                <a:spcPct val="100000"/>
              </a:lnSpc>
            </a:pPr>
            <a:r>
              <a:rPr lang="es-ES" dirty="0"/>
              <a:t>Tema 3. </a:t>
            </a:r>
            <a:r>
              <a:rPr lang="ca-ES" dirty="0"/>
              <a:t>El consentiment informat i els plans de recuperació</a:t>
            </a:r>
            <a:endParaRPr lang="es-ES" dirty="0"/>
          </a:p>
        </p:txBody>
      </p:sp>
    </p:spTree>
    <p:extLst>
      <p:ext uri="{BB962C8B-B14F-4D97-AF65-F5344CB8AC3E}">
        <p14:creationId xmlns:p14="http://schemas.microsoft.com/office/powerpoint/2010/main" val="9727872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7811CD-E8FA-CC46-B134-AD57F3653529}"/>
              </a:ext>
            </a:extLst>
          </p:cNvPr>
          <p:cNvSpPr>
            <a:spLocks noGrp="1"/>
          </p:cNvSpPr>
          <p:nvPr>
            <p:ph type="sldNum" sz="quarter" idx="12"/>
          </p:nvPr>
        </p:nvSpPr>
        <p:spPr/>
        <p:txBody>
          <a:bodyPr/>
          <a:lstStyle/>
          <a:p>
            <a:fld id="{04260D4A-DEC1-45DD-8AB2-A3349BAAA59E}" type="slidenum">
              <a:rPr lang="en-US" smtClean="0"/>
              <a:pPr/>
              <a:t>83</a:t>
            </a:fld>
            <a:endParaRPr lang="en-US"/>
          </a:p>
        </p:txBody>
      </p:sp>
      <p:sp>
        <p:nvSpPr>
          <p:cNvPr id="4" name="Content Placeholder 3">
            <a:extLst>
              <a:ext uri="{FF2B5EF4-FFF2-40B4-BE49-F238E27FC236}">
                <a16:creationId xmlns:a16="http://schemas.microsoft.com/office/drawing/2014/main" id="{6C6E2F95-DC87-B04B-94FC-B24D19F9EB65}"/>
              </a:ext>
            </a:extLst>
          </p:cNvPr>
          <p:cNvSpPr>
            <a:spLocks noGrp="1"/>
          </p:cNvSpPr>
          <p:nvPr>
            <p:ph sz="quarter" idx="14"/>
          </p:nvPr>
        </p:nvSpPr>
        <p:spPr/>
        <p:txBody>
          <a:bodyPr/>
          <a:lstStyle/>
          <a:p>
            <a:endParaRPr lang="en-US" dirty="0"/>
          </a:p>
          <a:p>
            <a:r>
              <a:rPr lang="ca-ES" dirty="0"/>
              <a:t>Obtenir el </a:t>
            </a:r>
            <a:r>
              <a:rPr lang="ca-ES" b="1" u="sng" dirty="0"/>
              <a:t>consentiment informat</a:t>
            </a:r>
            <a:r>
              <a:rPr lang="ca-ES" dirty="0"/>
              <a:t> per a un tractament és essencial per respectar el dret a la capacitat d’obrar</a:t>
            </a:r>
            <a:r>
              <a:rPr lang="es-ES" dirty="0"/>
              <a:t>.</a:t>
            </a:r>
            <a:endParaRPr lang="en-US" dirty="0"/>
          </a:p>
        </p:txBody>
      </p:sp>
      <p:sp>
        <p:nvSpPr>
          <p:cNvPr id="5" name="Title 4">
            <a:extLst>
              <a:ext uri="{FF2B5EF4-FFF2-40B4-BE49-F238E27FC236}">
                <a16:creationId xmlns:a16="http://schemas.microsoft.com/office/drawing/2014/main" id="{11E56998-D5E4-354E-AB0E-2294B6C65B73}"/>
              </a:ext>
            </a:extLst>
          </p:cNvPr>
          <p:cNvSpPr>
            <a:spLocks noGrp="1"/>
          </p:cNvSpPr>
          <p:nvPr>
            <p:ph type="title"/>
          </p:nvPr>
        </p:nvSpPr>
        <p:spPr/>
        <p:txBody>
          <a:bodyPr/>
          <a:lstStyle/>
          <a:p>
            <a:r>
              <a:rPr lang="ca-ES" dirty="0"/>
              <a:t>Presentació: El consentiment informat </a:t>
            </a:r>
            <a:r>
              <a:rPr lang="es-ES" dirty="0"/>
              <a:t>-</a:t>
            </a:r>
            <a:r>
              <a:rPr lang="en-US" dirty="0"/>
              <a:t> 1 </a:t>
            </a:r>
          </a:p>
        </p:txBody>
      </p:sp>
    </p:spTree>
    <p:extLst>
      <p:ext uri="{BB962C8B-B14F-4D97-AF65-F5344CB8AC3E}">
        <p14:creationId xmlns:p14="http://schemas.microsoft.com/office/powerpoint/2010/main" val="176138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04F7E0-CC70-3740-9EE9-FF763B70308D}"/>
              </a:ext>
            </a:extLst>
          </p:cNvPr>
          <p:cNvSpPr>
            <a:spLocks noGrp="1"/>
          </p:cNvSpPr>
          <p:nvPr>
            <p:ph type="sldNum" sz="quarter" idx="12"/>
          </p:nvPr>
        </p:nvSpPr>
        <p:spPr/>
        <p:txBody>
          <a:bodyPr/>
          <a:lstStyle/>
          <a:p>
            <a:fld id="{04260D4A-DEC1-45DD-8AB2-A3349BAAA59E}" type="slidenum">
              <a:rPr lang="en-US" smtClean="0"/>
              <a:pPr/>
              <a:t>84</a:t>
            </a:fld>
            <a:endParaRPr lang="en-US"/>
          </a:p>
        </p:txBody>
      </p:sp>
      <p:sp>
        <p:nvSpPr>
          <p:cNvPr id="4" name="Content Placeholder 3">
            <a:extLst>
              <a:ext uri="{FF2B5EF4-FFF2-40B4-BE49-F238E27FC236}">
                <a16:creationId xmlns:a16="http://schemas.microsoft.com/office/drawing/2014/main" id="{0F849A20-5FF7-4746-94AE-97DB34289CA1}"/>
              </a:ext>
            </a:extLst>
          </p:cNvPr>
          <p:cNvSpPr>
            <a:spLocks noGrp="1"/>
          </p:cNvSpPr>
          <p:nvPr>
            <p:ph sz="quarter" idx="14"/>
          </p:nvPr>
        </p:nvSpPr>
        <p:spPr>
          <a:xfrm>
            <a:off x="507195" y="1106905"/>
            <a:ext cx="11174412" cy="4636656"/>
          </a:xfrm>
        </p:spPr>
        <p:txBody>
          <a:bodyPr/>
          <a:lstStyle/>
          <a:p>
            <a:pPr marL="0" indent="0" algn="just">
              <a:spcAft>
                <a:spcPts val="600"/>
              </a:spcAft>
              <a:buNone/>
            </a:pPr>
            <a:r>
              <a:rPr lang="ca-ES" sz="1900" b="1" dirty="0"/>
              <a:t>El consentiment informat significa que</a:t>
            </a:r>
            <a:r>
              <a:rPr lang="en-US" sz="1900" b="1" dirty="0"/>
              <a:t>: </a:t>
            </a:r>
          </a:p>
          <a:p>
            <a:pPr algn="just">
              <a:spcAft>
                <a:spcPts val="600"/>
              </a:spcAft>
            </a:pPr>
            <a:r>
              <a:rPr lang="ca-ES" sz="1900" dirty="0"/>
              <a:t>La informació que es facilita a una persona sobre el tractament proposat és suficient perquè pugui prendre una decisió amb coneixement de causa i inclou, entre altres coses</a:t>
            </a:r>
            <a:r>
              <a:rPr lang="en-US" sz="1900" dirty="0"/>
              <a:t>:</a:t>
            </a:r>
          </a:p>
          <a:p>
            <a:pPr lvl="2" fontAlgn="base">
              <a:spcAft>
                <a:spcPts val="600"/>
              </a:spcAft>
            </a:pPr>
            <a:r>
              <a:rPr lang="ca-ES" sz="1900" dirty="0"/>
              <a:t>els possibles beneficis i efectes/riscos negatius del tractament proposat;</a:t>
            </a:r>
            <a:endParaRPr lang="es-ES" sz="1900" dirty="0"/>
          </a:p>
          <a:p>
            <a:pPr lvl="2" fontAlgn="base">
              <a:spcAft>
                <a:spcPts val="600"/>
              </a:spcAft>
            </a:pPr>
            <a:r>
              <a:rPr lang="ca-ES" sz="1900" dirty="0"/>
              <a:t>les possibles alternatives al tractament proposat,</a:t>
            </a:r>
            <a:endParaRPr lang="es-ES" sz="1900" dirty="0"/>
          </a:p>
          <a:p>
            <a:pPr lvl="2">
              <a:spcAft>
                <a:spcPts val="600"/>
              </a:spcAft>
            </a:pPr>
            <a:r>
              <a:rPr lang="ca-ES" sz="1900" dirty="0"/>
              <a:t>els possibles beneficis i riscos que comporta el fet de no acceptar el tractament proposat i/o d’escollir una de les alternatives</a:t>
            </a:r>
            <a:r>
              <a:rPr lang="en-US" sz="1900" dirty="0"/>
              <a:t>. </a:t>
            </a:r>
          </a:p>
          <a:p>
            <a:pPr algn="just">
              <a:spcAft>
                <a:spcPts val="600"/>
              </a:spcAft>
            </a:pPr>
            <a:r>
              <a:rPr lang="ca-ES" sz="1900" dirty="0"/>
              <a:t>La informació es dona de tal manera que la persona la pugui entendre, a més d’estar adaptada a les seves necessitats </a:t>
            </a:r>
            <a:r>
              <a:rPr lang="en-US" sz="1900" dirty="0"/>
              <a:t>.</a:t>
            </a:r>
          </a:p>
          <a:p>
            <a:pPr lvl="0" algn="just">
              <a:spcAft>
                <a:spcPts val="600"/>
              </a:spcAft>
            </a:pPr>
            <a:r>
              <a:rPr lang="ca-ES" sz="1900" dirty="0"/>
              <a:t>La informació també s’ha de facilitar de tal manera que, des d’un punt de vista cultural i des de qualsevol altra perspectiva, sigui acceptable per a la persona. </a:t>
            </a:r>
            <a:endParaRPr lang="es-ES" sz="1900" dirty="0"/>
          </a:p>
          <a:p>
            <a:pPr algn="just">
              <a:spcAft>
                <a:spcPts val="600"/>
              </a:spcAft>
            </a:pPr>
            <a:r>
              <a:rPr lang="ca-ES" sz="1900" dirty="0"/>
              <a:t>El consentiment al tractament es dona voluntàriament</a:t>
            </a:r>
            <a:r>
              <a:rPr lang="en-US" sz="1900" dirty="0"/>
              <a:t>:</a:t>
            </a:r>
          </a:p>
          <a:p>
            <a:pPr lvl="2" algn="just">
              <a:spcAft>
                <a:spcPts val="600"/>
              </a:spcAft>
            </a:pPr>
            <a:r>
              <a:rPr lang="ca-ES" sz="1900" dirty="0"/>
              <a:t>Es dona sense haver rebut amenaces ni coaccions i sense haver rebut influències indegudes </a:t>
            </a:r>
            <a:endParaRPr lang="en-US" sz="1900" dirty="0"/>
          </a:p>
          <a:p>
            <a:pPr lvl="2" algn="just">
              <a:spcAft>
                <a:spcPts val="600"/>
              </a:spcAft>
            </a:pPr>
            <a:r>
              <a:rPr lang="ca-ES" sz="1900" dirty="0"/>
              <a:t>El consentiment es dona sense que s’hagin produït enganys, fraus, manipulacions ni falses garanties </a:t>
            </a:r>
            <a:endParaRPr lang="en-US" sz="1900" dirty="0"/>
          </a:p>
        </p:txBody>
      </p:sp>
      <p:sp>
        <p:nvSpPr>
          <p:cNvPr id="5" name="Title 4">
            <a:extLst>
              <a:ext uri="{FF2B5EF4-FFF2-40B4-BE49-F238E27FC236}">
                <a16:creationId xmlns:a16="http://schemas.microsoft.com/office/drawing/2014/main" id="{7F4D1F25-D6CF-5A44-B720-26057A287181}"/>
              </a:ext>
            </a:extLst>
          </p:cNvPr>
          <p:cNvSpPr>
            <a:spLocks noGrp="1"/>
          </p:cNvSpPr>
          <p:nvPr>
            <p:ph type="title"/>
          </p:nvPr>
        </p:nvSpPr>
        <p:spPr/>
        <p:txBody>
          <a:bodyPr/>
          <a:lstStyle/>
          <a:p>
            <a:r>
              <a:rPr lang="ca-ES" dirty="0"/>
              <a:t>Presentació: El consentiment informat </a:t>
            </a:r>
            <a:r>
              <a:rPr lang="en-US" dirty="0"/>
              <a:t>- 2</a:t>
            </a:r>
          </a:p>
        </p:txBody>
      </p:sp>
    </p:spTree>
    <p:extLst>
      <p:ext uri="{BB962C8B-B14F-4D97-AF65-F5344CB8AC3E}">
        <p14:creationId xmlns:p14="http://schemas.microsoft.com/office/powerpoint/2010/main" val="3247581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9D3759-7CAB-7143-BED5-C5E950EBB397}"/>
              </a:ext>
            </a:extLst>
          </p:cNvPr>
          <p:cNvSpPr>
            <a:spLocks noGrp="1"/>
          </p:cNvSpPr>
          <p:nvPr>
            <p:ph type="sldNum" sz="quarter" idx="12"/>
          </p:nvPr>
        </p:nvSpPr>
        <p:spPr/>
        <p:txBody>
          <a:bodyPr/>
          <a:lstStyle/>
          <a:p>
            <a:fld id="{04260D4A-DEC1-45DD-8AB2-A3349BAAA59E}" type="slidenum">
              <a:rPr lang="en-US" smtClean="0"/>
              <a:pPr/>
              <a:t>85</a:t>
            </a:fld>
            <a:endParaRPr lang="en-US"/>
          </a:p>
        </p:txBody>
      </p:sp>
      <p:sp>
        <p:nvSpPr>
          <p:cNvPr id="4" name="Content Placeholder 3">
            <a:extLst>
              <a:ext uri="{FF2B5EF4-FFF2-40B4-BE49-F238E27FC236}">
                <a16:creationId xmlns:a16="http://schemas.microsoft.com/office/drawing/2014/main" id="{FDCBBA0A-2121-8C41-9902-4CE6EFEEF5D0}"/>
              </a:ext>
            </a:extLst>
          </p:cNvPr>
          <p:cNvSpPr>
            <a:spLocks noGrp="1"/>
          </p:cNvSpPr>
          <p:nvPr>
            <p:ph sz="quarter" idx="14"/>
          </p:nvPr>
        </p:nvSpPr>
        <p:spPr/>
        <p:txBody>
          <a:bodyPr/>
          <a:lstStyle/>
          <a:p>
            <a:pPr algn="just"/>
            <a:r>
              <a:rPr lang="ca-ES" dirty="0"/>
              <a:t>És important tenir en compte el risc d’influència indeguda</a:t>
            </a:r>
            <a:r>
              <a:rPr lang="en-US" dirty="0"/>
              <a:t>. </a:t>
            </a:r>
            <a:r>
              <a:rPr lang="ca-ES" dirty="0"/>
              <a:t>A vegades, només hi ha un pas entre donar suport a les persones perquè prenguin les seves pròpies decisions i influenciar-les d’una manera indeguda. </a:t>
            </a:r>
            <a:endParaRPr lang="es-ES" dirty="0"/>
          </a:p>
          <a:p>
            <a:pPr algn="just"/>
            <a:r>
              <a:rPr lang="ca-ES" dirty="0"/>
              <a:t>Es recomana que aquest suport procedeixi de fora del servei </a:t>
            </a:r>
            <a:r>
              <a:rPr lang="en-US" dirty="0"/>
              <a:t>.</a:t>
            </a:r>
          </a:p>
          <a:p>
            <a:pPr algn="just"/>
            <a:r>
              <a:rPr lang="es-ES" dirty="0"/>
              <a:t>El </a:t>
            </a:r>
            <a:r>
              <a:rPr lang="ca-ES" dirty="0"/>
              <a:t>dret al consentiment informat també inclou el dret a rebutjar el tractament.</a:t>
            </a:r>
            <a:endParaRPr lang="en-US" dirty="0"/>
          </a:p>
          <a:p>
            <a:pPr algn="just"/>
            <a:endParaRPr lang="en-US" dirty="0"/>
          </a:p>
        </p:txBody>
      </p:sp>
      <p:sp>
        <p:nvSpPr>
          <p:cNvPr id="5" name="Title 4">
            <a:extLst>
              <a:ext uri="{FF2B5EF4-FFF2-40B4-BE49-F238E27FC236}">
                <a16:creationId xmlns:a16="http://schemas.microsoft.com/office/drawing/2014/main" id="{F49D4123-BB6B-534D-B38D-E0DD6DC35B39}"/>
              </a:ext>
            </a:extLst>
          </p:cNvPr>
          <p:cNvSpPr>
            <a:spLocks noGrp="1"/>
          </p:cNvSpPr>
          <p:nvPr>
            <p:ph type="title"/>
          </p:nvPr>
        </p:nvSpPr>
        <p:spPr/>
        <p:txBody>
          <a:bodyPr/>
          <a:lstStyle/>
          <a:p>
            <a:r>
              <a:rPr lang="ca-ES" dirty="0"/>
              <a:t>Presentació: El consentiment informat </a:t>
            </a:r>
            <a:r>
              <a:rPr lang="en-US" dirty="0"/>
              <a:t>- 3</a:t>
            </a:r>
          </a:p>
        </p:txBody>
      </p:sp>
    </p:spTree>
    <p:extLst>
      <p:ext uri="{BB962C8B-B14F-4D97-AF65-F5344CB8AC3E}">
        <p14:creationId xmlns:p14="http://schemas.microsoft.com/office/powerpoint/2010/main" val="38845243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1FF1EA-26D1-4745-B0C1-78A79864E9EA}"/>
              </a:ext>
            </a:extLst>
          </p:cNvPr>
          <p:cNvSpPr>
            <a:spLocks noGrp="1"/>
          </p:cNvSpPr>
          <p:nvPr>
            <p:ph type="sldNum" sz="quarter" idx="12"/>
          </p:nvPr>
        </p:nvSpPr>
        <p:spPr/>
        <p:txBody>
          <a:bodyPr/>
          <a:lstStyle/>
          <a:p>
            <a:fld id="{04260D4A-DEC1-45DD-8AB2-A3349BAAA59E}" type="slidenum">
              <a:rPr lang="en-US" smtClean="0"/>
              <a:pPr/>
              <a:t>86</a:t>
            </a:fld>
            <a:endParaRPr lang="en-US"/>
          </a:p>
        </p:txBody>
      </p:sp>
      <p:sp>
        <p:nvSpPr>
          <p:cNvPr id="4" name="Content Placeholder 3">
            <a:extLst>
              <a:ext uri="{FF2B5EF4-FFF2-40B4-BE49-F238E27FC236}">
                <a16:creationId xmlns:a16="http://schemas.microsoft.com/office/drawing/2014/main" id="{02DB97E1-EA81-2146-840D-AC9B77E25F33}"/>
              </a:ext>
            </a:extLst>
          </p:cNvPr>
          <p:cNvSpPr>
            <a:spLocks noGrp="1"/>
          </p:cNvSpPr>
          <p:nvPr>
            <p:ph sz="quarter" idx="14"/>
          </p:nvPr>
        </p:nvSpPr>
        <p:spPr/>
        <p:txBody>
          <a:bodyPr/>
          <a:lstStyle/>
          <a:p>
            <a:pPr algn="just"/>
            <a:r>
              <a:rPr lang="ca-ES" dirty="0"/>
              <a:t>Arreu del món, cada vegada hi ha més països que adopten el que es coneix com a </a:t>
            </a:r>
            <a:r>
              <a:rPr lang="ca-ES" i="1" dirty="0"/>
              <a:t>abordatge de la salut mental basat en la recuperació</a:t>
            </a:r>
            <a:r>
              <a:rPr lang="ca-ES" dirty="0"/>
              <a:t>. </a:t>
            </a:r>
            <a:r>
              <a:rPr lang="en-US" dirty="0"/>
              <a:t>. </a:t>
            </a:r>
          </a:p>
          <a:p>
            <a:pPr algn="just"/>
            <a:r>
              <a:rPr lang="ca-ES" dirty="0"/>
              <a:t>L’abordatge basat en la recuperació promou, entre d’altres, els principis de la capacitat d’obrar i del consentiment informat, d’acord amb la Convenció sobre els drets de les persones amb discapacitat (CDPD).</a:t>
            </a:r>
            <a:r>
              <a:rPr lang="en-US" dirty="0"/>
              <a:t> </a:t>
            </a:r>
          </a:p>
          <a:p>
            <a:pPr algn="just"/>
            <a:endParaRPr lang="en-US" dirty="0"/>
          </a:p>
        </p:txBody>
      </p:sp>
      <p:sp>
        <p:nvSpPr>
          <p:cNvPr id="5" name="Title 4">
            <a:extLst>
              <a:ext uri="{FF2B5EF4-FFF2-40B4-BE49-F238E27FC236}">
                <a16:creationId xmlns:a16="http://schemas.microsoft.com/office/drawing/2014/main" id="{EED9283D-64DF-734B-84D1-B3C0B929A4C6}"/>
              </a:ext>
            </a:extLst>
          </p:cNvPr>
          <p:cNvSpPr>
            <a:spLocks noGrp="1"/>
          </p:cNvSpPr>
          <p:nvPr>
            <p:ph type="title"/>
          </p:nvPr>
        </p:nvSpPr>
        <p:spPr>
          <a:xfrm>
            <a:off x="507205" y="506412"/>
            <a:ext cx="11019047" cy="311735"/>
          </a:xfrm>
        </p:spPr>
        <p:txBody>
          <a:bodyPr/>
          <a:lstStyle/>
          <a:p>
            <a:r>
              <a:rPr lang="ca-ES" dirty="0"/>
              <a:t>Presentació: el tractament dirigit per la persona i els plans de recuperació </a:t>
            </a:r>
            <a:r>
              <a:rPr lang="en-US" dirty="0"/>
              <a:t>- 1</a:t>
            </a:r>
          </a:p>
        </p:txBody>
      </p:sp>
    </p:spTree>
    <p:extLst>
      <p:ext uri="{BB962C8B-B14F-4D97-AF65-F5344CB8AC3E}">
        <p14:creationId xmlns:p14="http://schemas.microsoft.com/office/powerpoint/2010/main" val="34067316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97F27A-1643-D340-AA18-8704A3F15F4E}"/>
              </a:ext>
            </a:extLst>
          </p:cNvPr>
          <p:cNvSpPr>
            <a:spLocks noGrp="1"/>
          </p:cNvSpPr>
          <p:nvPr>
            <p:ph type="sldNum" sz="quarter" idx="12"/>
          </p:nvPr>
        </p:nvSpPr>
        <p:spPr/>
        <p:txBody>
          <a:bodyPr/>
          <a:lstStyle/>
          <a:p>
            <a:fld id="{04260D4A-DEC1-45DD-8AB2-A3349BAAA59E}" type="slidenum">
              <a:rPr lang="en-US" smtClean="0"/>
              <a:pPr/>
              <a:t>87</a:t>
            </a:fld>
            <a:endParaRPr lang="en-US"/>
          </a:p>
        </p:txBody>
      </p:sp>
      <p:sp>
        <p:nvSpPr>
          <p:cNvPr id="4" name="Content Placeholder 3">
            <a:extLst>
              <a:ext uri="{FF2B5EF4-FFF2-40B4-BE49-F238E27FC236}">
                <a16:creationId xmlns:a16="http://schemas.microsoft.com/office/drawing/2014/main" id="{8716D1EA-4E06-4147-B1B6-02227128DBDD}"/>
              </a:ext>
            </a:extLst>
          </p:cNvPr>
          <p:cNvSpPr>
            <a:spLocks noGrp="1"/>
          </p:cNvSpPr>
          <p:nvPr>
            <p:ph sz="quarter" idx="14"/>
          </p:nvPr>
        </p:nvSpPr>
        <p:spPr/>
        <p:txBody>
          <a:bodyPr/>
          <a:lstStyle/>
          <a:p>
            <a:pPr algn="just"/>
            <a:r>
              <a:rPr lang="ca-ES" dirty="0"/>
              <a:t>La recuperació és diferent per a cada persona. La recuperació consisteix a poder viure una vida que tingui sentit per a la persona, amb «símptomes» o sense</a:t>
            </a:r>
            <a:r>
              <a:rPr lang="es-ES" dirty="0"/>
              <a:t>.</a:t>
            </a:r>
          </a:p>
          <a:p>
            <a:pPr lvl="0" algn="just" fontAlgn="base"/>
            <a:r>
              <a:rPr lang="ca-ES" dirty="0"/>
              <a:t>Els plans de tractament i de recuperació defineixen quins tractaments o suport  volen rebre les persones i quins no, així com, si escau, quins professionals de la salut mental i d’altres disciplines, o quines persones de suport volen que intervinguin en la seva assistència i recuperació. </a:t>
            </a:r>
            <a:endParaRPr lang="es-ES" dirty="0"/>
          </a:p>
          <a:p>
            <a:pPr lvl="0" algn="just" fontAlgn="base"/>
            <a:r>
              <a:rPr lang="ca-ES" dirty="0"/>
              <a:t>Els plans de tractament i de recuperació respecten el dret a la capacitat d’obrar en garantir que les persones prenen totes les decisions relatives a la seva pròpia assistència. </a:t>
            </a:r>
            <a:endParaRPr lang="es-ES" dirty="0"/>
          </a:p>
          <a:p>
            <a:pPr algn="just"/>
            <a:endParaRPr lang="en-US" dirty="0"/>
          </a:p>
        </p:txBody>
      </p:sp>
      <p:sp>
        <p:nvSpPr>
          <p:cNvPr id="6" name="Title 4">
            <a:extLst>
              <a:ext uri="{FF2B5EF4-FFF2-40B4-BE49-F238E27FC236}">
                <a16:creationId xmlns:a16="http://schemas.microsoft.com/office/drawing/2014/main" id="{EED9283D-64DF-734B-84D1-B3C0B929A4C6}"/>
              </a:ext>
            </a:extLst>
          </p:cNvPr>
          <p:cNvSpPr>
            <a:spLocks noGrp="1"/>
          </p:cNvSpPr>
          <p:nvPr>
            <p:ph type="title"/>
          </p:nvPr>
        </p:nvSpPr>
        <p:spPr>
          <a:xfrm>
            <a:off x="507205" y="506412"/>
            <a:ext cx="11019047" cy="311735"/>
          </a:xfrm>
        </p:spPr>
        <p:txBody>
          <a:bodyPr/>
          <a:lstStyle/>
          <a:p>
            <a:r>
              <a:rPr lang="ca-ES" dirty="0"/>
              <a:t>Presentació: el tractament dirigit per la persona i els plans de recuperació </a:t>
            </a:r>
            <a:r>
              <a:rPr lang="en-US" dirty="0"/>
              <a:t>- 2</a:t>
            </a:r>
          </a:p>
        </p:txBody>
      </p:sp>
    </p:spTree>
    <p:extLst>
      <p:ext uri="{BB962C8B-B14F-4D97-AF65-F5344CB8AC3E}">
        <p14:creationId xmlns:p14="http://schemas.microsoft.com/office/powerpoint/2010/main" val="34138583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B166B-873B-E24D-A67C-44D6B850C1B5}"/>
              </a:ext>
            </a:extLst>
          </p:cNvPr>
          <p:cNvSpPr>
            <a:spLocks noGrp="1"/>
          </p:cNvSpPr>
          <p:nvPr>
            <p:ph type="sldNum" sz="quarter" idx="12"/>
          </p:nvPr>
        </p:nvSpPr>
        <p:spPr/>
        <p:txBody>
          <a:bodyPr/>
          <a:lstStyle/>
          <a:p>
            <a:fld id="{04260D4A-DEC1-45DD-8AB2-A3349BAAA59E}" type="slidenum">
              <a:rPr lang="en-US" smtClean="0"/>
              <a:pPr/>
              <a:t>88</a:t>
            </a:fld>
            <a:endParaRPr lang="en-US"/>
          </a:p>
        </p:txBody>
      </p:sp>
      <p:sp>
        <p:nvSpPr>
          <p:cNvPr id="4" name="Content Placeholder 3">
            <a:extLst>
              <a:ext uri="{FF2B5EF4-FFF2-40B4-BE49-F238E27FC236}">
                <a16:creationId xmlns:a16="http://schemas.microsoft.com/office/drawing/2014/main" id="{67251DC8-8C17-5A47-8D79-D837289DCDED}"/>
              </a:ext>
            </a:extLst>
          </p:cNvPr>
          <p:cNvSpPr>
            <a:spLocks noGrp="1"/>
          </p:cNvSpPr>
          <p:nvPr>
            <p:ph sz="quarter" idx="14"/>
          </p:nvPr>
        </p:nvSpPr>
        <p:spPr>
          <a:xfrm>
            <a:off x="507195" y="1371600"/>
            <a:ext cx="11174412" cy="4639588"/>
          </a:xfrm>
        </p:spPr>
        <p:txBody>
          <a:bodyPr/>
          <a:lstStyle/>
          <a:p>
            <a:pPr algn="just"/>
            <a:r>
              <a:rPr lang="ca-ES" sz="1900" dirty="0"/>
              <a:t>Quan les persones prenen decisions sobre el seu tractament i suport, és probable que triïn opcions que satisfacin les seves necessitats i que, a la vegada, estiguin disposades a provar per veure si els són útils.</a:t>
            </a:r>
            <a:r>
              <a:rPr lang="en-US" sz="1900" dirty="0"/>
              <a:t>. </a:t>
            </a:r>
          </a:p>
          <a:p>
            <a:pPr lvl="2" algn="just"/>
            <a:r>
              <a:rPr lang="ca-ES" sz="1900" dirty="0"/>
              <a:t>És molt probable que un suport o tractament que hagin triat elles mateixes sigui més eficaç que un altre que els hagi estat imposat</a:t>
            </a:r>
            <a:r>
              <a:rPr lang="es-ES" sz="1900" dirty="0"/>
              <a:t>.</a:t>
            </a:r>
            <a:r>
              <a:rPr lang="en-US" sz="1900" dirty="0"/>
              <a:t> </a:t>
            </a:r>
          </a:p>
          <a:p>
            <a:pPr algn="just"/>
            <a:r>
              <a:rPr lang="ca-ES" sz="1900" dirty="0"/>
              <a:t>Inicialment, cal oferir a la persona tanta informació sobre les diferents opcions com sigui possible</a:t>
            </a:r>
            <a:r>
              <a:rPr lang="en-US" sz="1900" dirty="0"/>
              <a:t>.</a:t>
            </a:r>
          </a:p>
          <a:p>
            <a:pPr lvl="2" algn="just"/>
            <a:r>
              <a:rPr lang="ca-ES" sz="1900" dirty="0"/>
              <a:t>A mesura que el procés de suport i/o de tractament evolucioni, la persona anirà adquirint més coneixements sobre què li va bé</a:t>
            </a:r>
            <a:r>
              <a:rPr lang="es-ES" sz="1900" dirty="0"/>
              <a:t>.</a:t>
            </a:r>
          </a:p>
          <a:p>
            <a:pPr algn="just"/>
            <a:r>
              <a:rPr lang="ca-ES" sz="1900" dirty="0"/>
              <a:t>És possible que continuï cercant i investigant noves opcions, o que en trobi una o més d’una que li funcionin i que decideixi provar-les</a:t>
            </a:r>
            <a:r>
              <a:rPr lang="en-US" sz="1900" dirty="0"/>
              <a:t>. </a:t>
            </a:r>
          </a:p>
          <a:p>
            <a:pPr algn="just"/>
            <a:r>
              <a:rPr lang="ca-ES" sz="1900" dirty="0"/>
              <a:t>El viatge de recuperació de cada persona és únic</a:t>
            </a:r>
            <a:r>
              <a:rPr lang="en-US" sz="1900" dirty="0"/>
              <a:t>.</a:t>
            </a:r>
          </a:p>
          <a:p>
            <a:pPr algn="just"/>
            <a:r>
              <a:rPr lang="ca-ES" sz="1900" dirty="0"/>
              <a:t>Promoure el dret a decidir sobre el tractament i la recuperació és una part fonamental de promoure l’autonomia i la independència i de respectar el dret a la capacitat d’obrar</a:t>
            </a:r>
            <a:r>
              <a:rPr lang="en-US" sz="1900" dirty="0"/>
              <a:t>.</a:t>
            </a:r>
          </a:p>
          <a:p>
            <a:pPr algn="just"/>
            <a:endParaRPr lang="en-US" sz="1900" dirty="0"/>
          </a:p>
        </p:txBody>
      </p:sp>
      <p:sp>
        <p:nvSpPr>
          <p:cNvPr id="6" name="Title 4">
            <a:extLst>
              <a:ext uri="{FF2B5EF4-FFF2-40B4-BE49-F238E27FC236}">
                <a16:creationId xmlns:a16="http://schemas.microsoft.com/office/drawing/2014/main" id="{EED9283D-64DF-734B-84D1-B3C0B929A4C6}"/>
              </a:ext>
            </a:extLst>
          </p:cNvPr>
          <p:cNvSpPr>
            <a:spLocks noGrp="1"/>
          </p:cNvSpPr>
          <p:nvPr>
            <p:ph type="title"/>
          </p:nvPr>
        </p:nvSpPr>
        <p:spPr>
          <a:xfrm>
            <a:off x="507205" y="506412"/>
            <a:ext cx="11019047" cy="311735"/>
          </a:xfrm>
        </p:spPr>
        <p:txBody>
          <a:bodyPr/>
          <a:lstStyle/>
          <a:p>
            <a:r>
              <a:rPr lang="ca-ES" dirty="0"/>
              <a:t>Presentació: el tractament dirigit per la persona i els plans de recuperació </a:t>
            </a:r>
            <a:r>
              <a:rPr lang="en-US" dirty="0"/>
              <a:t>- 3</a:t>
            </a:r>
          </a:p>
        </p:txBody>
      </p:sp>
    </p:spTree>
    <p:extLst>
      <p:ext uri="{BB962C8B-B14F-4D97-AF65-F5344CB8AC3E}">
        <p14:creationId xmlns:p14="http://schemas.microsoft.com/office/powerpoint/2010/main" val="34641271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635F9D-51A7-8546-87BA-72370C11D0FF}"/>
              </a:ext>
            </a:extLst>
          </p:cNvPr>
          <p:cNvSpPr>
            <a:spLocks noGrp="1"/>
          </p:cNvSpPr>
          <p:nvPr>
            <p:ph type="sldNum" sz="quarter" idx="12"/>
          </p:nvPr>
        </p:nvSpPr>
        <p:spPr/>
        <p:txBody>
          <a:bodyPr/>
          <a:lstStyle/>
          <a:p>
            <a:fld id="{04260D4A-DEC1-45DD-8AB2-A3349BAAA59E}" type="slidenum">
              <a:rPr lang="en-US" smtClean="0"/>
              <a:pPr/>
              <a:t>89</a:t>
            </a:fld>
            <a:endParaRPr lang="en-US"/>
          </a:p>
        </p:txBody>
      </p:sp>
      <p:sp>
        <p:nvSpPr>
          <p:cNvPr id="4" name="Content Placeholder 3">
            <a:extLst>
              <a:ext uri="{FF2B5EF4-FFF2-40B4-BE49-F238E27FC236}">
                <a16:creationId xmlns:a16="http://schemas.microsoft.com/office/drawing/2014/main" id="{59BC01D7-5D63-A54C-8E98-A047984939B0}"/>
              </a:ext>
            </a:extLst>
          </p:cNvPr>
          <p:cNvSpPr>
            <a:spLocks noGrp="1"/>
          </p:cNvSpPr>
          <p:nvPr>
            <p:ph sz="quarter" idx="14"/>
          </p:nvPr>
        </p:nvSpPr>
        <p:spPr/>
        <p:txBody>
          <a:bodyPr/>
          <a:lstStyle/>
          <a:p>
            <a:pPr marL="0" indent="0" algn="just">
              <a:lnSpc>
                <a:spcPct val="115000"/>
              </a:lnSpc>
              <a:spcAft>
                <a:spcPts val="1000"/>
              </a:spcAft>
              <a:buNone/>
            </a:pPr>
            <a:r>
              <a:rPr lang="en-GB" i="1" dirty="0">
                <a:ea typeface="SimSun" panose="02010600030101010101" pitchFamily="2" charset="-122"/>
              </a:rPr>
              <a:t>Peer advocacy in action.  </a:t>
            </a:r>
            <a:r>
              <a:rPr lang="en-GB" u="sng" dirty="0" err="1">
                <a:ea typeface="SimSun" panose="02010600030101010101" pitchFamily="2" charset="-122"/>
              </a:rPr>
              <a:t>iNAPS</a:t>
            </a:r>
            <a:r>
              <a:rPr lang="en-GB" u="sng" dirty="0">
                <a:ea typeface="SimSun" panose="02010600030101010101" pitchFamily="2" charset="-122"/>
              </a:rPr>
              <a:t>, </a:t>
            </a:r>
            <a:r>
              <a:rPr lang="en-GB" sz="1400" dirty="0">
                <a:ea typeface="SimSun" panose="02010600030101010101" pitchFamily="2" charset="-122"/>
                <a:cs typeface="Arial" panose="020B0604020202020204" pitchFamily="34" charset="0"/>
              </a:rPr>
              <a:t> </a:t>
            </a:r>
            <a:r>
              <a:rPr lang="en-GB" dirty="0">
                <a:ea typeface="SimSun" panose="02010600030101010101" pitchFamily="2" charset="-122"/>
              </a:rPr>
              <a:t>2012</a:t>
            </a:r>
            <a:r>
              <a:rPr lang="en-GB" b="1" dirty="0">
                <a:ea typeface="SimSun" panose="02010600030101010101" pitchFamily="2" charset="-122"/>
              </a:rPr>
              <a:t>:</a:t>
            </a:r>
            <a:r>
              <a:rPr lang="en-US" b="1" dirty="0">
                <a:ea typeface="SimSun" panose="02010600030101010101" pitchFamily="2" charset="-122"/>
                <a:cs typeface="Arial" panose="020B0604020202020204" pitchFamily="34" charset="0"/>
              </a:rPr>
              <a:t> </a:t>
            </a:r>
            <a:r>
              <a:rPr lang="en-US" u="sng" dirty="0">
                <a:solidFill>
                  <a:srgbClr val="0000FF"/>
                </a:solidFill>
                <a:ea typeface="SimSun" panose="02010600030101010101" pitchFamily="2" charset="-122"/>
                <a:cs typeface="Arial" panose="020B0604020202020204" pitchFamily="34" charset="0"/>
                <a:hlinkClick r:id="rId3"/>
              </a:rPr>
              <a:t>https://youtu.be/zDkfPVG-xA4</a:t>
            </a:r>
            <a:endParaRPr lang="en-US" u="sng" dirty="0">
              <a:solidFill>
                <a:srgbClr val="0000FF"/>
              </a:solidFill>
              <a:ea typeface="SimSun" panose="02010600030101010101" pitchFamily="2" charset="-122"/>
              <a:cs typeface="Arial" panose="020B0604020202020204" pitchFamily="34" charset="0"/>
            </a:endParaRPr>
          </a:p>
          <a:p>
            <a:pPr marL="0" indent="0" algn="just">
              <a:lnSpc>
                <a:spcPct val="115000"/>
              </a:lnSpc>
              <a:spcAft>
                <a:spcPts val="1000"/>
              </a:spcAft>
              <a:buNone/>
            </a:pPr>
            <a:endParaRPr lang="en-US" u="sng" dirty="0">
              <a:solidFill>
                <a:srgbClr val="0000FF"/>
              </a:solidFill>
              <a:ea typeface="SimSun" panose="02010600030101010101" pitchFamily="2" charset="-122"/>
              <a:cs typeface="Arial" panose="020B0604020202020204" pitchFamily="34" charset="0"/>
            </a:endParaRPr>
          </a:p>
          <a:p>
            <a:pPr marL="0" indent="0" algn="just">
              <a:lnSpc>
                <a:spcPct val="115000"/>
              </a:lnSpc>
              <a:spcAft>
                <a:spcPts val="1000"/>
              </a:spcAft>
              <a:buNone/>
            </a:pPr>
            <a:r>
              <a:rPr lang="ca-ES" dirty="0"/>
              <a:t>Aquest exemple il·lustra una situació en què una persona pot decidir en quin lloc de la comunitat vol viure després del tancament de l’hospital de salut mental estatal on resideix</a:t>
            </a:r>
            <a:r>
              <a:rPr lang="en-GB" dirty="0">
                <a:ea typeface="SimSun" panose="02010600030101010101" pitchFamily="2" charset="-122"/>
              </a:rPr>
              <a:t>.</a:t>
            </a:r>
            <a:r>
              <a:rPr lang="x-none"/>
              <a:t> </a:t>
            </a:r>
            <a:r>
              <a:rPr lang="en-GB" sz="1800" dirty="0">
                <a:ea typeface="SimSun" panose="02010600030101010101" pitchFamily="2" charset="-122"/>
                <a:cs typeface="Arial" panose="020B0604020202020204" pitchFamily="34" charset="0"/>
              </a:rPr>
              <a:t> </a:t>
            </a:r>
            <a:endParaRPr lang="x-none" sz="1800">
              <a:ea typeface="SimSun" panose="02010600030101010101" pitchFamily="2" charset="-122"/>
              <a:cs typeface="Arial" panose="020B0604020202020204" pitchFamily="34" charset="0"/>
            </a:endParaRPr>
          </a:p>
          <a:p>
            <a:pPr algn="just"/>
            <a:endParaRPr lang="en-US" dirty="0"/>
          </a:p>
        </p:txBody>
      </p:sp>
      <p:sp>
        <p:nvSpPr>
          <p:cNvPr id="6" name="Title 4">
            <a:extLst>
              <a:ext uri="{FF2B5EF4-FFF2-40B4-BE49-F238E27FC236}">
                <a16:creationId xmlns:a16="http://schemas.microsoft.com/office/drawing/2014/main" id="{EED9283D-64DF-734B-84D1-B3C0B929A4C6}"/>
              </a:ext>
            </a:extLst>
          </p:cNvPr>
          <p:cNvSpPr>
            <a:spLocks noGrp="1"/>
          </p:cNvSpPr>
          <p:nvPr>
            <p:ph type="title"/>
          </p:nvPr>
        </p:nvSpPr>
        <p:spPr>
          <a:xfrm>
            <a:off x="507205" y="506412"/>
            <a:ext cx="11019047" cy="311735"/>
          </a:xfrm>
        </p:spPr>
        <p:txBody>
          <a:bodyPr/>
          <a:lstStyle/>
          <a:p>
            <a:r>
              <a:rPr lang="ca-ES" dirty="0"/>
              <a:t>Presentació: el tractament dirigit per la persona i els plans de recuperació </a:t>
            </a:r>
            <a:r>
              <a:rPr lang="en-US" dirty="0"/>
              <a:t>- 4</a:t>
            </a:r>
          </a:p>
        </p:txBody>
      </p:sp>
    </p:spTree>
    <p:extLst>
      <p:ext uri="{BB962C8B-B14F-4D97-AF65-F5344CB8AC3E}">
        <p14:creationId xmlns:p14="http://schemas.microsoft.com/office/powerpoint/2010/main" val="230429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60588A-0515-E046-A5A7-DB3F1103F3B2}"/>
              </a:ext>
            </a:extLst>
          </p:cNvPr>
          <p:cNvSpPr>
            <a:spLocks noGrp="1"/>
          </p:cNvSpPr>
          <p:nvPr>
            <p:ph type="sldNum" sz="quarter" idx="12"/>
          </p:nvPr>
        </p:nvSpPr>
        <p:spPr/>
        <p:txBody>
          <a:bodyPr/>
          <a:lstStyle/>
          <a:p>
            <a:fld id="{04260D4A-DEC1-45DD-8AB2-A3349BAAA59E}" type="slidenum">
              <a:rPr lang="en-US" smtClean="0"/>
              <a:pPr/>
              <a:t>9</a:t>
            </a:fld>
            <a:endParaRPr lang="en-US"/>
          </a:p>
        </p:txBody>
      </p:sp>
      <p:sp>
        <p:nvSpPr>
          <p:cNvPr id="4" name="Content Placeholder 3">
            <a:extLst>
              <a:ext uri="{FF2B5EF4-FFF2-40B4-BE49-F238E27FC236}">
                <a16:creationId xmlns:a16="http://schemas.microsoft.com/office/drawing/2014/main" id="{B47C1114-A459-3147-83E8-BCA1210D9307}"/>
              </a:ext>
            </a:extLst>
          </p:cNvPr>
          <p:cNvSpPr>
            <a:spLocks noGrp="1"/>
          </p:cNvSpPr>
          <p:nvPr>
            <p:ph sz="quarter" idx="14"/>
          </p:nvPr>
        </p:nvSpPr>
        <p:spPr>
          <a:xfrm>
            <a:off x="478971" y="1042840"/>
            <a:ext cx="11202636" cy="5140245"/>
          </a:xfrm>
        </p:spPr>
        <p:txBody>
          <a:bodyPr/>
          <a:lstStyle/>
          <a:p>
            <a:pPr algn="just">
              <a:spcAft>
                <a:spcPts val="0"/>
              </a:spcAft>
            </a:pPr>
            <a:r>
              <a:rPr lang="ca-ES" sz="2000" dirty="0"/>
              <a:t>En aquesta formació examinarem com promoure el dret d’una persona a la capacitat jurídica en els serveis socials i de salut mental</a:t>
            </a:r>
            <a:r>
              <a:rPr lang="en-US" sz="2000" dirty="0"/>
              <a:t>. </a:t>
            </a:r>
          </a:p>
          <a:p>
            <a:pPr algn="just">
              <a:spcAft>
                <a:spcPts val="0"/>
              </a:spcAft>
            </a:pPr>
            <a:r>
              <a:rPr lang="ca-ES" sz="2000" dirty="0"/>
              <a:t>Defensar el dret de les persones a prendre les seves pròpies decisions i a escollir per si mateixes pot semblar un gran repte</a:t>
            </a:r>
            <a:r>
              <a:rPr lang="en-US" sz="2000" dirty="0"/>
              <a:t>. </a:t>
            </a:r>
          </a:p>
          <a:p>
            <a:pPr lvl="1" algn="just">
              <a:spcAft>
                <a:spcPts val="0"/>
              </a:spcAft>
            </a:pPr>
            <a:r>
              <a:rPr lang="ca-ES" dirty="0"/>
              <a:t>Què passa quan una persona vol posar fi a la seva vida o té una demència greu? </a:t>
            </a:r>
          </a:p>
          <a:p>
            <a:pPr lvl="1" algn="just">
              <a:spcAft>
                <a:spcPts val="0"/>
              </a:spcAft>
            </a:pPr>
            <a:r>
              <a:rPr lang="ca-ES" dirty="0"/>
              <a:t>O quan té una crisi aguda, es troba en un estat extrem o fa coses que són perilloses, o que ho semblen? </a:t>
            </a:r>
          </a:p>
          <a:p>
            <a:pPr lvl="1" algn="just">
              <a:spcAft>
                <a:spcPts val="0"/>
              </a:spcAft>
            </a:pPr>
            <a:r>
              <a:rPr lang="ca-ES" dirty="0"/>
              <a:t>Què passa si pel fet que algú rebutgi un tractament la seva salut empitjori? </a:t>
            </a:r>
          </a:p>
          <a:p>
            <a:pPr lvl="1" algn="just">
              <a:spcAft>
                <a:spcPts val="0"/>
              </a:spcAft>
            </a:pPr>
            <a:r>
              <a:rPr lang="ca-ES" dirty="0"/>
              <a:t>O quan una persona està inconscient o, per la raó que sigui, és incapaç de comunicar la seva voluntat i les seves preferències? </a:t>
            </a:r>
          </a:p>
          <a:p>
            <a:pPr algn="just">
              <a:spcAft>
                <a:spcPts val="0"/>
              </a:spcAft>
            </a:pPr>
            <a:r>
              <a:rPr lang="ca-ES" sz="2000" dirty="0"/>
              <a:t>És realment factible promoure el dret de les persones a prendre decisions per si mateixes, fins i tot en aquesta mena de circumstàncies? </a:t>
            </a:r>
            <a:endParaRPr lang="es-ES" sz="2000" dirty="0"/>
          </a:p>
          <a:p>
            <a:pPr algn="just"/>
            <a:r>
              <a:rPr lang="ca-ES" sz="2000" dirty="0"/>
              <a:t>Fins i tot en situacions tan difícils com aquestes, sempre hem d’esforçar-nos per trobar maneres de garantir que les persones tinguin l’última paraula en totes les decisions sobre la seva vida. </a:t>
            </a:r>
            <a:endParaRPr lang="es-ES" sz="2000" dirty="0"/>
          </a:p>
          <a:p>
            <a:pPr algn="just"/>
            <a:r>
              <a:rPr lang="ca-ES" sz="2000" dirty="0"/>
              <a:t>Sempre hi ha maneres de promoure el dret de les persones a exercir la seva capacitat jurídica</a:t>
            </a:r>
            <a:r>
              <a:rPr lang="es-ES" sz="2000" dirty="0"/>
              <a:t>.</a:t>
            </a:r>
            <a:endParaRPr lang="en-US" sz="2000" dirty="0"/>
          </a:p>
        </p:txBody>
      </p:sp>
      <p:sp>
        <p:nvSpPr>
          <p:cNvPr id="5" name="Title 4">
            <a:extLst>
              <a:ext uri="{FF2B5EF4-FFF2-40B4-BE49-F238E27FC236}">
                <a16:creationId xmlns:a16="http://schemas.microsoft.com/office/drawing/2014/main" id="{BE394605-EF0B-604B-829A-0AF57994F45C}"/>
              </a:ext>
            </a:extLst>
          </p:cNvPr>
          <p:cNvSpPr>
            <a:spLocks noGrp="1"/>
          </p:cNvSpPr>
          <p:nvPr>
            <p:ph type="title"/>
          </p:nvPr>
        </p:nvSpPr>
        <p:spPr/>
        <p:txBody>
          <a:bodyPr/>
          <a:lstStyle/>
          <a:p>
            <a:r>
              <a:rPr lang="ca-ES" dirty="0"/>
              <a:t>Presentació: Introducció breu al mòdul </a:t>
            </a:r>
            <a:endParaRPr lang="en-US" dirty="0"/>
          </a:p>
        </p:txBody>
      </p:sp>
    </p:spTree>
    <p:extLst>
      <p:ext uri="{BB962C8B-B14F-4D97-AF65-F5344CB8AC3E}">
        <p14:creationId xmlns:p14="http://schemas.microsoft.com/office/powerpoint/2010/main" val="19906252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D2BEDE-6143-D741-9877-085F2D5EBAF6}"/>
              </a:ext>
            </a:extLst>
          </p:cNvPr>
          <p:cNvSpPr>
            <a:spLocks noGrp="1"/>
          </p:cNvSpPr>
          <p:nvPr>
            <p:ph type="sldNum" sz="quarter" idx="12"/>
          </p:nvPr>
        </p:nvSpPr>
        <p:spPr/>
        <p:txBody>
          <a:bodyPr/>
          <a:lstStyle/>
          <a:p>
            <a:fld id="{F169E07F-9A80-405D-B06A-876E4D356B83}" type="slidenum">
              <a:rPr lang="en-US" smtClean="0"/>
              <a:pPr/>
              <a:t>90</a:t>
            </a:fld>
            <a:endParaRPr lang="en-US"/>
          </a:p>
        </p:txBody>
      </p:sp>
      <p:sp>
        <p:nvSpPr>
          <p:cNvPr id="3" name="Title 2">
            <a:extLst>
              <a:ext uri="{FF2B5EF4-FFF2-40B4-BE49-F238E27FC236}">
                <a16:creationId xmlns:a16="http://schemas.microsoft.com/office/drawing/2014/main" id="{B5AECF88-4472-5147-90AD-BFF191B3E3C4}"/>
              </a:ext>
            </a:extLst>
          </p:cNvPr>
          <p:cNvSpPr>
            <a:spLocks noGrp="1"/>
          </p:cNvSpPr>
          <p:nvPr>
            <p:ph type="title"/>
          </p:nvPr>
        </p:nvSpPr>
        <p:spPr>
          <a:xfrm>
            <a:off x="649705" y="2313946"/>
            <a:ext cx="10924673" cy="429254"/>
          </a:xfrm>
        </p:spPr>
        <p:txBody>
          <a:bodyPr/>
          <a:lstStyle/>
          <a:p>
            <a:pPr>
              <a:lnSpc>
                <a:spcPct val="100000"/>
              </a:lnSpc>
            </a:pPr>
            <a:r>
              <a:rPr lang="es-ES" dirty="0"/>
              <a:t>Tema 4. </a:t>
            </a:r>
            <a:r>
              <a:rPr lang="ca-ES" dirty="0"/>
              <a:t>Evitar l’ingrés hospitalari i el tractament involuntaris en els serveis socials i de salut mental</a:t>
            </a:r>
            <a:endParaRPr lang="en-US" dirty="0"/>
          </a:p>
        </p:txBody>
      </p:sp>
    </p:spTree>
    <p:extLst>
      <p:ext uri="{BB962C8B-B14F-4D97-AF65-F5344CB8AC3E}">
        <p14:creationId xmlns:p14="http://schemas.microsoft.com/office/powerpoint/2010/main" val="1886615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0AE67-1A68-F440-94F7-46436C1CF283}"/>
              </a:ext>
            </a:extLst>
          </p:cNvPr>
          <p:cNvSpPr>
            <a:spLocks noGrp="1"/>
          </p:cNvSpPr>
          <p:nvPr>
            <p:ph type="sldNum" sz="quarter" idx="12"/>
          </p:nvPr>
        </p:nvSpPr>
        <p:spPr/>
        <p:txBody>
          <a:bodyPr/>
          <a:lstStyle/>
          <a:p>
            <a:fld id="{04260D4A-DEC1-45DD-8AB2-A3349BAAA59E}" type="slidenum">
              <a:rPr lang="en-US" smtClean="0"/>
              <a:pPr/>
              <a:t>91</a:t>
            </a:fld>
            <a:endParaRPr lang="en-US"/>
          </a:p>
        </p:txBody>
      </p:sp>
      <p:sp>
        <p:nvSpPr>
          <p:cNvPr id="3" name="Text Placeholder 2">
            <a:extLst>
              <a:ext uri="{FF2B5EF4-FFF2-40B4-BE49-F238E27FC236}">
                <a16:creationId xmlns:a16="http://schemas.microsoft.com/office/drawing/2014/main" id="{62D3F32F-9499-0E4E-9EF7-38DF749FF570}"/>
              </a:ext>
            </a:extLst>
          </p:cNvPr>
          <p:cNvSpPr>
            <a:spLocks noGrp="1"/>
          </p:cNvSpPr>
          <p:nvPr>
            <p:ph type="body" sz="quarter" idx="13"/>
          </p:nvPr>
        </p:nvSpPr>
        <p:spPr>
          <a:xfrm>
            <a:off x="507207" y="1370358"/>
            <a:ext cx="11174400" cy="360000"/>
          </a:xfrm>
        </p:spPr>
        <p:txBody>
          <a:bodyPr/>
          <a:lstStyle/>
          <a:p>
            <a:r>
              <a:rPr lang="ca-ES" dirty="0"/>
              <a:t>Relat d’un supervivent del sistema de salut mental, Austràlia  (a)	</a:t>
            </a:r>
            <a:endParaRPr lang="es-ES" dirty="0"/>
          </a:p>
        </p:txBody>
      </p:sp>
      <p:sp>
        <p:nvSpPr>
          <p:cNvPr id="4" name="Content Placeholder 3">
            <a:extLst>
              <a:ext uri="{FF2B5EF4-FFF2-40B4-BE49-F238E27FC236}">
                <a16:creationId xmlns:a16="http://schemas.microsoft.com/office/drawing/2014/main" id="{4FFCBBA0-A9F7-164A-AF2D-3BA855573C60}"/>
              </a:ext>
            </a:extLst>
          </p:cNvPr>
          <p:cNvSpPr>
            <a:spLocks noGrp="1"/>
          </p:cNvSpPr>
          <p:nvPr>
            <p:ph sz="quarter" idx="14"/>
          </p:nvPr>
        </p:nvSpPr>
        <p:spPr>
          <a:xfrm>
            <a:off x="745958" y="1756610"/>
            <a:ext cx="10780296" cy="4165369"/>
          </a:xfrm>
        </p:spPr>
        <p:txBody>
          <a:bodyPr/>
          <a:lstStyle/>
          <a:p>
            <a:pPr marL="0" indent="0" algn="just">
              <a:buNone/>
            </a:pPr>
            <a:r>
              <a:rPr lang="ca-ES" sz="2000" dirty="0"/>
              <a:t>«L’experiència que se m’enduguessin en contra de la meva voluntat, i no pas per ordre de la policia o en una ambulància, sinó per culpa de la meva germana gran, que es pensava que sabia millor que ningú què em convenia, és indescriptible. Va ser un ingrés hospitalari d’allò més violent. Traumatitzat de cap a peus i en estat de xoc, el pànic de fer front a la meva nova realitat mai no va desaparèixer. Em van maltractar, em van posar injeccions a la força i em van retenir contra la meva voluntat durant més d’un mes [...].</a:t>
            </a:r>
            <a:endParaRPr lang="es-ES" sz="2000" dirty="0"/>
          </a:p>
          <a:p>
            <a:pPr marL="0" indent="0" algn="just">
              <a:buNone/>
            </a:pPr>
            <a:r>
              <a:rPr lang="ca-ES" sz="2000" dirty="0"/>
              <a:t> A banda del sentiment de </a:t>
            </a:r>
            <a:r>
              <a:rPr lang="ca-ES" sz="2000" dirty="0" err="1"/>
              <a:t>desempoderament</a:t>
            </a:r>
            <a:r>
              <a:rPr lang="ca-ES" sz="2000" dirty="0"/>
              <a:t> i d’humiliació que comporta l’hospitalització involuntària, sovint, no són pas els drets dels altres els que es vulneren, sinó, justament, els dels mateixos pacients, i no són pas els altres els que prenen mal, sinó, justament, els pacients que suposadament representen un risc per als altres. I, el que és pitjor, és que la majoria de les vegades ningú no es creu aquests pacients: se’ls acusa de desvariar i de ser uns desagraïts. Això, en si mateix, és un obstacle per a la veritable curació, perquè el fet de rebre un tracte inhumà fa que no et puguis considerar com un ésser humà. Si bé per a alguns pacients la sala psiquiàtrica és un lloc segur, per a molts no és res més que una presó [...]. </a:t>
            </a:r>
            <a:endParaRPr lang="es-ES" sz="2000" dirty="0"/>
          </a:p>
        </p:txBody>
      </p:sp>
      <p:sp>
        <p:nvSpPr>
          <p:cNvPr id="5" name="Title 4">
            <a:extLst>
              <a:ext uri="{FF2B5EF4-FFF2-40B4-BE49-F238E27FC236}">
                <a16:creationId xmlns:a16="http://schemas.microsoft.com/office/drawing/2014/main" id="{E0A52A68-A57D-8A48-A941-899F16781736}"/>
              </a:ext>
            </a:extLst>
          </p:cNvPr>
          <p:cNvSpPr>
            <a:spLocks noGrp="1"/>
          </p:cNvSpPr>
          <p:nvPr>
            <p:ph type="title"/>
          </p:nvPr>
        </p:nvSpPr>
        <p:spPr>
          <a:xfrm>
            <a:off x="507206" y="506411"/>
            <a:ext cx="11091236" cy="504241"/>
          </a:xfrm>
        </p:spPr>
        <p:txBody>
          <a:bodyPr/>
          <a:lstStyle/>
          <a:p>
            <a:r>
              <a:rPr lang="ca-ES" dirty="0"/>
              <a:t>Exercici 4.1: L’experiència de l’ingrés hospitalari i el tractament involuntaris </a:t>
            </a:r>
            <a:r>
              <a:rPr lang="en-US" dirty="0"/>
              <a:t>- 1</a:t>
            </a:r>
          </a:p>
        </p:txBody>
      </p:sp>
    </p:spTree>
    <p:extLst>
      <p:ext uri="{BB962C8B-B14F-4D97-AF65-F5344CB8AC3E}">
        <p14:creationId xmlns:p14="http://schemas.microsoft.com/office/powerpoint/2010/main" val="5316689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30AE67-1A68-F440-94F7-46436C1CF283}"/>
              </a:ext>
            </a:extLst>
          </p:cNvPr>
          <p:cNvSpPr>
            <a:spLocks noGrp="1"/>
          </p:cNvSpPr>
          <p:nvPr>
            <p:ph type="sldNum" sz="quarter" idx="12"/>
          </p:nvPr>
        </p:nvSpPr>
        <p:spPr/>
        <p:txBody>
          <a:bodyPr/>
          <a:lstStyle/>
          <a:p>
            <a:fld id="{04260D4A-DEC1-45DD-8AB2-A3349BAAA59E}" type="slidenum">
              <a:rPr lang="en-US" smtClean="0"/>
              <a:pPr/>
              <a:t>92</a:t>
            </a:fld>
            <a:endParaRPr lang="en-US"/>
          </a:p>
        </p:txBody>
      </p:sp>
      <p:sp>
        <p:nvSpPr>
          <p:cNvPr id="3" name="Text Placeholder 2">
            <a:extLst>
              <a:ext uri="{FF2B5EF4-FFF2-40B4-BE49-F238E27FC236}">
                <a16:creationId xmlns:a16="http://schemas.microsoft.com/office/drawing/2014/main" id="{62D3F32F-9499-0E4E-9EF7-38DF749FF570}"/>
              </a:ext>
            </a:extLst>
          </p:cNvPr>
          <p:cNvSpPr>
            <a:spLocks noGrp="1"/>
          </p:cNvSpPr>
          <p:nvPr>
            <p:ph type="body" sz="quarter" idx="13"/>
          </p:nvPr>
        </p:nvSpPr>
        <p:spPr>
          <a:xfrm>
            <a:off x="507207" y="1370358"/>
            <a:ext cx="11174400" cy="360000"/>
          </a:xfrm>
        </p:spPr>
        <p:txBody>
          <a:bodyPr/>
          <a:lstStyle/>
          <a:p>
            <a:r>
              <a:rPr lang="ca-ES" dirty="0"/>
              <a:t>Relat d’un supervivent del sistema de salut mental, Austràlia  (b)	</a:t>
            </a:r>
            <a:endParaRPr lang="es-ES" dirty="0"/>
          </a:p>
        </p:txBody>
      </p:sp>
      <p:sp>
        <p:nvSpPr>
          <p:cNvPr id="4" name="Content Placeholder 3">
            <a:extLst>
              <a:ext uri="{FF2B5EF4-FFF2-40B4-BE49-F238E27FC236}">
                <a16:creationId xmlns:a16="http://schemas.microsoft.com/office/drawing/2014/main" id="{4FFCBBA0-A9F7-164A-AF2D-3BA855573C60}"/>
              </a:ext>
            </a:extLst>
          </p:cNvPr>
          <p:cNvSpPr>
            <a:spLocks noGrp="1"/>
          </p:cNvSpPr>
          <p:nvPr>
            <p:ph sz="quarter" idx="14"/>
          </p:nvPr>
        </p:nvSpPr>
        <p:spPr>
          <a:xfrm>
            <a:off x="649705" y="1876926"/>
            <a:ext cx="10900612" cy="4045054"/>
          </a:xfrm>
        </p:spPr>
        <p:txBody>
          <a:bodyPr/>
          <a:lstStyle/>
          <a:p>
            <a:pPr marL="0" indent="0" algn="just">
              <a:buNone/>
            </a:pPr>
            <a:r>
              <a:rPr lang="ca-ES" sz="2000" dirty="0"/>
              <a:t>Hi continua havent un desequilibri de poder enorme, no només durant l’hospitalització, sinó també quan les ordres de la comunitat dicten quins medicaments han de prendre els pacients quan ja no estan hospitalitzats. Atès que l’incompliment d’aquestes ordres comporta nous empresonaments, en el fons no deixa de ser una manera de controlar-los. La majoria dels pacients surten d’aquest sistema amb tots els seus somnis esmicolats i amb una vida constantment vigilada pel sistema del qual mai no podran escapar. Això vulnera els nostres drets humans, tal com recull la Convenció de les Nacions Unides.</a:t>
            </a:r>
            <a:endParaRPr lang="es-ES" sz="2000" dirty="0"/>
          </a:p>
          <a:p>
            <a:pPr marL="0" indent="0" algn="just">
              <a:buNone/>
            </a:pPr>
            <a:endParaRPr lang="en-US" sz="2000" dirty="0"/>
          </a:p>
        </p:txBody>
      </p:sp>
      <p:sp>
        <p:nvSpPr>
          <p:cNvPr id="5" name="Title 4">
            <a:extLst>
              <a:ext uri="{FF2B5EF4-FFF2-40B4-BE49-F238E27FC236}">
                <a16:creationId xmlns:a16="http://schemas.microsoft.com/office/drawing/2014/main" id="{E0A52A68-A57D-8A48-A941-899F16781736}"/>
              </a:ext>
            </a:extLst>
          </p:cNvPr>
          <p:cNvSpPr>
            <a:spLocks noGrp="1"/>
          </p:cNvSpPr>
          <p:nvPr>
            <p:ph type="title"/>
          </p:nvPr>
        </p:nvSpPr>
        <p:spPr>
          <a:xfrm>
            <a:off x="507206" y="506411"/>
            <a:ext cx="11091236" cy="504241"/>
          </a:xfrm>
        </p:spPr>
        <p:txBody>
          <a:bodyPr/>
          <a:lstStyle/>
          <a:p>
            <a:r>
              <a:rPr lang="ca-ES" dirty="0"/>
              <a:t>Exercici 4.1: L’experiència de l’ingrés hospitalari i el tractament involuntaris </a:t>
            </a:r>
            <a:r>
              <a:rPr lang="en-US" dirty="0"/>
              <a:t>- 2</a:t>
            </a:r>
          </a:p>
        </p:txBody>
      </p:sp>
    </p:spTree>
    <p:extLst>
      <p:ext uri="{BB962C8B-B14F-4D97-AF65-F5344CB8AC3E}">
        <p14:creationId xmlns:p14="http://schemas.microsoft.com/office/powerpoint/2010/main" val="26193903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651DF1-C508-8A41-AD31-2E03207A8780}"/>
              </a:ext>
            </a:extLst>
          </p:cNvPr>
          <p:cNvSpPr>
            <a:spLocks noGrp="1"/>
          </p:cNvSpPr>
          <p:nvPr>
            <p:ph type="sldNum" sz="quarter" idx="12"/>
          </p:nvPr>
        </p:nvSpPr>
        <p:spPr/>
        <p:txBody>
          <a:bodyPr/>
          <a:lstStyle/>
          <a:p>
            <a:fld id="{04260D4A-DEC1-45DD-8AB2-A3349BAAA59E}" type="slidenum">
              <a:rPr lang="en-US" smtClean="0"/>
              <a:pPr/>
              <a:t>93</a:t>
            </a:fld>
            <a:endParaRPr lang="en-US"/>
          </a:p>
        </p:txBody>
      </p:sp>
      <p:sp>
        <p:nvSpPr>
          <p:cNvPr id="4" name="Content Placeholder 3">
            <a:extLst>
              <a:ext uri="{FF2B5EF4-FFF2-40B4-BE49-F238E27FC236}">
                <a16:creationId xmlns:a16="http://schemas.microsoft.com/office/drawing/2014/main" id="{5718713C-2CA6-9240-9941-C9A612A8B369}"/>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r>
              <a:rPr lang="it-IT" sz="2500" b="1" i="1" dirty="0"/>
              <a:t>Què us ha semblat aquest testimoni? </a:t>
            </a:r>
            <a:endParaRPr lang="en-US" sz="2500" b="1" i="1" dirty="0"/>
          </a:p>
        </p:txBody>
      </p:sp>
      <p:sp>
        <p:nvSpPr>
          <p:cNvPr id="6" name="Title 4">
            <a:extLst>
              <a:ext uri="{FF2B5EF4-FFF2-40B4-BE49-F238E27FC236}">
                <a16:creationId xmlns:a16="http://schemas.microsoft.com/office/drawing/2014/main" id="{E0A52A68-A57D-8A48-A941-899F16781736}"/>
              </a:ext>
            </a:extLst>
          </p:cNvPr>
          <p:cNvSpPr>
            <a:spLocks noGrp="1"/>
          </p:cNvSpPr>
          <p:nvPr>
            <p:ph type="title"/>
          </p:nvPr>
        </p:nvSpPr>
        <p:spPr>
          <a:xfrm>
            <a:off x="507206" y="506411"/>
            <a:ext cx="11091236" cy="817063"/>
          </a:xfrm>
        </p:spPr>
        <p:txBody>
          <a:bodyPr/>
          <a:lstStyle/>
          <a:p>
            <a:r>
              <a:rPr lang="ca-ES" dirty="0"/>
              <a:t>Exercici 4.1: L’experiència de l’ingrés hospitalari i el tractament involuntaris </a:t>
            </a:r>
            <a:r>
              <a:rPr lang="en-US" dirty="0"/>
              <a:t>- 3</a:t>
            </a:r>
          </a:p>
        </p:txBody>
      </p:sp>
    </p:spTree>
    <p:extLst>
      <p:ext uri="{BB962C8B-B14F-4D97-AF65-F5344CB8AC3E}">
        <p14:creationId xmlns:p14="http://schemas.microsoft.com/office/powerpoint/2010/main" val="16872633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DF355C-8CE8-E940-AFB6-94BA26FA17C4}"/>
              </a:ext>
            </a:extLst>
          </p:cNvPr>
          <p:cNvSpPr>
            <a:spLocks noGrp="1"/>
          </p:cNvSpPr>
          <p:nvPr>
            <p:ph type="sldNum" sz="quarter" idx="12"/>
          </p:nvPr>
        </p:nvSpPr>
        <p:spPr/>
        <p:txBody>
          <a:bodyPr/>
          <a:lstStyle/>
          <a:p>
            <a:fld id="{04260D4A-DEC1-45DD-8AB2-A3349BAAA59E}" type="slidenum">
              <a:rPr lang="en-US" smtClean="0"/>
              <a:pPr/>
              <a:t>94</a:t>
            </a:fld>
            <a:endParaRPr lang="en-US"/>
          </a:p>
        </p:txBody>
      </p:sp>
      <p:sp>
        <p:nvSpPr>
          <p:cNvPr id="4" name="Content Placeholder 3">
            <a:extLst>
              <a:ext uri="{FF2B5EF4-FFF2-40B4-BE49-F238E27FC236}">
                <a16:creationId xmlns:a16="http://schemas.microsoft.com/office/drawing/2014/main" id="{D2741981-B6BE-3648-9A2A-D1C53F201F85}"/>
              </a:ext>
            </a:extLst>
          </p:cNvPr>
          <p:cNvSpPr>
            <a:spLocks noGrp="1"/>
          </p:cNvSpPr>
          <p:nvPr>
            <p:ph sz="quarter" idx="14"/>
          </p:nvPr>
        </p:nvSpPr>
        <p:spPr/>
        <p:txBody>
          <a:bodyPr/>
          <a:lstStyle/>
          <a:p>
            <a:pPr algn="just"/>
            <a:r>
              <a:rPr lang="ca-ES" dirty="0"/>
              <a:t>Les persones amb discapacitat psicosocial, intel·lectual o cognitiva són internades en els serveis socials i de salut mental en contra de la seva voluntat</a:t>
            </a:r>
            <a:r>
              <a:rPr lang="en-US" dirty="0"/>
              <a:t>. </a:t>
            </a:r>
          </a:p>
          <a:p>
            <a:pPr algn="just"/>
            <a:r>
              <a:rPr lang="ca-ES" dirty="0"/>
              <a:t>De vegades, les persones poden ingressar voluntàriament en els serveis socials i de salut mental perquè no hi ha cap altra alternativa</a:t>
            </a:r>
            <a:r>
              <a:rPr lang="en-US" dirty="0"/>
              <a:t>. </a:t>
            </a:r>
          </a:p>
          <a:p>
            <a:pPr algn="just"/>
            <a:r>
              <a:rPr lang="ca-ES" dirty="0"/>
              <a:t>Els </a:t>
            </a:r>
            <a:r>
              <a:rPr lang="ca-ES" dirty="0" err="1"/>
              <a:t>sensellar</a:t>
            </a:r>
            <a:r>
              <a:rPr lang="ca-ES" dirty="0"/>
              <a:t> són enviats a serveis i a institucions en contra de la seva voluntat perquè es creu que hi estaran millor o perquè es considera que al carrer molesten</a:t>
            </a:r>
            <a:r>
              <a:rPr lang="en-US" dirty="0"/>
              <a:t>. </a:t>
            </a:r>
          </a:p>
          <a:p>
            <a:pPr algn="just"/>
            <a:r>
              <a:rPr lang="ca-ES" dirty="0"/>
              <a:t>Les persones internades en contra de la seva voluntat són sotmeses a un tractament forçós. </a:t>
            </a:r>
            <a:r>
              <a:rPr lang="en-US" dirty="0"/>
              <a:t>. </a:t>
            </a:r>
          </a:p>
          <a:p>
            <a:pPr algn="just"/>
            <a:r>
              <a:rPr lang="ca-ES" dirty="0"/>
              <a:t>L’ingrés hospitalari i el tractament involuntaris poden durar dies, setmanes, mesos i fins i tot anys.</a:t>
            </a:r>
            <a:r>
              <a:rPr lang="en-US" dirty="0"/>
              <a:t>. </a:t>
            </a:r>
          </a:p>
        </p:txBody>
      </p:sp>
      <p:sp>
        <p:nvSpPr>
          <p:cNvPr id="5"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ca-ES" dirty="0"/>
              <a:t>Presentació: Què en diu la CDPD de l’internament i el tractament involuntaris? </a:t>
            </a:r>
            <a:r>
              <a:rPr lang="en-US" dirty="0"/>
              <a:t>- 1</a:t>
            </a:r>
          </a:p>
        </p:txBody>
      </p:sp>
    </p:spTree>
    <p:extLst>
      <p:ext uri="{BB962C8B-B14F-4D97-AF65-F5344CB8AC3E}">
        <p14:creationId xmlns:p14="http://schemas.microsoft.com/office/powerpoint/2010/main" val="9499696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AEC2FF-30B6-C041-89A1-C62BC08EC8D5}"/>
              </a:ext>
            </a:extLst>
          </p:cNvPr>
          <p:cNvSpPr>
            <a:spLocks noGrp="1"/>
          </p:cNvSpPr>
          <p:nvPr>
            <p:ph type="sldNum" sz="quarter" idx="12"/>
          </p:nvPr>
        </p:nvSpPr>
        <p:spPr/>
        <p:txBody>
          <a:bodyPr/>
          <a:lstStyle/>
          <a:p>
            <a:fld id="{04260D4A-DEC1-45DD-8AB2-A3349BAAA59E}" type="slidenum">
              <a:rPr lang="en-US" smtClean="0"/>
              <a:pPr/>
              <a:t>95</a:t>
            </a:fld>
            <a:endParaRPr lang="en-US"/>
          </a:p>
        </p:txBody>
      </p:sp>
      <p:sp>
        <p:nvSpPr>
          <p:cNvPr id="4" name="Content Placeholder 3">
            <a:extLst>
              <a:ext uri="{FF2B5EF4-FFF2-40B4-BE49-F238E27FC236}">
                <a16:creationId xmlns:a16="http://schemas.microsoft.com/office/drawing/2014/main" id="{9F74A825-7609-3149-9B82-F8CE4180906D}"/>
              </a:ext>
            </a:extLst>
          </p:cNvPr>
          <p:cNvSpPr>
            <a:spLocks noGrp="1"/>
          </p:cNvSpPr>
          <p:nvPr>
            <p:ph sz="quarter" idx="14"/>
          </p:nvPr>
        </p:nvSpPr>
        <p:spPr/>
        <p:txBody>
          <a:bodyPr/>
          <a:lstStyle/>
          <a:p>
            <a:pPr algn="just"/>
            <a:r>
              <a:rPr lang="ca-ES" dirty="0"/>
              <a:t>Algunes lleis permeten internar i tractar les persones quan se’ls ha diagnosticat —o es creu que tenen— un trastorn o una discapacitat determinada</a:t>
            </a:r>
            <a:r>
              <a:rPr lang="en-US" dirty="0"/>
              <a:t>. </a:t>
            </a:r>
          </a:p>
          <a:p>
            <a:pPr algn="just"/>
            <a:r>
              <a:rPr lang="ca-ES" dirty="0"/>
              <a:t>La llei pot exigir altres criteris (com ara que es consideri que la persona necessita atenció i tractament, o que la seva salut pot empitjorar si no rep tractament, que es consideri que és perillosa per a ella mateixa o per als altres). </a:t>
            </a:r>
          </a:p>
          <a:p>
            <a:pPr algn="just"/>
            <a:r>
              <a:rPr lang="ca-ES" dirty="0"/>
              <a:t>Aquestes lleis discriminen les persones amb discapacitat psicosocial, intel·lectual i cognitiva, atès que permeten internar-les en situacions en què altres persones no serien internades involuntàriament</a:t>
            </a:r>
            <a:r>
              <a:rPr lang="en-US" dirty="0"/>
              <a:t>. </a:t>
            </a:r>
          </a:p>
          <a:p>
            <a:pPr algn="just"/>
            <a:r>
              <a:rPr lang="ca-ES" dirty="0"/>
              <a:t>Fins i tot persones que presenten un risc de violència més elevat no poden ser internades sobre la base que presenten un risc de violència més elevat. </a:t>
            </a:r>
            <a:endParaRPr lang="es-ES" dirty="0"/>
          </a:p>
          <a:p>
            <a:pPr algn="just"/>
            <a:endParaRPr lang="en-US" dirty="0"/>
          </a:p>
          <a:p>
            <a:pPr algn="just"/>
            <a:endParaRPr lang="en-US" dirty="0"/>
          </a:p>
        </p:txBody>
      </p:sp>
      <p:sp>
        <p:nvSpPr>
          <p:cNvPr id="6"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ca-ES" dirty="0"/>
              <a:t>Presentació: Què en diu la CDPD de l’internament i el tractament involuntaris? </a:t>
            </a:r>
            <a:r>
              <a:rPr lang="en-US" dirty="0"/>
              <a:t>- 2</a:t>
            </a:r>
          </a:p>
        </p:txBody>
      </p:sp>
    </p:spTree>
    <p:extLst>
      <p:ext uri="{BB962C8B-B14F-4D97-AF65-F5344CB8AC3E}">
        <p14:creationId xmlns:p14="http://schemas.microsoft.com/office/powerpoint/2010/main" val="37377455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B23DCF-F62F-E649-B17F-5CEDA558D129}"/>
              </a:ext>
            </a:extLst>
          </p:cNvPr>
          <p:cNvSpPr>
            <a:spLocks noGrp="1"/>
          </p:cNvSpPr>
          <p:nvPr>
            <p:ph type="sldNum" sz="quarter" idx="12"/>
          </p:nvPr>
        </p:nvSpPr>
        <p:spPr/>
        <p:txBody>
          <a:bodyPr/>
          <a:lstStyle/>
          <a:p>
            <a:fld id="{04260D4A-DEC1-45DD-8AB2-A3349BAAA59E}" type="slidenum">
              <a:rPr lang="en-US" smtClean="0"/>
              <a:pPr/>
              <a:t>96</a:t>
            </a:fld>
            <a:endParaRPr lang="en-US"/>
          </a:p>
        </p:txBody>
      </p:sp>
      <p:sp>
        <p:nvSpPr>
          <p:cNvPr id="4" name="Content Placeholder 3">
            <a:extLst>
              <a:ext uri="{FF2B5EF4-FFF2-40B4-BE49-F238E27FC236}">
                <a16:creationId xmlns:a16="http://schemas.microsoft.com/office/drawing/2014/main" id="{72D64B52-5DB2-654E-B2C8-33C29A5B86BC}"/>
              </a:ext>
            </a:extLst>
          </p:cNvPr>
          <p:cNvSpPr>
            <a:spLocks noGrp="1"/>
          </p:cNvSpPr>
          <p:nvPr>
            <p:ph sz="quarter" idx="14"/>
          </p:nvPr>
        </p:nvSpPr>
        <p:spPr/>
        <p:txBody>
          <a:bodyPr/>
          <a:lstStyle/>
          <a:p>
            <a:endParaRPr lang="en-US" dirty="0"/>
          </a:p>
          <a:p>
            <a:endParaRPr lang="en-US" dirty="0"/>
          </a:p>
          <a:p>
            <a:pPr marL="0" indent="0" algn="ctr">
              <a:buNone/>
            </a:pPr>
            <a:r>
              <a:rPr lang="es-ES" sz="2500" b="1" i="1" dirty="0" err="1"/>
              <a:t>Com</a:t>
            </a:r>
            <a:r>
              <a:rPr lang="es-ES" sz="2500" b="1" i="1" dirty="0"/>
              <a:t> </a:t>
            </a:r>
            <a:r>
              <a:rPr lang="es-ES" sz="2500" b="1" i="1" dirty="0" err="1"/>
              <a:t>us</a:t>
            </a:r>
            <a:r>
              <a:rPr lang="es-ES" sz="2500" b="1" i="1" dirty="0"/>
              <a:t> </a:t>
            </a:r>
            <a:r>
              <a:rPr lang="es-ES" sz="2500" b="1" i="1" dirty="0" err="1"/>
              <a:t>sentiríeu</a:t>
            </a:r>
            <a:r>
              <a:rPr lang="es-ES" sz="2500" b="1" i="1" dirty="0"/>
              <a:t> si </a:t>
            </a:r>
            <a:r>
              <a:rPr lang="es-ES" sz="2500" b="1" i="1" dirty="0" err="1"/>
              <a:t>us</a:t>
            </a:r>
            <a:r>
              <a:rPr lang="es-ES" sz="2500" b="1" i="1" dirty="0"/>
              <a:t> </a:t>
            </a:r>
            <a:r>
              <a:rPr lang="es-ES" sz="2500" b="1" i="1" dirty="0" err="1"/>
              <a:t>ingressessin</a:t>
            </a:r>
            <a:r>
              <a:rPr lang="es-ES" sz="2500" b="1" i="1" dirty="0"/>
              <a:t> i </a:t>
            </a:r>
            <a:r>
              <a:rPr lang="es-ES" sz="2500" b="1" i="1" dirty="0" err="1"/>
              <a:t>us</a:t>
            </a:r>
            <a:r>
              <a:rPr lang="es-ES" sz="2500" b="1" i="1" dirty="0"/>
              <a:t> </a:t>
            </a:r>
            <a:r>
              <a:rPr lang="es-ES" sz="2500" b="1" i="1" dirty="0" err="1"/>
              <a:t>sotmetessin</a:t>
            </a:r>
            <a:r>
              <a:rPr lang="es-ES" sz="2500" b="1" i="1" dirty="0"/>
              <a:t> a un </a:t>
            </a:r>
            <a:r>
              <a:rPr lang="es-ES" sz="2500" b="1" i="1" dirty="0" err="1"/>
              <a:t>tractament</a:t>
            </a:r>
            <a:r>
              <a:rPr lang="es-ES" sz="2500" b="1" i="1" dirty="0"/>
              <a:t> en contra de la </a:t>
            </a:r>
            <a:r>
              <a:rPr lang="es-ES" sz="2500" b="1" i="1" dirty="0" err="1"/>
              <a:t>vostra</a:t>
            </a:r>
            <a:r>
              <a:rPr lang="es-ES" sz="2500" b="1" i="1" dirty="0"/>
              <a:t> </a:t>
            </a:r>
            <a:r>
              <a:rPr lang="es-ES" sz="2500" b="1" i="1" dirty="0" err="1"/>
              <a:t>voluntat</a:t>
            </a:r>
            <a:r>
              <a:rPr lang="es-ES" sz="2500" b="1" i="1" dirty="0"/>
              <a:t>? </a:t>
            </a:r>
          </a:p>
          <a:p>
            <a:pPr marL="0" indent="0" algn="ctr">
              <a:buNone/>
            </a:pPr>
            <a:r>
              <a:rPr lang="es-ES" sz="2500" b="1" i="1" dirty="0" err="1"/>
              <a:t>Com</a:t>
            </a:r>
            <a:r>
              <a:rPr lang="es-ES" sz="2500" b="1" i="1" dirty="0"/>
              <a:t> </a:t>
            </a:r>
            <a:r>
              <a:rPr lang="es-ES" sz="2500" b="1" i="1" dirty="0" err="1"/>
              <a:t>us</a:t>
            </a:r>
            <a:r>
              <a:rPr lang="es-ES" sz="2500" b="1" i="1" dirty="0"/>
              <a:t> </a:t>
            </a:r>
            <a:r>
              <a:rPr lang="es-ES" sz="2500" b="1" i="1" dirty="0" err="1"/>
              <a:t>vau</a:t>
            </a:r>
            <a:r>
              <a:rPr lang="es-ES" sz="2500" b="1" i="1" dirty="0"/>
              <a:t> sentir </a:t>
            </a:r>
            <a:r>
              <a:rPr lang="es-ES" sz="2500" b="1" i="1" dirty="0" err="1"/>
              <a:t>quan</a:t>
            </a:r>
            <a:r>
              <a:rPr lang="es-ES" sz="2500" b="1" i="1" dirty="0"/>
              <a:t> </a:t>
            </a:r>
            <a:r>
              <a:rPr lang="es-ES" sz="2500" b="1" i="1" dirty="0" err="1"/>
              <a:t>us</a:t>
            </a:r>
            <a:r>
              <a:rPr lang="es-ES" sz="2500" b="1" i="1" dirty="0"/>
              <a:t> van internar i </a:t>
            </a:r>
            <a:r>
              <a:rPr lang="es-ES" sz="2500" b="1" i="1" dirty="0" err="1"/>
              <a:t>us</a:t>
            </a:r>
            <a:r>
              <a:rPr lang="es-ES" sz="2500" b="1" i="1" dirty="0"/>
              <a:t> van </a:t>
            </a:r>
            <a:r>
              <a:rPr lang="es-ES" sz="2500" b="1" i="1" dirty="0" err="1"/>
              <a:t>sotmetre</a:t>
            </a:r>
            <a:r>
              <a:rPr lang="es-ES" sz="2500" b="1" i="1" dirty="0"/>
              <a:t> a un </a:t>
            </a:r>
            <a:r>
              <a:rPr lang="es-ES" sz="2500" b="1" i="1" dirty="0" err="1"/>
              <a:t>tractament</a:t>
            </a:r>
            <a:r>
              <a:rPr lang="es-ES" sz="2500" b="1" i="1" dirty="0"/>
              <a:t> en contra de la </a:t>
            </a:r>
            <a:r>
              <a:rPr lang="es-ES" sz="2500" b="1" i="1" dirty="0" err="1"/>
              <a:t>vostra</a:t>
            </a:r>
            <a:r>
              <a:rPr lang="es-ES" sz="2500" b="1" i="1" dirty="0"/>
              <a:t> </a:t>
            </a:r>
            <a:r>
              <a:rPr lang="es-ES" sz="2500" b="1" i="1" dirty="0" err="1"/>
              <a:t>voluntat</a:t>
            </a:r>
            <a:r>
              <a:rPr lang="es-ES" sz="2500" b="1" i="1" dirty="0"/>
              <a:t>? </a:t>
            </a:r>
          </a:p>
          <a:p>
            <a:pPr marL="0" indent="0">
              <a:buNone/>
            </a:pPr>
            <a:endParaRPr lang="en-US" dirty="0"/>
          </a:p>
        </p:txBody>
      </p:sp>
      <p:sp>
        <p:nvSpPr>
          <p:cNvPr id="6"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ca-ES" dirty="0"/>
              <a:t>Presentació: Què en diu la CDPD de l’internament i el tractament involuntaris? </a:t>
            </a:r>
            <a:r>
              <a:rPr lang="en-US" dirty="0"/>
              <a:t>- 3</a:t>
            </a:r>
          </a:p>
        </p:txBody>
      </p:sp>
    </p:spTree>
    <p:extLst>
      <p:ext uri="{BB962C8B-B14F-4D97-AF65-F5344CB8AC3E}">
        <p14:creationId xmlns:p14="http://schemas.microsoft.com/office/powerpoint/2010/main" val="32173396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63EBB0-FA04-FD48-902D-FF3544FDB682}"/>
              </a:ext>
            </a:extLst>
          </p:cNvPr>
          <p:cNvSpPr>
            <a:spLocks noGrp="1"/>
          </p:cNvSpPr>
          <p:nvPr>
            <p:ph type="sldNum" sz="quarter" idx="12"/>
          </p:nvPr>
        </p:nvSpPr>
        <p:spPr/>
        <p:txBody>
          <a:bodyPr/>
          <a:lstStyle/>
          <a:p>
            <a:fld id="{04260D4A-DEC1-45DD-8AB2-A3349BAAA59E}" type="slidenum">
              <a:rPr lang="en-US" smtClean="0"/>
              <a:pPr/>
              <a:t>97</a:t>
            </a:fld>
            <a:endParaRPr lang="en-US"/>
          </a:p>
        </p:txBody>
      </p:sp>
      <p:sp>
        <p:nvSpPr>
          <p:cNvPr id="4" name="Content Placeholder 3">
            <a:extLst>
              <a:ext uri="{FF2B5EF4-FFF2-40B4-BE49-F238E27FC236}">
                <a16:creationId xmlns:a16="http://schemas.microsoft.com/office/drawing/2014/main" id="{6DCD5125-8D9A-E74F-95E5-9138EA61B7A0}"/>
              </a:ext>
            </a:extLst>
          </p:cNvPr>
          <p:cNvSpPr>
            <a:spLocks noGrp="1"/>
          </p:cNvSpPr>
          <p:nvPr>
            <p:ph sz="quarter" idx="14"/>
          </p:nvPr>
        </p:nvSpPr>
        <p:spPr>
          <a:xfrm>
            <a:off x="507195" y="1701208"/>
            <a:ext cx="11174412" cy="4309979"/>
          </a:xfrm>
        </p:spPr>
        <p:txBody>
          <a:bodyPr/>
          <a:lstStyle/>
          <a:p>
            <a:pPr algn="just"/>
            <a:r>
              <a:rPr lang="ca-ES" dirty="0"/>
              <a:t>La CDPD pretén abordar aquesta situació oferint una orientació clara sobre com canviar les pràctiques i les lleis</a:t>
            </a:r>
            <a:r>
              <a:rPr lang="ca-ES"/>
              <a:t>. </a:t>
            </a:r>
            <a:endParaRPr lang="es-ES" dirty="0"/>
          </a:p>
          <a:p>
            <a:pPr algn="just"/>
            <a:r>
              <a:rPr lang="ca-ES" dirty="0"/>
              <a:t>Tal com s’explica en el mòdul </a:t>
            </a:r>
            <a:r>
              <a:rPr lang="ca-ES" i="1" dirty="0"/>
              <a:t>La salut mental, la discapacitat i els drets humans</a:t>
            </a:r>
            <a:r>
              <a:rPr lang="ca-ES" dirty="0"/>
              <a:t>, tots els drets emparats per la CDPD estan interrelacionats. Molts d’aquests drets reforcen que les persones no han de ser internades ni han de rebre cap tractament en contra de la seva voluntat ni pel fet que tinguin una discapacitat. </a:t>
            </a:r>
            <a:endParaRPr lang="es-ES" dirty="0"/>
          </a:p>
          <a:p>
            <a:pPr marL="0" indent="0" algn="just">
              <a:buNone/>
            </a:pPr>
            <a:endParaRPr lang="en-US" dirty="0"/>
          </a:p>
          <a:p>
            <a:pPr algn="just"/>
            <a:endParaRPr lang="en-US" dirty="0"/>
          </a:p>
        </p:txBody>
      </p:sp>
      <p:sp>
        <p:nvSpPr>
          <p:cNvPr id="6"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ca-ES" dirty="0"/>
              <a:t>Presentació: Què en diu la CDPD de l’internament i el tractament involuntaris? </a:t>
            </a:r>
            <a:r>
              <a:rPr lang="en-US" dirty="0"/>
              <a:t>- 4</a:t>
            </a:r>
          </a:p>
        </p:txBody>
      </p:sp>
    </p:spTree>
    <p:extLst>
      <p:ext uri="{BB962C8B-B14F-4D97-AF65-F5344CB8AC3E}">
        <p14:creationId xmlns:p14="http://schemas.microsoft.com/office/powerpoint/2010/main" val="3134727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DEF960-FD6F-CC4A-B3DD-DE9AE6FB72C2}"/>
              </a:ext>
            </a:extLst>
          </p:cNvPr>
          <p:cNvSpPr>
            <a:spLocks noGrp="1"/>
          </p:cNvSpPr>
          <p:nvPr>
            <p:ph type="sldNum" sz="quarter" idx="12"/>
          </p:nvPr>
        </p:nvSpPr>
        <p:spPr/>
        <p:txBody>
          <a:bodyPr/>
          <a:lstStyle/>
          <a:p>
            <a:fld id="{04260D4A-DEC1-45DD-8AB2-A3349BAAA59E}" type="slidenum">
              <a:rPr lang="en-US" smtClean="0"/>
              <a:pPr/>
              <a:t>98</a:t>
            </a:fld>
            <a:endParaRPr lang="en-US"/>
          </a:p>
        </p:txBody>
      </p:sp>
      <p:sp>
        <p:nvSpPr>
          <p:cNvPr id="3" name="Text Placeholder 2">
            <a:extLst>
              <a:ext uri="{FF2B5EF4-FFF2-40B4-BE49-F238E27FC236}">
                <a16:creationId xmlns:a16="http://schemas.microsoft.com/office/drawing/2014/main" id="{253682FF-9711-4D49-9BC8-E857DB6A5A85}"/>
              </a:ext>
            </a:extLst>
          </p:cNvPr>
          <p:cNvSpPr>
            <a:spLocks noGrp="1"/>
          </p:cNvSpPr>
          <p:nvPr>
            <p:ph type="body" sz="quarter" idx="13"/>
          </p:nvPr>
        </p:nvSpPr>
        <p:spPr>
          <a:xfrm>
            <a:off x="507207" y="1392660"/>
            <a:ext cx="11174400" cy="360000"/>
          </a:xfrm>
        </p:spPr>
        <p:txBody>
          <a:bodyPr/>
          <a:lstStyle/>
          <a:p>
            <a:r>
              <a:rPr lang="ca-ES" dirty="0"/>
              <a:t>Article 5. Igualtat i no-discriminació</a:t>
            </a:r>
            <a:endParaRPr lang="es-ES" dirty="0"/>
          </a:p>
        </p:txBody>
      </p:sp>
      <p:sp>
        <p:nvSpPr>
          <p:cNvPr id="4" name="Content Placeholder 3">
            <a:extLst>
              <a:ext uri="{FF2B5EF4-FFF2-40B4-BE49-F238E27FC236}">
                <a16:creationId xmlns:a16="http://schemas.microsoft.com/office/drawing/2014/main" id="{18C604C6-9920-B045-AB48-1185C14A8ABF}"/>
              </a:ext>
            </a:extLst>
          </p:cNvPr>
          <p:cNvSpPr>
            <a:spLocks noGrp="1"/>
          </p:cNvSpPr>
          <p:nvPr>
            <p:ph sz="quarter" idx="14"/>
          </p:nvPr>
        </p:nvSpPr>
        <p:spPr>
          <a:xfrm>
            <a:off x="507195" y="1962614"/>
            <a:ext cx="11174412" cy="4048573"/>
          </a:xfrm>
        </p:spPr>
        <p:txBody>
          <a:bodyPr/>
          <a:lstStyle/>
          <a:p>
            <a:pPr algn="just"/>
            <a:r>
              <a:rPr lang="ca-ES" dirty="0"/>
              <a:t>Segons l’article 5, les persones amb discapacitat han de gaudir dels seus drets en igualtat de condicions amb les altres</a:t>
            </a:r>
            <a:r>
              <a:rPr lang="en-US" dirty="0"/>
              <a:t>. </a:t>
            </a:r>
          </a:p>
          <a:p>
            <a:pPr algn="just"/>
            <a:r>
              <a:rPr lang="ca-ES" dirty="0"/>
              <a:t>Les persones que són tractades per problemes de salut física no poden ser internades en els serveis sanitaris ni poden rebre un tractament si abans no han donat el seu consentiment informat.</a:t>
            </a:r>
          </a:p>
          <a:p>
            <a:pPr algn="just"/>
            <a:r>
              <a:rPr lang="ca-ES" dirty="0"/>
              <a:t>El fet que les persones amb discapacitat psicosocial, intel·lectual i cognitiva puguin ser internades i puguin rebre un tractament en contra de la seva voluntat constitueix una discriminació per motius de discapacitat, raó per la qual això viola l’article 5</a:t>
            </a:r>
            <a:r>
              <a:rPr lang="en-US" dirty="0"/>
              <a:t>. </a:t>
            </a:r>
          </a:p>
          <a:p>
            <a:pPr algn="just"/>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ca-ES" dirty="0"/>
              <a:t>Presentació: Què en diu la CDPD de l’internament i el tractament involuntaris? </a:t>
            </a:r>
            <a:r>
              <a:rPr lang="en-US" dirty="0"/>
              <a:t>- 5</a:t>
            </a:r>
          </a:p>
        </p:txBody>
      </p:sp>
    </p:spTree>
    <p:extLst>
      <p:ext uri="{BB962C8B-B14F-4D97-AF65-F5344CB8AC3E}">
        <p14:creationId xmlns:p14="http://schemas.microsoft.com/office/powerpoint/2010/main" val="22416613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01CD7C-D660-4440-986B-9B4372EA735B}"/>
              </a:ext>
            </a:extLst>
          </p:cNvPr>
          <p:cNvSpPr>
            <a:spLocks noGrp="1"/>
          </p:cNvSpPr>
          <p:nvPr>
            <p:ph type="sldNum" sz="quarter" idx="12"/>
          </p:nvPr>
        </p:nvSpPr>
        <p:spPr/>
        <p:txBody>
          <a:bodyPr/>
          <a:lstStyle/>
          <a:p>
            <a:fld id="{04260D4A-DEC1-45DD-8AB2-A3349BAAA59E}" type="slidenum">
              <a:rPr lang="en-US" smtClean="0"/>
              <a:pPr/>
              <a:t>99</a:t>
            </a:fld>
            <a:endParaRPr lang="en-US"/>
          </a:p>
        </p:txBody>
      </p:sp>
      <p:sp>
        <p:nvSpPr>
          <p:cNvPr id="3" name="Text Placeholder 2">
            <a:extLst>
              <a:ext uri="{FF2B5EF4-FFF2-40B4-BE49-F238E27FC236}">
                <a16:creationId xmlns:a16="http://schemas.microsoft.com/office/drawing/2014/main" id="{DE6098FF-0D00-FB4A-8C06-FFCB1C1CB5C0}"/>
              </a:ext>
            </a:extLst>
          </p:cNvPr>
          <p:cNvSpPr>
            <a:spLocks noGrp="1"/>
          </p:cNvSpPr>
          <p:nvPr>
            <p:ph type="body" sz="quarter" idx="13"/>
          </p:nvPr>
        </p:nvSpPr>
        <p:spPr>
          <a:xfrm>
            <a:off x="507207" y="1414962"/>
            <a:ext cx="11174400" cy="360000"/>
          </a:xfrm>
        </p:spPr>
        <p:txBody>
          <a:bodyPr/>
          <a:lstStyle/>
          <a:p>
            <a:r>
              <a:rPr lang="ca-ES" dirty="0"/>
              <a:t>Article 12. Igual reconeixement com a persones davant la llei</a:t>
            </a:r>
            <a:endParaRPr lang="es-ES" dirty="0"/>
          </a:p>
        </p:txBody>
      </p:sp>
      <p:sp>
        <p:nvSpPr>
          <p:cNvPr id="4" name="Content Placeholder 3">
            <a:extLst>
              <a:ext uri="{FF2B5EF4-FFF2-40B4-BE49-F238E27FC236}">
                <a16:creationId xmlns:a16="http://schemas.microsoft.com/office/drawing/2014/main" id="{76B241AF-C002-FA48-B0F3-1BD255F1969A}"/>
              </a:ext>
            </a:extLst>
          </p:cNvPr>
          <p:cNvSpPr>
            <a:spLocks noGrp="1"/>
          </p:cNvSpPr>
          <p:nvPr>
            <p:ph sz="quarter" idx="14"/>
          </p:nvPr>
        </p:nvSpPr>
        <p:spPr>
          <a:xfrm>
            <a:off x="507195" y="1876926"/>
            <a:ext cx="11174412" cy="4134261"/>
          </a:xfrm>
        </p:spPr>
        <p:txBody>
          <a:bodyPr/>
          <a:lstStyle/>
          <a:p>
            <a:pPr algn="just">
              <a:spcAft>
                <a:spcPts val="500"/>
              </a:spcAft>
            </a:pPr>
            <a:r>
              <a:rPr lang="ca-ES" sz="2000" dirty="0"/>
              <a:t>L’article 12 és fonamental i imprescindible per a la resta dels articles de la CDPD. </a:t>
            </a:r>
          </a:p>
          <a:p>
            <a:pPr algn="just">
              <a:spcAft>
                <a:spcPts val="500"/>
              </a:spcAft>
            </a:pPr>
            <a:r>
              <a:rPr lang="ca-ES" sz="2000" dirty="0"/>
              <a:t>En protegir el dret a la capacitat d’obrar, la CDPD garanteix que les persones tinguin dret a decidir sobre tots els aspectes de la seva vida, incloent-hi els relacionats amb la seva atenció i tractament. </a:t>
            </a:r>
          </a:p>
          <a:p>
            <a:pPr algn="just">
              <a:spcAft>
                <a:spcPts val="500"/>
              </a:spcAft>
            </a:pPr>
            <a:r>
              <a:rPr lang="ca-ES" sz="2000" dirty="0"/>
              <a:t>Això vol dir que abans d’internar-les o de sotmetre-les a un tractament en un servei de salut mental o en un servei relacionat, sempre cal haver obtingut el seu consentiment informat. </a:t>
            </a:r>
          </a:p>
          <a:p>
            <a:pPr algn="just">
              <a:spcAft>
                <a:spcPts val="500"/>
              </a:spcAft>
            </a:pPr>
            <a:r>
              <a:rPr lang="ca-ES" sz="2000" dirty="0"/>
              <a:t>Els professionals de la salut mental i d’altres disciplines han de procurar, sobretot, tenir un tracte directe amb la persona i no només amb els seus familiars o persones de suport. </a:t>
            </a:r>
          </a:p>
          <a:p>
            <a:pPr algn="just">
              <a:spcAft>
                <a:spcPts val="500"/>
              </a:spcAft>
            </a:pPr>
            <a:r>
              <a:rPr lang="ca-ES" sz="2000" dirty="0"/>
              <a:t>També han de procurar garantir que la persona no és influenciada indegudament pels seus familiars, cuidadors o altres persones de suport a l’hora de prendre una decisió sobre l’atenció o el tractament.</a:t>
            </a:r>
          </a:p>
          <a:p>
            <a:pPr algn="just">
              <a:spcAft>
                <a:spcPts val="500"/>
              </a:spcAft>
            </a:pPr>
            <a:r>
              <a:rPr lang="ca-ES" sz="2000" dirty="0"/>
              <a:t>Els professionals també s’han d’assegurar que les persones rebin un suport adaptat a la seva discapacitat i qualsevol altra cosa que necessitin per prendre o comunicar les seves decisions sobre l’atenció i el tractament</a:t>
            </a:r>
            <a:r>
              <a:rPr lang="en-US" sz="2000" dirty="0"/>
              <a:t>.</a:t>
            </a:r>
          </a:p>
          <a:p>
            <a:pPr algn="just"/>
            <a:endParaRPr lang="en-US" dirty="0"/>
          </a:p>
        </p:txBody>
      </p:sp>
      <p:sp>
        <p:nvSpPr>
          <p:cNvPr id="7" name="Title 4">
            <a:extLst>
              <a:ext uri="{FF2B5EF4-FFF2-40B4-BE49-F238E27FC236}">
                <a16:creationId xmlns:a16="http://schemas.microsoft.com/office/drawing/2014/main" id="{2B981439-3C39-5740-A156-C815A27779BF}"/>
              </a:ext>
            </a:extLst>
          </p:cNvPr>
          <p:cNvSpPr>
            <a:spLocks noGrp="1"/>
          </p:cNvSpPr>
          <p:nvPr>
            <p:ph type="title"/>
          </p:nvPr>
        </p:nvSpPr>
        <p:spPr>
          <a:xfrm>
            <a:off x="507206" y="506411"/>
            <a:ext cx="11091236" cy="432051"/>
          </a:xfrm>
        </p:spPr>
        <p:txBody>
          <a:bodyPr/>
          <a:lstStyle/>
          <a:p>
            <a:r>
              <a:rPr lang="ca-ES" dirty="0"/>
              <a:t>Presentació: Què en diu la CDPD de l’internament i el tractament involuntaris? </a:t>
            </a:r>
            <a:r>
              <a:rPr lang="en-US" dirty="0"/>
              <a:t>- 6</a:t>
            </a:r>
          </a:p>
        </p:txBody>
      </p:sp>
    </p:spTree>
    <p:extLst>
      <p:ext uri="{BB962C8B-B14F-4D97-AF65-F5344CB8AC3E}">
        <p14:creationId xmlns:p14="http://schemas.microsoft.com/office/powerpoint/2010/main" val="1552029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ID" val="LPB_169"/>
  <p:tag name="LANGUAGEID" val="1033"/>
  <p:tag name="COLORTHEMEID" val="LPBBlue"/>
  <p:tag name="BRANDID" val="LPB"/>
  <p:tag name="MARKETNAME" val="Pharma &amp; Biotech"/>
  <p:tag name="CLIENT" val="LZA"/>
  <p:tag name="VERSION" val="1001"/>
  <p:tag name="REFERENCEDATE" val="43545"/>
  <p:tag name="DATE" val="3 April 2019"/>
  <p:tag name="FOOTER1" val="Lonza Microbiome JV - media briefing"/>
</p:tagLst>
</file>

<file path=ppt/tags/tag10.xml><?xml version="1.0" encoding="utf-8"?>
<p:tagLst xmlns:a="http://schemas.openxmlformats.org/drawingml/2006/main" xmlns:r="http://schemas.openxmlformats.org/officeDocument/2006/relationships" xmlns:p="http://schemas.openxmlformats.org/presentationml/2006/main">
  <p:tag name="SHAPETYPE" val="Classification"/>
  <p:tag name="DUPLICATEONIMAGE" val="Tru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xml><?xml version="1.0" encoding="utf-8"?>
<p:tagLst xmlns:a="http://schemas.openxmlformats.org/drawingml/2006/main" xmlns:r="http://schemas.openxmlformats.org/officeDocument/2006/relationships" xmlns:p="http://schemas.openxmlformats.org/presentationml/2006/main">
  <p:tag name="SHAPETYPE" val="Source"/>
</p:tagLst>
</file>

<file path=ppt/tags/tag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Logo"/>
  <p:tag name="DUPLICATEONIMAGE" val="True"/>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LPB - Orange">
      <a:dk1>
        <a:sysClr val="windowText" lastClr="000000"/>
      </a:dk1>
      <a:lt1>
        <a:sysClr val="window" lastClr="FFFFFF"/>
      </a:lt1>
      <a:dk2>
        <a:srgbClr val="183F5A"/>
      </a:dk2>
      <a:lt2>
        <a:srgbClr val="7F7F7F"/>
      </a:lt2>
      <a:accent1>
        <a:srgbClr val="EE7439"/>
      </a:accent1>
      <a:accent2>
        <a:srgbClr val="F4AD00"/>
      </a:accent2>
      <a:accent3>
        <a:srgbClr val="007AC0"/>
      </a:accent3>
      <a:accent4>
        <a:srgbClr val="F6B392"/>
      </a:accent4>
      <a:accent5>
        <a:srgbClr val="F9D273"/>
      </a:accent5>
      <a:accent6>
        <a:srgbClr val="73B6D2"/>
      </a:accent6>
      <a:hlink>
        <a:srgbClr val="0563C1"/>
      </a:hlink>
      <a:folHlink>
        <a:srgbClr val="954F72"/>
      </a:folHlink>
    </a:clrScheme>
    <a:fontScheme name="LPB">
      <a:majorFont>
        <a:latin typeface="Century Gothic"/>
        <a:ea typeface="Arial Unicode MS"/>
        <a:cs typeface="Arial Unicode MS"/>
      </a:majorFont>
      <a:minorFont>
        <a:latin typeface="Calibri Light"/>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PB - Orange">
      <a:dk1>
        <a:sysClr val="windowText" lastClr="000000"/>
      </a:dk1>
      <a:lt1>
        <a:sysClr val="window" lastClr="FFFFFF"/>
      </a:lt1>
      <a:dk2>
        <a:srgbClr val="183F5A"/>
      </a:dk2>
      <a:lt2>
        <a:srgbClr val="7F7F7F"/>
      </a:lt2>
      <a:accent1>
        <a:srgbClr val="EE7439"/>
      </a:accent1>
      <a:accent2>
        <a:srgbClr val="F4AD00"/>
      </a:accent2>
      <a:accent3>
        <a:srgbClr val="007AC0"/>
      </a:accent3>
      <a:accent4>
        <a:srgbClr val="F6B392"/>
      </a:accent4>
      <a:accent5>
        <a:srgbClr val="F9D273"/>
      </a:accent5>
      <a:accent6>
        <a:srgbClr val="73B6D2"/>
      </a:accent6>
      <a:hlink>
        <a:srgbClr val="0563C1"/>
      </a:hlink>
      <a:folHlink>
        <a:srgbClr val="954F72"/>
      </a:folHlink>
    </a:clrScheme>
    <a:fontScheme name="LPB">
      <a:majorFont>
        <a:latin typeface="Century Gothic"/>
        <a:ea typeface="Arial Unicode MS"/>
        <a:cs typeface="Arial Unicode MS"/>
      </a:majorFont>
      <a:minorFont>
        <a:latin typeface="Calibri Light"/>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42b096b-4105-49eb-b55c-14c0faebc69d">CRM347QYS2NC-1659832294-68</_dlc_DocId>
    <_dlc_DocIdUrl xmlns="042b096b-4105-49eb-b55c-14c0faebc69d">
      <Url>https://lonzagroup.sharepoint.com/sites/l003/_layouts/15/DocIdRedir.aspx?ID=CRM347QYS2NC-1659832294-68</Url>
      <Description>CRM347QYS2NC-1659832294-68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56705E77DCC804E9BE7F1C1025886C8" ma:contentTypeVersion="2" ma:contentTypeDescription="Create a new document." ma:contentTypeScope="" ma:versionID="f1c990c1d5a8af9f80b633fb09d2bde5">
  <xsd:schema xmlns:xsd="http://www.w3.org/2001/XMLSchema" xmlns:xs="http://www.w3.org/2001/XMLSchema" xmlns:p="http://schemas.microsoft.com/office/2006/metadata/properties" xmlns:ns2="042b096b-4105-49eb-b55c-14c0faebc69d" xmlns:ns3="ef5a19a5-0bde-491a-9e5b-9baf636fab8c" targetNamespace="http://schemas.microsoft.com/office/2006/metadata/properties" ma:root="true" ma:fieldsID="ec4561506f63d7914714c578ad4965ca" ns2:_="" ns3:_="">
    <xsd:import namespace="042b096b-4105-49eb-b55c-14c0faebc69d"/>
    <xsd:import namespace="ef5a19a5-0bde-491a-9e5b-9baf636fab8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b096b-4105-49eb-b55c-14c0faebc69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f5a19a5-0bde-491a-9e5b-9baf636fab8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80760B-1B5E-4DC8-826E-74FE9931AF94}">
  <ds:schemaRefs>
    <ds:schemaRef ds:uri="http://schemas.microsoft.com/sharepoint/events"/>
  </ds:schemaRefs>
</ds:datastoreItem>
</file>

<file path=customXml/itemProps2.xml><?xml version="1.0" encoding="utf-8"?>
<ds:datastoreItem xmlns:ds="http://schemas.openxmlformats.org/officeDocument/2006/customXml" ds:itemID="{B9AD0E1A-7E6E-4A7E-96B9-8EB3D8F53396}">
  <ds:schemaRefs>
    <ds:schemaRef ds:uri="ef5a19a5-0bde-491a-9e5b-9baf636fab8c"/>
    <ds:schemaRef ds:uri="http://www.w3.org/XML/1998/namespace"/>
    <ds:schemaRef ds:uri="http://schemas.microsoft.com/office/2006/metadata/properties"/>
    <ds:schemaRef ds:uri="http://purl.org/dc/term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042b096b-4105-49eb-b55c-14c0faebc69d"/>
  </ds:schemaRefs>
</ds:datastoreItem>
</file>

<file path=customXml/itemProps3.xml><?xml version="1.0" encoding="utf-8"?>
<ds:datastoreItem xmlns:ds="http://schemas.openxmlformats.org/officeDocument/2006/customXml" ds:itemID="{059A2BC8-8DBB-433C-8417-516F08DCC3A5}">
  <ds:schemaRefs>
    <ds:schemaRef ds:uri="http://schemas.microsoft.com/sharepoint/v3/contenttype/forms"/>
  </ds:schemaRefs>
</ds:datastoreItem>
</file>

<file path=customXml/itemProps4.xml><?xml version="1.0" encoding="utf-8"?>
<ds:datastoreItem xmlns:ds="http://schemas.openxmlformats.org/officeDocument/2006/customXml" ds:itemID="{D7801245-4ED9-47C9-9C04-7F899CAD05AA}">
  <ds:schemaRefs>
    <ds:schemaRef ds:uri="042b096b-4105-49eb-b55c-14c0faebc69d"/>
    <ds:schemaRef ds:uri="ef5a19a5-0bde-491a-9e5b-9baf636fab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LPB</Template>
  <TotalTime>3308</TotalTime>
  <Words>33825</Words>
  <Application>Microsoft Office PowerPoint</Application>
  <PresentationFormat>Pantalla panoràmica</PresentationFormat>
  <Paragraphs>1753</Paragraphs>
  <Slides>123</Slides>
  <Notes>123</Notes>
  <HiddenSlides>0</HiddenSlides>
  <MMClips>0</MMClips>
  <ScaleCrop>false</ScaleCrop>
  <HeadingPairs>
    <vt:vector size="8" baseType="variant">
      <vt:variant>
        <vt:lpstr>Tipus de lletra utilitzats</vt:lpstr>
      </vt:variant>
      <vt:variant>
        <vt:i4>9</vt:i4>
      </vt:variant>
      <vt:variant>
        <vt:lpstr>Tema</vt:lpstr>
      </vt:variant>
      <vt:variant>
        <vt:i4>1</vt:i4>
      </vt:variant>
      <vt:variant>
        <vt:lpstr>Servidors OLE incrustats</vt:lpstr>
      </vt:variant>
      <vt:variant>
        <vt:i4>1</vt:i4>
      </vt:variant>
      <vt:variant>
        <vt:lpstr>Títols de les diapositives</vt:lpstr>
      </vt:variant>
      <vt:variant>
        <vt:i4>123</vt:i4>
      </vt:variant>
    </vt:vector>
  </HeadingPairs>
  <TitlesOfParts>
    <vt:vector size="134" baseType="lpstr">
      <vt:lpstr>Arial</vt:lpstr>
      <vt:lpstr>Calibri</vt:lpstr>
      <vt:lpstr>Calibri Light</vt:lpstr>
      <vt:lpstr>Cambria</vt:lpstr>
      <vt:lpstr>Century Gothic</vt:lpstr>
      <vt:lpstr>Helvetica</vt:lpstr>
      <vt:lpstr>Symbol</vt:lpstr>
      <vt:lpstr>Times</vt:lpstr>
      <vt:lpstr>Times New Roman</vt:lpstr>
      <vt:lpstr>LPB</vt:lpstr>
      <vt:lpstr>think-cell Slide</vt:lpstr>
      <vt:lpstr>Presentació del PowerPoint</vt:lpstr>
      <vt:lpstr>Presentació del PowerPoint</vt:lpstr>
      <vt:lpstr>Quality Rights de l’OMS: objectius i propòsits</vt:lpstr>
      <vt:lpstr>Nota preliminar sobre el llenguatge - 1</vt:lpstr>
      <vt:lpstr>Nota preliminar sobre el llenguatge - 2</vt:lpstr>
      <vt:lpstr>Objectius d’aprenentatge, temes i recursos </vt:lpstr>
      <vt:lpstr>Temes del módul</vt:lpstr>
      <vt:lpstr>Tema 1. Entendre el dret a la capacitat jurídica</vt:lpstr>
      <vt:lpstr>Presentació: Introducció breu al mòdul </vt:lpstr>
      <vt:lpstr>Exercici 1.1: És la meva decisió - 1</vt:lpstr>
      <vt:lpstr>Exercici 1.1: És la meva decisió - 2</vt:lpstr>
      <vt:lpstr>Presentació: El dret a la capacitat jurídica - 1</vt:lpstr>
      <vt:lpstr>Presentació: El dret a la capacitat jurídica - 2 </vt:lpstr>
      <vt:lpstr>Presentació: El dret a la capacitat jurídica - 3</vt:lpstr>
      <vt:lpstr>Presentació: El dret a la capacitat jurídica - 4</vt:lpstr>
      <vt:lpstr>Presentació: El dret a la capacitat jurídica - 5</vt:lpstr>
      <vt:lpstr>Presentació: El dret a la capacitat jurídica - 6</vt:lpstr>
      <vt:lpstr>Presentació: El dret a la capacitat jurídica - 7</vt:lpstr>
      <vt:lpstr>Presentació: El dret a la capacitat jurídica - 8 </vt:lpstr>
      <vt:lpstr>Presentació: El dret a la capacitat jurídica - 9</vt:lpstr>
      <vt:lpstr>Presentació: El dret a la capacitat jurídica - 10</vt:lpstr>
      <vt:lpstr>Presentació: El dret a la capacitat jurídica - 11</vt:lpstr>
      <vt:lpstr>Presentació: El dret a la capacitat jurídica - 12</vt:lpstr>
      <vt:lpstr>Presentació: El dret a la capacitat jurídica - 13</vt:lpstr>
      <vt:lpstr>Presentació: El dret a la capacitat jurídica - 14</vt:lpstr>
      <vt:lpstr>Presentació: El dret a la capacitat jurídica - 15</vt:lpstr>
      <vt:lpstr>Presentació: El dret a la capacitat jurídica - 16</vt:lpstr>
      <vt:lpstr>Presentació: El dret a la capacitat jurídica - 17</vt:lpstr>
      <vt:lpstr>Presentació: El dret a la capacitat jurídica - 18</vt:lpstr>
      <vt:lpstr>Presentació: El dret a la capacitat jurídica - 19</vt:lpstr>
      <vt:lpstr>Exercici 1.2: Denegació de la capacitat jurídica - 1 </vt:lpstr>
      <vt:lpstr>Exercici 1.2: Denegació de la capacitat jurídica - 2</vt:lpstr>
      <vt:lpstr>Presentació: Les conseqüències de la denegació del dret a la capacitat jurídica - 1</vt:lpstr>
      <vt:lpstr>Presentació: Les conseqüències de la denegació del dret a la capacitat jurídica - 2</vt:lpstr>
      <vt:lpstr>Presentació: Resum del tema - 1 </vt:lpstr>
      <vt:lpstr>Presentació: Resum del tema - 2 </vt:lpstr>
      <vt:lpstr>Presentació: Resum del tema - 3 </vt:lpstr>
      <vt:lpstr>Tema 2. El suport a la presa de decisions i la planificació de decisions anticipades</vt:lpstr>
      <vt:lpstr>Tema 2. El suport a la presa de decisions i la planificació de decisions anticipades</vt:lpstr>
      <vt:lpstr>Exercici 2.1. Debat sobre el suport a la presa de decisions</vt:lpstr>
      <vt:lpstr>Presentació: El suport a la presa de decisions - 1 </vt:lpstr>
      <vt:lpstr>Presentació: El suport a la presa de decisions - 2</vt:lpstr>
      <vt:lpstr>Presentació: El suport a la presa de decisions - 3</vt:lpstr>
      <vt:lpstr>Presentació: El suport a la presa de decisions - 4</vt:lpstr>
      <vt:lpstr>Presentació: El suport a la presa de decisions - 5</vt:lpstr>
      <vt:lpstr>Presentació: El suport a la presa de decisions - 6</vt:lpstr>
      <vt:lpstr>Presentació: El suport a la presa de decisions - 7 </vt:lpstr>
      <vt:lpstr>Presentació: El suport a la presa de decisions - 8 </vt:lpstr>
      <vt:lpstr>Presentació: El suport a la presa de decisions - 9 </vt:lpstr>
      <vt:lpstr>Presentació: El suport a la presa de decisions - 10 </vt:lpstr>
      <vt:lpstr>Presentació: El suport a la presa de decisions - 11 </vt:lpstr>
      <vt:lpstr>Presentació: El suport a la presa de decisions - 12</vt:lpstr>
      <vt:lpstr>Presentació: El suport a la presa de decisions - 13</vt:lpstr>
      <vt:lpstr>Presentació: El suport a la presa de decisions - 14</vt:lpstr>
      <vt:lpstr>Presentació: El suport a la presa de decisions - 15</vt:lpstr>
      <vt:lpstr>Presentació: El suport a la presa de decisions - 16</vt:lpstr>
      <vt:lpstr>Presentació: El suport a la presa de decisions - 17</vt:lpstr>
      <vt:lpstr>Presentació: El suport a la presa de decisions - 18</vt:lpstr>
      <vt:lpstr>Presentació: El suport a la presa de decisions - 19</vt:lpstr>
      <vt:lpstr>Presentació: El suport a la presa de decisions - 20</vt:lpstr>
      <vt:lpstr>Exercici 2.2: Casos sobre suport a la presa de decisions - 1</vt:lpstr>
      <vt:lpstr>Exercici 2.2: Casos sobre suport a la presa de decisions - 2</vt:lpstr>
      <vt:lpstr>Exercici 2.2: Casos sobre suport a la presa de decisions - 3</vt:lpstr>
      <vt:lpstr>Exercici 2.2: Casos sobre suport a la presa de decisions - 4</vt:lpstr>
      <vt:lpstr>Exercici 2.2: Casos sobre suport a la presa de decisions - 5</vt:lpstr>
      <vt:lpstr>Exercici 2.2: Casos sobre suport a la presa de decisions - 6</vt:lpstr>
      <vt:lpstr>Exercici 2.2: Casos sobre suport a la presa de decisions - 7</vt:lpstr>
      <vt:lpstr>Presentació: la planificació de decisions anticipades - 1 </vt:lpstr>
      <vt:lpstr>Presentació: la planificació de decisions anticipades - 2 </vt:lpstr>
      <vt:lpstr>Presentació: la planificació de decisions anticipades - 3 </vt:lpstr>
      <vt:lpstr>Presentació: la planificació de decisions anticipades - 4 </vt:lpstr>
      <vt:lpstr>Presentació: la planificació de decisions anticipades - 5 </vt:lpstr>
      <vt:lpstr>Presentació: la planificació de decisions anticipades - 6 </vt:lpstr>
      <vt:lpstr>Presentació: la planificació de decisions anticipades - 7</vt:lpstr>
      <vt:lpstr>Presentació: la planificació de decisions anticipades - 8 </vt:lpstr>
      <vt:lpstr>Exercici 2.3: Debat sobre la planificació de decisions anticipades - 1 </vt:lpstr>
      <vt:lpstr>Exercici 2.3: Debat sobre la planificació de decisions anticipades - 2 </vt:lpstr>
      <vt:lpstr>Exercici 2.3: Debat sobre la planificació de decisions anticipades  - 3 </vt:lpstr>
      <vt:lpstr>Exercici 2.3: Debat sobre la planificació de decisions anticipades  - 4 </vt:lpstr>
      <vt:lpstr>Exercici 2.3: Debat sobre la planificació de decisions anticipades  - 5 </vt:lpstr>
      <vt:lpstr>Exercici 2.3: Debat sobre la planificació de decisions anticipades  - 6</vt:lpstr>
      <vt:lpstr>Tema 3. El consentiment informat i els plans de recuperació</vt:lpstr>
      <vt:lpstr>Presentació: El consentiment informat - 1 </vt:lpstr>
      <vt:lpstr>Presentació: El consentiment informat - 2</vt:lpstr>
      <vt:lpstr>Presentació: El consentiment informat - 3</vt:lpstr>
      <vt:lpstr>Presentació: el tractament dirigit per la persona i els plans de recuperació - 1</vt:lpstr>
      <vt:lpstr>Presentació: el tractament dirigit per la persona i els plans de recuperació - 2</vt:lpstr>
      <vt:lpstr>Presentació: el tractament dirigit per la persona i els plans de recuperació - 3</vt:lpstr>
      <vt:lpstr>Presentació: el tractament dirigit per la persona i els plans de recuperació - 4</vt:lpstr>
      <vt:lpstr>Tema 4. Evitar l’ingrés hospitalari i el tractament involuntaris en els serveis socials i de salut mental</vt:lpstr>
      <vt:lpstr>Exercici 4.1: L’experiència de l’ingrés hospitalari i el tractament involuntaris - 1</vt:lpstr>
      <vt:lpstr>Exercici 4.1: L’experiència de l’ingrés hospitalari i el tractament involuntaris - 2</vt:lpstr>
      <vt:lpstr>Exercici 4.1: L’experiència de l’ingrés hospitalari i el tractament involuntaris - 3</vt:lpstr>
      <vt:lpstr>Presentació: Què en diu la CDPD de l’internament i el tractament involuntaris? - 1</vt:lpstr>
      <vt:lpstr>Presentació: Què en diu la CDPD de l’internament i el tractament involuntaris? - 2</vt:lpstr>
      <vt:lpstr>Presentació: Què en diu la CDPD de l’internament i el tractament involuntaris? - 3</vt:lpstr>
      <vt:lpstr>Presentació: Què en diu la CDPD de l’internament i el tractament involuntaris? - 4</vt:lpstr>
      <vt:lpstr>Presentació: Què en diu la CDPD de l’internament i el tractament involuntaris? - 5</vt:lpstr>
      <vt:lpstr>Presentació: Què en diu la CDPD de l’internament i el tractament involuntaris? - 6</vt:lpstr>
      <vt:lpstr>Presentació: Què en diu la CDPD de l’internament i el tractament involuntaris? - 7</vt:lpstr>
      <vt:lpstr>Presentació: Què en diu la CDPD de l’internament i el tractament involuntaris? - 8</vt:lpstr>
      <vt:lpstr>Presentació: Què en diu la CDPD de l’internament i el tractament involuntaris? - 9</vt:lpstr>
      <vt:lpstr>Presentació: Què en diu la CDPD de l’internament i el tractament involuntaris? - 10</vt:lpstr>
      <vt:lpstr>Presentació: Què en diu la CDPD de l’internament i el tractament involuntaris? - 11</vt:lpstr>
      <vt:lpstr>Presentació: Què en diu la CDPD de l’internament i el tractament involuntaris? - 12</vt:lpstr>
      <vt:lpstr>Presentació: Què en diu la CDPD de l’internament i el tractament involuntaris? - 13</vt:lpstr>
      <vt:lpstr>Exercici 4.2: Què es fa en el meu país? - 1 </vt:lpstr>
      <vt:lpstr>Exercici 4.2: Què es fa en el meu país? - 2 </vt:lpstr>
      <vt:lpstr>Exercici 4.2: Què es fa en el meu país? - 3 </vt:lpstr>
      <vt:lpstr>Exercici 4.3: Cas en què s’eviten les mesures coercitives - 1</vt:lpstr>
      <vt:lpstr>Exercici 4.3: Cas en què s’eviten les mesures coercitives - 2</vt:lpstr>
      <vt:lpstr>Exercici 4.3: Cas en què s’eviten les mesures coercitives - 3</vt:lpstr>
      <vt:lpstr>Exercici 4.3: Cas en què s’eviten les mesures coercitives - 4</vt:lpstr>
      <vt:lpstr>Exercici 4.3: Cas en què s’eviten les mesures coercitives - 5</vt:lpstr>
      <vt:lpstr>Exercici 4.4. Una situació difícil -1 </vt:lpstr>
      <vt:lpstr>Exercici 4.4. Una situació difícil - 2 </vt:lpstr>
      <vt:lpstr>Exercici 4.4. Una situació difícil - 3</vt:lpstr>
      <vt:lpstr>Exercici 4.4. Una situació difícil - 4</vt:lpstr>
      <vt:lpstr>Exercici 4.4. Una situació difícil - 5</vt:lpstr>
      <vt:lpstr>Exercici 4.4. Una situació difícil - 6</vt:lpstr>
      <vt:lpstr>Finalització de la formació -1 </vt:lpstr>
      <vt:lpstr>Finalització de la formació - 2 </vt:lpstr>
      <vt:lpstr>Reconeixements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Slides: Legal capacity and the right to decide in mental health and social services</dc:title>
  <dc:creator>Julia Faure</dc:creator>
  <cp:lastModifiedBy>Maria José Velasco</cp:lastModifiedBy>
  <cp:revision>203</cp:revision>
  <cp:lastPrinted>2019-10-28T11:58:38Z</cp:lastPrinted>
  <dcterms:created xsi:type="dcterms:W3CDTF">2019-04-19T06:21:23Z</dcterms:created>
  <dcterms:modified xsi:type="dcterms:W3CDTF">2023-04-12T20:40:33Z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0x010100956705E77DCC804E9BE7F1C1025886C8</vt:lpwstr>
  </property>
  <property fmtid="{D5CDD505-2E9C-101B-9397-08002B2CF9AE}" pid="3" name="_dlc_DocIdItemGuid">
    <vt:lpwstr>ff9045ed-125f-40ab-bbf0-2c943c8f1c66</vt:lpwstr>
  </property>
</Properties>
</file>