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Override1.xml" ContentType="application/vnd.openxmlformats-officedocument.themeOverride+xml"/>
  <Override PartName="/ppt/tags/tag4.xml" ContentType="application/vnd.openxmlformats-officedocument.presentationml.tags+xml"/>
  <Override PartName="/ppt/tags/tag5.xml" ContentType="application/vnd.openxmlformats-officedocument.presentationml.tags+xml"/>
  <Override PartName="/ppt/theme/themeOverride2.xml" ContentType="application/vnd.openxmlformats-officedocument.themeOverride+xml"/>
  <Override PartName="/ppt/theme/themeOverride3.xml" ContentType="application/vnd.openxmlformats-officedocument.themeOverride+xml"/>
  <Override PartName="/ppt/tags/tag6.xml" ContentType="application/vnd.openxmlformats-officedocument.presentationml.tags+xml"/>
  <Override PartName="/ppt/theme/themeOverride4.xml" ContentType="application/vnd.openxmlformats-officedocument.themeOverride+xml"/>
  <Override PartName="/ppt/tags/tag7.xml" ContentType="application/vnd.openxmlformats-officedocument.presentationml.tags+xml"/>
  <Override PartName="/ppt/theme/themeOverride5.xml" ContentType="application/vnd.openxmlformats-officedocument.themeOverride+xml"/>
  <Override PartName="/ppt/tags/tag8.xml" ContentType="application/vnd.openxmlformats-officedocument.presentationml.tags+xml"/>
  <Override PartName="/ppt/tags/tag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Lst>
  <p:notesMasterIdLst>
    <p:notesMasterId r:id="rId168"/>
  </p:notesMasterIdLst>
  <p:handoutMasterIdLst>
    <p:handoutMasterId r:id="rId169"/>
  </p:handoutMasterIdLst>
  <p:sldIdLst>
    <p:sldId id="257" r:id="rId2"/>
    <p:sldId id="486" r:id="rId3"/>
    <p:sldId id="488" r:id="rId4"/>
    <p:sldId id="489" r:id="rId5"/>
    <p:sldId id="490" r:id="rId6"/>
    <p:sldId id="491" r:id="rId7"/>
    <p:sldId id="466" r:id="rId8"/>
    <p:sldId id="467" r:id="rId9"/>
    <p:sldId id="468" r:id="rId10"/>
    <p:sldId id="469" r:id="rId11"/>
    <p:sldId id="470" r:id="rId12"/>
    <p:sldId id="471" r:id="rId13"/>
    <p:sldId id="472" r:id="rId14"/>
    <p:sldId id="473" r:id="rId15"/>
    <p:sldId id="474" r:id="rId16"/>
    <p:sldId id="475" r:id="rId17"/>
    <p:sldId id="476" r:id="rId18"/>
    <p:sldId id="477" r:id="rId19"/>
    <p:sldId id="478" r:id="rId20"/>
    <p:sldId id="479" r:id="rId21"/>
    <p:sldId id="480" r:id="rId22"/>
    <p:sldId id="306" r:id="rId23"/>
    <p:sldId id="481" r:id="rId24"/>
    <p:sldId id="482" r:id="rId25"/>
    <p:sldId id="310" r:id="rId26"/>
    <p:sldId id="485" r:id="rId27"/>
    <p:sldId id="483" r:id="rId28"/>
    <p:sldId id="313" r:id="rId29"/>
    <p:sldId id="314" r:id="rId30"/>
    <p:sldId id="315" r:id="rId31"/>
    <p:sldId id="316" r:id="rId32"/>
    <p:sldId id="317" r:id="rId33"/>
    <p:sldId id="318" r:id="rId34"/>
    <p:sldId id="319" r:id="rId35"/>
    <p:sldId id="320" r:id="rId36"/>
    <p:sldId id="321" r:id="rId37"/>
    <p:sldId id="322" r:id="rId38"/>
    <p:sldId id="323" r:id="rId39"/>
    <p:sldId id="324" r:id="rId40"/>
    <p:sldId id="325" r:id="rId41"/>
    <p:sldId id="326" r:id="rId42"/>
    <p:sldId id="327" r:id="rId43"/>
    <p:sldId id="328" r:id="rId44"/>
    <p:sldId id="344" r:id="rId45"/>
    <p:sldId id="345" r:id="rId46"/>
    <p:sldId id="341" r:id="rId47"/>
    <p:sldId id="343" r:id="rId48"/>
    <p:sldId id="342" r:id="rId49"/>
    <p:sldId id="330" r:id="rId50"/>
    <p:sldId id="331" r:id="rId51"/>
    <p:sldId id="332" r:id="rId52"/>
    <p:sldId id="333" r:id="rId53"/>
    <p:sldId id="334" r:id="rId54"/>
    <p:sldId id="336" r:id="rId55"/>
    <p:sldId id="338" r:id="rId56"/>
    <p:sldId id="460" r:id="rId57"/>
    <p:sldId id="340" r:id="rId58"/>
    <p:sldId id="346" r:id="rId59"/>
    <p:sldId id="347" r:id="rId60"/>
    <p:sldId id="364" r:id="rId61"/>
    <p:sldId id="348" r:id="rId62"/>
    <p:sldId id="363" r:id="rId63"/>
    <p:sldId id="353" r:id="rId64"/>
    <p:sldId id="354" r:id="rId65"/>
    <p:sldId id="355" r:id="rId66"/>
    <p:sldId id="356" r:id="rId67"/>
    <p:sldId id="357" r:id="rId68"/>
    <p:sldId id="358" r:id="rId69"/>
    <p:sldId id="359" r:id="rId70"/>
    <p:sldId id="360" r:id="rId71"/>
    <p:sldId id="361" r:id="rId72"/>
    <p:sldId id="362" r:id="rId73"/>
    <p:sldId id="349" r:id="rId74"/>
    <p:sldId id="350" r:id="rId75"/>
    <p:sldId id="351" r:id="rId76"/>
    <p:sldId id="352" r:id="rId77"/>
    <p:sldId id="365" r:id="rId78"/>
    <p:sldId id="366" r:id="rId79"/>
    <p:sldId id="367" r:id="rId80"/>
    <p:sldId id="369" r:id="rId81"/>
    <p:sldId id="370" r:id="rId82"/>
    <p:sldId id="371" r:id="rId83"/>
    <p:sldId id="372" r:id="rId84"/>
    <p:sldId id="373" r:id="rId85"/>
    <p:sldId id="374" r:id="rId86"/>
    <p:sldId id="375" r:id="rId87"/>
    <p:sldId id="376" r:id="rId88"/>
    <p:sldId id="377" r:id="rId89"/>
    <p:sldId id="378" r:id="rId90"/>
    <p:sldId id="379" r:id="rId91"/>
    <p:sldId id="380" r:id="rId92"/>
    <p:sldId id="381" r:id="rId93"/>
    <p:sldId id="382" r:id="rId94"/>
    <p:sldId id="383" r:id="rId95"/>
    <p:sldId id="384" r:id="rId96"/>
    <p:sldId id="387" r:id="rId97"/>
    <p:sldId id="388" r:id="rId98"/>
    <p:sldId id="389" r:id="rId99"/>
    <p:sldId id="391" r:id="rId100"/>
    <p:sldId id="392" r:id="rId101"/>
    <p:sldId id="393" r:id="rId102"/>
    <p:sldId id="394" r:id="rId103"/>
    <p:sldId id="395" r:id="rId104"/>
    <p:sldId id="396" r:id="rId105"/>
    <p:sldId id="397" r:id="rId106"/>
    <p:sldId id="398" r:id="rId107"/>
    <p:sldId id="399" r:id="rId108"/>
    <p:sldId id="400" r:id="rId109"/>
    <p:sldId id="402" r:id="rId110"/>
    <p:sldId id="403" r:id="rId111"/>
    <p:sldId id="404" r:id="rId112"/>
    <p:sldId id="405" r:id="rId113"/>
    <p:sldId id="406" r:id="rId114"/>
    <p:sldId id="407" r:id="rId115"/>
    <p:sldId id="385" r:id="rId116"/>
    <p:sldId id="386" r:id="rId117"/>
    <p:sldId id="408" r:id="rId118"/>
    <p:sldId id="409" r:id="rId119"/>
    <p:sldId id="410" r:id="rId120"/>
    <p:sldId id="411" r:id="rId121"/>
    <p:sldId id="412" r:id="rId122"/>
    <p:sldId id="413" r:id="rId123"/>
    <p:sldId id="414" r:id="rId124"/>
    <p:sldId id="415" r:id="rId125"/>
    <p:sldId id="416" r:id="rId126"/>
    <p:sldId id="417" r:id="rId127"/>
    <p:sldId id="418" r:id="rId128"/>
    <p:sldId id="419" r:id="rId129"/>
    <p:sldId id="420" r:id="rId130"/>
    <p:sldId id="421" r:id="rId131"/>
    <p:sldId id="422" r:id="rId132"/>
    <p:sldId id="423" r:id="rId133"/>
    <p:sldId id="424" r:id="rId134"/>
    <p:sldId id="425" r:id="rId135"/>
    <p:sldId id="426" r:id="rId136"/>
    <p:sldId id="427" r:id="rId137"/>
    <p:sldId id="428" r:id="rId138"/>
    <p:sldId id="431" r:id="rId139"/>
    <p:sldId id="432" r:id="rId140"/>
    <p:sldId id="433" r:id="rId141"/>
    <p:sldId id="434" r:id="rId142"/>
    <p:sldId id="435" r:id="rId143"/>
    <p:sldId id="436" r:id="rId144"/>
    <p:sldId id="437" r:id="rId145"/>
    <p:sldId id="438" r:id="rId146"/>
    <p:sldId id="439" r:id="rId147"/>
    <p:sldId id="440" r:id="rId148"/>
    <p:sldId id="441" r:id="rId149"/>
    <p:sldId id="442" r:id="rId150"/>
    <p:sldId id="429" r:id="rId151"/>
    <p:sldId id="430" r:id="rId152"/>
    <p:sldId id="443" r:id="rId153"/>
    <p:sldId id="444" r:id="rId154"/>
    <p:sldId id="445" r:id="rId155"/>
    <p:sldId id="446" r:id="rId156"/>
    <p:sldId id="447" r:id="rId157"/>
    <p:sldId id="448" r:id="rId158"/>
    <p:sldId id="449" r:id="rId159"/>
    <p:sldId id="450" r:id="rId160"/>
    <p:sldId id="451" r:id="rId161"/>
    <p:sldId id="452" r:id="rId162"/>
    <p:sldId id="453" r:id="rId163"/>
    <p:sldId id="454" r:id="rId164"/>
    <p:sldId id="455" r:id="rId165"/>
    <p:sldId id="456" r:id="rId166"/>
    <p:sldId id="487" r:id="rId167"/>
  </p:sldIdLst>
  <p:sldSz cx="12192000" cy="6858000"/>
  <p:notesSz cx="6808788" cy="9940925"/>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05" userDrawn="1">
          <p15:clr>
            <a:srgbClr val="A4A3A4"/>
          </p15:clr>
        </p15:guide>
        <p15:guide id="2" pos="212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Bramley" initials="DB"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87" autoAdjust="0"/>
    <p:restoredTop sz="95827" autoAdjust="0"/>
  </p:normalViewPr>
  <p:slideViewPr>
    <p:cSldViewPr snapToGrid="0" showGuides="1">
      <p:cViewPr varScale="1">
        <p:scale>
          <a:sx n="110" d="100"/>
          <a:sy n="110" d="100"/>
        </p:scale>
        <p:origin x="918" y="114"/>
      </p:cViewPr>
      <p:guideLst>
        <p:guide orient="horz" pos="2160"/>
        <p:guide pos="3840"/>
      </p:guideLst>
    </p:cSldViewPr>
  </p:slideViewPr>
  <p:outlineViewPr>
    <p:cViewPr>
      <p:scale>
        <a:sx n="33" d="100"/>
        <a:sy n="33" d="100"/>
      </p:scale>
      <p:origin x="0" y="-62856"/>
    </p:cViewPr>
  </p:outlin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51" d="100"/>
          <a:sy n="51" d="100"/>
        </p:scale>
        <p:origin x="2976" y="84"/>
      </p:cViewPr>
      <p:guideLst>
        <p:guide orient="horz" pos="3105"/>
        <p:guide pos="2121"/>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commentAuthors" Target="commentAuthor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presProps" Target="presProp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2"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92751C-109D-4F4C-8AC7-862151798C58}" type="doc">
      <dgm:prSet loTypeId="urn:microsoft.com/office/officeart/2005/8/layout/radial1" loCatId="" qsTypeId="urn:microsoft.com/office/officeart/2005/8/quickstyle/simple1" qsCatId="simple" csTypeId="urn:microsoft.com/office/officeart/2005/8/colors/accent1_1" csCatId="accent1" phldr="1"/>
      <dgm:spPr/>
      <dgm:t>
        <a:bodyPr/>
        <a:lstStyle/>
        <a:p>
          <a:endParaRPr lang="en-US"/>
        </a:p>
      </dgm:t>
    </dgm:pt>
    <dgm:pt modelId="{0F0F2363-552C-094A-82F6-B9ACCD9CC5BE}">
      <dgm:prSet phldrT="[Text]" custT="1"/>
      <dgm:spPr>
        <a:solidFill>
          <a:schemeClr val="accent5">
            <a:lumMod val="40000"/>
            <a:lumOff val="60000"/>
          </a:schemeClr>
        </a:solidFill>
      </dgm:spPr>
      <dgm:t>
        <a:bodyPr/>
        <a:lstStyle/>
        <a:p>
          <a:r>
            <a:rPr lang="es-ES" sz="1800" b="1" dirty="0" err="1"/>
            <a:t>Dret</a:t>
          </a:r>
          <a:r>
            <a:rPr lang="es-ES" sz="1800" b="1" dirty="0"/>
            <a:t> de la CDPD: </a:t>
          </a:r>
          <a:r>
            <a:rPr lang="es-ES" sz="1800" b="1" dirty="0" err="1"/>
            <a:t>artícle</a:t>
          </a:r>
          <a:r>
            <a:rPr lang="es-ES" sz="1800" b="1" dirty="0"/>
            <a:t>...</a:t>
          </a:r>
          <a:endParaRPr lang="en-US" sz="1800" dirty="0"/>
        </a:p>
      </dgm:t>
    </dgm:pt>
    <dgm:pt modelId="{072C7BF3-1878-A544-9EDC-EB9949A04AC3}" type="parTrans" cxnId="{D9BF6880-8BCB-5B45-8665-7C4D47C27509}">
      <dgm:prSet/>
      <dgm:spPr/>
      <dgm:t>
        <a:bodyPr/>
        <a:lstStyle/>
        <a:p>
          <a:endParaRPr lang="en-US" sz="1500"/>
        </a:p>
      </dgm:t>
    </dgm:pt>
    <dgm:pt modelId="{7E3E460B-DB62-DB47-B10E-7F595808674B}" type="sibTrans" cxnId="{D9BF6880-8BCB-5B45-8665-7C4D47C27509}">
      <dgm:prSet/>
      <dgm:spPr/>
      <dgm:t>
        <a:bodyPr/>
        <a:lstStyle/>
        <a:p>
          <a:endParaRPr lang="en-US" sz="1500"/>
        </a:p>
      </dgm:t>
    </dgm:pt>
    <dgm:pt modelId="{9BF1C847-8108-F042-A1AB-7FF8E7F50729}">
      <dgm:prSet phldrT="[Text]" custT="1"/>
      <dgm:spPr/>
      <dgm:t>
        <a:bodyPr/>
        <a:lstStyle/>
        <a:p>
          <a:pPr>
            <a:buNone/>
          </a:pPr>
          <a:r>
            <a:rPr lang="en-US" sz="1500" dirty="0" err="1"/>
            <a:t>Persones</a:t>
          </a:r>
          <a:r>
            <a:rPr lang="en-US" sz="1500" dirty="0"/>
            <a:t> </a:t>
          </a:r>
          <a:r>
            <a:rPr lang="en-US" sz="1500" dirty="0" err="1"/>
            <a:t>amb</a:t>
          </a:r>
          <a:r>
            <a:rPr lang="en-US" sz="1500" dirty="0"/>
            <a:t> </a:t>
          </a:r>
          <a:r>
            <a:rPr lang="en-US" sz="1500" dirty="0" err="1"/>
            <a:t>discapacitat</a:t>
          </a:r>
          <a:r>
            <a:rPr lang="en-US" sz="1500" dirty="0"/>
            <a:t> </a:t>
          </a:r>
          <a:r>
            <a:rPr lang="en-US" sz="1500" dirty="0" err="1"/>
            <a:t>psicosocial</a:t>
          </a:r>
          <a:r>
            <a:rPr lang="en-US" sz="1500" dirty="0"/>
            <a:t>, </a:t>
          </a:r>
          <a:r>
            <a:rPr lang="en-US" sz="1500" dirty="0" err="1"/>
            <a:t>intel·lectual</a:t>
          </a:r>
          <a:r>
            <a:rPr lang="en-US" sz="1500" dirty="0"/>
            <a:t> o </a:t>
          </a:r>
          <a:r>
            <a:rPr lang="en-US" sz="1500" dirty="0" err="1"/>
            <a:t>cognitiva</a:t>
          </a:r>
          <a:r>
            <a:rPr lang="en-US" sz="1500" dirty="0"/>
            <a:t>: </a:t>
          </a:r>
        </a:p>
        <a:p>
          <a:pPr>
            <a:buFont typeface="Arial" panose="020B0604020202020204" pitchFamily="34" charset="0"/>
            <a:buChar char="•"/>
          </a:pPr>
          <a:r>
            <a:rPr lang="en-US" sz="1500" dirty="0"/>
            <a:t>…</a:t>
          </a:r>
        </a:p>
      </dgm:t>
    </dgm:pt>
    <dgm:pt modelId="{D6CECDB7-B449-DB43-ADC4-B24771325A28}" type="parTrans" cxnId="{B0D3FC2B-71FB-E742-B61F-6D107B9EA856}">
      <dgm:prSet custT="1"/>
      <dgm:spPr/>
      <dgm:t>
        <a:bodyPr/>
        <a:lstStyle/>
        <a:p>
          <a:endParaRPr lang="en-US" sz="1500"/>
        </a:p>
      </dgm:t>
    </dgm:pt>
    <dgm:pt modelId="{B59A685E-8BED-364F-B6AE-FC4DBAE2E772}" type="sibTrans" cxnId="{B0D3FC2B-71FB-E742-B61F-6D107B9EA856}">
      <dgm:prSet/>
      <dgm:spPr/>
      <dgm:t>
        <a:bodyPr/>
        <a:lstStyle/>
        <a:p>
          <a:endParaRPr lang="en-US" sz="1500"/>
        </a:p>
      </dgm:t>
    </dgm:pt>
    <dgm:pt modelId="{0BEE7EFD-9EA7-6C48-B123-78E6454B3B11}">
      <dgm:prSet phldrT="[Text]" custT="1"/>
      <dgm:spPr/>
      <dgm:t>
        <a:bodyPr/>
        <a:lstStyle/>
        <a:p>
          <a:pPr>
            <a:buNone/>
          </a:pPr>
          <a:r>
            <a:rPr lang="en-US" sz="1500" dirty="0" err="1"/>
            <a:t>Líders</a:t>
          </a:r>
          <a:r>
            <a:rPr lang="en-US" sz="1500" dirty="0"/>
            <a:t> </a:t>
          </a:r>
          <a:r>
            <a:rPr lang="en-US" sz="1500" dirty="0" err="1"/>
            <a:t>religiosos</a:t>
          </a:r>
          <a:r>
            <a:rPr lang="en-US" sz="1500" dirty="0"/>
            <a:t>:</a:t>
          </a:r>
        </a:p>
        <a:p>
          <a:pPr>
            <a:buFont typeface="Arial" panose="020B0604020202020204" pitchFamily="34" charset="0"/>
            <a:buChar char="•"/>
          </a:pPr>
          <a:r>
            <a:rPr lang="en-US" sz="1500" dirty="0"/>
            <a:t>…</a:t>
          </a:r>
        </a:p>
        <a:p>
          <a:pPr>
            <a:buFont typeface="Arial" panose="020B0604020202020204" pitchFamily="34" charset="0"/>
            <a:buChar char="•"/>
          </a:pPr>
          <a:r>
            <a:rPr lang="en-US" sz="1500" dirty="0"/>
            <a:t>…</a:t>
          </a:r>
        </a:p>
      </dgm:t>
    </dgm:pt>
    <dgm:pt modelId="{BF78F02F-C0A3-6344-B195-47F751727598}" type="parTrans" cxnId="{17A98D52-D5D6-FD41-B2D8-34245CDF91DF}">
      <dgm:prSet custT="1"/>
      <dgm:spPr/>
      <dgm:t>
        <a:bodyPr/>
        <a:lstStyle/>
        <a:p>
          <a:endParaRPr lang="en-US" sz="1500"/>
        </a:p>
      </dgm:t>
    </dgm:pt>
    <dgm:pt modelId="{C375AC9D-4533-9048-8915-40132F9EDEF8}" type="sibTrans" cxnId="{17A98D52-D5D6-FD41-B2D8-34245CDF91DF}">
      <dgm:prSet/>
      <dgm:spPr/>
      <dgm:t>
        <a:bodyPr/>
        <a:lstStyle/>
        <a:p>
          <a:endParaRPr lang="en-US" sz="1500"/>
        </a:p>
      </dgm:t>
    </dgm:pt>
    <dgm:pt modelId="{FC6BD673-163F-6F42-B604-E1B37F1095E4}">
      <dgm:prSet phldrT="[Text]" custT="1"/>
      <dgm:spPr/>
      <dgm:t>
        <a:bodyPr/>
        <a:lstStyle/>
        <a:p>
          <a:pPr>
            <a:buNone/>
          </a:pPr>
          <a:r>
            <a:rPr lang="en-US" sz="1500" dirty="0" err="1"/>
            <a:t>Mestres</a:t>
          </a:r>
          <a:r>
            <a:rPr lang="en-US" sz="1500" dirty="0"/>
            <a:t>:</a:t>
          </a:r>
        </a:p>
        <a:p>
          <a:pPr>
            <a:buFont typeface="Arial" panose="020B0604020202020204" pitchFamily="34" charset="0"/>
            <a:buChar char="•"/>
          </a:pPr>
          <a:r>
            <a:rPr lang="en-US" sz="1500" dirty="0"/>
            <a:t>…</a:t>
          </a:r>
        </a:p>
        <a:p>
          <a:pPr>
            <a:buFont typeface="Arial" panose="020B0604020202020204" pitchFamily="34" charset="0"/>
            <a:buChar char="•"/>
          </a:pPr>
          <a:r>
            <a:rPr lang="en-US" sz="1500" dirty="0"/>
            <a:t>…</a:t>
          </a:r>
        </a:p>
      </dgm:t>
    </dgm:pt>
    <dgm:pt modelId="{76917D0C-C464-9A40-9105-8B98B641B0A3}" type="parTrans" cxnId="{B65BD9E5-4367-9F4A-A72E-6A9E5A17DC8A}">
      <dgm:prSet custT="1"/>
      <dgm:spPr/>
      <dgm:t>
        <a:bodyPr/>
        <a:lstStyle/>
        <a:p>
          <a:endParaRPr lang="en-US" sz="1500"/>
        </a:p>
      </dgm:t>
    </dgm:pt>
    <dgm:pt modelId="{1EA08D5F-6152-164B-8EBF-F890E5243E9A}" type="sibTrans" cxnId="{B65BD9E5-4367-9F4A-A72E-6A9E5A17DC8A}">
      <dgm:prSet/>
      <dgm:spPr/>
      <dgm:t>
        <a:bodyPr/>
        <a:lstStyle/>
        <a:p>
          <a:endParaRPr lang="en-US" sz="1500"/>
        </a:p>
      </dgm:t>
    </dgm:pt>
    <dgm:pt modelId="{BBD80314-7E15-5040-BCE7-B76841404511}">
      <dgm:prSet phldrT="[Text]" custT="1"/>
      <dgm:spPr/>
      <dgm:t>
        <a:bodyPr/>
        <a:lstStyle/>
        <a:p>
          <a:pPr>
            <a:buNone/>
          </a:pPr>
          <a:r>
            <a:rPr lang="en-US" sz="1500" dirty="0"/>
            <a:t>Professionals de la </a:t>
          </a:r>
          <a:r>
            <a:rPr lang="en-US" sz="1500" dirty="0" err="1"/>
            <a:t>salut</a:t>
          </a:r>
          <a:r>
            <a:rPr lang="en-US" sz="1500" dirty="0"/>
            <a:t> mental I </a:t>
          </a:r>
          <a:r>
            <a:rPr lang="en-US" sz="1500" dirty="0" err="1"/>
            <a:t>altres</a:t>
          </a:r>
          <a:r>
            <a:rPr lang="en-US" sz="1500" dirty="0"/>
            <a:t> </a:t>
          </a:r>
          <a:r>
            <a:rPr lang="en-US" sz="1500" dirty="0" err="1"/>
            <a:t>àmbits</a:t>
          </a:r>
          <a:r>
            <a:rPr lang="en-US" sz="1500" dirty="0"/>
            <a:t>:</a:t>
          </a:r>
        </a:p>
        <a:p>
          <a:pPr>
            <a:buFont typeface="Arial" panose="020B0604020202020204" pitchFamily="34" charset="0"/>
            <a:buChar char="•"/>
          </a:pPr>
          <a:r>
            <a:rPr lang="en-US" sz="1500" dirty="0"/>
            <a:t>…</a:t>
          </a:r>
        </a:p>
        <a:p>
          <a:pPr>
            <a:buFont typeface="Arial" panose="020B0604020202020204" pitchFamily="34" charset="0"/>
            <a:buChar char="•"/>
          </a:pPr>
          <a:r>
            <a:rPr lang="en-US" sz="1500" dirty="0"/>
            <a:t>…</a:t>
          </a:r>
        </a:p>
      </dgm:t>
    </dgm:pt>
    <dgm:pt modelId="{D16449BC-0CA9-4A4A-8A20-316861D92BF0}" type="parTrans" cxnId="{2386586F-B624-6F4F-B434-686C0B299E77}">
      <dgm:prSet custT="1"/>
      <dgm:spPr/>
      <dgm:t>
        <a:bodyPr/>
        <a:lstStyle/>
        <a:p>
          <a:endParaRPr lang="en-US" sz="1500"/>
        </a:p>
      </dgm:t>
    </dgm:pt>
    <dgm:pt modelId="{C72B0E8E-0E31-974A-B8DD-E0CF05C55B1D}" type="sibTrans" cxnId="{2386586F-B624-6F4F-B434-686C0B299E77}">
      <dgm:prSet/>
      <dgm:spPr/>
      <dgm:t>
        <a:bodyPr/>
        <a:lstStyle/>
        <a:p>
          <a:endParaRPr lang="en-US" sz="1500"/>
        </a:p>
      </dgm:t>
    </dgm:pt>
    <dgm:pt modelId="{3F2DBF21-4864-6943-A863-FAC8D3F3E84C}">
      <dgm:prSet phldrT="[Text]" custT="1"/>
      <dgm:spPr/>
      <dgm:t>
        <a:bodyPr/>
        <a:lstStyle/>
        <a:p>
          <a:pPr>
            <a:buNone/>
          </a:pPr>
          <a:r>
            <a:rPr lang="en-US" sz="1500" dirty="0" err="1"/>
            <a:t>Especialista</a:t>
          </a:r>
          <a:r>
            <a:rPr lang="en-US" sz="1500" dirty="0"/>
            <a:t> entre </a:t>
          </a:r>
          <a:r>
            <a:rPr lang="en-US" sz="1500" dirty="0" err="1"/>
            <a:t>iguals</a:t>
          </a:r>
          <a:r>
            <a:rPr lang="en-US" sz="1500" dirty="0"/>
            <a:t>:</a:t>
          </a:r>
        </a:p>
        <a:p>
          <a:pPr>
            <a:buFont typeface="Arial" panose="020B0604020202020204" pitchFamily="34" charset="0"/>
            <a:buChar char="•"/>
          </a:pPr>
          <a:r>
            <a:rPr lang="en-US" sz="1500" dirty="0"/>
            <a:t>…</a:t>
          </a:r>
        </a:p>
        <a:p>
          <a:pPr>
            <a:buFont typeface="Arial" panose="020B0604020202020204" pitchFamily="34" charset="0"/>
            <a:buChar char="•"/>
          </a:pPr>
          <a:r>
            <a:rPr lang="en-US" sz="1500" dirty="0"/>
            <a:t>…</a:t>
          </a:r>
        </a:p>
      </dgm:t>
    </dgm:pt>
    <dgm:pt modelId="{BFB78555-AAE4-3743-BAA4-ED657223307C}" type="parTrans" cxnId="{B166897C-7393-5149-9F9D-CE50D3446F27}">
      <dgm:prSet custT="1"/>
      <dgm:spPr/>
      <dgm:t>
        <a:bodyPr/>
        <a:lstStyle/>
        <a:p>
          <a:endParaRPr lang="en-US" sz="1500"/>
        </a:p>
      </dgm:t>
    </dgm:pt>
    <dgm:pt modelId="{166A0291-7D67-9744-BD9B-6426296452A3}" type="sibTrans" cxnId="{B166897C-7393-5149-9F9D-CE50D3446F27}">
      <dgm:prSet/>
      <dgm:spPr/>
      <dgm:t>
        <a:bodyPr/>
        <a:lstStyle/>
        <a:p>
          <a:endParaRPr lang="en-US" sz="1500"/>
        </a:p>
      </dgm:t>
    </dgm:pt>
    <dgm:pt modelId="{B62E4504-0B11-5045-9B3E-F663FA945DA1}">
      <dgm:prSet phldrT="[Text]" custT="1"/>
      <dgm:spPr/>
      <dgm:t>
        <a:bodyPr/>
        <a:lstStyle/>
        <a:p>
          <a:pPr>
            <a:buNone/>
          </a:pPr>
          <a:r>
            <a:rPr lang="en-US" sz="1500" dirty="0" err="1"/>
            <a:t>Familia</a:t>
          </a:r>
          <a:r>
            <a:rPr lang="en-US" sz="1500" dirty="0"/>
            <a:t> </a:t>
          </a:r>
          <a:r>
            <a:rPr lang="en-US" sz="1500" dirty="0" err="1"/>
            <a:t>i</a:t>
          </a:r>
          <a:r>
            <a:rPr lang="en-US" sz="1500" dirty="0"/>
            <a:t> </a:t>
          </a:r>
          <a:r>
            <a:rPr lang="en-US" sz="1500" dirty="0" err="1"/>
            <a:t>cuidadors</a:t>
          </a:r>
          <a:r>
            <a:rPr lang="en-US" sz="1500" dirty="0"/>
            <a:t>:</a:t>
          </a:r>
        </a:p>
        <a:p>
          <a:pPr>
            <a:buFont typeface="Arial" panose="020B0604020202020204" pitchFamily="34" charset="0"/>
            <a:buChar char="•"/>
          </a:pPr>
          <a:r>
            <a:rPr lang="en-US" sz="1500" dirty="0"/>
            <a:t>…</a:t>
          </a:r>
        </a:p>
        <a:p>
          <a:pPr>
            <a:buFont typeface="Arial" panose="020B0604020202020204" pitchFamily="34" charset="0"/>
            <a:buChar char="•"/>
          </a:pPr>
          <a:r>
            <a:rPr lang="en-US" sz="1500" dirty="0"/>
            <a:t>…</a:t>
          </a:r>
        </a:p>
      </dgm:t>
    </dgm:pt>
    <dgm:pt modelId="{702880C9-2BBC-0D4C-80EF-E72F31B8F9FF}" type="parTrans" cxnId="{E0D4B40E-52C3-9148-8EC1-FC25B95384BA}">
      <dgm:prSet custT="1"/>
      <dgm:spPr/>
      <dgm:t>
        <a:bodyPr/>
        <a:lstStyle/>
        <a:p>
          <a:endParaRPr lang="en-US" sz="1500"/>
        </a:p>
      </dgm:t>
    </dgm:pt>
    <dgm:pt modelId="{B2787D37-B83B-994B-AE35-D2A9DBF88862}" type="sibTrans" cxnId="{E0D4B40E-52C3-9148-8EC1-FC25B95384BA}">
      <dgm:prSet/>
      <dgm:spPr/>
      <dgm:t>
        <a:bodyPr/>
        <a:lstStyle/>
        <a:p>
          <a:endParaRPr lang="en-US" sz="1500"/>
        </a:p>
      </dgm:t>
    </dgm:pt>
    <dgm:pt modelId="{EA46B4CE-0F1E-C243-8323-A5A70001EF71}">
      <dgm:prSet phldrT="[Text]" custT="1"/>
      <dgm:spPr/>
      <dgm:t>
        <a:bodyPr/>
        <a:lstStyle/>
        <a:p>
          <a:pPr>
            <a:buNone/>
          </a:pPr>
          <a:r>
            <a:rPr lang="en-US" sz="1500" dirty="0" err="1"/>
            <a:t>Advocats</a:t>
          </a:r>
          <a:r>
            <a:rPr lang="en-US" sz="1500" dirty="0"/>
            <a:t>:</a:t>
          </a:r>
        </a:p>
        <a:p>
          <a:pPr>
            <a:buFont typeface="Arial" panose="020B0604020202020204" pitchFamily="34" charset="0"/>
            <a:buChar char="•"/>
          </a:pPr>
          <a:r>
            <a:rPr lang="en-US" sz="1500" dirty="0"/>
            <a:t>…</a:t>
          </a:r>
        </a:p>
        <a:p>
          <a:pPr>
            <a:buFont typeface="Arial" panose="020B0604020202020204" pitchFamily="34" charset="0"/>
            <a:buChar char="•"/>
          </a:pPr>
          <a:r>
            <a:rPr lang="en-US" sz="1500" dirty="0"/>
            <a:t>…</a:t>
          </a:r>
        </a:p>
      </dgm:t>
    </dgm:pt>
    <dgm:pt modelId="{C0F72A5D-AFAE-8144-B353-48F26ACCA62D}" type="parTrans" cxnId="{1DE5F617-6816-F544-BB6E-23A5FB5452B8}">
      <dgm:prSet custT="1"/>
      <dgm:spPr/>
      <dgm:t>
        <a:bodyPr/>
        <a:lstStyle/>
        <a:p>
          <a:endParaRPr lang="en-US" sz="1500"/>
        </a:p>
      </dgm:t>
    </dgm:pt>
    <dgm:pt modelId="{457CB34C-9D32-B94D-A731-8767AE7237D2}" type="sibTrans" cxnId="{1DE5F617-6816-F544-BB6E-23A5FB5452B8}">
      <dgm:prSet/>
      <dgm:spPr/>
      <dgm:t>
        <a:bodyPr/>
        <a:lstStyle/>
        <a:p>
          <a:endParaRPr lang="en-US" sz="1500"/>
        </a:p>
      </dgm:t>
    </dgm:pt>
    <dgm:pt modelId="{586AE471-2D07-4C46-AE71-5EF6C3294383}">
      <dgm:prSet phldrT="[Text]" custT="1"/>
      <dgm:spPr/>
      <dgm:t>
        <a:bodyPr/>
        <a:lstStyle/>
        <a:p>
          <a:pPr>
            <a:buNone/>
          </a:pPr>
          <a:r>
            <a:rPr lang="en-US" sz="1500" dirty="0" err="1"/>
            <a:t>Funcionaris</a:t>
          </a:r>
          <a:r>
            <a:rPr lang="en-US" sz="1500" dirty="0"/>
            <a:t> </a:t>
          </a:r>
          <a:r>
            <a:rPr lang="en-US" sz="1500" dirty="0" err="1"/>
            <a:t>públics</a:t>
          </a:r>
          <a:r>
            <a:rPr lang="en-US" sz="1500" dirty="0"/>
            <a:t>:</a:t>
          </a:r>
        </a:p>
        <a:p>
          <a:pPr>
            <a:buFont typeface="Arial" panose="020B0604020202020204" pitchFamily="34" charset="0"/>
            <a:buChar char="•"/>
          </a:pPr>
          <a:r>
            <a:rPr lang="en-US" sz="1500" dirty="0"/>
            <a:t>…</a:t>
          </a:r>
        </a:p>
        <a:p>
          <a:pPr>
            <a:buFont typeface="Arial" panose="020B0604020202020204" pitchFamily="34" charset="0"/>
            <a:buChar char="•"/>
          </a:pPr>
          <a:r>
            <a:rPr lang="en-US" sz="1500" dirty="0"/>
            <a:t>…</a:t>
          </a:r>
        </a:p>
      </dgm:t>
    </dgm:pt>
    <dgm:pt modelId="{BF0DB722-7F19-1E4C-8351-1295EE6CFC5A}" type="sibTrans" cxnId="{7FE0D95B-4D72-5746-B511-364692DFABC4}">
      <dgm:prSet/>
      <dgm:spPr/>
      <dgm:t>
        <a:bodyPr/>
        <a:lstStyle/>
        <a:p>
          <a:endParaRPr lang="en-US" sz="1500"/>
        </a:p>
      </dgm:t>
    </dgm:pt>
    <dgm:pt modelId="{2F8F2DB5-C5D2-A74A-A8E0-645597E13D00}" type="parTrans" cxnId="{7FE0D95B-4D72-5746-B511-364692DFABC4}">
      <dgm:prSet custT="1"/>
      <dgm:spPr/>
      <dgm:t>
        <a:bodyPr/>
        <a:lstStyle/>
        <a:p>
          <a:endParaRPr lang="en-US" sz="1500"/>
        </a:p>
      </dgm:t>
    </dgm:pt>
    <dgm:pt modelId="{088547D3-DB38-DD4D-9E16-3973EA10F2A6}">
      <dgm:prSet phldrT="[Text]" custT="1"/>
      <dgm:spPr/>
      <dgm:t>
        <a:bodyPr/>
        <a:lstStyle/>
        <a:p>
          <a:pPr>
            <a:buNone/>
          </a:pPr>
          <a:r>
            <a:rPr lang="en-US" sz="1500" dirty="0" err="1"/>
            <a:t>Membres</a:t>
          </a:r>
          <a:r>
            <a:rPr lang="en-US" sz="1500" dirty="0"/>
            <a:t> de la </a:t>
          </a:r>
          <a:r>
            <a:rPr lang="en-US" sz="1500" dirty="0" err="1"/>
            <a:t>policía</a:t>
          </a:r>
          <a:r>
            <a:rPr lang="en-US" sz="1500" dirty="0"/>
            <a:t>:</a:t>
          </a:r>
        </a:p>
        <a:p>
          <a:pPr>
            <a:buFont typeface="Arial" panose="020B0604020202020204" pitchFamily="34" charset="0"/>
            <a:buChar char="•"/>
          </a:pPr>
          <a:r>
            <a:rPr lang="en-US" sz="1500" dirty="0"/>
            <a:t>…</a:t>
          </a:r>
        </a:p>
        <a:p>
          <a:pPr>
            <a:buFont typeface="Arial" panose="020B0604020202020204" pitchFamily="34" charset="0"/>
            <a:buChar char="•"/>
          </a:pPr>
          <a:r>
            <a:rPr lang="en-US" sz="1500" dirty="0"/>
            <a:t>…</a:t>
          </a:r>
        </a:p>
      </dgm:t>
    </dgm:pt>
    <dgm:pt modelId="{B34B0254-8F32-8640-A24F-C68398F0433D}" type="sibTrans" cxnId="{99C9719B-37FE-424B-A343-125FF678F843}">
      <dgm:prSet/>
      <dgm:spPr/>
      <dgm:t>
        <a:bodyPr/>
        <a:lstStyle/>
        <a:p>
          <a:endParaRPr lang="en-US" sz="1500"/>
        </a:p>
      </dgm:t>
    </dgm:pt>
    <dgm:pt modelId="{9837EFA2-263C-754C-8CBD-77D8179E10B1}" type="parTrans" cxnId="{99C9719B-37FE-424B-A343-125FF678F843}">
      <dgm:prSet custT="1"/>
      <dgm:spPr/>
      <dgm:t>
        <a:bodyPr/>
        <a:lstStyle/>
        <a:p>
          <a:endParaRPr lang="en-US" sz="1500"/>
        </a:p>
      </dgm:t>
    </dgm:pt>
    <dgm:pt modelId="{4D89ECA5-3736-F249-8085-21F872D046ED}" type="pres">
      <dgm:prSet presAssocID="{2E92751C-109D-4F4C-8AC7-862151798C58}" presName="cycle" presStyleCnt="0">
        <dgm:presLayoutVars>
          <dgm:chMax val="1"/>
          <dgm:dir/>
          <dgm:animLvl val="ctr"/>
          <dgm:resizeHandles val="exact"/>
        </dgm:presLayoutVars>
      </dgm:prSet>
      <dgm:spPr/>
    </dgm:pt>
    <dgm:pt modelId="{5DF830F4-693F-FB4C-A071-F13EFBB34874}" type="pres">
      <dgm:prSet presAssocID="{0F0F2363-552C-094A-82F6-B9ACCD9CC5BE}" presName="centerShape" presStyleLbl="node0" presStyleIdx="0" presStyleCnt="1" custScaleX="153423" custScaleY="127257"/>
      <dgm:spPr/>
    </dgm:pt>
    <dgm:pt modelId="{E5CED056-417E-D941-B6BC-825A036D147F}" type="pres">
      <dgm:prSet presAssocID="{D6CECDB7-B449-DB43-ADC4-B24771325A28}" presName="Name9" presStyleLbl="parChTrans1D2" presStyleIdx="0" presStyleCnt="9"/>
      <dgm:spPr/>
    </dgm:pt>
    <dgm:pt modelId="{0AAAE921-5C9D-1949-82B8-FEDA9E13040D}" type="pres">
      <dgm:prSet presAssocID="{D6CECDB7-B449-DB43-ADC4-B24771325A28}" presName="connTx" presStyleLbl="parChTrans1D2" presStyleIdx="0" presStyleCnt="9"/>
      <dgm:spPr/>
    </dgm:pt>
    <dgm:pt modelId="{FAFC0943-E373-9A42-9AB8-F1EDFEA68E83}" type="pres">
      <dgm:prSet presAssocID="{9BF1C847-8108-F042-A1AB-7FF8E7F50729}" presName="node" presStyleLbl="node1" presStyleIdx="0" presStyleCnt="9" custScaleX="224789" custScaleY="130241" custRadScaleRad="90471" custRadScaleInc="6789">
        <dgm:presLayoutVars>
          <dgm:bulletEnabled val="1"/>
        </dgm:presLayoutVars>
      </dgm:prSet>
      <dgm:spPr/>
    </dgm:pt>
    <dgm:pt modelId="{42AF2D96-E473-CB48-8A71-C7B321CE5519}" type="pres">
      <dgm:prSet presAssocID="{BFB78555-AAE4-3743-BAA4-ED657223307C}" presName="Name9" presStyleLbl="parChTrans1D2" presStyleIdx="1" presStyleCnt="9"/>
      <dgm:spPr/>
    </dgm:pt>
    <dgm:pt modelId="{ABD8ECAF-C5D5-CB41-ACE8-40D2CDC00044}" type="pres">
      <dgm:prSet presAssocID="{BFB78555-AAE4-3743-BAA4-ED657223307C}" presName="connTx" presStyleLbl="parChTrans1D2" presStyleIdx="1" presStyleCnt="9"/>
      <dgm:spPr/>
    </dgm:pt>
    <dgm:pt modelId="{94EA8AA1-454B-5F41-9894-15BA7E0E1FEC}" type="pres">
      <dgm:prSet presAssocID="{3F2DBF21-4864-6943-A863-FAC8D3F3E84C}" presName="node" presStyleLbl="node1" presStyleIdx="1" presStyleCnt="9" custScaleX="136183" custScaleY="114228" custRadScaleRad="141819" custRadScaleInc="49157">
        <dgm:presLayoutVars>
          <dgm:bulletEnabled val="1"/>
        </dgm:presLayoutVars>
      </dgm:prSet>
      <dgm:spPr/>
    </dgm:pt>
    <dgm:pt modelId="{13A70179-8F55-734F-8777-05A32ABE6A1D}" type="pres">
      <dgm:prSet presAssocID="{702880C9-2BBC-0D4C-80EF-E72F31B8F9FF}" presName="Name9" presStyleLbl="parChTrans1D2" presStyleIdx="2" presStyleCnt="9"/>
      <dgm:spPr/>
    </dgm:pt>
    <dgm:pt modelId="{3C1802B8-7F32-F740-866C-98E792DCC2AF}" type="pres">
      <dgm:prSet presAssocID="{702880C9-2BBC-0D4C-80EF-E72F31B8F9FF}" presName="connTx" presStyleLbl="parChTrans1D2" presStyleIdx="2" presStyleCnt="9"/>
      <dgm:spPr/>
    </dgm:pt>
    <dgm:pt modelId="{3ADC6F86-6219-D341-8139-6581BA8728A9}" type="pres">
      <dgm:prSet presAssocID="{B62E4504-0B11-5045-9B3E-F663FA945DA1}" presName="node" presStyleLbl="node1" presStyleIdx="2" presStyleCnt="9" custScaleX="133679" custScaleY="111558" custRadScaleRad="132695" custRadScaleInc="-2064">
        <dgm:presLayoutVars>
          <dgm:bulletEnabled val="1"/>
        </dgm:presLayoutVars>
      </dgm:prSet>
      <dgm:spPr/>
    </dgm:pt>
    <dgm:pt modelId="{A040B6E4-2C2B-C44A-965F-60304E5C4BD4}" type="pres">
      <dgm:prSet presAssocID="{2F8F2DB5-C5D2-A74A-A8E0-645597E13D00}" presName="Name9" presStyleLbl="parChTrans1D2" presStyleIdx="3" presStyleCnt="9"/>
      <dgm:spPr/>
    </dgm:pt>
    <dgm:pt modelId="{1AEBBE01-1F14-2645-B495-F1B419E912DC}" type="pres">
      <dgm:prSet presAssocID="{2F8F2DB5-C5D2-A74A-A8E0-645597E13D00}" presName="connTx" presStyleLbl="parChTrans1D2" presStyleIdx="3" presStyleCnt="9"/>
      <dgm:spPr/>
    </dgm:pt>
    <dgm:pt modelId="{090CC5D9-0079-DF45-917F-AEEF03404068}" type="pres">
      <dgm:prSet presAssocID="{586AE471-2D07-4C46-AE71-5EF6C3294383}" presName="node" presStyleLbl="node1" presStyleIdx="3" presStyleCnt="9" custScaleX="163803" custScaleY="111591" custRadScaleRad="155370" custRadScaleInc="-68997">
        <dgm:presLayoutVars>
          <dgm:bulletEnabled val="1"/>
        </dgm:presLayoutVars>
      </dgm:prSet>
      <dgm:spPr/>
    </dgm:pt>
    <dgm:pt modelId="{6336A821-B926-9E4A-A7FA-54629DBEFC7A}" type="pres">
      <dgm:prSet presAssocID="{C0F72A5D-AFAE-8144-B353-48F26ACCA62D}" presName="Name9" presStyleLbl="parChTrans1D2" presStyleIdx="4" presStyleCnt="9"/>
      <dgm:spPr/>
    </dgm:pt>
    <dgm:pt modelId="{53B22C43-299B-B14A-905B-732AECFB2A67}" type="pres">
      <dgm:prSet presAssocID="{C0F72A5D-AFAE-8144-B353-48F26ACCA62D}" presName="connTx" presStyleLbl="parChTrans1D2" presStyleIdx="4" presStyleCnt="9"/>
      <dgm:spPr/>
    </dgm:pt>
    <dgm:pt modelId="{8EB5D3AB-EC7F-024E-831F-66D7252817C5}" type="pres">
      <dgm:prSet presAssocID="{EA46B4CE-0F1E-C243-8323-A5A70001EF71}" presName="node" presStyleLbl="node1" presStyleIdx="4" presStyleCnt="9" custScaleX="110694" custScaleY="103838" custRadScaleRad="110917" custRadScaleInc="-126449">
        <dgm:presLayoutVars>
          <dgm:bulletEnabled val="1"/>
        </dgm:presLayoutVars>
      </dgm:prSet>
      <dgm:spPr/>
    </dgm:pt>
    <dgm:pt modelId="{55A15C48-5694-9340-B052-9E0603452E0D}" type="pres">
      <dgm:prSet presAssocID="{9837EFA2-263C-754C-8CBD-77D8179E10B1}" presName="Name9" presStyleLbl="parChTrans1D2" presStyleIdx="5" presStyleCnt="9"/>
      <dgm:spPr/>
    </dgm:pt>
    <dgm:pt modelId="{A8651E87-B61B-734D-BC9F-13C06914EF01}" type="pres">
      <dgm:prSet presAssocID="{9837EFA2-263C-754C-8CBD-77D8179E10B1}" presName="connTx" presStyleLbl="parChTrans1D2" presStyleIdx="5" presStyleCnt="9"/>
      <dgm:spPr/>
    </dgm:pt>
    <dgm:pt modelId="{156AF676-2E8E-6D43-8CCA-B5874AD88AFC}" type="pres">
      <dgm:prSet presAssocID="{088547D3-DB38-DD4D-9E16-3973EA10F2A6}" presName="node" presStyleLbl="node1" presStyleIdx="5" presStyleCnt="9" custScaleX="164662" custScaleY="116786" custRadScaleRad="82476" custRadScaleInc="-27521">
        <dgm:presLayoutVars>
          <dgm:bulletEnabled val="1"/>
        </dgm:presLayoutVars>
      </dgm:prSet>
      <dgm:spPr/>
    </dgm:pt>
    <dgm:pt modelId="{E581B319-D890-6E4D-9F0F-11BB6D8E591F}" type="pres">
      <dgm:prSet presAssocID="{BF78F02F-C0A3-6344-B195-47F751727598}" presName="Name9" presStyleLbl="parChTrans1D2" presStyleIdx="6" presStyleCnt="9"/>
      <dgm:spPr/>
    </dgm:pt>
    <dgm:pt modelId="{A2E445D7-4008-6245-9146-D99E693DBD29}" type="pres">
      <dgm:prSet presAssocID="{BF78F02F-C0A3-6344-B195-47F751727598}" presName="connTx" presStyleLbl="parChTrans1D2" presStyleIdx="6" presStyleCnt="9"/>
      <dgm:spPr/>
    </dgm:pt>
    <dgm:pt modelId="{91CA2745-294B-0340-9694-D4EE98A8F7DE}" type="pres">
      <dgm:prSet presAssocID="{0BEE7EFD-9EA7-6C48-B123-78E6454B3B11}" presName="node" presStyleLbl="node1" presStyleIdx="6" presStyleCnt="9" custScaleX="124533" custRadScaleRad="129879" custRadScaleInc="20749">
        <dgm:presLayoutVars>
          <dgm:bulletEnabled val="1"/>
        </dgm:presLayoutVars>
      </dgm:prSet>
      <dgm:spPr/>
    </dgm:pt>
    <dgm:pt modelId="{FC083479-C54F-3E4E-A061-AFDEA0EB6FB4}" type="pres">
      <dgm:prSet presAssocID="{76917D0C-C464-9A40-9105-8B98B641B0A3}" presName="Name9" presStyleLbl="parChTrans1D2" presStyleIdx="7" presStyleCnt="9"/>
      <dgm:spPr/>
    </dgm:pt>
    <dgm:pt modelId="{FB5CC992-38C2-FC49-8217-1033AB50D757}" type="pres">
      <dgm:prSet presAssocID="{76917D0C-C464-9A40-9105-8B98B641B0A3}" presName="connTx" presStyleLbl="parChTrans1D2" presStyleIdx="7" presStyleCnt="9"/>
      <dgm:spPr/>
    </dgm:pt>
    <dgm:pt modelId="{09B8F2AE-4239-284E-8EF7-5E8012CA7E70}" type="pres">
      <dgm:prSet presAssocID="{FC6BD673-163F-6F42-B604-E1B37F1095E4}" presName="node" presStyleLbl="node1" presStyleIdx="7" presStyleCnt="9" custScaleX="118033" custScaleY="95386" custRadScaleRad="133369" custRadScaleInc="-29991">
        <dgm:presLayoutVars>
          <dgm:bulletEnabled val="1"/>
        </dgm:presLayoutVars>
      </dgm:prSet>
      <dgm:spPr/>
    </dgm:pt>
    <dgm:pt modelId="{F4D8E349-DED6-3048-9F17-31002AF7C751}" type="pres">
      <dgm:prSet presAssocID="{D16449BC-0CA9-4A4A-8A20-316861D92BF0}" presName="Name9" presStyleLbl="parChTrans1D2" presStyleIdx="8" presStyleCnt="9"/>
      <dgm:spPr/>
    </dgm:pt>
    <dgm:pt modelId="{4352A56B-BDE4-1B4B-B191-898486598F03}" type="pres">
      <dgm:prSet presAssocID="{D16449BC-0CA9-4A4A-8A20-316861D92BF0}" presName="connTx" presStyleLbl="parChTrans1D2" presStyleIdx="8" presStyleCnt="9"/>
      <dgm:spPr/>
    </dgm:pt>
    <dgm:pt modelId="{9A84606C-06CA-E644-859C-A71D3BD0CC78}" type="pres">
      <dgm:prSet presAssocID="{BBD80314-7E15-5040-BCE7-B76841404511}" presName="node" presStyleLbl="node1" presStyleIdx="8" presStyleCnt="9" custScaleX="203032" custScaleY="150987" custRadScaleRad="143542" custRadScaleInc="-76846">
        <dgm:presLayoutVars>
          <dgm:bulletEnabled val="1"/>
        </dgm:presLayoutVars>
      </dgm:prSet>
      <dgm:spPr/>
    </dgm:pt>
  </dgm:ptLst>
  <dgm:cxnLst>
    <dgm:cxn modelId="{CA6B7502-C2E0-D944-9F89-A8EDAB7950F5}" type="presOf" srcId="{BFB78555-AAE4-3743-BAA4-ED657223307C}" destId="{ABD8ECAF-C5D5-CB41-ACE8-40D2CDC00044}" srcOrd="1" destOrd="0" presId="urn:microsoft.com/office/officeart/2005/8/layout/radial1"/>
    <dgm:cxn modelId="{AE65BE0C-F662-D643-A6E5-4B728962445F}" type="presOf" srcId="{D16449BC-0CA9-4A4A-8A20-316861D92BF0}" destId="{F4D8E349-DED6-3048-9F17-31002AF7C751}" srcOrd="0" destOrd="0" presId="urn:microsoft.com/office/officeart/2005/8/layout/radial1"/>
    <dgm:cxn modelId="{9C66280E-1D1C-6D48-AD38-F2AB5B6360F7}" type="presOf" srcId="{088547D3-DB38-DD4D-9E16-3973EA10F2A6}" destId="{156AF676-2E8E-6D43-8CCA-B5874AD88AFC}" srcOrd="0" destOrd="0" presId="urn:microsoft.com/office/officeart/2005/8/layout/radial1"/>
    <dgm:cxn modelId="{E0D4B40E-52C3-9148-8EC1-FC25B95384BA}" srcId="{0F0F2363-552C-094A-82F6-B9ACCD9CC5BE}" destId="{B62E4504-0B11-5045-9B3E-F663FA945DA1}" srcOrd="2" destOrd="0" parTransId="{702880C9-2BBC-0D4C-80EF-E72F31B8F9FF}" sibTransId="{B2787D37-B83B-994B-AE35-D2A9DBF88862}"/>
    <dgm:cxn modelId="{1DE5F617-6816-F544-BB6E-23A5FB5452B8}" srcId="{0F0F2363-552C-094A-82F6-B9ACCD9CC5BE}" destId="{EA46B4CE-0F1E-C243-8323-A5A70001EF71}" srcOrd="4" destOrd="0" parTransId="{C0F72A5D-AFAE-8144-B353-48F26ACCA62D}" sibTransId="{457CB34C-9D32-B94D-A731-8767AE7237D2}"/>
    <dgm:cxn modelId="{EAA4C31D-B474-1C42-B903-E7E7CA3108E7}" type="presOf" srcId="{586AE471-2D07-4C46-AE71-5EF6C3294383}" destId="{090CC5D9-0079-DF45-917F-AEEF03404068}" srcOrd="0" destOrd="0" presId="urn:microsoft.com/office/officeart/2005/8/layout/radial1"/>
    <dgm:cxn modelId="{F224B025-0F9D-684F-9D98-CECB1B3DD265}" type="presOf" srcId="{C0F72A5D-AFAE-8144-B353-48F26ACCA62D}" destId="{53B22C43-299B-B14A-905B-732AECFB2A67}" srcOrd="1" destOrd="0" presId="urn:microsoft.com/office/officeart/2005/8/layout/radial1"/>
    <dgm:cxn modelId="{B0D3FC2B-71FB-E742-B61F-6D107B9EA856}" srcId="{0F0F2363-552C-094A-82F6-B9ACCD9CC5BE}" destId="{9BF1C847-8108-F042-A1AB-7FF8E7F50729}" srcOrd="0" destOrd="0" parTransId="{D6CECDB7-B449-DB43-ADC4-B24771325A28}" sibTransId="{B59A685E-8BED-364F-B6AE-FC4DBAE2E772}"/>
    <dgm:cxn modelId="{25134D3B-89BE-8247-86BF-C6BD73A2B011}" type="presOf" srcId="{B62E4504-0B11-5045-9B3E-F663FA945DA1}" destId="{3ADC6F86-6219-D341-8139-6581BA8728A9}" srcOrd="0" destOrd="0" presId="urn:microsoft.com/office/officeart/2005/8/layout/radial1"/>
    <dgm:cxn modelId="{AF0A783D-97BE-8C42-91AC-AC512509FCFF}" type="presOf" srcId="{9837EFA2-263C-754C-8CBD-77D8179E10B1}" destId="{A8651E87-B61B-734D-BC9F-13C06914EF01}" srcOrd="1" destOrd="0" presId="urn:microsoft.com/office/officeart/2005/8/layout/radial1"/>
    <dgm:cxn modelId="{7FE0D95B-4D72-5746-B511-364692DFABC4}" srcId="{0F0F2363-552C-094A-82F6-B9ACCD9CC5BE}" destId="{586AE471-2D07-4C46-AE71-5EF6C3294383}" srcOrd="3" destOrd="0" parTransId="{2F8F2DB5-C5D2-A74A-A8E0-645597E13D00}" sibTransId="{BF0DB722-7F19-1E4C-8351-1295EE6CFC5A}"/>
    <dgm:cxn modelId="{98D7B15E-B889-174A-8E36-2273C2695A5B}" type="presOf" srcId="{76917D0C-C464-9A40-9105-8B98B641B0A3}" destId="{FB5CC992-38C2-FC49-8217-1033AB50D757}" srcOrd="1" destOrd="0" presId="urn:microsoft.com/office/officeart/2005/8/layout/radial1"/>
    <dgm:cxn modelId="{96B4A141-0513-CB4C-8650-7455ED8235EA}" type="presOf" srcId="{0BEE7EFD-9EA7-6C48-B123-78E6454B3B11}" destId="{91CA2745-294B-0340-9694-D4EE98A8F7DE}" srcOrd="0" destOrd="0" presId="urn:microsoft.com/office/officeart/2005/8/layout/radial1"/>
    <dgm:cxn modelId="{63A5A561-70B5-2441-8EB2-E5A956F76169}" type="presOf" srcId="{D6CECDB7-B449-DB43-ADC4-B24771325A28}" destId="{0AAAE921-5C9D-1949-82B8-FEDA9E13040D}" srcOrd="1" destOrd="0" presId="urn:microsoft.com/office/officeart/2005/8/layout/radial1"/>
    <dgm:cxn modelId="{131D3264-091B-BC4A-AF17-5042BDAF129E}" type="presOf" srcId="{702880C9-2BBC-0D4C-80EF-E72F31B8F9FF}" destId="{13A70179-8F55-734F-8777-05A32ABE6A1D}" srcOrd="0" destOrd="0" presId="urn:microsoft.com/office/officeart/2005/8/layout/radial1"/>
    <dgm:cxn modelId="{22808B64-C099-4F4A-B269-EEB243289720}" type="presOf" srcId="{0F0F2363-552C-094A-82F6-B9ACCD9CC5BE}" destId="{5DF830F4-693F-FB4C-A071-F13EFBB34874}" srcOrd="0" destOrd="0" presId="urn:microsoft.com/office/officeart/2005/8/layout/radial1"/>
    <dgm:cxn modelId="{D85B4468-FFDC-C043-BB46-6BC83307C0B7}" type="presOf" srcId="{BF78F02F-C0A3-6344-B195-47F751727598}" destId="{A2E445D7-4008-6245-9146-D99E693DBD29}" srcOrd="1" destOrd="0" presId="urn:microsoft.com/office/officeart/2005/8/layout/radial1"/>
    <dgm:cxn modelId="{2FF06B6C-C54F-154C-BD08-2AADD81F9E10}" type="presOf" srcId="{BFB78555-AAE4-3743-BAA4-ED657223307C}" destId="{42AF2D96-E473-CB48-8A71-C7B321CE5519}" srcOrd="0" destOrd="0" presId="urn:microsoft.com/office/officeart/2005/8/layout/radial1"/>
    <dgm:cxn modelId="{2386586F-B624-6F4F-B434-686C0B299E77}" srcId="{0F0F2363-552C-094A-82F6-B9ACCD9CC5BE}" destId="{BBD80314-7E15-5040-BCE7-B76841404511}" srcOrd="8" destOrd="0" parTransId="{D16449BC-0CA9-4A4A-8A20-316861D92BF0}" sibTransId="{C72B0E8E-0E31-974A-B8DD-E0CF05C55B1D}"/>
    <dgm:cxn modelId="{63B8D051-1482-FF4B-B84F-0B396D5E5962}" type="presOf" srcId="{EA46B4CE-0F1E-C243-8323-A5A70001EF71}" destId="{8EB5D3AB-EC7F-024E-831F-66D7252817C5}" srcOrd="0" destOrd="0" presId="urn:microsoft.com/office/officeart/2005/8/layout/radial1"/>
    <dgm:cxn modelId="{17A98D52-D5D6-FD41-B2D8-34245CDF91DF}" srcId="{0F0F2363-552C-094A-82F6-B9ACCD9CC5BE}" destId="{0BEE7EFD-9EA7-6C48-B123-78E6454B3B11}" srcOrd="6" destOrd="0" parTransId="{BF78F02F-C0A3-6344-B195-47F751727598}" sibTransId="{C375AC9D-4533-9048-8915-40132F9EDEF8}"/>
    <dgm:cxn modelId="{A2A87F7A-1667-1C42-BB9C-D24B5EFE3767}" type="presOf" srcId="{FC6BD673-163F-6F42-B604-E1B37F1095E4}" destId="{09B8F2AE-4239-284E-8EF7-5E8012CA7E70}" srcOrd="0" destOrd="0" presId="urn:microsoft.com/office/officeart/2005/8/layout/radial1"/>
    <dgm:cxn modelId="{D121DE7B-3B07-EF4E-883F-6C7BE5B02A0A}" type="presOf" srcId="{9BF1C847-8108-F042-A1AB-7FF8E7F50729}" destId="{FAFC0943-E373-9A42-9AB8-F1EDFEA68E83}" srcOrd="0" destOrd="0" presId="urn:microsoft.com/office/officeart/2005/8/layout/radial1"/>
    <dgm:cxn modelId="{B166897C-7393-5149-9F9D-CE50D3446F27}" srcId="{0F0F2363-552C-094A-82F6-B9ACCD9CC5BE}" destId="{3F2DBF21-4864-6943-A863-FAC8D3F3E84C}" srcOrd="1" destOrd="0" parTransId="{BFB78555-AAE4-3743-BAA4-ED657223307C}" sibTransId="{166A0291-7D67-9744-BD9B-6426296452A3}"/>
    <dgm:cxn modelId="{D9BF6880-8BCB-5B45-8665-7C4D47C27509}" srcId="{2E92751C-109D-4F4C-8AC7-862151798C58}" destId="{0F0F2363-552C-094A-82F6-B9ACCD9CC5BE}" srcOrd="0" destOrd="0" parTransId="{072C7BF3-1878-A544-9EDC-EB9949A04AC3}" sibTransId="{7E3E460B-DB62-DB47-B10E-7F595808674B}"/>
    <dgm:cxn modelId="{60169488-7901-604B-9736-6F30125B78B7}" type="presOf" srcId="{76917D0C-C464-9A40-9105-8B98B641B0A3}" destId="{FC083479-C54F-3E4E-A061-AFDEA0EB6FB4}" srcOrd="0" destOrd="0" presId="urn:microsoft.com/office/officeart/2005/8/layout/radial1"/>
    <dgm:cxn modelId="{5DCCAD8A-0A7D-7A4E-B307-B89AD9B900F1}" type="presOf" srcId="{D16449BC-0CA9-4A4A-8A20-316861D92BF0}" destId="{4352A56B-BDE4-1B4B-B191-898486598F03}" srcOrd="1" destOrd="0" presId="urn:microsoft.com/office/officeart/2005/8/layout/radial1"/>
    <dgm:cxn modelId="{0CD9AE99-BF9F-1E48-B12F-44614B3F0833}" type="presOf" srcId="{D6CECDB7-B449-DB43-ADC4-B24771325A28}" destId="{E5CED056-417E-D941-B6BC-825A036D147F}" srcOrd="0" destOrd="0" presId="urn:microsoft.com/office/officeart/2005/8/layout/radial1"/>
    <dgm:cxn modelId="{EE6E229B-FCB2-EF43-89E5-703A3FB256F2}" type="presOf" srcId="{BF78F02F-C0A3-6344-B195-47F751727598}" destId="{E581B319-D890-6E4D-9F0F-11BB6D8E591F}" srcOrd="0" destOrd="0" presId="urn:microsoft.com/office/officeart/2005/8/layout/radial1"/>
    <dgm:cxn modelId="{99C9719B-37FE-424B-A343-125FF678F843}" srcId="{0F0F2363-552C-094A-82F6-B9ACCD9CC5BE}" destId="{088547D3-DB38-DD4D-9E16-3973EA10F2A6}" srcOrd="5" destOrd="0" parTransId="{9837EFA2-263C-754C-8CBD-77D8179E10B1}" sibTransId="{B34B0254-8F32-8640-A24F-C68398F0433D}"/>
    <dgm:cxn modelId="{FFDE7AA4-07DF-6C47-8FDA-BF7437A2C1F9}" type="presOf" srcId="{702880C9-2BBC-0D4C-80EF-E72F31B8F9FF}" destId="{3C1802B8-7F32-F740-866C-98E792DCC2AF}" srcOrd="1" destOrd="0" presId="urn:microsoft.com/office/officeart/2005/8/layout/radial1"/>
    <dgm:cxn modelId="{51190BAF-8F1A-2348-888D-78FC550F282B}" type="presOf" srcId="{2F8F2DB5-C5D2-A74A-A8E0-645597E13D00}" destId="{1AEBBE01-1F14-2645-B495-F1B419E912DC}" srcOrd="1" destOrd="0" presId="urn:microsoft.com/office/officeart/2005/8/layout/radial1"/>
    <dgm:cxn modelId="{985975B6-B254-A84F-A3C9-EA88BBA6F3EC}" type="presOf" srcId="{C0F72A5D-AFAE-8144-B353-48F26ACCA62D}" destId="{6336A821-B926-9E4A-A7FA-54629DBEFC7A}" srcOrd="0" destOrd="0" presId="urn:microsoft.com/office/officeart/2005/8/layout/radial1"/>
    <dgm:cxn modelId="{7DBB8BBC-4630-774B-AA73-C9F7ED09D7C6}" type="presOf" srcId="{9837EFA2-263C-754C-8CBD-77D8179E10B1}" destId="{55A15C48-5694-9340-B052-9E0603452E0D}" srcOrd="0" destOrd="0" presId="urn:microsoft.com/office/officeart/2005/8/layout/radial1"/>
    <dgm:cxn modelId="{CD593AC2-AAE0-8740-A5B9-9F990497C038}" type="presOf" srcId="{2F8F2DB5-C5D2-A74A-A8E0-645597E13D00}" destId="{A040B6E4-2C2B-C44A-965F-60304E5C4BD4}" srcOrd="0" destOrd="0" presId="urn:microsoft.com/office/officeart/2005/8/layout/radial1"/>
    <dgm:cxn modelId="{9E5138CC-BE80-C641-800F-F9C8D856C7A7}" type="presOf" srcId="{3F2DBF21-4864-6943-A863-FAC8D3F3E84C}" destId="{94EA8AA1-454B-5F41-9894-15BA7E0E1FEC}" srcOrd="0" destOrd="0" presId="urn:microsoft.com/office/officeart/2005/8/layout/radial1"/>
    <dgm:cxn modelId="{EF1736D5-E8AE-F94A-A521-5F085B689150}" type="presOf" srcId="{2E92751C-109D-4F4C-8AC7-862151798C58}" destId="{4D89ECA5-3736-F249-8085-21F872D046ED}" srcOrd="0" destOrd="0" presId="urn:microsoft.com/office/officeart/2005/8/layout/radial1"/>
    <dgm:cxn modelId="{70BBC9DD-A017-2049-A49A-158EAD8A1AAF}" type="presOf" srcId="{BBD80314-7E15-5040-BCE7-B76841404511}" destId="{9A84606C-06CA-E644-859C-A71D3BD0CC78}" srcOrd="0" destOrd="0" presId="urn:microsoft.com/office/officeart/2005/8/layout/radial1"/>
    <dgm:cxn modelId="{B65BD9E5-4367-9F4A-A72E-6A9E5A17DC8A}" srcId="{0F0F2363-552C-094A-82F6-B9ACCD9CC5BE}" destId="{FC6BD673-163F-6F42-B604-E1B37F1095E4}" srcOrd="7" destOrd="0" parTransId="{76917D0C-C464-9A40-9105-8B98B641B0A3}" sibTransId="{1EA08D5F-6152-164B-8EBF-F890E5243E9A}"/>
    <dgm:cxn modelId="{0C9F8BB0-14F5-E744-9A7E-E1319403776C}" type="presParOf" srcId="{4D89ECA5-3736-F249-8085-21F872D046ED}" destId="{5DF830F4-693F-FB4C-A071-F13EFBB34874}" srcOrd="0" destOrd="0" presId="urn:microsoft.com/office/officeart/2005/8/layout/radial1"/>
    <dgm:cxn modelId="{AD1A3C80-06BC-A749-9A0A-D3AA6A22AF01}" type="presParOf" srcId="{4D89ECA5-3736-F249-8085-21F872D046ED}" destId="{E5CED056-417E-D941-B6BC-825A036D147F}" srcOrd="1" destOrd="0" presId="urn:microsoft.com/office/officeart/2005/8/layout/radial1"/>
    <dgm:cxn modelId="{FD299826-2962-8D43-9DAC-CB7E56328E22}" type="presParOf" srcId="{E5CED056-417E-D941-B6BC-825A036D147F}" destId="{0AAAE921-5C9D-1949-82B8-FEDA9E13040D}" srcOrd="0" destOrd="0" presId="urn:microsoft.com/office/officeart/2005/8/layout/radial1"/>
    <dgm:cxn modelId="{3A245332-C465-EC46-BB84-1D611C7C1782}" type="presParOf" srcId="{4D89ECA5-3736-F249-8085-21F872D046ED}" destId="{FAFC0943-E373-9A42-9AB8-F1EDFEA68E83}" srcOrd="2" destOrd="0" presId="urn:microsoft.com/office/officeart/2005/8/layout/radial1"/>
    <dgm:cxn modelId="{81036874-8A0D-9446-AAB9-3798B7314FC9}" type="presParOf" srcId="{4D89ECA5-3736-F249-8085-21F872D046ED}" destId="{42AF2D96-E473-CB48-8A71-C7B321CE5519}" srcOrd="3" destOrd="0" presId="urn:microsoft.com/office/officeart/2005/8/layout/radial1"/>
    <dgm:cxn modelId="{FC0FE516-61BB-264A-A002-7AC81700E335}" type="presParOf" srcId="{42AF2D96-E473-CB48-8A71-C7B321CE5519}" destId="{ABD8ECAF-C5D5-CB41-ACE8-40D2CDC00044}" srcOrd="0" destOrd="0" presId="urn:microsoft.com/office/officeart/2005/8/layout/radial1"/>
    <dgm:cxn modelId="{9F778880-D317-BB4D-835A-D4E987F84086}" type="presParOf" srcId="{4D89ECA5-3736-F249-8085-21F872D046ED}" destId="{94EA8AA1-454B-5F41-9894-15BA7E0E1FEC}" srcOrd="4" destOrd="0" presId="urn:microsoft.com/office/officeart/2005/8/layout/radial1"/>
    <dgm:cxn modelId="{D4196443-B6D9-B947-A1FE-055EDD783CB0}" type="presParOf" srcId="{4D89ECA5-3736-F249-8085-21F872D046ED}" destId="{13A70179-8F55-734F-8777-05A32ABE6A1D}" srcOrd="5" destOrd="0" presId="urn:microsoft.com/office/officeart/2005/8/layout/radial1"/>
    <dgm:cxn modelId="{1E14AD6C-D395-8F49-8BC2-0204DC5D9B6B}" type="presParOf" srcId="{13A70179-8F55-734F-8777-05A32ABE6A1D}" destId="{3C1802B8-7F32-F740-866C-98E792DCC2AF}" srcOrd="0" destOrd="0" presId="urn:microsoft.com/office/officeart/2005/8/layout/radial1"/>
    <dgm:cxn modelId="{99ED4475-E9D5-8048-8C27-956A5702ED1E}" type="presParOf" srcId="{4D89ECA5-3736-F249-8085-21F872D046ED}" destId="{3ADC6F86-6219-D341-8139-6581BA8728A9}" srcOrd="6" destOrd="0" presId="urn:microsoft.com/office/officeart/2005/8/layout/radial1"/>
    <dgm:cxn modelId="{8B85631C-F215-7241-BA28-2C4ADD8460D4}" type="presParOf" srcId="{4D89ECA5-3736-F249-8085-21F872D046ED}" destId="{A040B6E4-2C2B-C44A-965F-60304E5C4BD4}" srcOrd="7" destOrd="0" presId="urn:microsoft.com/office/officeart/2005/8/layout/radial1"/>
    <dgm:cxn modelId="{F0D6E968-1818-5D48-86DE-84F8B3DED94E}" type="presParOf" srcId="{A040B6E4-2C2B-C44A-965F-60304E5C4BD4}" destId="{1AEBBE01-1F14-2645-B495-F1B419E912DC}" srcOrd="0" destOrd="0" presId="urn:microsoft.com/office/officeart/2005/8/layout/radial1"/>
    <dgm:cxn modelId="{27FF804B-2D68-6141-A27C-B06A9C7BDA13}" type="presParOf" srcId="{4D89ECA5-3736-F249-8085-21F872D046ED}" destId="{090CC5D9-0079-DF45-917F-AEEF03404068}" srcOrd="8" destOrd="0" presId="urn:microsoft.com/office/officeart/2005/8/layout/radial1"/>
    <dgm:cxn modelId="{FE4E55DB-8010-C044-BE9E-B046056665BA}" type="presParOf" srcId="{4D89ECA5-3736-F249-8085-21F872D046ED}" destId="{6336A821-B926-9E4A-A7FA-54629DBEFC7A}" srcOrd="9" destOrd="0" presId="urn:microsoft.com/office/officeart/2005/8/layout/radial1"/>
    <dgm:cxn modelId="{8676349C-6B5F-9E45-BF1A-BC6D56FF81C5}" type="presParOf" srcId="{6336A821-B926-9E4A-A7FA-54629DBEFC7A}" destId="{53B22C43-299B-B14A-905B-732AECFB2A67}" srcOrd="0" destOrd="0" presId="urn:microsoft.com/office/officeart/2005/8/layout/radial1"/>
    <dgm:cxn modelId="{B6E60E4F-101D-1243-805B-66457EED2E8D}" type="presParOf" srcId="{4D89ECA5-3736-F249-8085-21F872D046ED}" destId="{8EB5D3AB-EC7F-024E-831F-66D7252817C5}" srcOrd="10" destOrd="0" presId="urn:microsoft.com/office/officeart/2005/8/layout/radial1"/>
    <dgm:cxn modelId="{73BBDA13-F5AE-C447-AB10-50F053320E31}" type="presParOf" srcId="{4D89ECA5-3736-F249-8085-21F872D046ED}" destId="{55A15C48-5694-9340-B052-9E0603452E0D}" srcOrd="11" destOrd="0" presId="urn:microsoft.com/office/officeart/2005/8/layout/radial1"/>
    <dgm:cxn modelId="{8579E78C-BB94-AC46-AB78-534848D1B238}" type="presParOf" srcId="{55A15C48-5694-9340-B052-9E0603452E0D}" destId="{A8651E87-B61B-734D-BC9F-13C06914EF01}" srcOrd="0" destOrd="0" presId="urn:microsoft.com/office/officeart/2005/8/layout/radial1"/>
    <dgm:cxn modelId="{31F733EA-903F-EE46-8BC3-5031ABBB359A}" type="presParOf" srcId="{4D89ECA5-3736-F249-8085-21F872D046ED}" destId="{156AF676-2E8E-6D43-8CCA-B5874AD88AFC}" srcOrd="12" destOrd="0" presId="urn:microsoft.com/office/officeart/2005/8/layout/radial1"/>
    <dgm:cxn modelId="{C3A87226-4440-F240-B95E-CE49D6C7812E}" type="presParOf" srcId="{4D89ECA5-3736-F249-8085-21F872D046ED}" destId="{E581B319-D890-6E4D-9F0F-11BB6D8E591F}" srcOrd="13" destOrd="0" presId="urn:microsoft.com/office/officeart/2005/8/layout/radial1"/>
    <dgm:cxn modelId="{8187E8A4-78F2-864C-B9F4-A73C510F0802}" type="presParOf" srcId="{E581B319-D890-6E4D-9F0F-11BB6D8E591F}" destId="{A2E445D7-4008-6245-9146-D99E693DBD29}" srcOrd="0" destOrd="0" presId="urn:microsoft.com/office/officeart/2005/8/layout/radial1"/>
    <dgm:cxn modelId="{1EFB7BE2-6EC7-3F4B-B1F8-186F158CA299}" type="presParOf" srcId="{4D89ECA5-3736-F249-8085-21F872D046ED}" destId="{91CA2745-294B-0340-9694-D4EE98A8F7DE}" srcOrd="14" destOrd="0" presId="urn:microsoft.com/office/officeart/2005/8/layout/radial1"/>
    <dgm:cxn modelId="{CA684B4A-C4FC-5347-AE13-C985C9A2BD36}" type="presParOf" srcId="{4D89ECA5-3736-F249-8085-21F872D046ED}" destId="{FC083479-C54F-3E4E-A061-AFDEA0EB6FB4}" srcOrd="15" destOrd="0" presId="urn:microsoft.com/office/officeart/2005/8/layout/radial1"/>
    <dgm:cxn modelId="{BCB1A890-573B-B44C-AA43-84BB68231F11}" type="presParOf" srcId="{FC083479-C54F-3E4E-A061-AFDEA0EB6FB4}" destId="{FB5CC992-38C2-FC49-8217-1033AB50D757}" srcOrd="0" destOrd="0" presId="urn:microsoft.com/office/officeart/2005/8/layout/radial1"/>
    <dgm:cxn modelId="{99C344F0-2DA3-FA47-BAC8-4D884633A96E}" type="presParOf" srcId="{4D89ECA5-3736-F249-8085-21F872D046ED}" destId="{09B8F2AE-4239-284E-8EF7-5E8012CA7E70}" srcOrd="16" destOrd="0" presId="urn:microsoft.com/office/officeart/2005/8/layout/radial1"/>
    <dgm:cxn modelId="{EC3A9309-438D-F54C-93B9-0A202029E7B6}" type="presParOf" srcId="{4D89ECA5-3736-F249-8085-21F872D046ED}" destId="{F4D8E349-DED6-3048-9F17-31002AF7C751}" srcOrd="17" destOrd="0" presId="urn:microsoft.com/office/officeart/2005/8/layout/radial1"/>
    <dgm:cxn modelId="{55160244-2BCC-9146-A2A4-0ADD38CEEF03}" type="presParOf" srcId="{F4D8E349-DED6-3048-9F17-31002AF7C751}" destId="{4352A56B-BDE4-1B4B-B191-898486598F03}" srcOrd="0" destOrd="0" presId="urn:microsoft.com/office/officeart/2005/8/layout/radial1"/>
    <dgm:cxn modelId="{AB2A0D3C-3B3D-D94B-88E5-B95D6498284F}" type="presParOf" srcId="{4D89ECA5-3736-F249-8085-21F872D046ED}" destId="{9A84606C-06CA-E644-859C-A71D3BD0CC78}" srcOrd="1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F830F4-693F-FB4C-A071-F13EFBB34874}">
      <dsp:nvSpPr>
        <dsp:cNvPr id="0" name=""/>
        <dsp:cNvSpPr/>
      </dsp:nvSpPr>
      <dsp:spPr>
        <a:xfrm>
          <a:off x="5008701" y="2084859"/>
          <a:ext cx="1757055" cy="1457393"/>
        </a:xfrm>
        <a:prstGeom prst="ellipse">
          <a:avLst/>
        </a:prstGeom>
        <a:solidFill>
          <a:schemeClr val="accent5">
            <a:lumMod val="40000"/>
            <a:lumOff val="6000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b="1" kern="1200" dirty="0" err="1"/>
            <a:t>Dret</a:t>
          </a:r>
          <a:r>
            <a:rPr lang="es-ES" sz="1800" b="1" kern="1200" dirty="0"/>
            <a:t> de la CDPD: </a:t>
          </a:r>
          <a:r>
            <a:rPr lang="es-ES" sz="1800" b="1" kern="1200" dirty="0" err="1"/>
            <a:t>artícle</a:t>
          </a:r>
          <a:r>
            <a:rPr lang="es-ES" sz="1800" b="1" kern="1200" dirty="0"/>
            <a:t>...</a:t>
          </a:r>
          <a:endParaRPr lang="en-US" sz="1800" kern="1200" dirty="0"/>
        </a:p>
      </dsp:txBody>
      <dsp:txXfrm>
        <a:off x="5266016" y="2298289"/>
        <a:ext cx="1242425" cy="1030533"/>
      </dsp:txXfrm>
    </dsp:sp>
    <dsp:sp modelId="{E5CED056-417E-D941-B6BC-825A036D147F}">
      <dsp:nvSpPr>
        <dsp:cNvPr id="0" name=""/>
        <dsp:cNvSpPr/>
      </dsp:nvSpPr>
      <dsp:spPr>
        <a:xfrm rot="16281468">
          <a:off x="5662118" y="1828119"/>
          <a:ext cx="496524" cy="17375"/>
        </a:xfrm>
        <a:custGeom>
          <a:avLst/>
          <a:gdLst/>
          <a:ahLst/>
          <a:cxnLst/>
          <a:rect l="0" t="0" r="0" b="0"/>
          <a:pathLst>
            <a:path>
              <a:moveTo>
                <a:pt x="0" y="8687"/>
              </a:moveTo>
              <a:lnTo>
                <a:pt x="496524" y="868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5897967" y="1824394"/>
        <a:ext cx="24826" cy="24826"/>
      </dsp:txXfrm>
    </dsp:sp>
    <dsp:sp modelId="{FAFC0943-E373-9A42-9AB8-F1EDFEA68E83}">
      <dsp:nvSpPr>
        <dsp:cNvPr id="0" name=""/>
        <dsp:cNvSpPr/>
      </dsp:nvSpPr>
      <dsp:spPr>
        <a:xfrm>
          <a:off x="4646755" y="97118"/>
          <a:ext cx="2574365" cy="1491567"/>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err="1"/>
            <a:t>Persones</a:t>
          </a:r>
          <a:r>
            <a:rPr lang="en-US" sz="1500" kern="1200" dirty="0"/>
            <a:t> </a:t>
          </a:r>
          <a:r>
            <a:rPr lang="en-US" sz="1500" kern="1200" dirty="0" err="1"/>
            <a:t>amb</a:t>
          </a:r>
          <a:r>
            <a:rPr lang="en-US" sz="1500" kern="1200" dirty="0"/>
            <a:t> </a:t>
          </a:r>
          <a:r>
            <a:rPr lang="en-US" sz="1500" kern="1200" dirty="0" err="1"/>
            <a:t>discapacitat</a:t>
          </a:r>
          <a:r>
            <a:rPr lang="en-US" sz="1500" kern="1200" dirty="0"/>
            <a:t> </a:t>
          </a:r>
          <a:r>
            <a:rPr lang="en-US" sz="1500" kern="1200" dirty="0" err="1"/>
            <a:t>psicosocial</a:t>
          </a:r>
          <a:r>
            <a:rPr lang="en-US" sz="1500" kern="1200" dirty="0"/>
            <a:t>, </a:t>
          </a:r>
          <a:r>
            <a:rPr lang="en-US" sz="1500" kern="1200" dirty="0" err="1"/>
            <a:t>intel·lectual</a:t>
          </a:r>
          <a:r>
            <a:rPr lang="en-US" sz="1500" kern="1200" dirty="0"/>
            <a:t> o </a:t>
          </a:r>
          <a:r>
            <a:rPr lang="en-US" sz="1500" kern="1200" dirty="0" err="1"/>
            <a:t>cognitiva</a:t>
          </a:r>
          <a:r>
            <a:rPr lang="en-US" sz="1500" kern="1200" dirty="0"/>
            <a:t>: </a:t>
          </a:r>
        </a:p>
        <a:p>
          <a:pPr marL="0" lvl="0" indent="0" algn="ctr" defTabSz="666750">
            <a:lnSpc>
              <a:spcPct val="90000"/>
            </a:lnSpc>
            <a:spcBef>
              <a:spcPct val="0"/>
            </a:spcBef>
            <a:spcAft>
              <a:spcPct val="35000"/>
            </a:spcAft>
            <a:buFont typeface="Arial" panose="020B0604020202020204" pitchFamily="34" charset="0"/>
            <a:buNone/>
          </a:pPr>
          <a:r>
            <a:rPr lang="en-US" sz="1500" kern="1200" dirty="0"/>
            <a:t>…</a:t>
          </a:r>
        </a:p>
      </dsp:txBody>
      <dsp:txXfrm>
        <a:off x="5023762" y="315553"/>
        <a:ext cx="1820351" cy="1054697"/>
      </dsp:txXfrm>
    </dsp:sp>
    <dsp:sp modelId="{42AF2D96-E473-CB48-8A71-C7B321CE5519}">
      <dsp:nvSpPr>
        <dsp:cNvPr id="0" name=""/>
        <dsp:cNvSpPr/>
      </dsp:nvSpPr>
      <dsp:spPr>
        <a:xfrm rot="19189884">
          <a:off x="6318429" y="1780392"/>
          <a:ext cx="1564902" cy="17375"/>
        </a:xfrm>
        <a:custGeom>
          <a:avLst/>
          <a:gdLst/>
          <a:ahLst/>
          <a:cxnLst/>
          <a:rect l="0" t="0" r="0" b="0"/>
          <a:pathLst>
            <a:path>
              <a:moveTo>
                <a:pt x="0" y="8687"/>
              </a:moveTo>
              <a:lnTo>
                <a:pt x="1564902" y="868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7061758" y="1749957"/>
        <a:ext cx="78245" cy="78245"/>
      </dsp:txXfrm>
    </dsp:sp>
    <dsp:sp modelId="{94EA8AA1-454B-5F41-9894-15BA7E0E1FEC}">
      <dsp:nvSpPr>
        <dsp:cNvPr id="0" name=""/>
        <dsp:cNvSpPr/>
      </dsp:nvSpPr>
      <dsp:spPr>
        <a:xfrm>
          <a:off x="7468637" y="166300"/>
          <a:ext cx="1559617" cy="1308180"/>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err="1"/>
            <a:t>Especialista</a:t>
          </a:r>
          <a:r>
            <a:rPr lang="en-US" sz="1500" kern="1200" dirty="0"/>
            <a:t> entre </a:t>
          </a:r>
          <a:r>
            <a:rPr lang="en-US" sz="1500" kern="1200" dirty="0" err="1"/>
            <a:t>iguals</a:t>
          </a:r>
          <a:r>
            <a:rPr lang="en-US" sz="1500" kern="1200" dirty="0"/>
            <a:t>:</a:t>
          </a:r>
        </a:p>
        <a:p>
          <a:pPr marL="0" lvl="0" indent="0" algn="ctr" defTabSz="666750">
            <a:lnSpc>
              <a:spcPct val="90000"/>
            </a:lnSpc>
            <a:spcBef>
              <a:spcPct val="0"/>
            </a:spcBef>
            <a:spcAft>
              <a:spcPct val="35000"/>
            </a:spcAft>
            <a:buFont typeface="Arial" panose="020B0604020202020204" pitchFamily="34" charset="0"/>
            <a:buNone/>
          </a:pPr>
          <a:r>
            <a:rPr lang="en-US" sz="1500" kern="1200" dirty="0"/>
            <a:t>…</a:t>
          </a:r>
        </a:p>
        <a:p>
          <a:pPr marL="0" lvl="0" indent="0" algn="ctr" defTabSz="666750">
            <a:lnSpc>
              <a:spcPct val="90000"/>
            </a:lnSpc>
            <a:spcBef>
              <a:spcPct val="0"/>
            </a:spcBef>
            <a:spcAft>
              <a:spcPct val="35000"/>
            </a:spcAft>
            <a:buFont typeface="Arial" panose="020B0604020202020204" pitchFamily="34" charset="0"/>
            <a:buNone/>
          </a:pPr>
          <a:r>
            <a:rPr lang="en-US" sz="1500" kern="1200" dirty="0"/>
            <a:t>…</a:t>
          </a:r>
        </a:p>
      </dsp:txBody>
      <dsp:txXfrm>
        <a:off x="7697038" y="357879"/>
        <a:ext cx="1102815" cy="925022"/>
      </dsp:txXfrm>
    </dsp:sp>
    <dsp:sp modelId="{13A70179-8F55-734F-8777-05A32ABE6A1D}">
      <dsp:nvSpPr>
        <dsp:cNvPr id="0" name=""/>
        <dsp:cNvSpPr/>
      </dsp:nvSpPr>
      <dsp:spPr>
        <a:xfrm rot="20975232">
          <a:off x="6734591" y="2533469"/>
          <a:ext cx="1259026" cy="17375"/>
        </a:xfrm>
        <a:custGeom>
          <a:avLst/>
          <a:gdLst/>
          <a:ahLst/>
          <a:cxnLst/>
          <a:rect l="0" t="0" r="0" b="0"/>
          <a:pathLst>
            <a:path>
              <a:moveTo>
                <a:pt x="0" y="8687"/>
              </a:moveTo>
              <a:lnTo>
                <a:pt x="1259026" y="868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7332628" y="2510682"/>
        <a:ext cx="62951" cy="62951"/>
      </dsp:txXfrm>
    </dsp:sp>
    <dsp:sp modelId="{3ADC6F86-6219-D341-8139-6581BA8728A9}">
      <dsp:nvSpPr>
        <dsp:cNvPr id="0" name=""/>
        <dsp:cNvSpPr/>
      </dsp:nvSpPr>
      <dsp:spPr>
        <a:xfrm>
          <a:off x="7965340" y="1652203"/>
          <a:ext cx="1530940" cy="1277602"/>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err="1"/>
            <a:t>Familia</a:t>
          </a:r>
          <a:r>
            <a:rPr lang="en-US" sz="1500" kern="1200" dirty="0"/>
            <a:t> </a:t>
          </a:r>
          <a:r>
            <a:rPr lang="en-US" sz="1500" kern="1200" dirty="0" err="1"/>
            <a:t>i</a:t>
          </a:r>
          <a:r>
            <a:rPr lang="en-US" sz="1500" kern="1200" dirty="0"/>
            <a:t> </a:t>
          </a:r>
          <a:r>
            <a:rPr lang="en-US" sz="1500" kern="1200" dirty="0" err="1"/>
            <a:t>cuidadors</a:t>
          </a:r>
          <a:r>
            <a:rPr lang="en-US" sz="1500" kern="1200" dirty="0"/>
            <a:t>:</a:t>
          </a:r>
        </a:p>
        <a:p>
          <a:pPr marL="0" lvl="0" indent="0" algn="ctr" defTabSz="666750">
            <a:lnSpc>
              <a:spcPct val="90000"/>
            </a:lnSpc>
            <a:spcBef>
              <a:spcPct val="0"/>
            </a:spcBef>
            <a:spcAft>
              <a:spcPct val="35000"/>
            </a:spcAft>
            <a:buFont typeface="Arial" panose="020B0604020202020204" pitchFamily="34" charset="0"/>
            <a:buNone/>
          </a:pPr>
          <a:r>
            <a:rPr lang="en-US" sz="1500" kern="1200" dirty="0"/>
            <a:t>…</a:t>
          </a:r>
        </a:p>
        <a:p>
          <a:pPr marL="0" lvl="0" indent="0" algn="ctr" defTabSz="666750">
            <a:lnSpc>
              <a:spcPct val="90000"/>
            </a:lnSpc>
            <a:spcBef>
              <a:spcPct val="0"/>
            </a:spcBef>
            <a:spcAft>
              <a:spcPct val="35000"/>
            </a:spcAft>
            <a:buFont typeface="Arial" panose="020B0604020202020204" pitchFamily="34" charset="0"/>
            <a:buNone/>
          </a:pPr>
          <a:r>
            <a:rPr lang="en-US" sz="1500" kern="1200" dirty="0"/>
            <a:t>…</a:t>
          </a:r>
        </a:p>
      </dsp:txBody>
      <dsp:txXfrm>
        <a:off x="8189541" y="1839303"/>
        <a:ext cx="1082538" cy="903402"/>
      </dsp:txXfrm>
    </dsp:sp>
    <dsp:sp modelId="{A040B6E4-2C2B-C44A-965F-60304E5C4BD4}">
      <dsp:nvSpPr>
        <dsp:cNvPr id="0" name=""/>
        <dsp:cNvSpPr/>
      </dsp:nvSpPr>
      <dsp:spPr>
        <a:xfrm rot="972036">
          <a:off x="6684131" y="3272224"/>
          <a:ext cx="1623369" cy="17375"/>
        </a:xfrm>
        <a:custGeom>
          <a:avLst/>
          <a:gdLst/>
          <a:ahLst/>
          <a:cxnLst/>
          <a:rect l="0" t="0" r="0" b="0"/>
          <a:pathLst>
            <a:path>
              <a:moveTo>
                <a:pt x="0" y="8687"/>
              </a:moveTo>
              <a:lnTo>
                <a:pt x="1623369" y="868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7455232" y="3240327"/>
        <a:ext cx="81168" cy="81168"/>
      </dsp:txXfrm>
    </dsp:sp>
    <dsp:sp modelId="{090CC5D9-0079-DF45-917F-AEEF03404068}">
      <dsp:nvSpPr>
        <dsp:cNvPr id="0" name=""/>
        <dsp:cNvSpPr/>
      </dsp:nvSpPr>
      <dsp:spPr>
        <a:xfrm>
          <a:off x="8200083" y="3119053"/>
          <a:ext cx="1875931" cy="1277980"/>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err="1"/>
            <a:t>Funcionaris</a:t>
          </a:r>
          <a:r>
            <a:rPr lang="en-US" sz="1500" kern="1200" dirty="0"/>
            <a:t> </a:t>
          </a:r>
          <a:r>
            <a:rPr lang="en-US" sz="1500" kern="1200" dirty="0" err="1"/>
            <a:t>públics</a:t>
          </a:r>
          <a:r>
            <a:rPr lang="en-US" sz="1500" kern="1200" dirty="0"/>
            <a:t>:</a:t>
          </a:r>
        </a:p>
        <a:p>
          <a:pPr marL="0" lvl="0" indent="0" algn="ctr" defTabSz="666750">
            <a:lnSpc>
              <a:spcPct val="90000"/>
            </a:lnSpc>
            <a:spcBef>
              <a:spcPct val="0"/>
            </a:spcBef>
            <a:spcAft>
              <a:spcPct val="35000"/>
            </a:spcAft>
            <a:buFont typeface="Arial" panose="020B0604020202020204" pitchFamily="34" charset="0"/>
            <a:buNone/>
          </a:pPr>
          <a:r>
            <a:rPr lang="en-US" sz="1500" kern="1200" dirty="0"/>
            <a:t>…</a:t>
          </a:r>
        </a:p>
        <a:p>
          <a:pPr marL="0" lvl="0" indent="0" algn="ctr" defTabSz="666750">
            <a:lnSpc>
              <a:spcPct val="90000"/>
            </a:lnSpc>
            <a:spcBef>
              <a:spcPct val="0"/>
            </a:spcBef>
            <a:spcAft>
              <a:spcPct val="35000"/>
            </a:spcAft>
            <a:buFont typeface="Arial" panose="020B0604020202020204" pitchFamily="34" charset="0"/>
            <a:buNone/>
          </a:pPr>
          <a:r>
            <a:rPr lang="en-US" sz="1500" kern="1200" dirty="0"/>
            <a:t>…</a:t>
          </a:r>
        </a:p>
      </dsp:txBody>
      <dsp:txXfrm>
        <a:off x="8474807" y="3306209"/>
        <a:ext cx="1326483" cy="903668"/>
      </dsp:txXfrm>
    </dsp:sp>
    <dsp:sp modelId="{6336A821-B926-9E4A-A7FA-54629DBEFC7A}">
      <dsp:nvSpPr>
        <dsp:cNvPr id="0" name=""/>
        <dsp:cNvSpPr/>
      </dsp:nvSpPr>
      <dsp:spPr>
        <a:xfrm rot="2682612">
          <a:off x="6305451" y="3718440"/>
          <a:ext cx="1009276" cy="17375"/>
        </a:xfrm>
        <a:custGeom>
          <a:avLst/>
          <a:gdLst/>
          <a:ahLst/>
          <a:cxnLst/>
          <a:rect l="0" t="0" r="0" b="0"/>
          <a:pathLst>
            <a:path>
              <a:moveTo>
                <a:pt x="0" y="8687"/>
              </a:moveTo>
              <a:lnTo>
                <a:pt x="1009276" y="868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6784857" y="3701895"/>
        <a:ext cx="50463" cy="50463"/>
      </dsp:txXfrm>
    </dsp:sp>
    <dsp:sp modelId="{8EB5D3AB-EC7F-024E-831F-66D7252817C5}">
      <dsp:nvSpPr>
        <dsp:cNvPr id="0" name=""/>
        <dsp:cNvSpPr/>
      </dsp:nvSpPr>
      <dsp:spPr>
        <a:xfrm>
          <a:off x="6970855" y="3919154"/>
          <a:ext cx="1267707" cy="1189190"/>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err="1"/>
            <a:t>Advocats</a:t>
          </a:r>
          <a:r>
            <a:rPr lang="en-US" sz="1500" kern="1200" dirty="0"/>
            <a:t>:</a:t>
          </a:r>
        </a:p>
        <a:p>
          <a:pPr marL="0" lvl="0" indent="0" algn="ctr" defTabSz="666750">
            <a:lnSpc>
              <a:spcPct val="90000"/>
            </a:lnSpc>
            <a:spcBef>
              <a:spcPct val="0"/>
            </a:spcBef>
            <a:spcAft>
              <a:spcPct val="35000"/>
            </a:spcAft>
            <a:buFont typeface="Arial" panose="020B0604020202020204" pitchFamily="34" charset="0"/>
            <a:buNone/>
          </a:pPr>
          <a:r>
            <a:rPr lang="en-US" sz="1500" kern="1200" dirty="0"/>
            <a:t>…</a:t>
          </a:r>
        </a:p>
        <a:p>
          <a:pPr marL="0" lvl="0" indent="0" algn="ctr" defTabSz="666750">
            <a:lnSpc>
              <a:spcPct val="90000"/>
            </a:lnSpc>
            <a:spcBef>
              <a:spcPct val="0"/>
            </a:spcBef>
            <a:spcAft>
              <a:spcPct val="35000"/>
            </a:spcAft>
            <a:buFont typeface="Arial" panose="020B0604020202020204" pitchFamily="34" charset="0"/>
            <a:buNone/>
          </a:pPr>
          <a:r>
            <a:rPr lang="en-US" sz="1500" kern="1200" dirty="0"/>
            <a:t>…</a:t>
          </a:r>
        </a:p>
      </dsp:txBody>
      <dsp:txXfrm>
        <a:off x="7156506" y="4093307"/>
        <a:ext cx="896405" cy="840884"/>
      </dsp:txXfrm>
    </dsp:sp>
    <dsp:sp modelId="{55A15C48-5694-9340-B052-9E0603452E0D}">
      <dsp:nvSpPr>
        <dsp:cNvPr id="0" name=""/>
        <dsp:cNvSpPr/>
      </dsp:nvSpPr>
      <dsp:spPr>
        <a:xfrm rot="6269748">
          <a:off x="5464407" y="3702134"/>
          <a:ext cx="381686" cy="17375"/>
        </a:xfrm>
        <a:custGeom>
          <a:avLst/>
          <a:gdLst/>
          <a:ahLst/>
          <a:cxnLst/>
          <a:rect l="0" t="0" r="0" b="0"/>
          <a:pathLst>
            <a:path>
              <a:moveTo>
                <a:pt x="0" y="8687"/>
              </a:moveTo>
              <a:lnTo>
                <a:pt x="381686" y="868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5645708" y="3701279"/>
        <a:ext cx="19084" cy="19084"/>
      </dsp:txXfrm>
    </dsp:sp>
    <dsp:sp modelId="{156AF676-2E8E-6D43-8CCA-B5874AD88AFC}">
      <dsp:nvSpPr>
        <dsp:cNvPr id="0" name=""/>
        <dsp:cNvSpPr/>
      </dsp:nvSpPr>
      <dsp:spPr>
        <a:xfrm>
          <a:off x="4494536" y="3884622"/>
          <a:ext cx="1885768" cy="1337475"/>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err="1"/>
            <a:t>Membres</a:t>
          </a:r>
          <a:r>
            <a:rPr lang="en-US" sz="1500" kern="1200" dirty="0"/>
            <a:t> de la </a:t>
          </a:r>
          <a:r>
            <a:rPr lang="en-US" sz="1500" kern="1200" dirty="0" err="1"/>
            <a:t>policía</a:t>
          </a:r>
          <a:r>
            <a:rPr lang="en-US" sz="1500" kern="1200" dirty="0"/>
            <a:t>:</a:t>
          </a:r>
        </a:p>
        <a:p>
          <a:pPr marL="0" lvl="0" indent="0" algn="ctr" defTabSz="666750">
            <a:lnSpc>
              <a:spcPct val="90000"/>
            </a:lnSpc>
            <a:spcBef>
              <a:spcPct val="0"/>
            </a:spcBef>
            <a:spcAft>
              <a:spcPct val="35000"/>
            </a:spcAft>
            <a:buFont typeface="Arial" panose="020B0604020202020204" pitchFamily="34" charset="0"/>
            <a:buNone/>
          </a:pPr>
          <a:r>
            <a:rPr lang="en-US" sz="1500" kern="1200" dirty="0"/>
            <a:t>…</a:t>
          </a:r>
        </a:p>
        <a:p>
          <a:pPr marL="0" lvl="0" indent="0" algn="ctr" defTabSz="666750">
            <a:lnSpc>
              <a:spcPct val="90000"/>
            </a:lnSpc>
            <a:spcBef>
              <a:spcPct val="0"/>
            </a:spcBef>
            <a:spcAft>
              <a:spcPct val="35000"/>
            </a:spcAft>
            <a:buFont typeface="Arial" panose="020B0604020202020204" pitchFamily="34" charset="0"/>
            <a:buNone/>
          </a:pPr>
          <a:r>
            <a:rPr lang="en-US" sz="1500" kern="1200" dirty="0"/>
            <a:t>…</a:t>
          </a:r>
        </a:p>
      </dsp:txBody>
      <dsp:txXfrm>
        <a:off x="4770700" y="4080491"/>
        <a:ext cx="1333440" cy="945737"/>
      </dsp:txXfrm>
    </dsp:sp>
    <dsp:sp modelId="{E581B319-D890-6E4D-9F0F-11BB6D8E591F}">
      <dsp:nvSpPr>
        <dsp:cNvPr id="0" name=""/>
        <dsp:cNvSpPr/>
      </dsp:nvSpPr>
      <dsp:spPr>
        <a:xfrm rot="9248988">
          <a:off x="3885656" y="3457660"/>
          <a:ext cx="1308441" cy="17375"/>
        </a:xfrm>
        <a:custGeom>
          <a:avLst/>
          <a:gdLst/>
          <a:ahLst/>
          <a:cxnLst/>
          <a:rect l="0" t="0" r="0" b="0"/>
          <a:pathLst>
            <a:path>
              <a:moveTo>
                <a:pt x="0" y="8687"/>
              </a:moveTo>
              <a:lnTo>
                <a:pt x="1308441" y="868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4507166" y="3433637"/>
        <a:ext cx="65422" cy="65422"/>
      </dsp:txXfrm>
    </dsp:sp>
    <dsp:sp modelId="{91CA2745-294B-0340-9694-D4EE98A8F7DE}">
      <dsp:nvSpPr>
        <dsp:cNvPr id="0" name=""/>
        <dsp:cNvSpPr/>
      </dsp:nvSpPr>
      <dsp:spPr>
        <a:xfrm>
          <a:off x="2627452" y="3474804"/>
          <a:ext cx="1426197" cy="1145236"/>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err="1"/>
            <a:t>Líders</a:t>
          </a:r>
          <a:r>
            <a:rPr lang="en-US" sz="1500" kern="1200" dirty="0"/>
            <a:t> </a:t>
          </a:r>
          <a:r>
            <a:rPr lang="en-US" sz="1500" kern="1200" dirty="0" err="1"/>
            <a:t>religiosos</a:t>
          </a:r>
          <a:r>
            <a:rPr lang="en-US" sz="1500" kern="1200" dirty="0"/>
            <a:t>:</a:t>
          </a:r>
        </a:p>
        <a:p>
          <a:pPr marL="0" lvl="0" indent="0" algn="ctr" defTabSz="666750">
            <a:lnSpc>
              <a:spcPct val="90000"/>
            </a:lnSpc>
            <a:spcBef>
              <a:spcPct val="0"/>
            </a:spcBef>
            <a:spcAft>
              <a:spcPct val="35000"/>
            </a:spcAft>
            <a:buFont typeface="Arial" panose="020B0604020202020204" pitchFamily="34" charset="0"/>
            <a:buNone/>
          </a:pPr>
          <a:r>
            <a:rPr lang="en-US" sz="1500" kern="1200" dirty="0"/>
            <a:t>…</a:t>
          </a:r>
        </a:p>
        <a:p>
          <a:pPr marL="0" lvl="0" indent="0" algn="ctr" defTabSz="666750">
            <a:lnSpc>
              <a:spcPct val="90000"/>
            </a:lnSpc>
            <a:spcBef>
              <a:spcPct val="0"/>
            </a:spcBef>
            <a:spcAft>
              <a:spcPct val="35000"/>
            </a:spcAft>
            <a:buFont typeface="Arial" panose="020B0604020202020204" pitchFamily="34" charset="0"/>
            <a:buNone/>
          </a:pPr>
          <a:r>
            <a:rPr lang="en-US" sz="1500" kern="1200" dirty="0"/>
            <a:t>…</a:t>
          </a:r>
        </a:p>
      </dsp:txBody>
      <dsp:txXfrm>
        <a:off x="2836314" y="3642520"/>
        <a:ext cx="1008473" cy="809804"/>
      </dsp:txXfrm>
    </dsp:sp>
    <dsp:sp modelId="{FC083479-C54F-3E4E-A061-AFDEA0EB6FB4}">
      <dsp:nvSpPr>
        <dsp:cNvPr id="0" name=""/>
        <dsp:cNvSpPr/>
      </dsp:nvSpPr>
      <dsp:spPr>
        <a:xfrm rot="11040108">
          <a:off x="3660142" y="2696402"/>
          <a:ext cx="1353316" cy="17375"/>
        </a:xfrm>
        <a:custGeom>
          <a:avLst/>
          <a:gdLst/>
          <a:ahLst/>
          <a:cxnLst/>
          <a:rect l="0" t="0" r="0" b="0"/>
          <a:pathLst>
            <a:path>
              <a:moveTo>
                <a:pt x="0" y="8687"/>
              </a:moveTo>
              <a:lnTo>
                <a:pt x="1353316" y="868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4302968" y="2671257"/>
        <a:ext cx="67665" cy="67665"/>
      </dsp:txXfrm>
    </dsp:sp>
    <dsp:sp modelId="{09B8F2AE-4239-284E-8EF7-5E8012CA7E70}">
      <dsp:nvSpPr>
        <dsp:cNvPr id="0" name=""/>
        <dsp:cNvSpPr/>
      </dsp:nvSpPr>
      <dsp:spPr>
        <a:xfrm>
          <a:off x="2312554" y="2064563"/>
          <a:ext cx="1351756" cy="1092395"/>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err="1"/>
            <a:t>Mestres</a:t>
          </a:r>
          <a:r>
            <a:rPr lang="en-US" sz="1500" kern="1200" dirty="0"/>
            <a:t>:</a:t>
          </a:r>
        </a:p>
        <a:p>
          <a:pPr marL="0" lvl="0" indent="0" algn="ctr" defTabSz="666750">
            <a:lnSpc>
              <a:spcPct val="90000"/>
            </a:lnSpc>
            <a:spcBef>
              <a:spcPct val="0"/>
            </a:spcBef>
            <a:spcAft>
              <a:spcPct val="35000"/>
            </a:spcAft>
            <a:buFont typeface="Arial" panose="020B0604020202020204" pitchFamily="34" charset="0"/>
            <a:buNone/>
          </a:pPr>
          <a:r>
            <a:rPr lang="en-US" sz="1500" kern="1200" dirty="0"/>
            <a:t>…</a:t>
          </a:r>
        </a:p>
        <a:p>
          <a:pPr marL="0" lvl="0" indent="0" algn="ctr" defTabSz="666750">
            <a:lnSpc>
              <a:spcPct val="90000"/>
            </a:lnSpc>
            <a:spcBef>
              <a:spcPct val="0"/>
            </a:spcBef>
            <a:spcAft>
              <a:spcPct val="35000"/>
            </a:spcAft>
            <a:buFont typeface="Arial" panose="020B0604020202020204" pitchFamily="34" charset="0"/>
            <a:buNone/>
          </a:pPr>
          <a:r>
            <a:rPr lang="en-US" sz="1500" kern="1200" dirty="0"/>
            <a:t>…</a:t>
          </a:r>
        </a:p>
      </dsp:txBody>
      <dsp:txXfrm>
        <a:off x="2510514" y="2224541"/>
        <a:ext cx="955836" cy="772439"/>
      </dsp:txXfrm>
    </dsp:sp>
    <dsp:sp modelId="{F4D8E349-DED6-3048-9F17-31002AF7C751}">
      <dsp:nvSpPr>
        <dsp:cNvPr id="0" name=""/>
        <dsp:cNvSpPr/>
      </dsp:nvSpPr>
      <dsp:spPr>
        <a:xfrm rot="12877848">
          <a:off x="4053026" y="1977239"/>
          <a:ext cx="1271729" cy="17375"/>
        </a:xfrm>
        <a:custGeom>
          <a:avLst/>
          <a:gdLst/>
          <a:ahLst/>
          <a:cxnLst/>
          <a:rect l="0" t="0" r="0" b="0"/>
          <a:pathLst>
            <a:path>
              <a:moveTo>
                <a:pt x="0" y="8687"/>
              </a:moveTo>
              <a:lnTo>
                <a:pt x="1271729" y="868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4657097" y="1954133"/>
        <a:ext cx="63586" cy="63586"/>
      </dsp:txXfrm>
    </dsp:sp>
    <dsp:sp modelId="{9A84606C-06CA-E644-859C-A71D3BD0CC78}">
      <dsp:nvSpPr>
        <dsp:cNvPr id="0" name=""/>
        <dsp:cNvSpPr/>
      </dsp:nvSpPr>
      <dsp:spPr>
        <a:xfrm>
          <a:off x="2151199" y="171643"/>
          <a:ext cx="2325196" cy="1729157"/>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Professionals de la </a:t>
          </a:r>
          <a:r>
            <a:rPr lang="en-US" sz="1500" kern="1200" dirty="0" err="1"/>
            <a:t>salut</a:t>
          </a:r>
          <a:r>
            <a:rPr lang="en-US" sz="1500" kern="1200" dirty="0"/>
            <a:t> mental I </a:t>
          </a:r>
          <a:r>
            <a:rPr lang="en-US" sz="1500" kern="1200" dirty="0" err="1"/>
            <a:t>altres</a:t>
          </a:r>
          <a:r>
            <a:rPr lang="en-US" sz="1500" kern="1200" dirty="0"/>
            <a:t> </a:t>
          </a:r>
          <a:r>
            <a:rPr lang="en-US" sz="1500" kern="1200" dirty="0" err="1"/>
            <a:t>àmbits</a:t>
          </a:r>
          <a:r>
            <a:rPr lang="en-US" sz="1500" kern="1200" dirty="0"/>
            <a:t>:</a:t>
          </a:r>
        </a:p>
        <a:p>
          <a:pPr marL="0" lvl="0" indent="0" algn="ctr" defTabSz="666750">
            <a:lnSpc>
              <a:spcPct val="90000"/>
            </a:lnSpc>
            <a:spcBef>
              <a:spcPct val="0"/>
            </a:spcBef>
            <a:spcAft>
              <a:spcPct val="35000"/>
            </a:spcAft>
            <a:buFont typeface="Arial" panose="020B0604020202020204" pitchFamily="34" charset="0"/>
            <a:buNone/>
          </a:pPr>
          <a:r>
            <a:rPr lang="en-US" sz="1500" kern="1200" dirty="0"/>
            <a:t>…</a:t>
          </a:r>
        </a:p>
        <a:p>
          <a:pPr marL="0" lvl="0" indent="0" algn="ctr" defTabSz="666750">
            <a:lnSpc>
              <a:spcPct val="90000"/>
            </a:lnSpc>
            <a:spcBef>
              <a:spcPct val="0"/>
            </a:spcBef>
            <a:spcAft>
              <a:spcPct val="35000"/>
            </a:spcAft>
            <a:buFont typeface="Arial" panose="020B0604020202020204" pitchFamily="34" charset="0"/>
            <a:buNone/>
          </a:pPr>
          <a:r>
            <a:rPr lang="en-US" sz="1500" kern="1200" dirty="0"/>
            <a:t>…</a:t>
          </a:r>
        </a:p>
      </dsp:txBody>
      <dsp:txXfrm>
        <a:off x="2491716" y="424872"/>
        <a:ext cx="1644162" cy="1222699"/>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049F675-B8CD-43D0-8E97-875398D783D5}"/>
              </a:ext>
            </a:extLst>
          </p:cNvPr>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x-none"/>
          </a:p>
        </p:txBody>
      </p:sp>
      <p:sp>
        <p:nvSpPr>
          <p:cNvPr id="3" name="Date Placeholder 2">
            <a:extLst>
              <a:ext uri="{FF2B5EF4-FFF2-40B4-BE49-F238E27FC236}">
                <a16:creationId xmlns:a16="http://schemas.microsoft.com/office/drawing/2014/main" id="{FD5D3F4C-CC8F-48A7-9233-AF2973020D58}"/>
              </a:ext>
            </a:extLst>
          </p:cNvPr>
          <p:cNvSpPr>
            <a:spLocks noGrp="1"/>
          </p:cNvSpPr>
          <p:nvPr>
            <p:ph type="dt" sz="quarter" idx="1"/>
          </p:nvPr>
        </p:nvSpPr>
        <p:spPr>
          <a:xfrm>
            <a:off x="3856737" y="0"/>
            <a:ext cx="2950475" cy="498773"/>
          </a:xfrm>
          <a:prstGeom prst="rect">
            <a:avLst/>
          </a:prstGeom>
        </p:spPr>
        <p:txBody>
          <a:bodyPr vert="horz" lIns="91440" tIns="45720" rIns="91440" bIns="45720" rtlCol="0"/>
          <a:lstStyle>
            <a:lvl1pPr algn="r">
              <a:defRPr sz="1200"/>
            </a:lvl1pPr>
          </a:lstStyle>
          <a:p>
            <a:fld id="{92D82C2E-0E20-42EF-9AA5-86A595F52118}" type="datetimeFigureOut">
              <a:rPr lang="x-none" smtClean="0"/>
              <a:t>12/4/2023</a:t>
            </a:fld>
            <a:endParaRPr lang="x-none"/>
          </a:p>
        </p:txBody>
      </p:sp>
      <p:sp>
        <p:nvSpPr>
          <p:cNvPr id="4" name="Footer Placeholder 3">
            <a:extLst>
              <a:ext uri="{FF2B5EF4-FFF2-40B4-BE49-F238E27FC236}">
                <a16:creationId xmlns:a16="http://schemas.microsoft.com/office/drawing/2014/main" id="{5120804C-CCDE-43DA-BAD5-940CFDD92466}"/>
              </a:ext>
            </a:extLst>
          </p:cNvPr>
          <p:cNvSpPr>
            <a:spLocks noGrp="1"/>
          </p:cNvSpPr>
          <p:nvPr>
            <p:ph type="ftr" sz="quarter" idx="2"/>
          </p:nvPr>
        </p:nvSpPr>
        <p:spPr>
          <a:xfrm>
            <a:off x="0" y="9442154"/>
            <a:ext cx="2950475" cy="498772"/>
          </a:xfrm>
          <a:prstGeom prst="rect">
            <a:avLst/>
          </a:prstGeom>
        </p:spPr>
        <p:txBody>
          <a:bodyPr vert="horz" lIns="91440" tIns="45720" rIns="91440" bIns="45720" rtlCol="0" anchor="b"/>
          <a:lstStyle>
            <a:lvl1pPr algn="l">
              <a:defRPr sz="1200"/>
            </a:lvl1pPr>
          </a:lstStyle>
          <a:p>
            <a:endParaRPr lang="x-none"/>
          </a:p>
        </p:txBody>
      </p:sp>
      <p:sp>
        <p:nvSpPr>
          <p:cNvPr id="5" name="Slide Number Placeholder 4">
            <a:extLst>
              <a:ext uri="{FF2B5EF4-FFF2-40B4-BE49-F238E27FC236}">
                <a16:creationId xmlns:a16="http://schemas.microsoft.com/office/drawing/2014/main" id="{5A7B2603-B90C-4E89-9E61-7DD61A38B54C}"/>
              </a:ext>
            </a:extLst>
          </p:cNvPr>
          <p:cNvSpPr>
            <a:spLocks noGrp="1"/>
          </p:cNvSpPr>
          <p:nvPr>
            <p:ph type="sldNum" sz="quarter" idx="3"/>
          </p:nvPr>
        </p:nvSpPr>
        <p:spPr>
          <a:xfrm>
            <a:off x="3856737" y="9442154"/>
            <a:ext cx="2950475" cy="498772"/>
          </a:xfrm>
          <a:prstGeom prst="rect">
            <a:avLst/>
          </a:prstGeom>
        </p:spPr>
        <p:txBody>
          <a:bodyPr vert="horz" lIns="91440" tIns="45720" rIns="91440" bIns="45720" rtlCol="0" anchor="b"/>
          <a:lstStyle>
            <a:lvl1pPr algn="r">
              <a:defRPr sz="1200"/>
            </a:lvl1pPr>
          </a:lstStyle>
          <a:p>
            <a:fld id="{91B4E06B-90F6-4A78-8F32-59508582301D}" type="slidenum">
              <a:rPr lang="x-none" smtClean="0"/>
              <a:t>‹#›</a:t>
            </a:fld>
            <a:endParaRPr lang="x-none"/>
          </a:p>
        </p:txBody>
      </p:sp>
    </p:spTree>
    <p:extLst>
      <p:ext uri="{BB962C8B-B14F-4D97-AF65-F5344CB8AC3E}">
        <p14:creationId xmlns:p14="http://schemas.microsoft.com/office/powerpoint/2010/main" val="30277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4A97CFA0-B7D6-45F5-BF0D-29AB4D787EBB}" type="datetimeFigureOut">
              <a:rPr lang="x-none" smtClean="0"/>
              <a:t>12/4/2023</a:t>
            </a:fld>
            <a:endParaRPr lang="x-none"/>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B30A59C1-2D98-4297-91D0-BBB9964FC570}" type="slidenum">
              <a:rPr lang="x-none" smtClean="0"/>
              <a:t>‹#›</a:t>
            </a:fld>
            <a:endParaRPr lang="x-none"/>
          </a:p>
        </p:txBody>
      </p:sp>
    </p:spTree>
    <p:extLst>
      <p:ext uri="{BB962C8B-B14F-4D97-AF65-F5344CB8AC3E}">
        <p14:creationId xmlns:p14="http://schemas.microsoft.com/office/powerpoint/2010/main" val="1703159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3" Type="http://schemas.openxmlformats.org/officeDocument/2006/relationships/hyperlink" Target="https://www.youtube.com/watch?v=9USeDHQCKoA&amp;feature=youtu.be" TargetMode="External"/><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3" Type="http://schemas.openxmlformats.org/officeDocument/2006/relationships/hyperlink" Target="#_ENREF_19"/><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_ENREF_3"/><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3" Type="http://schemas.openxmlformats.org/officeDocument/2006/relationships/hyperlink" Target="#_ENREF_20"/><Relationship Id="rId2" Type="http://schemas.openxmlformats.org/officeDocument/2006/relationships/slide" Target="../slides/slide119.xml"/><Relationship Id="rId1" Type="http://schemas.openxmlformats.org/officeDocument/2006/relationships/notesMaster" Target="../notesMasters/notesMaster1.xml"/><Relationship Id="rId4" Type="http://schemas.openxmlformats.org/officeDocument/2006/relationships/hyperlink" Target="#_ENREF_21"/></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3" Type="http://schemas.openxmlformats.org/officeDocument/2006/relationships/hyperlink" Target="#_ENREF_22"/><Relationship Id="rId2" Type="http://schemas.openxmlformats.org/officeDocument/2006/relationships/slide" Target="../slides/slide137.xml"/><Relationship Id="rId1" Type="http://schemas.openxmlformats.org/officeDocument/2006/relationships/notesMaster" Target="../notesMasters/notesMaster1.xml"/><Relationship Id="rId4" Type="http://schemas.openxmlformats.org/officeDocument/2006/relationships/hyperlink" Target="#_ENREF_21"/></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3" Type="http://schemas.openxmlformats.org/officeDocument/2006/relationships/hyperlink" Target="#_ENREF_23"/><Relationship Id="rId2" Type="http://schemas.openxmlformats.org/officeDocument/2006/relationships/slide" Target="../slides/slide151.xml"/><Relationship Id="rId1" Type="http://schemas.openxmlformats.org/officeDocument/2006/relationships/notesMaster" Target="../notesMasters/notesMaster1.xml"/><Relationship Id="rId5" Type="http://schemas.openxmlformats.org/officeDocument/2006/relationships/hyperlink" Target="#_ENREF_25"/><Relationship Id="rId4" Type="http://schemas.openxmlformats.org/officeDocument/2006/relationships/hyperlink" Target="#_ENREF_24"/></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_ENREF_4"/><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s://www.youtube.com/watch?v=kIz6gurnNVc" TargetMode="External"/><Relationship Id="rId4" Type="http://schemas.openxmlformats.org/officeDocument/2006/relationships/hyperlink" Target="https://www.youtube.com/watch?v=0XXqr_ZSsMg"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_ENREF_5"/><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_ENREF_6"/><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www.bps.org.uk/system/files/user-files/Division%20of%20Clinical%20Psychology/public/DCP%20Diagnosis.pdf"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treaties.un.org/Pages/ViewDetails.aspx?src=IND&amp;mtdsg_no=IV-15&amp;chapter=4&amp;lang=en"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_ENREF_7"/><Relationship Id="rId2" Type="http://schemas.openxmlformats.org/officeDocument/2006/relationships/slide" Target="../slides/slide54.xml"/><Relationship Id="rId1" Type="http://schemas.openxmlformats.org/officeDocument/2006/relationships/notesMaster" Target="../notesMasters/notesMaster1.xml"/><Relationship Id="rId5" Type="http://schemas.openxmlformats.org/officeDocument/2006/relationships/hyperlink" Target="#_ENREF_9"/><Relationship Id="rId4" Type="http://schemas.openxmlformats.org/officeDocument/2006/relationships/hyperlink" Target="#_ENREF_8"/></Relationships>
</file>

<file path=ppt/notesSlides/_rels/notesSlide55.xml.rels><?xml version="1.0" encoding="UTF-8" standalone="yes"?>
<Relationships xmlns="http://schemas.openxmlformats.org/package/2006/relationships"><Relationship Id="rId3" Type="http://schemas.openxmlformats.org/officeDocument/2006/relationships/hyperlink" Target="#_ENREF_10"/><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3" Type="http://schemas.openxmlformats.org/officeDocument/2006/relationships/hyperlink" Target="#_ENREF_11"/><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3" Type="http://schemas.openxmlformats.org/officeDocument/2006/relationships/hyperlink" Target="#_ENREF_12"/><Relationship Id="rId7" Type="http://schemas.openxmlformats.org/officeDocument/2006/relationships/hyperlink" Target="#_ENREF_16"/><Relationship Id="rId2" Type="http://schemas.openxmlformats.org/officeDocument/2006/relationships/slide" Target="../slides/slide81.xml"/><Relationship Id="rId1" Type="http://schemas.openxmlformats.org/officeDocument/2006/relationships/notesMaster" Target="../notesMasters/notesMaster1.xml"/><Relationship Id="rId6" Type="http://schemas.openxmlformats.org/officeDocument/2006/relationships/hyperlink" Target="#_ENREF_15"/><Relationship Id="rId5" Type="http://schemas.openxmlformats.org/officeDocument/2006/relationships/hyperlink" Target="#_ENREF_14"/><Relationship Id="rId4" Type="http://schemas.openxmlformats.org/officeDocument/2006/relationships/hyperlink" Target="#_ENREF_13"/></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amnesty.org.uk/sites/default/files/udhr_simplified.pdf"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www.ohchr.org/EN/UDHR/Pages/UDHRinsignlanguages.aspx" TargetMode="External"/><Relationship Id="rId4" Type="http://schemas.openxmlformats.org/officeDocument/2006/relationships/hyperlink" Target="https://udhr.audio/" TargetMode="Externa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3" Type="http://schemas.openxmlformats.org/officeDocument/2006/relationships/hyperlink" Target="#_ENREF_17"/><Relationship Id="rId2" Type="http://schemas.openxmlformats.org/officeDocument/2006/relationships/slide" Target="../slides/slide94.xml"/><Relationship Id="rId1" Type="http://schemas.openxmlformats.org/officeDocument/2006/relationships/notesMaster" Target="../notesMasters/notesMaster1.xml"/><Relationship Id="rId4" Type="http://schemas.openxmlformats.org/officeDocument/2006/relationships/hyperlink" Target="http://www.nzherald.co.nz/nz/news/article.cfm?c_id=1&amp;objectid=11833202" TargetMode="External"/></Relationships>
</file>

<file path=ppt/notesSlides/_rels/notesSlide95.xml.rels><?xml version="1.0" encoding="UTF-8" standalone="yes"?>
<Relationships xmlns="http://schemas.openxmlformats.org/package/2006/relationships"><Relationship Id="rId3" Type="http://schemas.openxmlformats.org/officeDocument/2006/relationships/hyperlink" Target="#_ENREF_18"/><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0A59C1-2D98-4297-91D0-BBB9964FC570}" type="slidenum">
              <a:rPr lang="x-none" smtClean="0"/>
              <a:t>1</a:t>
            </a:fld>
            <a:endParaRPr lang="x-none"/>
          </a:p>
        </p:txBody>
      </p:sp>
    </p:spTree>
    <p:extLst>
      <p:ext uri="{BB962C8B-B14F-4D97-AF65-F5344CB8AC3E}">
        <p14:creationId xmlns:p14="http://schemas.microsoft.com/office/powerpoint/2010/main" val="3624489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algn="just">
              <a:lnSpc>
                <a:spcPct val="115000"/>
              </a:lnSpc>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Ask participants if they themselves consider these examples of violations to be discrimination. Not all participants may be familiar with this concept. It is an opportunity to ask participants the following question:</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b="1" dirty="0">
                <a:solidFill>
                  <a:srgbClr val="000000"/>
                </a:solidFill>
                <a:latin typeface="Calibri" panose="020F0502020204030204" pitchFamily="34" charset="0"/>
                <a:ea typeface="SimSun" panose="02010600030101010101" pitchFamily="2" charset="-122"/>
                <a:cs typeface="Calibri" panose="020F0502020204030204" pitchFamily="34" charset="0"/>
              </a:rPr>
              <a:t>What do you understand by the word “discrimination”?</a:t>
            </a:r>
            <a:endParaRPr lang="x-none" b="1"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The definition of discrimination is explained in the following presentation. The facilitator should talk briefly about the similarities between what the group said and the definition in the presentation.</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10</a:t>
            </a:fld>
            <a:endParaRPr lang="en-GB"/>
          </a:p>
        </p:txBody>
      </p:sp>
    </p:spTree>
    <p:extLst>
      <p:ext uri="{BB962C8B-B14F-4D97-AF65-F5344CB8AC3E}">
        <p14:creationId xmlns:p14="http://schemas.microsoft.com/office/powerpoint/2010/main" val="276012182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a:lnSpc>
                <a:spcPct val="115000"/>
              </a:lnSpc>
            </a:pPr>
            <a:r>
              <a:rPr lang="en-US" b="1" u="sng" dirty="0">
                <a:latin typeface="Calibri" panose="020F0502020204030204" pitchFamily="34" charset="0"/>
                <a:ea typeface="SimSun" panose="02010600030101010101" pitchFamily="2" charset="-122"/>
                <a:cs typeface="Arial" panose="020B0604020202020204" pitchFamily="34" charset="0"/>
              </a:rPr>
              <a:t>Article 27: </a:t>
            </a:r>
            <a:r>
              <a:rPr lang="en-GB" b="1" u="sng" dirty="0">
                <a:latin typeface="Calibri" panose="020F0502020204030204" pitchFamily="34" charset="0"/>
                <a:ea typeface="SimSun" panose="02010600030101010101" pitchFamily="2" charset="-122"/>
                <a:cs typeface="Arial" panose="020B0604020202020204" pitchFamily="34" charset="0"/>
              </a:rPr>
              <a:t>Work and employment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US" dirty="0">
                <a:latin typeface="Calibri" panose="020F0502020204030204" pitchFamily="34" charset="0"/>
                <a:ea typeface="SimSun" panose="02010600030101010101" pitchFamily="2" charset="-122"/>
                <a:cs typeface="Arial" panose="020B0604020202020204" pitchFamily="34" charset="0"/>
              </a:rPr>
              <a:t>People with disabilities have the right to work on an equal basis with others.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US"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US" dirty="0">
                <a:latin typeface="Calibri" panose="020F0502020204030204" pitchFamily="34" charset="0"/>
                <a:ea typeface="SimSun" panose="02010600030101010101" pitchFamily="2" charset="-122"/>
                <a:cs typeface="Arial" panose="020B0604020202020204" pitchFamily="34" charset="0"/>
              </a:rPr>
              <a:t>Governments must, for example: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gn="just">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SimSun" panose="02010600030101010101" pitchFamily="2" charset="-122"/>
                <a:cs typeface="Arial" panose="020B0604020202020204" pitchFamily="34" charset="0"/>
              </a:rPr>
              <a:t>Prohibit discrimination both in access and conditions of employment.</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gn="just">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SimSun" panose="02010600030101010101" pitchFamily="2" charset="-122"/>
                <a:cs typeface="Arial" panose="020B0604020202020204" pitchFamily="34" charset="0"/>
              </a:rPr>
              <a:t>Adopt legislation requiring employers to make reasonable accommodations in the workplace.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gn="just">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SimSun" panose="02010600030101010101" pitchFamily="2" charset="-122"/>
                <a:cs typeface="Arial" panose="020B0604020202020204" pitchFamily="34" charset="0"/>
              </a:rPr>
              <a:t>Make sure that people with disabilities receive equal pay for work of equal value.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gn="just">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SimSun" panose="02010600030101010101" pitchFamily="2" charset="-122"/>
                <a:cs typeface="Arial" panose="020B0604020202020204" pitchFamily="34" charset="0"/>
              </a:rPr>
              <a:t>Hire people with disabilities in the public sector.</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gn="just">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SimSun" panose="02010600030101010101" pitchFamily="2" charset="-122"/>
                <a:cs typeface="Arial" panose="020B0604020202020204" pitchFamily="34" charset="0"/>
              </a:rPr>
              <a:t>Promote the hiring of persons with disabilities in the public and private sectors, including through affirmative action (e.g. quotas or incentives for companies).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gn="just">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SimSun" panose="02010600030101010101" pitchFamily="2" charset="-122"/>
                <a:cs typeface="Arial" panose="020B0604020202020204" pitchFamily="34" charset="0"/>
              </a:rPr>
              <a:t>Promote work-related training and employment opportunities including self-employment, entrepreneurship and opportunities to start one’s own business.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100</a:t>
            </a:fld>
            <a:endParaRPr lang="x-none"/>
          </a:p>
        </p:txBody>
      </p:sp>
    </p:spTree>
    <p:extLst>
      <p:ext uri="{BB962C8B-B14F-4D97-AF65-F5344CB8AC3E}">
        <p14:creationId xmlns:p14="http://schemas.microsoft.com/office/powerpoint/2010/main" val="383359436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a:lnSpc>
                <a:spcPct val="115000"/>
              </a:lnSpc>
            </a:pPr>
            <a:r>
              <a:rPr lang="en-US" b="1" u="sng" dirty="0">
                <a:latin typeface="Calibri" panose="020F0502020204030204" pitchFamily="34" charset="0"/>
                <a:ea typeface="SimSun" panose="02010600030101010101" pitchFamily="2" charset="-122"/>
                <a:cs typeface="Arial" panose="020B0604020202020204" pitchFamily="34" charset="0"/>
              </a:rPr>
              <a:t>Article 27: </a:t>
            </a:r>
            <a:r>
              <a:rPr lang="en-GB" b="1" u="sng" dirty="0">
                <a:latin typeface="Calibri" panose="020F0502020204030204" pitchFamily="34" charset="0"/>
                <a:ea typeface="SimSun" panose="02010600030101010101" pitchFamily="2" charset="-122"/>
                <a:cs typeface="Arial" panose="020B0604020202020204" pitchFamily="34" charset="0"/>
              </a:rPr>
              <a:t>Work and employment (continued)</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lnSpc>
                <a:spcPct val="115000"/>
              </a:lnSpc>
              <a:buFont typeface="Arial" panose="020B0604020202020204" pitchFamily="34" charset="0"/>
              <a:buChar char="•"/>
            </a:pPr>
            <a:endParaRPr lang="en-US"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lnSpc>
                <a:spcPct val="115000"/>
              </a:lnSpc>
              <a:buFont typeface="Arial" panose="020B0604020202020204" pitchFamily="34" charset="0"/>
              <a:buChar char="•"/>
            </a:pPr>
            <a:r>
              <a:rPr lang="en-US" dirty="0">
                <a:latin typeface="Calibri" panose="020F0502020204030204" pitchFamily="34" charset="0"/>
                <a:ea typeface="SimSun" panose="02010600030101010101" pitchFamily="2" charset="-122"/>
                <a:cs typeface="Arial" panose="020B0604020202020204" pitchFamily="34" charset="0"/>
              </a:rPr>
              <a:t>The right to work on an equal basis with others is yet another right that </a:t>
            </a:r>
            <a:r>
              <a:rPr lang="en-GB" dirty="0">
                <a:latin typeface="Calibri" panose="020F0502020204030204" pitchFamily="34" charset="0"/>
                <a:ea typeface="SimSun" panose="02010600030101010101" pitchFamily="2" charset="-122"/>
                <a:cs typeface="Arial" panose="020B0604020202020204" pitchFamily="34" charset="0"/>
              </a:rPr>
              <a:t>people with psychosocial, intellectual or cognitive disabilities</a:t>
            </a:r>
            <a:r>
              <a:rPr lang="en-US" dirty="0">
                <a:latin typeface="Calibri" panose="020F0502020204030204" pitchFamily="34" charset="0"/>
                <a:ea typeface="SimSun" panose="02010600030101010101" pitchFamily="2" charset="-122"/>
                <a:cs typeface="Arial" panose="020B0604020202020204" pitchFamily="34" charset="0"/>
              </a:rPr>
              <a:t> are often denied because they are falsely considered incapable, unreliable or dangerous. </a:t>
            </a:r>
          </a:p>
          <a:p>
            <a:pPr marL="171450" marR="60325" indent="-171450" algn="just">
              <a:lnSpc>
                <a:spcPct val="115000"/>
              </a:lnSpc>
              <a:buFont typeface="Arial" panose="020B0604020202020204" pitchFamily="34" charset="0"/>
              <a:buChar char="•"/>
            </a:pPr>
            <a:endParaRPr lang="en-US"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lnSpc>
                <a:spcPct val="115000"/>
              </a:lnSpc>
              <a:buFont typeface="Arial" panose="020B0604020202020204" pitchFamily="34" charset="0"/>
              <a:buChar char="•"/>
            </a:pPr>
            <a:r>
              <a:rPr lang="en-US" dirty="0">
                <a:latin typeface="Calibri" panose="020F0502020204030204" pitchFamily="34" charset="0"/>
                <a:ea typeface="SimSun" panose="02010600030101010101" pitchFamily="2" charset="-122"/>
                <a:cs typeface="Arial" panose="020B0604020202020204" pitchFamily="34" charset="0"/>
              </a:rPr>
              <a:t>Governments must combat these stereotypes through laws, policies and awareness-raising measures developed with the active involvement and leadership of persons with disabilities.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lnSpc>
                <a:spcPct val="115000"/>
              </a:lnSpc>
              <a:buFont typeface="Arial" panose="020B0604020202020204" pitchFamily="34" charset="0"/>
              <a:buChar char="•"/>
            </a:pP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lnSpc>
                <a:spcPct val="115000"/>
              </a:lnSpc>
              <a:buFont typeface="Arial" panose="020B0604020202020204" pitchFamily="34" charset="0"/>
              <a:buChar char="•"/>
            </a:pPr>
            <a:r>
              <a:rPr lang="en-US" dirty="0">
                <a:latin typeface="Calibri" panose="020F0502020204030204" pitchFamily="34" charset="0"/>
                <a:ea typeface="SimSun" panose="02010600030101010101" pitchFamily="2" charset="-122"/>
                <a:cs typeface="Arial" panose="020B0604020202020204" pitchFamily="34" charset="0"/>
              </a:rPr>
              <a:t>In addition, people with disabilities may face indirect discrimination when laws and practices appear to be neutral but result in people with disability being disproportionately disadvantaged. </a:t>
            </a:r>
          </a:p>
          <a:p>
            <a:pPr marL="628650" marR="60325" lvl="1" indent="-171450" algn="just">
              <a:lnSpc>
                <a:spcPct val="115000"/>
              </a:lnSpc>
              <a:buFont typeface="Arial" panose="020B0604020202020204" pitchFamily="34" charset="0"/>
              <a:buChar char="•"/>
            </a:pPr>
            <a:r>
              <a:rPr lang="en-US" dirty="0">
                <a:latin typeface="Calibri" panose="020F0502020204030204" pitchFamily="34" charset="0"/>
                <a:ea typeface="SimSun" panose="02010600030101010101" pitchFamily="2" charset="-122"/>
                <a:cs typeface="Arial" panose="020B0604020202020204" pitchFamily="34" charset="0"/>
              </a:rPr>
              <a:t>For instance, people with psychosocial disabilities may be rejected as applicants for jobs because they have had periods of being out of work.</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101</a:t>
            </a:fld>
            <a:endParaRPr lang="x-none"/>
          </a:p>
        </p:txBody>
      </p:sp>
    </p:spTree>
    <p:extLst>
      <p:ext uri="{BB962C8B-B14F-4D97-AF65-F5344CB8AC3E}">
        <p14:creationId xmlns:p14="http://schemas.microsoft.com/office/powerpoint/2010/main" val="336950808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lvl="0">
              <a:lnSpc>
                <a:spcPct val="115000"/>
              </a:lnSpc>
            </a:pPr>
            <a:r>
              <a:rPr lang="en-US" sz="1400" dirty="0">
                <a:solidFill>
                  <a:srgbClr val="4F81BD"/>
                </a:solidFill>
                <a:latin typeface="Calibri" panose="020F0502020204030204" pitchFamily="34" charset="0"/>
                <a:ea typeface="SimSun" panose="02010600030101010101" pitchFamily="2" charset="-122"/>
                <a:cs typeface="Arial" panose="020B0604020202020204" pitchFamily="34" charset="0"/>
              </a:rPr>
              <a:t>You can show participants the following video:</a:t>
            </a:r>
            <a:endParaRPr lang="en-US" sz="140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R="60325" lvl="0">
              <a:lnSpc>
                <a:spcPct val="115000"/>
              </a:lnSpc>
            </a:pPr>
            <a:endParaRPr lang="x-none" dirty="0">
              <a:latin typeface="Calibri" panose="020F0502020204030204" pitchFamily="34" charset="0"/>
              <a:ea typeface="SimSun" panose="02010600030101010101" pitchFamily="2" charset="-122"/>
              <a:cs typeface="Arial" panose="020B0604020202020204" pitchFamily="34" charset="0"/>
            </a:endParaRPr>
          </a:p>
          <a:p>
            <a:r>
              <a:rPr lang="en-GB" sz="1200" kern="1200" dirty="0">
                <a:solidFill>
                  <a:schemeClr val="tx1"/>
                </a:solidFill>
                <a:effectLst/>
                <a:latin typeface="+mn-lt"/>
                <a:ea typeface="+mn-ea"/>
                <a:cs typeface="+mn-cs"/>
              </a:rPr>
              <a:t>Kate </a:t>
            </a:r>
            <a:r>
              <a:rPr lang="en-GB" sz="1200" kern="1200" dirty="0" err="1">
                <a:solidFill>
                  <a:schemeClr val="tx1"/>
                </a:solidFill>
                <a:effectLst/>
                <a:latin typeface="+mn-lt"/>
                <a:ea typeface="+mn-ea"/>
                <a:cs typeface="+mn-cs"/>
              </a:rPr>
              <a:t>Swaffer</a:t>
            </a:r>
            <a:r>
              <a:rPr lang="en-GB" sz="1200" kern="1200" dirty="0">
                <a:solidFill>
                  <a:schemeClr val="tx1"/>
                </a:solidFill>
                <a:effectLst/>
                <a:latin typeface="+mn-lt"/>
                <a:ea typeface="+mn-ea"/>
                <a:cs typeface="+mn-cs"/>
              </a:rPr>
              <a:t> (2019) Kate </a:t>
            </a:r>
            <a:r>
              <a:rPr lang="en-GB" sz="1200" kern="1200" dirty="0" err="1">
                <a:solidFill>
                  <a:schemeClr val="tx1"/>
                </a:solidFill>
                <a:effectLst/>
                <a:latin typeface="+mn-lt"/>
                <a:ea typeface="+mn-ea"/>
                <a:cs typeface="+mn-cs"/>
              </a:rPr>
              <a:t>Swaffer</a:t>
            </a:r>
            <a:r>
              <a:rPr lang="en-GB" sz="1200" kern="1200" dirty="0">
                <a:solidFill>
                  <a:schemeClr val="tx1"/>
                </a:solidFill>
                <a:effectLst/>
                <a:latin typeface="+mn-lt"/>
                <a:ea typeface="+mn-ea"/>
                <a:cs typeface="+mn-cs"/>
              </a:rPr>
              <a:t> - Dementia, Disability &amp; Rights </a:t>
            </a:r>
            <a:r>
              <a:rPr lang="en-GB" sz="1200" u="sng" kern="1200" dirty="0">
                <a:solidFill>
                  <a:schemeClr val="tx1"/>
                </a:solidFill>
                <a:effectLst/>
                <a:latin typeface="+mn-lt"/>
                <a:ea typeface="+mn-ea"/>
                <a:cs typeface="+mn-cs"/>
                <a:hlinkClick r:id="rId3"/>
              </a:rPr>
              <a:t>https://www.youtube.com/watch?v=9USeDHQCKoA&amp;feature=youtu.be</a:t>
            </a:r>
            <a:r>
              <a:rPr lang="en-GB" sz="1200" kern="1200" dirty="0">
                <a:solidFill>
                  <a:schemeClr val="tx1"/>
                </a:solidFill>
                <a:effectLst/>
                <a:latin typeface="+mn-lt"/>
                <a:ea typeface="+mn-ea"/>
                <a:cs typeface="+mn-cs"/>
              </a:rPr>
              <a:t> (1:43 min.): (accessed 04 April 2019). </a:t>
            </a: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Kate </a:t>
            </a:r>
            <a:r>
              <a:rPr lang="en-GB" dirty="0" err="1">
                <a:latin typeface="Calibri" panose="020F0502020204030204" pitchFamily="34" charset="0"/>
                <a:ea typeface="SimSun" panose="02010600030101010101" pitchFamily="2" charset="-122"/>
                <a:cs typeface="Arial" panose="020B0604020202020204" pitchFamily="34" charset="0"/>
              </a:rPr>
              <a:t>Swaffer</a:t>
            </a:r>
            <a:r>
              <a:rPr lang="en-GB" dirty="0">
                <a:latin typeface="Calibri" panose="020F0502020204030204" pitchFamily="34" charset="0"/>
                <a:ea typeface="SimSun" panose="02010600030101010101" pitchFamily="2" charset="-122"/>
                <a:cs typeface="Arial" panose="020B0604020202020204" pitchFamily="34" charset="0"/>
              </a:rPr>
              <a:t> shares her story of living with dementia and losing her job because she was not able to drive.</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p>
          <a:p>
            <a:pPr>
              <a:lnSpc>
                <a:spcPct val="115000"/>
              </a:lnSpc>
            </a:pPr>
            <a:endParaRPr lang="en-US"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Working together. </a:t>
            </a:r>
            <a:r>
              <a:rPr lang="en-GB" dirty="0" err="1">
                <a:latin typeface="Calibri" panose="020F0502020204030204" pitchFamily="34" charset="0"/>
                <a:ea typeface="SimSun" panose="02010600030101010101" pitchFamily="2" charset="-122"/>
                <a:cs typeface="Arial" panose="020B0604020202020204" pitchFamily="34" charset="0"/>
              </a:rPr>
              <a:t>Ivymount</a:t>
            </a:r>
            <a:r>
              <a:rPr lang="en-GB" dirty="0">
                <a:latin typeface="Calibri" panose="020F0502020204030204" pitchFamily="34" charset="0"/>
                <a:ea typeface="SimSun" panose="02010600030101010101" pitchFamily="2" charset="-122"/>
                <a:cs typeface="Arial" panose="020B0604020202020204" pitchFamily="34" charset="0"/>
              </a:rPr>
              <a:t> School and PAHO. PAHO TV. </a:t>
            </a:r>
            <a:r>
              <a:rPr lang="en-GB" u="sng" dirty="0">
                <a:solidFill>
                  <a:srgbClr val="0000FF"/>
                </a:solidFill>
                <a:latin typeface="Calibri" panose="020F0502020204030204" pitchFamily="34" charset="0"/>
                <a:ea typeface="SimSun" panose="02010600030101010101" pitchFamily="2" charset="-122"/>
                <a:cs typeface="Arial" panose="020B0604020202020204" pitchFamily="34" charset="0"/>
              </a:rPr>
              <a:t>https://</a:t>
            </a:r>
            <a:r>
              <a:rPr lang="en-GB" u="sng" dirty="0" err="1">
                <a:solidFill>
                  <a:srgbClr val="0000FF"/>
                </a:solidFill>
                <a:latin typeface="Calibri" panose="020F0502020204030204" pitchFamily="34" charset="0"/>
                <a:ea typeface="SimSun" panose="02010600030101010101" pitchFamily="2" charset="-122"/>
                <a:cs typeface="Arial" panose="020B0604020202020204" pitchFamily="34" charset="0"/>
              </a:rPr>
              <a:t>youtu.be</a:t>
            </a:r>
            <a:r>
              <a:rPr lang="en-GB" u="sng" dirty="0">
                <a:solidFill>
                  <a:srgbClr val="0000FF"/>
                </a:solidFill>
                <a:latin typeface="Calibri" panose="020F0502020204030204" pitchFamily="34" charset="0"/>
                <a:ea typeface="SimSun" panose="02010600030101010101" pitchFamily="2" charset="-122"/>
                <a:cs typeface="Arial" panose="020B0604020202020204" pitchFamily="34" charset="0"/>
              </a:rPr>
              <a:t>/WkNNhPnSCi8</a:t>
            </a:r>
            <a:r>
              <a:rPr lang="en-GB" dirty="0">
                <a:latin typeface="Calibri" panose="020F0502020204030204" pitchFamily="34" charset="0"/>
                <a:ea typeface="SimSun" panose="02010600030101010101" pitchFamily="2" charset="-122"/>
                <a:cs typeface="Arial" panose="020B0604020202020204" pitchFamily="34" charset="0"/>
              </a:rPr>
              <a:t>(accessed 9 April 2019). </a:t>
            </a:r>
            <a:r>
              <a:rPr lang="en-GB" sz="900"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pPr>
            <a:r>
              <a:rPr lang="en-US"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spcAft>
                <a:spcPts val="1000"/>
              </a:spcAft>
            </a:pPr>
            <a:r>
              <a:rPr lang="en-GB" sz="1050" dirty="0">
                <a:latin typeface="Calibri" panose="020F0502020204030204" pitchFamily="34" charset="0"/>
                <a:ea typeface="SimSun" panose="02010600030101010101" pitchFamily="2" charset="-122"/>
                <a:cs typeface="Arial" panose="020B0604020202020204" pitchFamily="34" charset="0"/>
              </a:rPr>
              <a:t> </a:t>
            </a:r>
            <a:endParaRPr lang="x-none" sz="1050"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102</a:t>
            </a:fld>
            <a:endParaRPr lang="x-none"/>
          </a:p>
        </p:txBody>
      </p:sp>
    </p:spTree>
    <p:extLst>
      <p:ext uri="{BB962C8B-B14F-4D97-AF65-F5344CB8AC3E}">
        <p14:creationId xmlns:p14="http://schemas.microsoft.com/office/powerpoint/2010/main" val="109623207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879" y="4784070"/>
            <a:ext cx="5447030" cy="4658083"/>
          </a:xfrm>
        </p:spPr>
        <p:txBody>
          <a:bodyPr/>
          <a:lstStyle/>
          <a:p>
            <a:pPr marR="60325">
              <a:lnSpc>
                <a:spcPct val="115000"/>
              </a:lnSpc>
            </a:pPr>
            <a:r>
              <a:rPr lang="en-US" b="1" u="sng" dirty="0">
                <a:latin typeface="Calibri" panose="020F0502020204030204" pitchFamily="34" charset="0"/>
                <a:ea typeface="SimSun" panose="02010600030101010101" pitchFamily="2" charset="-122"/>
                <a:cs typeface="Arial" panose="020B0604020202020204" pitchFamily="34" charset="0"/>
              </a:rPr>
              <a:t>Article 28: </a:t>
            </a:r>
            <a:r>
              <a:rPr lang="en-GB" b="1" u="sng" dirty="0">
                <a:latin typeface="Calibri" panose="020F0502020204030204" pitchFamily="34" charset="0"/>
                <a:ea typeface="SimSun" panose="02010600030101010101" pitchFamily="2" charset="-122"/>
                <a:cs typeface="Arial" panose="020B0604020202020204" pitchFamily="34" charset="0"/>
              </a:rPr>
              <a:t>Adequate standard of living and social protection </a:t>
            </a:r>
          </a:p>
          <a:p>
            <a:pPr marR="60325">
              <a:lnSpc>
                <a:spcPct val="115000"/>
              </a:lnSpc>
            </a:pP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In many parts of the world people living with psychosocial, intellectual or cognitive disabilities do not have access to adequate standards of living. </a:t>
            </a:r>
          </a:p>
          <a:p>
            <a:pPr marL="342900" marR="60325"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Sometimes the conditions in which they live are so bad that they can amount to inhuman and degrading treatment </a:t>
            </a:r>
          </a:p>
          <a:p>
            <a:pPr marL="800100" marR="60325" lvl="1"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a:t>
            </a:r>
            <a:r>
              <a:rPr lang="en-GB" dirty="0" err="1">
                <a:latin typeface="Calibri" panose="020F0502020204030204" pitchFamily="34" charset="0"/>
                <a:ea typeface="SimSun" panose="02010600030101010101" pitchFamily="2" charset="-122"/>
                <a:cs typeface="Arial" panose="020B0604020202020204" pitchFamily="34" charset="0"/>
              </a:rPr>
              <a:t>eg.</a:t>
            </a:r>
            <a:r>
              <a:rPr lang="en-GB" dirty="0">
                <a:latin typeface="Calibri" panose="020F0502020204030204" pitchFamily="34" charset="0"/>
                <a:ea typeface="SimSun" panose="02010600030101010101" pitchFamily="2" charset="-122"/>
                <a:cs typeface="Arial" panose="020B0604020202020204" pitchFamily="34" charset="0"/>
              </a:rPr>
              <a:t> neglected facilities, bad-quality food, terrible hygiene conditions, etc.).</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In countries where many people are affected by poverty and where social protection mechanisms are limited, persons with disabilities are even more vulnerable to poverty and homelessness.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Article 28 recognizes the right of people with disabilities and their families to social protection without discrimination. </a:t>
            </a:r>
          </a:p>
          <a:p>
            <a:pPr marL="800100" marR="60325" lvl="1"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It also recognizes the need to ensure access to social protection and poverty reduction programmes for all – particularly vulnerable groups and population segments such as women, girls and older persons with disabilities.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103</a:t>
            </a:fld>
            <a:endParaRPr lang="x-none"/>
          </a:p>
        </p:txBody>
      </p:sp>
    </p:spTree>
    <p:extLst>
      <p:ext uri="{BB962C8B-B14F-4D97-AF65-F5344CB8AC3E}">
        <p14:creationId xmlns:p14="http://schemas.microsoft.com/office/powerpoint/2010/main" val="87080675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879" y="4784070"/>
            <a:ext cx="5447030" cy="4658083"/>
          </a:xfrm>
        </p:spPr>
        <p:txBody>
          <a:bodyPr/>
          <a:lstStyle/>
          <a:p>
            <a:pPr marR="60325">
              <a:lnSpc>
                <a:spcPct val="115000"/>
              </a:lnSpc>
            </a:pPr>
            <a:r>
              <a:rPr lang="en-US" sz="1100" b="1" u="sng" dirty="0">
                <a:latin typeface="Calibri" panose="020F0502020204030204" pitchFamily="34" charset="0"/>
                <a:ea typeface="SimSun" panose="02010600030101010101" pitchFamily="2" charset="-122"/>
                <a:cs typeface="Arial" panose="020B0604020202020204" pitchFamily="34" charset="0"/>
              </a:rPr>
              <a:t>Article 28: </a:t>
            </a:r>
            <a:r>
              <a:rPr lang="en-GB" sz="1100" b="1" u="sng" dirty="0">
                <a:latin typeface="Calibri" panose="020F0502020204030204" pitchFamily="34" charset="0"/>
                <a:ea typeface="SimSun" panose="02010600030101010101" pitchFamily="2" charset="-122"/>
                <a:cs typeface="Arial" panose="020B0604020202020204" pitchFamily="34" charset="0"/>
              </a:rPr>
              <a:t>Adequate standard of living and social protection </a:t>
            </a:r>
            <a:r>
              <a:rPr lang="en-US" sz="1100" b="1" u="sng" dirty="0">
                <a:latin typeface="Calibri" panose="020F0502020204030204" pitchFamily="34" charset="0"/>
                <a:ea typeface="SimSun" panose="02010600030101010101" pitchFamily="2" charset="-122"/>
                <a:cs typeface="Arial" panose="020B0604020202020204" pitchFamily="34" charset="0"/>
              </a:rPr>
              <a:t>(continued)</a:t>
            </a:r>
            <a:endParaRPr lang="x-none" sz="1100" dirty="0">
              <a:latin typeface="Calibri" panose="020F0502020204030204" pitchFamily="34" charset="0"/>
              <a:ea typeface="SimSun" panose="02010600030101010101" pitchFamily="2" charset="-122"/>
              <a:cs typeface="Arial" panose="020B0604020202020204" pitchFamily="34" charset="0"/>
            </a:endParaRPr>
          </a:p>
          <a:p>
            <a:endParaRPr lang="en-US" sz="1100" dirty="0"/>
          </a:p>
          <a:p>
            <a:pPr marL="342900" marR="60325" lvl="0" indent="-342900">
              <a:lnSpc>
                <a:spcPct val="115000"/>
              </a:lnSpc>
              <a:spcBef>
                <a:spcPts val="0"/>
              </a:spcBef>
              <a:spcAft>
                <a:spcPts val="0"/>
              </a:spcAft>
              <a:buFont typeface="Symbol" panose="05050102010706020507" pitchFamily="18" charset="2"/>
              <a:buChar char=""/>
            </a:pPr>
            <a:r>
              <a:rPr lang="en-GB" sz="1100" dirty="0">
                <a:latin typeface="Calibri" panose="020F0502020204030204" pitchFamily="34" charset="0"/>
                <a:ea typeface="SimSun" panose="02010600030101010101" pitchFamily="2" charset="-122"/>
                <a:cs typeface="Arial" panose="020B0604020202020204" pitchFamily="34" charset="0"/>
              </a:rPr>
              <a:t>Governments have an obligation to take appropriate steps to promote this right including by ensuring:</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800100" marR="60325" lvl="1" indent="-342900">
              <a:lnSpc>
                <a:spcPct val="115000"/>
              </a:lnSpc>
              <a:spcBef>
                <a:spcPts val="0"/>
              </a:spcBef>
              <a:buSzPts val="800"/>
              <a:buFont typeface="Calibri" panose="020F0502020204030204" pitchFamily="34" charset="0"/>
              <a:buChar char="●"/>
              <a:tabLst>
                <a:tab pos="685800" algn="l"/>
              </a:tabLst>
            </a:pPr>
            <a:r>
              <a:rPr lang="en-GB" sz="1100" dirty="0">
                <a:latin typeface="Calibri" panose="020F0502020204030204" pitchFamily="34" charset="0"/>
                <a:ea typeface="SimSun" panose="02010600030101010101" pitchFamily="2" charset="-122"/>
                <a:cs typeface="Times New Roman" panose="02020603050405020304" pitchFamily="18" charset="0"/>
              </a:rPr>
              <a:t>access to clean water;</a:t>
            </a:r>
            <a:endParaRPr lang="x-none" sz="1100" dirty="0">
              <a:latin typeface="Calibri" panose="020F0502020204030204" pitchFamily="34" charset="0"/>
              <a:ea typeface="SimSun" panose="02010600030101010101" pitchFamily="2" charset="-122"/>
              <a:cs typeface="Times New Roman" panose="02020603050405020304" pitchFamily="18" charset="0"/>
            </a:endParaRPr>
          </a:p>
          <a:p>
            <a:pPr marL="800100" marR="60325" lvl="1" indent="-342900">
              <a:lnSpc>
                <a:spcPct val="115000"/>
              </a:lnSpc>
              <a:spcBef>
                <a:spcPts val="0"/>
              </a:spcBef>
              <a:buSzPts val="800"/>
              <a:buFont typeface="Calibri" panose="020F0502020204030204" pitchFamily="34" charset="0"/>
              <a:buChar char="●"/>
              <a:tabLst>
                <a:tab pos="685800" algn="l"/>
              </a:tabLst>
            </a:pPr>
            <a:r>
              <a:rPr lang="en-GB" sz="1100" dirty="0">
                <a:latin typeface="Calibri" panose="020F0502020204030204" pitchFamily="34" charset="0"/>
                <a:ea typeface="SimSun" panose="02010600030101010101" pitchFamily="2" charset="-122"/>
                <a:cs typeface="Times New Roman" panose="02020603050405020304" pitchFamily="18" charset="0"/>
              </a:rPr>
              <a:t>access to services and assistance related to disability (benefits, counselling, training, respite services, etc.);</a:t>
            </a:r>
            <a:endParaRPr lang="x-none" sz="1100" dirty="0">
              <a:latin typeface="Calibri" panose="020F0502020204030204" pitchFamily="34" charset="0"/>
              <a:ea typeface="SimSun" panose="02010600030101010101" pitchFamily="2" charset="-122"/>
              <a:cs typeface="Times New Roman" panose="02020603050405020304" pitchFamily="18" charset="0"/>
            </a:endParaRPr>
          </a:p>
          <a:p>
            <a:pPr marL="800100" marR="60325" lvl="1" indent="-342900">
              <a:lnSpc>
                <a:spcPct val="115000"/>
              </a:lnSpc>
              <a:spcBef>
                <a:spcPts val="0"/>
              </a:spcBef>
              <a:buSzPts val="800"/>
              <a:buFont typeface="Calibri" panose="020F0502020204030204" pitchFamily="34" charset="0"/>
              <a:buChar char="●"/>
              <a:tabLst>
                <a:tab pos="685800" algn="l"/>
              </a:tabLst>
            </a:pPr>
            <a:r>
              <a:rPr lang="en-GB" sz="1100" dirty="0">
                <a:latin typeface="Calibri" panose="020F0502020204030204" pitchFamily="34" charset="0"/>
                <a:ea typeface="SimSun" panose="02010600030101010101" pitchFamily="2" charset="-122"/>
                <a:cs typeface="Times New Roman" panose="02020603050405020304" pitchFamily="18" charset="0"/>
              </a:rPr>
              <a:t>access to programmes and services to ensure that people with disabilities do not live in poverty;</a:t>
            </a:r>
            <a:endParaRPr lang="x-none" sz="1100" dirty="0">
              <a:latin typeface="Calibri" panose="020F0502020204030204" pitchFamily="34" charset="0"/>
              <a:ea typeface="SimSun" panose="02010600030101010101" pitchFamily="2" charset="-122"/>
              <a:cs typeface="Times New Roman" panose="02020603050405020304" pitchFamily="18" charset="0"/>
            </a:endParaRPr>
          </a:p>
          <a:p>
            <a:pPr marL="800100" marR="60325" lvl="1" indent="-342900">
              <a:lnSpc>
                <a:spcPct val="115000"/>
              </a:lnSpc>
              <a:spcBef>
                <a:spcPts val="0"/>
              </a:spcBef>
              <a:buSzPts val="800"/>
              <a:buFont typeface="Calibri" panose="020F0502020204030204" pitchFamily="34" charset="0"/>
              <a:buChar char="●"/>
              <a:tabLst>
                <a:tab pos="685800" algn="l"/>
              </a:tabLst>
            </a:pPr>
            <a:r>
              <a:rPr lang="en-GB" sz="1100" dirty="0">
                <a:latin typeface="Calibri" panose="020F0502020204030204" pitchFamily="34" charset="0"/>
                <a:ea typeface="SimSun" panose="02010600030101010101" pitchFamily="2" charset="-122"/>
                <a:cs typeface="Times New Roman" panose="02020603050405020304" pitchFamily="18" charset="0"/>
              </a:rPr>
              <a:t>access to public housing;</a:t>
            </a:r>
            <a:endParaRPr lang="x-none" sz="1100" dirty="0">
              <a:latin typeface="Calibri" panose="020F0502020204030204" pitchFamily="34" charset="0"/>
              <a:ea typeface="SimSun" panose="02010600030101010101" pitchFamily="2" charset="-122"/>
              <a:cs typeface="Times New Roman" panose="02020603050405020304" pitchFamily="18" charset="0"/>
            </a:endParaRPr>
          </a:p>
          <a:p>
            <a:pPr marL="800100" marR="60325" lvl="1" indent="-342900">
              <a:lnSpc>
                <a:spcPct val="115000"/>
              </a:lnSpc>
              <a:spcBef>
                <a:spcPts val="0"/>
              </a:spcBef>
              <a:buSzPts val="800"/>
              <a:buFont typeface="Calibri" panose="020F0502020204030204" pitchFamily="34" charset="0"/>
              <a:buChar char="●"/>
              <a:tabLst>
                <a:tab pos="685800" algn="l"/>
              </a:tabLst>
            </a:pPr>
            <a:r>
              <a:rPr lang="en-GB" sz="1100" dirty="0">
                <a:latin typeface="Calibri" panose="020F0502020204030204" pitchFamily="34" charset="0"/>
                <a:ea typeface="SimSun" panose="02010600030101010101" pitchFamily="2" charset="-122"/>
                <a:cs typeface="Times New Roman" panose="02020603050405020304" pitchFamily="18" charset="0"/>
              </a:rPr>
              <a:t>access to retirement benefits and </a:t>
            </a:r>
            <a:r>
              <a:rPr lang="en-GB" sz="1100" dirty="0" err="1">
                <a:latin typeface="Calibri" panose="020F0502020204030204" pitchFamily="34" charset="0"/>
                <a:ea typeface="SimSun" panose="02010600030101010101" pitchFamily="2" charset="-122"/>
                <a:cs typeface="Times New Roman" panose="02020603050405020304" pitchFamily="18" charset="0"/>
              </a:rPr>
              <a:t>programmse</a:t>
            </a:r>
            <a:r>
              <a:rPr lang="en-GB" sz="1100" dirty="0">
                <a:latin typeface="Calibri" panose="020F0502020204030204" pitchFamily="34" charset="0"/>
                <a:ea typeface="SimSun" panose="02010600030101010101" pitchFamily="2" charset="-122"/>
                <a:cs typeface="Times New Roman" panose="02020603050405020304" pitchFamily="18" charset="0"/>
              </a:rPr>
              <a:t> (pensions, support for the elderly, etc.).</a:t>
            </a:r>
            <a:endParaRPr lang="x-none" sz="1100" dirty="0">
              <a:latin typeface="Calibri" panose="020F0502020204030204" pitchFamily="34" charset="0"/>
              <a:ea typeface="SimSun" panose="02010600030101010101" pitchFamily="2" charset="-122"/>
              <a:cs typeface="Times New Roman" panose="02020603050405020304" pitchFamily="18" charset="0"/>
            </a:endParaRPr>
          </a:p>
          <a:p>
            <a:pPr marL="180340" marR="60325" indent="-180340">
              <a:lnSpc>
                <a:spcPct val="115000"/>
              </a:lnSpc>
              <a:spcBef>
                <a:spcPts val="0"/>
              </a:spcBef>
              <a:spcAft>
                <a:spcPts val="0"/>
              </a:spcAft>
            </a:pPr>
            <a:endParaRPr lang="x-none" sz="1100" dirty="0">
              <a:latin typeface="Calibri" panose="020F0502020204030204" pitchFamily="34" charset="0"/>
              <a:ea typeface="SimSun" panose="02010600030101010101" pitchFamily="2" charset="-122"/>
              <a:cs typeface="Arial" panose="020B0604020202020204" pitchFamily="34" charset="0"/>
            </a:endParaRPr>
          </a:p>
          <a:p>
            <a:pPr marL="0" marR="60325">
              <a:lnSpc>
                <a:spcPct val="115000"/>
              </a:lnSpc>
              <a:spcBef>
                <a:spcPts val="0"/>
              </a:spcBef>
              <a:spcAft>
                <a:spcPts val="0"/>
              </a:spcAft>
            </a:pPr>
            <a:r>
              <a:rPr lang="en-GB" sz="1100" dirty="0">
                <a:latin typeface="Calibri" panose="020F0502020204030204" pitchFamily="34" charset="0"/>
                <a:ea typeface="SimSun" panose="02010600030101010101" pitchFamily="2" charset="-122"/>
                <a:cs typeface="Arial" panose="020B0604020202020204" pitchFamily="34" charset="0"/>
              </a:rPr>
              <a:t>Social protection programmes should not apply additional requirements to people with disabilities who wish to access them (e.g. a requirement to receive medical care in order to access other services, or to give up working in order to receive benefits, etc.).</a:t>
            </a:r>
            <a:endParaRPr lang="x-none" sz="1100" dirty="0">
              <a:latin typeface="Calibri" panose="020F0502020204030204" pitchFamily="34" charset="0"/>
              <a:ea typeface="SimSun" panose="02010600030101010101" pitchFamily="2" charset="-122"/>
              <a:cs typeface="Arial" panose="020B0604020202020204" pitchFamily="34" charset="0"/>
            </a:endParaRPr>
          </a:p>
          <a:p>
            <a:endParaRPr lang="x-none" sz="1100" dirty="0"/>
          </a:p>
        </p:txBody>
      </p:sp>
      <p:sp>
        <p:nvSpPr>
          <p:cNvPr id="4" name="Slide Number Placeholder 3"/>
          <p:cNvSpPr>
            <a:spLocks noGrp="1"/>
          </p:cNvSpPr>
          <p:nvPr>
            <p:ph type="sldNum" sz="quarter" idx="5"/>
          </p:nvPr>
        </p:nvSpPr>
        <p:spPr/>
        <p:txBody>
          <a:bodyPr/>
          <a:lstStyle/>
          <a:p>
            <a:fld id="{B30A59C1-2D98-4297-91D0-BBB9964FC570}" type="slidenum">
              <a:rPr lang="x-none" smtClean="0"/>
              <a:t>104</a:t>
            </a:fld>
            <a:endParaRPr lang="x-none"/>
          </a:p>
        </p:txBody>
      </p:sp>
    </p:spTree>
    <p:extLst>
      <p:ext uri="{BB962C8B-B14F-4D97-AF65-F5344CB8AC3E}">
        <p14:creationId xmlns:p14="http://schemas.microsoft.com/office/powerpoint/2010/main" val="282582145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a:lnSpc>
                <a:spcPct val="115000"/>
              </a:lnSpc>
            </a:pPr>
            <a:r>
              <a:rPr lang="en-US" b="1" u="sng" dirty="0">
                <a:latin typeface="Calibri" panose="020F0502020204030204" pitchFamily="34" charset="0"/>
                <a:ea typeface="SimSun" panose="02010600030101010101" pitchFamily="2" charset="-122"/>
                <a:cs typeface="Arial" panose="020B0604020202020204" pitchFamily="34" charset="0"/>
              </a:rPr>
              <a:t>Article 29: </a:t>
            </a:r>
            <a:r>
              <a:rPr lang="en-GB" b="1" u="sng" dirty="0">
                <a:latin typeface="Calibri" panose="020F0502020204030204" pitchFamily="34" charset="0"/>
                <a:ea typeface="SimSun" panose="02010600030101010101" pitchFamily="2" charset="-122"/>
                <a:cs typeface="Arial" panose="020B0604020202020204" pitchFamily="34" charset="0"/>
              </a:rPr>
              <a:t>Participation in political and public life</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pPr>
            <a:r>
              <a:rPr lang="en-US" b="1"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pPr>
            <a:r>
              <a:rPr lang="en-US" dirty="0">
                <a:solidFill>
                  <a:srgbClr val="4F81BD"/>
                </a:solidFill>
                <a:latin typeface="Calibri" panose="020F0502020204030204" pitchFamily="34" charset="0"/>
                <a:ea typeface="SimSun" panose="02010600030101010101" pitchFamily="2" charset="-122"/>
                <a:cs typeface="Arial" panose="020B0604020202020204" pitchFamily="34" charset="0"/>
              </a:rPr>
              <a:t>Ask the group to read the list included in article 29.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pPr>
            <a:r>
              <a:rPr lang="en-US"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pPr>
            <a:r>
              <a:rPr lang="en-US" dirty="0">
                <a:latin typeface="Calibri" panose="020F0502020204030204" pitchFamily="34" charset="0"/>
                <a:ea typeface="SimSun" panose="02010600030101010101" pitchFamily="2" charset="-122"/>
                <a:cs typeface="Arial" panose="020B0604020202020204" pitchFamily="34" charset="0"/>
              </a:rPr>
              <a:t>People with disabilities have the right, like other people, to take part in political and public life:</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pPr>
            <a:r>
              <a:rPr lang="en-US"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SimSun" panose="02010600030101010101" pitchFamily="2" charset="-122"/>
                <a:cs typeface="Arial" panose="020B0604020202020204" pitchFamily="34" charset="0"/>
              </a:rPr>
              <a:t>Political life includes the right to vote, run for office, lead campaigns, join political parties, etc.</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SimSun" panose="02010600030101010101" pitchFamily="2" charset="-122"/>
                <a:cs typeface="Arial" panose="020B0604020202020204" pitchFamily="34" charset="0"/>
              </a:rPr>
              <a:t>Public life includes the right to speak publicly, join trade unions, join NGOs and to conduct advocacy campaigns etc.</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pPr>
            <a:r>
              <a:rPr lang="en-US"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pPr>
            <a:r>
              <a:rPr lang="en-US" dirty="0">
                <a:latin typeface="Calibri" panose="020F0502020204030204" pitchFamily="34" charset="0"/>
                <a:ea typeface="SimSun" panose="02010600030101010101" pitchFamily="2" charset="-122"/>
                <a:cs typeface="Arial" panose="020B0604020202020204" pitchFamily="34" charset="0"/>
              </a:rPr>
              <a:t>People with psychosocial, intellectual or cognitive disabilities are often denied all of these rights, both in law as well as in practice. This is contrary to the CRPD.</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105</a:t>
            </a:fld>
            <a:endParaRPr lang="x-none"/>
          </a:p>
        </p:txBody>
      </p:sp>
    </p:spTree>
    <p:extLst>
      <p:ext uri="{BB962C8B-B14F-4D97-AF65-F5344CB8AC3E}">
        <p14:creationId xmlns:p14="http://schemas.microsoft.com/office/powerpoint/2010/main" val="380317769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a:lnSpc>
                <a:spcPct val="115000"/>
              </a:lnSpc>
              <a:spcAft>
                <a:spcPts val="600"/>
              </a:spcAft>
            </a:pPr>
            <a:r>
              <a:rPr lang="en-US" b="1" u="sng" dirty="0">
                <a:latin typeface="Calibri" panose="020F0502020204030204" pitchFamily="34" charset="0"/>
                <a:ea typeface="SimSun" panose="02010600030101010101" pitchFamily="2" charset="-122"/>
                <a:cs typeface="Arial" panose="020B0604020202020204" pitchFamily="34" charset="0"/>
              </a:rPr>
              <a:t>Article 30: </a:t>
            </a:r>
            <a:r>
              <a:rPr lang="en-GB" b="1" u="sng" dirty="0">
                <a:latin typeface="Calibri" panose="020F0502020204030204" pitchFamily="34" charset="0"/>
                <a:ea typeface="SimSun" panose="02010600030101010101" pitchFamily="2" charset="-122"/>
                <a:cs typeface="Arial" panose="020B0604020202020204" pitchFamily="34" charset="0"/>
              </a:rPr>
              <a:t>Participation in cultural life, recreation, leisure and sports</a:t>
            </a:r>
            <a:r>
              <a:rPr lang="en-GB" u="sng"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pPr>
            <a:r>
              <a:rPr lang="en-GB" dirty="0">
                <a:latin typeface="Calibri" panose="020F0502020204030204" pitchFamily="34" charset="0"/>
                <a:ea typeface="SimSun" panose="02010600030101010101" pitchFamily="2" charset="-122"/>
                <a:cs typeface="Calibri" panose="020F0502020204030204" pitchFamily="34" charset="0"/>
              </a:rPr>
              <a:t>People with disabilities are entitled to access and participate in all areas of life, including:</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SimSun" panose="02010600030101010101" pitchFamily="2" charset="-122"/>
                <a:cs typeface="Arial" panose="020B0604020202020204" pitchFamily="34" charset="0"/>
              </a:rPr>
              <a:t>cultural life (e.g. going to museums, theatres and concerts, but also to become singers, actors, comedians, etc.)</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SimSun" panose="02010600030101010101" pitchFamily="2" charset="-122"/>
                <a:cs typeface="Arial" panose="020B0604020202020204" pitchFamily="34" charset="0"/>
              </a:rPr>
              <a:t>recreation</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SimSun" panose="02010600030101010101" pitchFamily="2" charset="-122"/>
                <a:cs typeface="Arial" panose="020B0604020202020204" pitchFamily="34" charset="0"/>
              </a:rPr>
              <a:t>leisure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600"/>
              </a:spcAft>
              <a:buFont typeface="Symbol" panose="05050102010706020507" pitchFamily="18" charset="2"/>
              <a:buChar char=""/>
            </a:pPr>
            <a:r>
              <a:rPr lang="en-US" dirty="0">
                <a:latin typeface="Calibri" panose="020F0502020204030204" pitchFamily="34" charset="0"/>
                <a:ea typeface="SimSun" panose="02010600030101010101" pitchFamily="2" charset="-122"/>
                <a:cs typeface="Arial" panose="020B0604020202020204" pitchFamily="34" charset="0"/>
              </a:rPr>
              <a:t>sports.</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To illustrate the importance of ensuring that all people with disabilities have access to opportunities in sport, show the following video:</a:t>
            </a:r>
            <a:endParaRPr lang="en-GB" sz="1050"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r>
              <a:rPr lang="en-GB" sz="1050" dirty="0">
                <a:latin typeface="Calibri" panose="020F0502020204030204" pitchFamily="34" charset="0"/>
                <a:ea typeface="SimSun" panose="02010600030101010101" pitchFamily="2" charset="-122"/>
                <a:cs typeface="Arial" panose="020B0604020202020204" pitchFamily="34" charset="0"/>
              </a:rPr>
              <a:t>Interview - Special Olympic athlete Victoria Smith, ESPN, 4 July 2018</a:t>
            </a:r>
          </a:p>
          <a:p>
            <a:pPr>
              <a:lnSpc>
                <a:spcPct val="115000"/>
              </a:lnSpc>
              <a:spcAft>
                <a:spcPts val="1000"/>
              </a:spcAft>
            </a:pPr>
            <a:r>
              <a:rPr lang="en-GB" sz="1050" dirty="0">
                <a:latin typeface="Calibri" panose="020F0502020204030204" pitchFamily="34" charset="0"/>
                <a:ea typeface="SimSun" panose="02010600030101010101" pitchFamily="2" charset="-122"/>
                <a:cs typeface="Arial" panose="020B0604020202020204" pitchFamily="34" charset="0"/>
              </a:rPr>
              <a:t>https://</a:t>
            </a:r>
            <a:r>
              <a:rPr lang="en-GB" sz="1050" dirty="0" err="1">
                <a:latin typeface="Calibri" panose="020F0502020204030204" pitchFamily="34" charset="0"/>
                <a:ea typeface="SimSun" panose="02010600030101010101" pitchFamily="2" charset="-122"/>
                <a:cs typeface="Arial" panose="020B0604020202020204" pitchFamily="34" charset="0"/>
              </a:rPr>
              <a:t>youtu.be</a:t>
            </a:r>
            <a:r>
              <a:rPr lang="en-GB" sz="1050" dirty="0">
                <a:latin typeface="Calibri" panose="020F0502020204030204" pitchFamily="34" charset="0"/>
                <a:ea typeface="SimSun" panose="02010600030101010101" pitchFamily="2" charset="-122"/>
                <a:cs typeface="Arial" panose="020B0604020202020204" pitchFamily="34" charset="0"/>
              </a:rPr>
              <a:t>/k3KASttFTB8 </a:t>
            </a:r>
            <a:r>
              <a:rPr lang="en-GB" dirty="0">
                <a:latin typeface="Calibri" panose="020F0502020204030204" pitchFamily="34" charset="0"/>
                <a:ea typeface="SimSun" panose="02010600030101010101" pitchFamily="2" charset="-122"/>
                <a:cs typeface="Arial" panose="020B0604020202020204" pitchFamily="34" charset="0"/>
              </a:rPr>
              <a:t>(accessed 9 April 2019).</a:t>
            </a: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106</a:t>
            </a:fld>
            <a:endParaRPr lang="x-none"/>
          </a:p>
        </p:txBody>
      </p:sp>
    </p:spTree>
    <p:extLst>
      <p:ext uri="{BB962C8B-B14F-4D97-AF65-F5344CB8AC3E}">
        <p14:creationId xmlns:p14="http://schemas.microsoft.com/office/powerpoint/2010/main" val="100342079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17197" y="4784070"/>
            <a:ext cx="5810713" cy="4558004"/>
          </a:xfrm>
        </p:spPr>
        <p:txBody>
          <a:bodyPr/>
          <a:lstStyle/>
          <a:p>
            <a:pPr marR="60325">
              <a:lnSpc>
                <a:spcPct val="115000"/>
              </a:lnSpc>
            </a:pPr>
            <a:r>
              <a:rPr lang="en-US" b="1" u="sng" dirty="0">
                <a:latin typeface="Calibri" panose="020F0502020204030204" pitchFamily="34" charset="0"/>
                <a:ea typeface="SimSun" panose="02010600030101010101" pitchFamily="2" charset="-122"/>
                <a:cs typeface="Arial" panose="020B0604020202020204" pitchFamily="34" charset="0"/>
              </a:rPr>
              <a:t>Article 30: </a:t>
            </a:r>
            <a:r>
              <a:rPr lang="en-GB" b="1" u="sng" dirty="0">
                <a:latin typeface="Calibri" panose="020F0502020204030204" pitchFamily="34" charset="0"/>
                <a:ea typeface="SimSun" panose="02010600030101010101" pitchFamily="2" charset="-122"/>
                <a:cs typeface="Arial" panose="020B0604020202020204" pitchFamily="34" charset="0"/>
              </a:rPr>
              <a:t>Participation in cultural life, recreation, leisure and sports</a:t>
            </a:r>
            <a:r>
              <a:rPr lang="en-GB" u="sng" dirty="0">
                <a:latin typeface="Calibri" panose="020F0502020204030204" pitchFamily="34" charset="0"/>
                <a:ea typeface="SimSun" panose="02010600030101010101" pitchFamily="2" charset="-122"/>
                <a:cs typeface="Arial" panose="020B0604020202020204" pitchFamily="34" charset="0"/>
              </a:rPr>
              <a:t> (continued)</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indent="-171450">
              <a:lnSpc>
                <a:spcPct val="115000"/>
              </a:lnSpc>
              <a:spcAft>
                <a:spcPts val="6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Arial" panose="020B0604020202020204" pitchFamily="34" charset="0"/>
              </a:rPr>
              <a:t>People with disabilities should have opportunities to develop their intellectual and creative potential both for their own benefit and to contribute to society. </a:t>
            </a:r>
          </a:p>
          <a:p>
            <a:pPr marL="171450" marR="60325" indent="-171450">
              <a:lnSpc>
                <a:spcPct val="115000"/>
              </a:lnSpc>
              <a:spcAft>
                <a:spcPts val="6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Arial" panose="020B0604020202020204" pitchFamily="34" charset="0"/>
              </a:rPr>
              <a:t>They should also have support for diverse cultures and languages, including cultures and languages developed and </a:t>
            </a:r>
            <a:r>
              <a:rPr lang="en-US" dirty="0" err="1">
                <a:latin typeface="Calibri" panose="020F0502020204030204" pitchFamily="34" charset="0"/>
                <a:ea typeface="SimSun" panose="02010600030101010101" pitchFamily="2" charset="-122"/>
                <a:cs typeface="Arial" panose="020B0604020202020204" pitchFamily="34" charset="0"/>
              </a:rPr>
              <a:t>practised</a:t>
            </a:r>
            <a:r>
              <a:rPr lang="en-US" dirty="0">
                <a:latin typeface="Calibri" panose="020F0502020204030204" pitchFamily="34" charset="0"/>
                <a:ea typeface="SimSun" panose="02010600030101010101" pitchFamily="2" charset="-122"/>
                <a:cs typeface="Arial" panose="020B0604020202020204" pitchFamily="34" charset="0"/>
              </a:rPr>
              <a:t> among people with disabilities themselves.</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On ending this presentation, ask participants if they have any questions or comments. Also, to make sure they all understand the key elements of the CRPD, ask if they would like any clarifications. </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To sum up this topic, show participants one of the following videos:</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b="1" dirty="0">
                <a:latin typeface="Calibri" panose="020F0502020204030204" pitchFamily="34" charset="0"/>
                <a:ea typeface="SimSun" panose="02010600030101010101" pitchFamily="2" charset="-122"/>
                <a:cs typeface="Arial" panose="020B0604020202020204" pitchFamily="34" charset="0"/>
              </a:rPr>
              <a:t>EQUASS Europe, Quality in Social Services – Understanding the Convention on the Rights of Persons with Disabilities (</a:t>
            </a:r>
            <a:r>
              <a:rPr lang="en-GB" b="1" dirty="0">
                <a:solidFill>
                  <a:srgbClr val="0000FF"/>
                </a:solidFill>
                <a:latin typeface="Calibri" panose="020F0502020204030204" pitchFamily="34" charset="0"/>
                <a:ea typeface="SimSun" panose="02010600030101010101" pitchFamily="2" charset="-122"/>
                <a:cs typeface="Arial" panose="020B0604020202020204" pitchFamily="34" charset="0"/>
                <a:hlinkClick r:id="rId3" action="ppaction://hlinkfile" tooltip="The European Quality in Social Service (EQUASS) Unit of the European Platform for Rehabilitation (EPR), 2014 #58">
                  <a:extLst>
                    <a:ext uri="{A12FA001-AC4F-418D-AE19-62706E023703}">
                      <ahyp:hlinkClr xmlns:ahyp="http://schemas.microsoft.com/office/drawing/2018/hyperlinkcolor" val="tx"/>
                    </a:ext>
                  </a:extLst>
                </a:hlinkClick>
              </a:rPr>
              <a:t>19</a:t>
            </a:r>
            <a:r>
              <a:rPr lang="en-GB" b="1" dirty="0">
                <a:latin typeface="Calibri" panose="020F0502020204030204" pitchFamily="34" charset="0"/>
                <a:ea typeface="SimSun" panose="02010600030101010101" pitchFamily="2" charset="-122"/>
                <a:cs typeface="Arial" panose="020B0604020202020204" pitchFamily="34" charset="0"/>
              </a:rPr>
              <a:t>) (10:19 min.</a:t>
            </a:r>
            <a:r>
              <a:rPr lang="en-GB" dirty="0">
                <a:latin typeface="Calibri" panose="020F0502020204030204" pitchFamily="34" charset="0"/>
                <a:ea typeface="SimSun" panose="02010600030101010101" pitchFamily="2" charset="-122"/>
                <a:cs typeface="Arial" panose="020B0604020202020204" pitchFamily="34" charset="0"/>
              </a:rPr>
              <a:t>) </a:t>
            </a:r>
            <a:r>
              <a:rPr lang="en-GB" u="sng" dirty="0">
                <a:solidFill>
                  <a:srgbClr val="0000FF"/>
                </a:solidFill>
                <a:latin typeface="Calibri" panose="020F0502020204030204" pitchFamily="34" charset="0"/>
                <a:ea typeface="SimSun" panose="02010600030101010101" pitchFamily="2" charset="-122"/>
                <a:cs typeface="Arial" panose="020B0604020202020204" pitchFamily="34" charset="0"/>
              </a:rPr>
              <a:t>https://</a:t>
            </a:r>
            <a:r>
              <a:rPr lang="en-GB" u="sng" dirty="0" err="1">
                <a:solidFill>
                  <a:srgbClr val="0000FF"/>
                </a:solidFill>
                <a:latin typeface="Calibri" panose="020F0502020204030204" pitchFamily="34" charset="0"/>
                <a:ea typeface="SimSun" panose="02010600030101010101" pitchFamily="2" charset="-122"/>
                <a:cs typeface="Arial" panose="020B0604020202020204" pitchFamily="34" charset="0"/>
              </a:rPr>
              <a:t>youtu.be</a:t>
            </a:r>
            <a:r>
              <a:rPr lang="en-GB" u="sng" dirty="0">
                <a:solidFill>
                  <a:srgbClr val="0000FF"/>
                </a:solidFill>
                <a:latin typeface="Calibri" panose="020F0502020204030204" pitchFamily="34" charset="0"/>
                <a:ea typeface="SimSun" panose="02010600030101010101" pitchFamily="2" charset="-122"/>
                <a:cs typeface="Arial" panose="020B0604020202020204" pitchFamily="34" charset="0"/>
              </a:rPr>
              <a:t>/vwmcv8DVfeo </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(accessed 9 April 2019).</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b="1" dirty="0">
                <a:latin typeface="Calibri" panose="020F0502020204030204" pitchFamily="34" charset="0"/>
                <a:ea typeface="SimSun" panose="02010600030101010101" pitchFamily="2" charset="-122"/>
                <a:cs typeface="Arial" panose="020B0604020202020204" pitchFamily="34" charset="0"/>
              </a:rPr>
              <a:t>Decolonizing the mind: a trans-cultural dialogue on rights, inclusion and community. </a:t>
            </a:r>
            <a:r>
              <a:rPr lang="en-GB" dirty="0">
                <a:latin typeface="Calibri" panose="020F0502020204030204" pitchFamily="34" charset="0"/>
                <a:ea typeface="SimSun" panose="02010600030101010101" pitchFamily="2" charset="-122"/>
                <a:cs typeface="Arial" panose="020B0604020202020204" pitchFamily="34" charset="0"/>
              </a:rPr>
              <a:t>INTAR India 2016. </a:t>
            </a:r>
            <a:r>
              <a:rPr lang="en-US" dirty="0">
                <a:latin typeface="Calibri" panose="020F0502020204030204" pitchFamily="34" charset="0"/>
                <a:ea typeface="SimSun" panose="02010600030101010101" pitchFamily="2" charset="-122"/>
                <a:cs typeface="Arial" panose="020B0604020202020204" pitchFamily="34" charset="0"/>
              </a:rPr>
              <a:t>(14:17 min.) </a:t>
            </a:r>
            <a:r>
              <a:rPr lang="en-US" u="sng" dirty="0">
                <a:solidFill>
                  <a:srgbClr val="0000FF"/>
                </a:solidFill>
                <a:latin typeface="Calibri" panose="020F0502020204030204" pitchFamily="34" charset="0"/>
                <a:ea typeface="SimSun" panose="02010600030101010101" pitchFamily="2" charset="-122"/>
                <a:cs typeface="Arial" panose="020B0604020202020204" pitchFamily="34" charset="0"/>
              </a:rPr>
              <a:t>https://</a:t>
            </a:r>
            <a:r>
              <a:rPr lang="en-US" u="sng" dirty="0" err="1">
                <a:solidFill>
                  <a:srgbClr val="0000FF"/>
                </a:solidFill>
                <a:latin typeface="Calibri" panose="020F0502020204030204" pitchFamily="34" charset="0"/>
                <a:ea typeface="SimSun" panose="02010600030101010101" pitchFamily="2" charset="-122"/>
                <a:cs typeface="Arial" panose="020B0604020202020204" pitchFamily="34" charset="0"/>
              </a:rPr>
              <a:t>youtu.be</a:t>
            </a:r>
            <a:r>
              <a:rPr lang="en-US" u="sng" dirty="0">
                <a:solidFill>
                  <a:srgbClr val="0000FF"/>
                </a:solidFill>
                <a:latin typeface="Calibri" panose="020F0502020204030204" pitchFamily="34" charset="0"/>
                <a:ea typeface="SimSun" panose="02010600030101010101" pitchFamily="2" charset="-122"/>
                <a:cs typeface="Arial" panose="020B0604020202020204" pitchFamily="34" charset="0"/>
              </a:rPr>
              <a:t>/wcsHuGE0ETg </a:t>
            </a:r>
            <a:r>
              <a:rPr lang="en-US" dirty="0">
                <a:latin typeface="Calibri" panose="020F0502020204030204" pitchFamily="34" charset="0"/>
                <a:ea typeface="SimSun" panose="02010600030101010101" pitchFamily="2" charset="-122"/>
                <a:cs typeface="Arial" panose="020B0604020202020204" pitchFamily="34" charset="0"/>
              </a:rPr>
              <a:t>(accessed 9 April 2019).</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br>
              <a:rPr lang="en-US" dirty="0">
                <a:solidFill>
                  <a:srgbClr val="4F81BD"/>
                </a:solidFill>
                <a:latin typeface="Calibri" panose="020F0502020204030204" pitchFamily="34" charset="0"/>
                <a:ea typeface="SimSun" panose="02010600030101010101" pitchFamily="2" charset="-122"/>
                <a:cs typeface="Arial" panose="020B0604020202020204" pitchFamily="34" charset="0"/>
              </a:rPr>
            </a:br>
            <a:r>
              <a:rPr lang="en-US"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107</a:t>
            </a:fld>
            <a:endParaRPr lang="x-none"/>
          </a:p>
        </p:txBody>
      </p:sp>
    </p:spTree>
    <p:extLst>
      <p:ext uri="{BB962C8B-B14F-4D97-AF65-F5344CB8AC3E}">
        <p14:creationId xmlns:p14="http://schemas.microsoft.com/office/powerpoint/2010/main" val="62024924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en-GB" dirty="0">
              <a:latin typeface="Calibri" panose="020F0502020204030204" pitchFamily="34" charset="0"/>
              <a:ea typeface="SimSun" panose="02010600030101010101" pitchFamily="2" charset="-122"/>
              <a:cs typeface="Arial" panose="020B0604020202020204" pitchFamily="34" charset="0"/>
            </a:endParaRPr>
          </a:p>
          <a:p>
            <a:pPr algn="just">
              <a:spcAft>
                <a:spcPts val="0"/>
              </a:spcAft>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40 minutes.</a:t>
            </a:r>
            <a:endParaRPr lang="en-GB"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108</a:t>
            </a:fld>
            <a:endParaRPr lang="x-none"/>
          </a:p>
        </p:txBody>
      </p:sp>
    </p:spTree>
    <p:extLst>
      <p:ext uri="{BB962C8B-B14F-4D97-AF65-F5344CB8AC3E}">
        <p14:creationId xmlns:p14="http://schemas.microsoft.com/office/powerpoint/2010/main" val="21602916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00363" y="679450"/>
            <a:ext cx="1000125" cy="563563"/>
          </a:xfrm>
        </p:spPr>
      </p:sp>
      <p:sp>
        <p:nvSpPr>
          <p:cNvPr id="3" name="Notes Placeholder 2"/>
          <p:cNvSpPr>
            <a:spLocks noGrp="1"/>
          </p:cNvSpPr>
          <p:nvPr>
            <p:ph type="body" idx="1"/>
          </p:nvPr>
        </p:nvSpPr>
        <p:spPr>
          <a:xfrm>
            <a:off x="680879" y="1354451"/>
            <a:ext cx="5447030" cy="8087702"/>
          </a:xfrm>
        </p:spPr>
        <p:txBody>
          <a:bodyPr/>
          <a:lstStyle/>
          <a:p>
            <a:pPr marR="60325"/>
            <a:r>
              <a:rPr lang="en-GB" sz="1100" b="1" u="sng" dirty="0">
                <a:solidFill>
                  <a:srgbClr val="000000"/>
                </a:solidFill>
                <a:latin typeface="Calibri" panose="020F0502020204030204" pitchFamily="34" charset="0"/>
                <a:ea typeface="SimSun" panose="02010600030101010101" pitchFamily="2" charset="-122"/>
                <a:cs typeface="Calibri" panose="020F0502020204030204" pitchFamily="34" charset="0"/>
              </a:rPr>
              <a:t>Option 1: Long scenario A</a:t>
            </a:r>
            <a:endParaRPr lang="x-none" sz="1100" dirty="0">
              <a:latin typeface="Calibri" panose="020F0502020204030204" pitchFamily="34" charset="0"/>
              <a:ea typeface="SimSun" panose="02010600030101010101" pitchFamily="2" charset="-122"/>
              <a:cs typeface="Arial" panose="020B0604020202020204" pitchFamily="34" charset="0"/>
            </a:endParaRPr>
          </a:p>
          <a:p>
            <a:pPr marR="60325" algn="just"/>
            <a:r>
              <a:rPr lang="en-GB" sz="1100" dirty="0">
                <a:solidFill>
                  <a:srgbClr val="4F81BD"/>
                </a:solidFill>
                <a:latin typeface="Calibri" panose="020F0502020204030204" pitchFamily="34" charset="0"/>
                <a:ea typeface="SimSun" panose="02010600030101010101" pitchFamily="2" charset="-122"/>
                <a:cs typeface="Calibri" panose="020F0502020204030204" pitchFamily="34" charset="0"/>
              </a:rPr>
              <a:t>Select one long scenario from the following two options below.</a:t>
            </a:r>
            <a:endParaRPr lang="x-none" sz="1100" dirty="0">
              <a:latin typeface="Calibri" panose="020F0502020204030204" pitchFamily="34" charset="0"/>
              <a:ea typeface="SimSun" panose="02010600030101010101" pitchFamily="2" charset="-122"/>
              <a:cs typeface="Arial" panose="020B0604020202020204" pitchFamily="34" charset="0"/>
            </a:endParaRPr>
          </a:p>
          <a:p>
            <a:pPr marR="60325" algn="just"/>
            <a:r>
              <a:rPr lang="en-GB" sz="1100" dirty="0">
                <a:solidFill>
                  <a:srgbClr val="4F81BD"/>
                </a:solidFill>
                <a:latin typeface="Calibri" panose="020F0502020204030204" pitchFamily="34" charset="0"/>
                <a:ea typeface="SimSun" panose="02010600030101010101" pitchFamily="2" charset="-122"/>
                <a:cs typeface="Calibri" panose="020F0502020204030204" pitchFamily="34" charset="0"/>
              </a:rPr>
              <a:t>Distribute copies of the scenario to participants (Annex 1: Amelia’s story).</a:t>
            </a:r>
            <a:endParaRPr lang="x-none" sz="1100" dirty="0">
              <a:latin typeface="Calibri" panose="020F0502020204030204" pitchFamily="34" charset="0"/>
              <a:ea typeface="SimSun" panose="02010600030101010101" pitchFamily="2" charset="-122"/>
              <a:cs typeface="Arial" panose="020B0604020202020204" pitchFamily="34" charset="0"/>
            </a:endParaRPr>
          </a:p>
          <a:p>
            <a:pPr marR="60325" algn="just"/>
            <a:r>
              <a:rPr lang="en-GB" sz="1100" dirty="0">
                <a:solidFill>
                  <a:srgbClr val="4F81BD"/>
                </a:solidFill>
                <a:latin typeface="Calibri" panose="020F0502020204030204" pitchFamily="34" charset="0"/>
                <a:ea typeface="SimSun" panose="02010600030101010101" pitchFamily="2" charset="-122"/>
                <a:cs typeface="Calibri" panose="020F0502020204030204" pitchFamily="34" charset="0"/>
              </a:rPr>
              <a:t>Give participants time to read and discuss the scenario among themselves.</a:t>
            </a:r>
            <a:endParaRPr lang="x-none" sz="1100" dirty="0">
              <a:latin typeface="Calibri" panose="020F0502020204030204" pitchFamily="34" charset="0"/>
              <a:ea typeface="SimSun" panose="02010600030101010101" pitchFamily="2" charset="-122"/>
              <a:cs typeface="Arial" panose="020B0604020202020204" pitchFamily="34" charset="0"/>
            </a:endParaRPr>
          </a:p>
          <a:p>
            <a:pPr marR="60325" algn="just"/>
            <a:r>
              <a:rPr lang="en-GB" sz="1100" dirty="0">
                <a:solidFill>
                  <a:srgbClr val="4F81BD"/>
                </a:solidFill>
                <a:latin typeface="Calibri" panose="020F0502020204030204" pitchFamily="34" charset="0"/>
                <a:ea typeface="SimSun" panose="02010600030101010101" pitchFamily="2" charset="-122"/>
                <a:cs typeface="Calibri" panose="020F0502020204030204" pitchFamily="34" charset="0"/>
              </a:rPr>
              <a:t> </a:t>
            </a:r>
            <a:endParaRPr lang="x-none" sz="1100" dirty="0">
              <a:latin typeface="Calibri" panose="020F0502020204030204" pitchFamily="34" charset="0"/>
              <a:ea typeface="SimSun" panose="02010600030101010101" pitchFamily="2" charset="-122"/>
              <a:cs typeface="Arial" panose="020B0604020202020204" pitchFamily="34" charset="0"/>
            </a:endParaRPr>
          </a:p>
          <a:p>
            <a:pPr marR="60325" algn="just">
              <a:spcAft>
                <a:spcPts val="600"/>
              </a:spcAft>
            </a:pPr>
            <a:r>
              <a:rPr lang="en-GB" sz="1100" dirty="0">
                <a:latin typeface="Calibri" panose="020F0502020204030204" pitchFamily="34" charset="0"/>
                <a:ea typeface="SimSun" panose="02010600030101010101" pitchFamily="2" charset="-122"/>
                <a:cs typeface="Arial" panose="020B0604020202020204" pitchFamily="34" charset="0"/>
              </a:rPr>
              <a:t>Amelia is a young woman who was diagnosed with Down syndrome. At birth, her parents were told by the staff at the hospital that she was a lost cause and that they should give up on her and place her in an institution. Due to the lack of support in the community, her parents reluctantly decided to do so thinking that she would have more life opportunities. As a consequence, she spent her childhood in an orphanage for children with disabilities. The education she received was provided by the orphanage and was very limited. She could not go to school like other children. When she turned 18, she was moved to an institution for adults. </a:t>
            </a:r>
            <a:endParaRPr lang="x-none" sz="1100" dirty="0">
              <a:latin typeface="Calibri" panose="020F0502020204030204" pitchFamily="34" charset="0"/>
              <a:ea typeface="SimSun" panose="02010600030101010101" pitchFamily="2" charset="-122"/>
              <a:cs typeface="Arial" panose="020B0604020202020204" pitchFamily="34" charset="0"/>
            </a:endParaRPr>
          </a:p>
          <a:p>
            <a:pPr marR="60325" algn="just">
              <a:spcAft>
                <a:spcPts val="600"/>
              </a:spcAft>
            </a:pPr>
            <a:r>
              <a:rPr lang="en-GB" sz="1100" dirty="0">
                <a:latin typeface="Calibri" panose="020F0502020204030204" pitchFamily="34" charset="0"/>
                <a:ea typeface="SimSun" panose="02010600030101010101" pitchFamily="2" charset="-122"/>
                <a:cs typeface="Arial" panose="020B0604020202020204" pitchFamily="34" charset="0"/>
              </a:rPr>
              <a:t>One day, a crew from the national television service came to make a documentary about the people residing in the institution. The residents were not asked to give permission for being filmed and when the documentary was broadcast on television, many residents, including Joan, were clearly identifiable. Medical information was also disclosed. The documentary depicted the residents in a very negative and stigmatizing way.</a:t>
            </a:r>
            <a:endParaRPr lang="x-none" sz="1100" dirty="0">
              <a:latin typeface="Calibri" panose="020F0502020204030204" pitchFamily="34" charset="0"/>
              <a:ea typeface="SimSun" panose="02010600030101010101" pitchFamily="2" charset="-122"/>
              <a:cs typeface="Arial" panose="020B0604020202020204" pitchFamily="34" charset="0"/>
            </a:endParaRPr>
          </a:p>
          <a:p>
            <a:pPr marR="60325" algn="just">
              <a:spcAft>
                <a:spcPts val="600"/>
              </a:spcAft>
            </a:pPr>
            <a:r>
              <a:rPr lang="en-GB" sz="1100" dirty="0">
                <a:latin typeface="Calibri" panose="020F0502020204030204" pitchFamily="34" charset="0"/>
                <a:ea typeface="SimSun" panose="02010600030101010101" pitchFamily="2" charset="-122"/>
                <a:cs typeface="Arial" panose="020B0604020202020204" pitchFamily="34" charset="0"/>
              </a:rPr>
              <a:t>The documentary caught the attention of a national human rights NGO which decided to provide support to the residents. When they visited the institution and talked to Amelia, she explained that she was very upset about the images of her shown on television but that she did not know what to do about it. She also explained that she did not like living there but she had never known anything else and that she was very afraid to live outside by herself.</a:t>
            </a:r>
            <a:endParaRPr lang="x-none" sz="1100" dirty="0">
              <a:latin typeface="Calibri" panose="020F0502020204030204" pitchFamily="34" charset="0"/>
              <a:ea typeface="SimSun" panose="02010600030101010101" pitchFamily="2" charset="-122"/>
              <a:cs typeface="Arial" panose="020B0604020202020204" pitchFamily="34" charset="0"/>
            </a:endParaRPr>
          </a:p>
          <a:p>
            <a:pPr marR="60325" algn="just">
              <a:spcAft>
                <a:spcPts val="600"/>
              </a:spcAft>
            </a:pPr>
            <a:r>
              <a:rPr lang="en-GB" sz="1100" dirty="0">
                <a:latin typeface="Calibri" panose="020F0502020204030204" pitchFamily="34" charset="0"/>
                <a:ea typeface="SimSun" panose="02010600030101010101" pitchFamily="2" charset="-122"/>
                <a:cs typeface="Arial" panose="020B0604020202020204" pitchFamily="34" charset="0"/>
              </a:rPr>
              <a:t>People at the NGO offered to put her in contact with a legal aid service to claim damages in regard to the documentary and to make sure that it would not be broadcast in future. She agreed and, with the support of the legal aid service, initiated a proceeding. However, when she received the paperwork, it was written in very small characters and full of words that she could not understand. She was very distressed at first but when she contacted the legal aid service they offered to meet her to explain the paperwork and to help her fill it in. Ultimately her claim was successful.</a:t>
            </a:r>
            <a:endParaRPr lang="x-none" sz="1100" dirty="0">
              <a:latin typeface="Calibri" panose="020F0502020204030204" pitchFamily="34" charset="0"/>
              <a:ea typeface="SimSun" panose="02010600030101010101" pitchFamily="2" charset="-122"/>
              <a:cs typeface="Arial" panose="020B0604020202020204" pitchFamily="34" charset="0"/>
            </a:endParaRPr>
          </a:p>
          <a:p>
            <a:pPr marR="60325" algn="just"/>
            <a:r>
              <a:rPr lang="en-GB" sz="1100" dirty="0">
                <a:latin typeface="Calibri" panose="020F0502020204030204" pitchFamily="34" charset="0"/>
                <a:ea typeface="SimSun" panose="02010600030101010101" pitchFamily="2" charset="-122"/>
                <a:cs typeface="Arial" panose="020B0604020202020204" pitchFamily="34" charset="0"/>
              </a:rPr>
              <a:t>The NGOs also supported her to move to a supported house in the community with two other residents. After a few months she gained increasing confidence and decided to start vocational training as part of an employment programme.</a:t>
            </a:r>
            <a:endParaRPr lang="x-none" sz="1100" dirty="0">
              <a:latin typeface="Calibri" panose="020F0502020204030204" pitchFamily="34" charset="0"/>
              <a:ea typeface="SimSun" panose="02010600030101010101" pitchFamily="2" charset="-122"/>
              <a:cs typeface="Arial" panose="020B0604020202020204" pitchFamily="34" charset="0"/>
            </a:endParaRPr>
          </a:p>
          <a:p>
            <a:pPr marR="60325"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109</a:t>
            </a:fld>
            <a:endParaRPr lang="x-none"/>
          </a:p>
        </p:txBody>
      </p:sp>
    </p:spTree>
    <p:extLst>
      <p:ext uri="{BB962C8B-B14F-4D97-AF65-F5344CB8AC3E}">
        <p14:creationId xmlns:p14="http://schemas.microsoft.com/office/powerpoint/2010/main" val="1994971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b="1" i="1" dirty="0">
                <a:latin typeface="Calibri" panose="020F0502020204030204" pitchFamily="34" charset="0"/>
                <a:ea typeface="SimSun" panose="02010600030101010101" pitchFamily="2" charset="-122"/>
                <a:cs typeface="Calibri" panose="020F0502020204030204" pitchFamily="34" charset="0"/>
              </a:rPr>
              <a:t>Presentation: Defining discrimination (20 min.)</a:t>
            </a:r>
            <a:endParaRPr lang="x-none">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Discrimination means any distinction, exclusion or restriction on the basis of characteristics such as race, gender, sexual orientation, disability etc. which has the purpose or effect of impairing or nullifying the recognition, enjoyment of exercise, on an equal basis with others, of human rights and fundamental freedoms in political, economic, social, cultural, civil or any other fields </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solidFill>
                  <a:srgbClr val="0000FF"/>
                </a:solidFill>
                <a:latin typeface="Calibri" panose="020F0502020204030204" pitchFamily="34" charset="0"/>
                <a:ea typeface="SimSun" panose="02010600030101010101" pitchFamily="2" charset="-122"/>
                <a:cs typeface="Arial" panose="020B0604020202020204" pitchFamily="34" charset="0"/>
                <a:hlinkClick r:id="rId3" action="ppaction://hlinkfile" tooltip=", 2007 #52">
                  <a:extLst>
                    <a:ext uri="{A12FA001-AC4F-418D-AE19-62706E023703}">
                      <ahyp:hlinkClr xmlns:ahyp="http://schemas.microsoft.com/office/drawing/2018/hyperlinkcolor" val="tx"/>
                    </a:ext>
                  </a:extLst>
                </a:hlinkClick>
              </a:rPr>
              <a:t>3</a:t>
            </a:r>
            <a:r>
              <a:rPr lang="en-GB" i="1" dirty="0">
                <a:latin typeface="Calibri" panose="020F0502020204030204" pitchFamily="34" charset="0"/>
                <a:ea typeface="SimSun" panose="02010600030101010101" pitchFamily="2" charset="-122"/>
                <a:cs typeface="Arial" panose="020B0604020202020204" pitchFamily="34" charset="0"/>
              </a:rPr>
              <a:t>)</a:t>
            </a:r>
            <a:r>
              <a:rPr lang="en-GB" dirty="0">
                <a:latin typeface="Calibri" panose="020F0502020204030204" pitchFamily="34" charset="0"/>
                <a:ea typeface="SimSun" panose="02010600030101010101" pitchFamily="2" charset="-122"/>
                <a:cs typeface="Arial" panose="020B0604020202020204" pitchFamily="34" charset="0"/>
              </a:rPr>
              <a:t>.</a:t>
            </a:r>
            <a:endParaRPr lang="x-none">
              <a:latin typeface="Calibri" panose="020F0502020204030204" pitchFamily="34" charset="0"/>
              <a:ea typeface="SimSun" panose="02010600030101010101" pitchFamily="2" charset="-122"/>
              <a:cs typeface="Arial" panose="020B0604020202020204" pitchFamily="34" charset="0"/>
            </a:endParaRPr>
          </a:p>
          <a:p>
            <a:pPr marL="628650" lvl="1" indent="-171450">
              <a:buFont typeface="Arial" panose="020B0604020202020204" pitchFamily="34" charset="0"/>
              <a:buChar char="•"/>
            </a:pPr>
            <a:r>
              <a:rPr lang="en-GB" dirty="0"/>
              <a:t>This definition is adapted from the Convention on the Rights of Person with Disabilities (CRPD) which will be used in the next session. </a:t>
            </a:r>
          </a:p>
          <a:p>
            <a:r>
              <a:rPr lang="en-GB" dirty="0"/>
              <a:t> </a:t>
            </a:r>
          </a:p>
          <a:p>
            <a:pPr marL="171450" indent="-171450">
              <a:buFont typeface="Arial" panose="020B0604020202020204" pitchFamily="34" charset="0"/>
              <a:buChar char="•"/>
            </a:pPr>
            <a:r>
              <a:rPr lang="en-GB" dirty="0"/>
              <a:t>A more simple way of defining discrimination is when some people are treated differently from others because of one or more characteristics they have or are perceived to have and, as a consequence, are deprived of their human rights</a:t>
            </a:r>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11</a:t>
            </a:fld>
            <a:endParaRPr lang="en-GB"/>
          </a:p>
        </p:txBody>
      </p:sp>
    </p:spTree>
    <p:extLst>
      <p:ext uri="{BB962C8B-B14F-4D97-AF65-F5344CB8AC3E}">
        <p14:creationId xmlns:p14="http://schemas.microsoft.com/office/powerpoint/2010/main" val="173348506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60713" y="101600"/>
            <a:ext cx="303212" cy="171450"/>
          </a:xfrm>
        </p:spPr>
      </p:sp>
      <p:sp>
        <p:nvSpPr>
          <p:cNvPr id="3" name="Notes Placeholder 2"/>
          <p:cNvSpPr>
            <a:spLocks noGrp="1"/>
          </p:cNvSpPr>
          <p:nvPr>
            <p:ph type="body" idx="1"/>
          </p:nvPr>
        </p:nvSpPr>
        <p:spPr>
          <a:xfrm>
            <a:off x="223177" y="351039"/>
            <a:ext cx="6457001" cy="9345437"/>
          </a:xfrm>
        </p:spPr>
        <p:txBody>
          <a:bodyPr/>
          <a:lstStyle/>
          <a:p>
            <a:pPr marR="60325"/>
            <a:r>
              <a:rPr lang="en-GB" sz="700" b="1" dirty="0">
                <a:latin typeface="Calibri" panose="020F0502020204030204" pitchFamily="34" charset="0"/>
                <a:ea typeface="SimSun" panose="02010600030101010101" pitchFamily="2" charset="-122"/>
                <a:cs typeface="Calibri" panose="020F0502020204030204" pitchFamily="34" charset="0"/>
              </a:rPr>
              <a:t>Option 1: Long scenario (continued)</a:t>
            </a:r>
          </a:p>
          <a:p>
            <a:pPr marR="60325">
              <a:spcAft>
                <a:spcPts val="600"/>
              </a:spcAft>
            </a:pPr>
            <a:r>
              <a:rPr lang="en-GB" sz="700" dirty="0">
                <a:solidFill>
                  <a:srgbClr val="4F81BD"/>
                </a:solidFill>
                <a:latin typeface="Calibri" panose="020F0502020204030204" pitchFamily="34" charset="0"/>
                <a:ea typeface="SimSun" panose="02010600030101010101" pitchFamily="2" charset="-122"/>
                <a:cs typeface="Calibri" panose="020F0502020204030204" pitchFamily="34" charset="0"/>
              </a:rPr>
              <a:t>Then ask participants:</a:t>
            </a:r>
            <a:endParaRPr lang="x-none" sz="700"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spcBef>
                <a:spcPts val="0"/>
              </a:spcBef>
              <a:spcAft>
                <a:spcPts val="400"/>
              </a:spcAft>
              <a:buFont typeface="Symbol" panose="05050102010706020507" pitchFamily="18" charset="2"/>
              <a:buChar char=""/>
            </a:pPr>
            <a:r>
              <a:rPr lang="en-GB" sz="700" b="1" dirty="0">
                <a:latin typeface="Calibri" panose="020F0502020204030204" pitchFamily="34" charset="0"/>
                <a:ea typeface="SimSun" panose="02010600030101010101" pitchFamily="2" charset="-122"/>
                <a:cs typeface="Calibri" panose="020F0502020204030204" pitchFamily="34" charset="0"/>
              </a:rPr>
              <a:t>What articles of the CRPD have been violated?</a:t>
            </a:r>
            <a:endParaRPr lang="x-none" sz="700" dirty="0">
              <a:latin typeface="Calibri" panose="020F0502020204030204" pitchFamily="34" charset="0"/>
              <a:ea typeface="SimSun" panose="02010600030101010101" pitchFamily="2" charset="-122"/>
              <a:cs typeface="Arial" panose="020B0604020202020204" pitchFamily="34" charset="0"/>
            </a:endParaRPr>
          </a:p>
          <a:p>
            <a:pPr marR="60325">
              <a:spcAft>
                <a:spcPts val="400"/>
              </a:spcAft>
            </a:pPr>
            <a:r>
              <a:rPr lang="en-GB" sz="700" dirty="0">
                <a:solidFill>
                  <a:srgbClr val="4F81BD"/>
                </a:solidFill>
                <a:latin typeface="Calibri" panose="020F0502020204030204" pitchFamily="34" charset="0"/>
                <a:ea typeface="SimSun" panose="02010600030101010101" pitchFamily="2" charset="-122"/>
                <a:cs typeface="Calibri" panose="020F0502020204030204" pitchFamily="34" charset="0"/>
              </a:rPr>
              <a:t>Ask participants to provide their answers article by article (refer to Annex 3). Participants should specifically refer to the relevant parts or paragraph within each relevant article of the CRPD (as below). They should also be able to explain why they think the article has been violated.  Below, the most obvious answers are given. However participants may also highlight other articles that have been violated or protected. This should be allowed in the discussion.</a:t>
            </a:r>
            <a:endParaRPr lang="x-none" sz="700" dirty="0">
              <a:latin typeface="Calibri" panose="020F0502020204030204" pitchFamily="34" charset="0"/>
              <a:ea typeface="SimSun" panose="02010600030101010101" pitchFamily="2" charset="-122"/>
              <a:cs typeface="Arial" panose="020B0604020202020204" pitchFamily="34" charset="0"/>
            </a:endParaRPr>
          </a:p>
          <a:p>
            <a:pPr marR="60325">
              <a:spcAft>
                <a:spcPts val="400"/>
              </a:spcAft>
            </a:pPr>
            <a:r>
              <a:rPr lang="en-GB" sz="700" u="sng" dirty="0">
                <a:solidFill>
                  <a:srgbClr val="4F81BD"/>
                </a:solidFill>
                <a:latin typeface="Calibri" panose="020F0502020204030204" pitchFamily="34" charset="0"/>
                <a:ea typeface="SimSun" panose="02010600030101010101" pitchFamily="2" charset="-122"/>
                <a:cs typeface="Calibri" panose="020F0502020204030204" pitchFamily="34" charset="0"/>
              </a:rPr>
              <a:t>Articles violated:</a:t>
            </a:r>
            <a:endParaRPr lang="x-none" sz="700"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spcBef>
                <a:spcPts val="0"/>
              </a:spcBef>
              <a:spcAft>
                <a:spcPts val="400"/>
              </a:spcAft>
              <a:buFont typeface="Symbol" panose="05050102010706020507" pitchFamily="18" charset="2"/>
              <a:buChar char=""/>
            </a:pPr>
            <a:r>
              <a:rPr lang="en-GB" sz="700" b="1" dirty="0">
                <a:solidFill>
                  <a:srgbClr val="4F81BD"/>
                </a:solidFill>
                <a:latin typeface="Calibri" panose="020F0502020204030204" pitchFamily="34" charset="0"/>
                <a:ea typeface="SimSun" panose="02010600030101010101" pitchFamily="2" charset="-122"/>
                <a:cs typeface="Calibri" panose="020F0502020204030204" pitchFamily="34" charset="0"/>
              </a:rPr>
              <a:t>Article 7 - Children with disabilities</a:t>
            </a:r>
            <a:endParaRPr lang="x-none" sz="700"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spcBef>
                <a:spcPts val="0"/>
              </a:spcBef>
              <a:spcAft>
                <a:spcPts val="400"/>
              </a:spcAft>
              <a:buFont typeface="Calibri" panose="020F0502020204030204" pitchFamily="34" charset="0"/>
              <a:buChar char="-"/>
            </a:pPr>
            <a:r>
              <a:rPr lang="en-GB" sz="700" dirty="0">
                <a:solidFill>
                  <a:srgbClr val="4F81BD"/>
                </a:solidFill>
                <a:latin typeface="Calibri" panose="020F0502020204030204" pitchFamily="34" charset="0"/>
                <a:ea typeface="SimSun" panose="02010600030101010101" pitchFamily="2" charset="-122"/>
                <a:cs typeface="Calibri" panose="020F0502020204030204" pitchFamily="34" charset="0"/>
              </a:rPr>
              <a:t>According to article 7, children should enjoy all their human rights and fundamental freedoms on an equal basis with other children. </a:t>
            </a:r>
            <a:endParaRPr lang="x-none" sz="700"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spcBef>
                <a:spcPts val="0"/>
              </a:spcBef>
              <a:spcAft>
                <a:spcPts val="400"/>
              </a:spcAft>
              <a:buFont typeface="Calibri" panose="020F0502020204030204" pitchFamily="34" charset="0"/>
              <a:buChar char="-"/>
            </a:pPr>
            <a:r>
              <a:rPr lang="en-GB" sz="700" dirty="0">
                <a:solidFill>
                  <a:srgbClr val="4F81BD"/>
                </a:solidFill>
                <a:latin typeface="Calibri" panose="020F0502020204030204" pitchFamily="34" charset="0"/>
                <a:ea typeface="SimSun" panose="02010600030101010101" pitchFamily="2" charset="-122"/>
                <a:cs typeface="Calibri" panose="020F0502020204030204" pitchFamily="34" charset="0"/>
              </a:rPr>
              <a:t>The fact that Amelia could not live with her parents and go to school like other children is a violation of article 7.</a:t>
            </a:r>
            <a:endParaRPr lang="x-none" sz="700"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spcBef>
                <a:spcPts val="0"/>
              </a:spcBef>
              <a:spcAft>
                <a:spcPts val="400"/>
              </a:spcAft>
              <a:buFont typeface="Calibri" panose="020F0502020204030204" pitchFamily="34" charset="0"/>
              <a:buChar char="-"/>
            </a:pPr>
            <a:r>
              <a:rPr lang="en-GB" sz="700" dirty="0">
                <a:solidFill>
                  <a:srgbClr val="4F81BD"/>
                </a:solidFill>
                <a:latin typeface="Calibri" panose="020F0502020204030204" pitchFamily="34" charset="0"/>
                <a:ea typeface="SimSun" panose="02010600030101010101" pitchFamily="2" charset="-122"/>
                <a:cs typeface="Calibri" panose="020F0502020204030204" pitchFamily="34" charset="0"/>
              </a:rPr>
              <a:t>In addition, article 7 requires that the best interest of the child is the primary consideration in all actions concerning children with disabilities. </a:t>
            </a:r>
            <a:endParaRPr lang="x-none" sz="700"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spcBef>
                <a:spcPts val="0"/>
              </a:spcBef>
              <a:spcAft>
                <a:spcPts val="400"/>
              </a:spcAft>
              <a:buFont typeface="Calibri" panose="020F0502020204030204" pitchFamily="34" charset="0"/>
              <a:buChar char="-"/>
            </a:pPr>
            <a:r>
              <a:rPr lang="en-GB" sz="700" dirty="0">
                <a:solidFill>
                  <a:srgbClr val="4F81BD"/>
                </a:solidFill>
                <a:latin typeface="Calibri" panose="020F0502020204030204" pitchFamily="34" charset="0"/>
                <a:ea typeface="SimSun" panose="02010600030101010101" pitchFamily="2" charset="-122"/>
                <a:cs typeface="Calibri" panose="020F0502020204030204" pitchFamily="34" charset="0"/>
              </a:rPr>
              <a:t>The fact that Amelia’s parents were advised to give up on her and that she was placed in an institution was not in her best interest. This also violates article 7.</a:t>
            </a:r>
            <a:endParaRPr lang="x-none" sz="700"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spcBef>
                <a:spcPts val="0"/>
              </a:spcBef>
              <a:spcAft>
                <a:spcPts val="400"/>
              </a:spcAft>
              <a:buFont typeface="Symbol" panose="05050102010706020507" pitchFamily="18" charset="2"/>
              <a:buChar char=""/>
            </a:pPr>
            <a:r>
              <a:rPr lang="en-GB" sz="700" b="1" dirty="0">
                <a:solidFill>
                  <a:srgbClr val="4F81BD"/>
                </a:solidFill>
                <a:latin typeface="Calibri" panose="020F0502020204030204" pitchFamily="34" charset="0"/>
                <a:ea typeface="SimSun" panose="02010600030101010101" pitchFamily="2" charset="-122"/>
                <a:cs typeface="Calibri" panose="020F0502020204030204" pitchFamily="34" charset="0"/>
              </a:rPr>
              <a:t>Article 8 - Awareness-raising</a:t>
            </a:r>
            <a:endParaRPr lang="x-none" sz="700"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spcBef>
                <a:spcPts val="0"/>
              </a:spcBef>
              <a:spcAft>
                <a:spcPts val="400"/>
              </a:spcAft>
              <a:buFont typeface="Calibri" panose="020F0502020204030204" pitchFamily="34" charset="0"/>
              <a:buChar char="-"/>
            </a:pPr>
            <a:r>
              <a:rPr lang="en-GB" sz="700" dirty="0">
                <a:solidFill>
                  <a:srgbClr val="4F81BD"/>
                </a:solidFill>
                <a:latin typeface="Calibri" panose="020F0502020204030204" pitchFamily="34" charset="0"/>
                <a:ea typeface="SimSun" panose="02010600030101010101" pitchFamily="2" charset="-122"/>
                <a:cs typeface="Calibri" panose="020F0502020204030204" pitchFamily="34" charset="0"/>
              </a:rPr>
              <a:t>According to article 8, States Parties must combat stereotypes concerning people with disabilities and should encourage the media to portray persons with disabilities in a manner consistent with the purpose of the CRPD.</a:t>
            </a:r>
            <a:endParaRPr lang="x-none" sz="700"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spcBef>
                <a:spcPts val="0"/>
              </a:spcBef>
              <a:spcAft>
                <a:spcPts val="400"/>
              </a:spcAft>
              <a:buFont typeface="Calibri" panose="020F0502020204030204" pitchFamily="34" charset="0"/>
              <a:buChar char="-"/>
            </a:pPr>
            <a:r>
              <a:rPr lang="en-GB" sz="700" dirty="0">
                <a:solidFill>
                  <a:srgbClr val="4F81BD"/>
                </a:solidFill>
                <a:latin typeface="Calibri" panose="020F0502020204030204" pitchFamily="34" charset="0"/>
                <a:ea typeface="SimSun" panose="02010600030101010101" pitchFamily="2" charset="-122"/>
                <a:cs typeface="Calibri" panose="020F0502020204030204" pitchFamily="34" charset="0"/>
              </a:rPr>
              <a:t>The documentary depicted the residents in a negative and stigmatizing way which is a violation of article 8.</a:t>
            </a:r>
            <a:endParaRPr lang="x-none" sz="700"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spcBef>
                <a:spcPts val="0"/>
              </a:spcBef>
              <a:spcAft>
                <a:spcPts val="400"/>
              </a:spcAft>
              <a:buFont typeface="Symbol" panose="05050102010706020507" pitchFamily="18" charset="2"/>
              <a:buChar char=""/>
            </a:pPr>
            <a:r>
              <a:rPr lang="en-GB" sz="700" b="1" dirty="0">
                <a:solidFill>
                  <a:srgbClr val="4F81BD"/>
                </a:solidFill>
                <a:latin typeface="Calibri" panose="020F0502020204030204" pitchFamily="34" charset="0"/>
                <a:ea typeface="SimSun" panose="02010600030101010101" pitchFamily="2" charset="-122"/>
                <a:cs typeface="Calibri" panose="020F0502020204030204" pitchFamily="34" charset="0"/>
              </a:rPr>
              <a:t>Article 9 - Accessibility</a:t>
            </a:r>
            <a:endParaRPr lang="x-none" sz="700"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spcBef>
                <a:spcPts val="0"/>
              </a:spcBef>
              <a:spcAft>
                <a:spcPts val="400"/>
              </a:spcAft>
              <a:buFont typeface="Calibri" panose="020F0502020204030204" pitchFamily="34" charset="0"/>
              <a:buChar char="-"/>
            </a:pPr>
            <a:r>
              <a:rPr lang="en-GB" sz="700" dirty="0">
                <a:solidFill>
                  <a:srgbClr val="4F81BD"/>
                </a:solidFill>
                <a:latin typeface="Calibri" panose="020F0502020204030204" pitchFamily="34" charset="0"/>
                <a:ea typeface="SimSun" panose="02010600030101010101" pitchFamily="2" charset="-122"/>
                <a:cs typeface="Calibri" panose="020F0502020204030204" pitchFamily="34" charset="0"/>
              </a:rPr>
              <a:t>Article 9 requires that States Parties make sure that people with a disability can access their environment. This includes access to information. </a:t>
            </a:r>
            <a:endParaRPr lang="x-none" sz="700"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spcBef>
                <a:spcPts val="0"/>
              </a:spcBef>
              <a:spcAft>
                <a:spcPts val="400"/>
              </a:spcAft>
              <a:buFont typeface="Calibri" panose="020F0502020204030204" pitchFamily="34" charset="0"/>
              <a:buChar char="-"/>
            </a:pPr>
            <a:r>
              <a:rPr lang="en-GB" sz="700" dirty="0">
                <a:solidFill>
                  <a:srgbClr val="4F81BD"/>
                </a:solidFill>
                <a:latin typeface="Calibri" panose="020F0502020204030204" pitchFamily="34" charset="0"/>
                <a:ea typeface="SimSun" panose="02010600030101010101" pitchFamily="2" charset="-122"/>
                <a:cs typeface="Calibri" panose="020F0502020204030204" pitchFamily="34" charset="0"/>
              </a:rPr>
              <a:t>The paperwork for the proceedings was not made accessible to Amelia – i.e. it was not written in plain language. This is a violation of article 9.</a:t>
            </a:r>
            <a:endParaRPr lang="x-none" sz="700"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spcBef>
                <a:spcPts val="0"/>
              </a:spcBef>
              <a:spcAft>
                <a:spcPts val="400"/>
              </a:spcAft>
              <a:buFont typeface="Symbol" panose="05050102010706020507" pitchFamily="18" charset="2"/>
              <a:buChar char=""/>
            </a:pPr>
            <a:r>
              <a:rPr lang="en-GB" sz="700" b="1" dirty="0">
                <a:solidFill>
                  <a:srgbClr val="4F81BD"/>
                </a:solidFill>
                <a:latin typeface="Calibri" panose="020F0502020204030204" pitchFamily="34" charset="0"/>
                <a:ea typeface="SimSun" panose="02010600030101010101" pitchFamily="2" charset="-122"/>
                <a:cs typeface="Calibri" panose="020F0502020204030204" pitchFamily="34" charset="0"/>
              </a:rPr>
              <a:t>Article 12 - Equal recognition before the law</a:t>
            </a:r>
            <a:endParaRPr lang="x-none" sz="700"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spcBef>
                <a:spcPts val="0"/>
              </a:spcBef>
              <a:spcAft>
                <a:spcPts val="400"/>
              </a:spcAft>
              <a:buFont typeface="Calibri" panose="020F0502020204030204" pitchFamily="34" charset="0"/>
              <a:buChar char="-"/>
            </a:pPr>
            <a:r>
              <a:rPr lang="en-GB" sz="700" dirty="0">
                <a:solidFill>
                  <a:srgbClr val="4F81BD"/>
                </a:solidFill>
                <a:latin typeface="Calibri" panose="020F0502020204030204" pitchFamily="34" charset="0"/>
                <a:ea typeface="SimSun" panose="02010600030101010101" pitchFamily="2" charset="-122"/>
                <a:cs typeface="Calibri" panose="020F0502020204030204" pitchFamily="34" charset="0"/>
              </a:rPr>
              <a:t>Article 12, paragraph 2, requires that people with disabilities are enabled to make their own decisions and choices and that these must be respected. </a:t>
            </a:r>
            <a:endParaRPr lang="x-none" sz="700"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spcBef>
                <a:spcPts val="0"/>
              </a:spcBef>
              <a:spcAft>
                <a:spcPts val="400"/>
              </a:spcAft>
              <a:buFont typeface="Calibri" panose="020F0502020204030204" pitchFamily="34" charset="0"/>
              <a:buChar char="-"/>
            </a:pPr>
            <a:r>
              <a:rPr lang="en-GB" sz="700" dirty="0">
                <a:solidFill>
                  <a:srgbClr val="4F81BD"/>
                </a:solidFill>
                <a:latin typeface="Calibri" panose="020F0502020204030204" pitchFamily="34" charset="0"/>
                <a:ea typeface="SimSun" panose="02010600030101010101" pitchFamily="2" charset="-122"/>
                <a:cs typeface="Calibri" panose="020F0502020204030204" pitchFamily="34" charset="0"/>
              </a:rPr>
              <a:t>Amelia’s decisions, choices, will and preferences were not respected: she was not able to choose where to live and she was not asked if she wanted to participate in the documentary.</a:t>
            </a:r>
            <a:endParaRPr lang="x-none" sz="700"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spcBef>
                <a:spcPts val="0"/>
              </a:spcBef>
              <a:spcAft>
                <a:spcPts val="400"/>
              </a:spcAft>
              <a:buFont typeface="Symbol" panose="05050102010706020507" pitchFamily="18" charset="2"/>
              <a:buChar char=""/>
            </a:pPr>
            <a:r>
              <a:rPr lang="en-GB" sz="700" b="1" dirty="0">
                <a:solidFill>
                  <a:srgbClr val="4F81BD"/>
                </a:solidFill>
                <a:latin typeface="Calibri" panose="020F0502020204030204" pitchFamily="34" charset="0"/>
                <a:ea typeface="SimSun" panose="02010600030101010101" pitchFamily="2" charset="-122"/>
                <a:cs typeface="Calibri" panose="020F0502020204030204" pitchFamily="34" charset="0"/>
              </a:rPr>
              <a:t>Article 13 – Access to justice</a:t>
            </a:r>
            <a:endParaRPr lang="x-none" sz="700"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spcBef>
                <a:spcPts val="0"/>
              </a:spcBef>
              <a:spcAft>
                <a:spcPts val="400"/>
              </a:spcAft>
              <a:buFont typeface="Calibri" panose="020F0502020204030204" pitchFamily="34" charset="0"/>
              <a:buChar char="-"/>
            </a:pPr>
            <a:r>
              <a:rPr lang="en-GB" sz="700" dirty="0">
                <a:solidFill>
                  <a:srgbClr val="4F81BD"/>
                </a:solidFill>
                <a:latin typeface="Calibri" panose="020F0502020204030204" pitchFamily="34" charset="0"/>
                <a:ea typeface="SimSun" panose="02010600030101010101" pitchFamily="2" charset="-122"/>
                <a:cs typeface="Calibri" panose="020F0502020204030204" pitchFamily="34" charset="0"/>
              </a:rPr>
              <a:t>Article 13 requires that persons with disabilities are provided with reasonable accommodation in order to ensure their effective access to justice. </a:t>
            </a:r>
            <a:endParaRPr lang="x-none" sz="700"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spcBef>
                <a:spcPts val="0"/>
              </a:spcBef>
              <a:spcAft>
                <a:spcPts val="400"/>
              </a:spcAft>
              <a:buFont typeface="Calibri" panose="020F0502020204030204" pitchFamily="34" charset="0"/>
              <a:buChar char="-"/>
            </a:pPr>
            <a:r>
              <a:rPr lang="en-GB" sz="700" dirty="0">
                <a:solidFill>
                  <a:srgbClr val="4F81BD"/>
                </a:solidFill>
                <a:latin typeface="Calibri" panose="020F0502020204030204" pitchFamily="34" charset="0"/>
                <a:ea typeface="SimSun" panose="02010600030101010101" pitchFamily="2" charset="-122"/>
                <a:cs typeface="Calibri" panose="020F0502020204030204" pitchFamily="34" charset="0"/>
              </a:rPr>
              <a:t>Again, the fact that the legal paperwork was not made accessible to Amelia is a violation of article 13.</a:t>
            </a:r>
            <a:endParaRPr lang="x-none" sz="700"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spcBef>
                <a:spcPts val="0"/>
              </a:spcBef>
              <a:spcAft>
                <a:spcPts val="400"/>
              </a:spcAft>
              <a:buFont typeface="Symbol" panose="05050102010706020507" pitchFamily="18" charset="2"/>
              <a:buChar char=""/>
            </a:pPr>
            <a:r>
              <a:rPr lang="en-GB" sz="700" b="1" dirty="0">
                <a:solidFill>
                  <a:srgbClr val="4F81BD"/>
                </a:solidFill>
                <a:latin typeface="Calibri" panose="020F0502020204030204" pitchFamily="34" charset="0"/>
                <a:ea typeface="SimSun" panose="02010600030101010101" pitchFamily="2" charset="-122"/>
                <a:cs typeface="Calibri" panose="020F0502020204030204" pitchFamily="34" charset="0"/>
              </a:rPr>
              <a:t>Article 19 - Living independently and being included in the community</a:t>
            </a:r>
            <a:endParaRPr lang="x-none" sz="700"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spcBef>
                <a:spcPts val="0"/>
              </a:spcBef>
              <a:spcAft>
                <a:spcPts val="400"/>
              </a:spcAft>
              <a:buFont typeface="Calibri" panose="020F0502020204030204" pitchFamily="34" charset="0"/>
              <a:buChar char="-"/>
            </a:pPr>
            <a:r>
              <a:rPr lang="en-GB" sz="700" dirty="0">
                <a:solidFill>
                  <a:srgbClr val="4F81BD"/>
                </a:solidFill>
                <a:latin typeface="Calibri" panose="020F0502020204030204" pitchFamily="34" charset="0"/>
                <a:ea typeface="SimSun" panose="02010600030101010101" pitchFamily="2" charset="-122"/>
                <a:cs typeface="Calibri" panose="020F0502020204030204" pitchFamily="34" charset="0"/>
              </a:rPr>
              <a:t>According to article 19, persons with disabilities have equal rights to live in the community with choices equal to those that others have. In particular, they should have the opportunity to choose their place of residence and where and with whom to live.</a:t>
            </a:r>
            <a:endParaRPr lang="x-none" sz="700"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spcBef>
                <a:spcPts val="0"/>
              </a:spcBef>
              <a:spcAft>
                <a:spcPts val="400"/>
              </a:spcAft>
              <a:buFont typeface="Calibri" panose="020F0502020204030204" pitchFamily="34" charset="0"/>
              <a:buChar char="-"/>
            </a:pPr>
            <a:r>
              <a:rPr lang="en-GB" sz="700" dirty="0">
                <a:solidFill>
                  <a:srgbClr val="4F81BD"/>
                </a:solidFill>
                <a:latin typeface="Calibri" panose="020F0502020204030204" pitchFamily="34" charset="0"/>
                <a:ea typeface="SimSun" panose="02010600030101010101" pitchFamily="2" charset="-122"/>
                <a:cs typeface="Calibri" panose="020F0502020204030204" pitchFamily="34" charset="0"/>
              </a:rPr>
              <a:t> Amelia spent most of her life in an institution, which is a violation of article 19. In addition, the fact that she was moved to an institution for adults suggests that she was not given any choice in this decision. </a:t>
            </a:r>
            <a:endParaRPr lang="x-none" sz="700"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spcBef>
                <a:spcPts val="0"/>
              </a:spcBef>
              <a:spcAft>
                <a:spcPts val="400"/>
              </a:spcAft>
              <a:buFont typeface="Symbol" panose="05050102010706020507" pitchFamily="18" charset="2"/>
              <a:buChar char=""/>
            </a:pPr>
            <a:r>
              <a:rPr lang="en-GB" sz="700" b="1" dirty="0">
                <a:solidFill>
                  <a:srgbClr val="4F81BD"/>
                </a:solidFill>
                <a:latin typeface="Calibri" panose="020F0502020204030204" pitchFamily="34" charset="0"/>
                <a:ea typeface="SimSun" panose="02010600030101010101" pitchFamily="2" charset="-122"/>
                <a:cs typeface="Calibri" panose="020F0502020204030204" pitchFamily="34" charset="0"/>
              </a:rPr>
              <a:t>Article 21 - Freedom of expression and opinion, and access to information</a:t>
            </a:r>
            <a:endParaRPr lang="x-none" sz="700"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spcBef>
                <a:spcPts val="0"/>
              </a:spcBef>
              <a:spcAft>
                <a:spcPts val="400"/>
              </a:spcAft>
              <a:buFont typeface="Calibri" panose="020F0502020204030204" pitchFamily="34" charset="0"/>
              <a:buChar char="-"/>
            </a:pPr>
            <a:r>
              <a:rPr lang="en-GB" sz="700" dirty="0">
                <a:solidFill>
                  <a:srgbClr val="4F81BD"/>
                </a:solidFill>
                <a:latin typeface="Calibri" panose="020F0502020204030204" pitchFamily="34" charset="0"/>
                <a:ea typeface="SimSun" panose="02010600030101010101" pitchFamily="2" charset="-122"/>
                <a:cs typeface="Calibri" panose="020F0502020204030204" pitchFamily="34" charset="0"/>
              </a:rPr>
              <a:t>Article 21 (b) requires states to accept and facilitate the use of alternative communication and to accommodate for all other accessible means, modes and format of communication used by persons with disabilities in official interactions.</a:t>
            </a:r>
            <a:endParaRPr lang="x-none" sz="700"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spcBef>
                <a:spcPts val="0"/>
              </a:spcBef>
              <a:spcAft>
                <a:spcPts val="400"/>
              </a:spcAft>
              <a:buFont typeface="Calibri" panose="020F0502020204030204" pitchFamily="34" charset="0"/>
              <a:buChar char="-"/>
            </a:pPr>
            <a:r>
              <a:rPr lang="en-GB" sz="700" dirty="0">
                <a:solidFill>
                  <a:srgbClr val="4F81BD"/>
                </a:solidFill>
                <a:latin typeface="Calibri" panose="020F0502020204030204" pitchFamily="34" charset="0"/>
                <a:ea typeface="SimSun" panose="02010600030101010101" pitchFamily="2" charset="-122"/>
                <a:cs typeface="Calibri" panose="020F0502020204030204" pitchFamily="34" charset="0"/>
              </a:rPr>
              <a:t>The legal paperwork was in a format that Amelia was unable to understand and thus her right to have access to communication modes and formats which meet her needs, as required by article 21, was violated.</a:t>
            </a:r>
            <a:endParaRPr lang="x-none" sz="700"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spcBef>
                <a:spcPts val="0"/>
              </a:spcBef>
              <a:spcAft>
                <a:spcPts val="400"/>
              </a:spcAft>
              <a:buFont typeface="Symbol" panose="05050102010706020507" pitchFamily="18" charset="2"/>
              <a:buChar char=""/>
            </a:pPr>
            <a:r>
              <a:rPr lang="en-GB" sz="700" b="1" dirty="0">
                <a:solidFill>
                  <a:srgbClr val="4F81BD"/>
                </a:solidFill>
                <a:latin typeface="Calibri" panose="020F0502020204030204" pitchFamily="34" charset="0"/>
                <a:ea typeface="SimSun" panose="02010600030101010101" pitchFamily="2" charset="-122"/>
                <a:cs typeface="Calibri" panose="020F0502020204030204" pitchFamily="34" charset="0"/>
              </a:rPr>
              <a:t>Article 22 - Respect for privacy</a:t>
            </a:r>
            <a:endParaRPr lang="x-none" sz="700"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spcBef>
                <a:spcPts val="0"/>
              </a:spcBef>
              <a:spcAft>
                <a:spcPts val="400"/>
              </a:spcAft>
              <a:buFont typeface="Calibri" panose="020F0502020204030204" pitchFamily="34" charset="0"/>
              <a:buChar char="-"/>
            </a:pPr>
            <a:r>
              <a:rPr lang="en-GB" sz="700" dirty="0">
                <a:solidFill>
                  <a:srgbClr val="4F81BD"/>
                </a:solidFill>
                <a:latin typeface="Calibri" panose="020F0502020204030204" pitchFamily="34" charset="0"/>
                <a:ea typeface="SimSun" panose="02010600030101010101" pitchFamily="2" charset="-122"/>
                <a:cs typeface="Calibri" panose="020F0502020204030204" pitchFamily="34" charset="0"/>
              </a:rPr>
              <a:t>Article 22 guarantees to persons with disabilities respect for their right to privacy, regardless of their place of residence or living arrangements. In addition, article 22 requires States Parties to protect the privacy of personal, health and rehabilitation information of persons with disabilities.</a:t>
            </a:r>
            <a:endParaRPr lang="x-none" sz="700"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spcBef>
                <a:spcPts val="0"/>
              </a:spcBef>
              <a:spcAft>
                <a:spcPts val="400"/>
              </a:spcAft>
              <a:buFont typeface="Calibri" panose="020F0502020204030204" pitchFamily="34" charset="0"/>
              <a:buChar char="-"/>
            </a:pPr>
            <a:r>
              <a:rPr lang="en-GB" sz="700" dirty="0">
                <a:solidFill>
                  <a:srgbClr val="4F81BD"/>
                </a:solidFill>
                <a:latin typeface="Calibri" panose="020F0502020204030204" pitchFamily="34" charset="0"/>
                <a:ea typeface="SimSun" panose="02010600030101010101" pitchFamily="2" charset="-122"/>
                <a:cs typeface="Calibri" panose="020F0502020204030204" pitchFamily="34" charset="0"/>
              </a:rPr>
              <a:t>The documentary made public images of Amelia without her consent and disclosed medical information which violated article 22.</a:t>
            </a:r>
            <a:endParaRPr lang="x-none" sz="700"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spcBef>
                <a:spcPts val="0"/>
              </a:spcBef>
              <a:spcAft>
                <a:spcPts val="400"/>
              </a:spcAft>
              <a:buFont typeface="Symbol" panose="05050102010706020507" pitchFamily="18" charset="2"/>
              <a:buChar char=""/>
            </a:pPr>
            <a:r>
              <a:rPr lang="en-GB" sz="700" b="1" dirty="0">
                <a:solidFill>
                  <a:srgbClr val="4F81BD"/>
                </a:solidFill>
                <a:latin typeface="Calibri" panose="020F0502020204030204" pitchFamily="34" charset="0"/>
                <a:ea typeface="SimSun" panose="02010600030101010101" pitchFamily="2" charset="-122"/>
                <a:cs typeface="Calibri" panose="020F0502020204030204" pitchFamily="34" charset="0"/>
              </a:rPr>
              <a:t>Article 23 - Respect for home and the family</a:t>
            </a:r>
            <a:endParaRPr lang="x-none" sz="700"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spcBef>
                <a:spcPts val="0"/>
              </a:spcBef>
              <a:spcAft>
                <a:spcPts val="400"/>
              </a:spcAft>
              <a:buFont typeface="Calibri" panose="020F0502020204030204" pitchFamily="34" charset="0"/>
              <a:buChar char="-"/>
            </a:pPr>
            <a:r>
              <a:rPr lang="en-GB" sz="700" dirty="0">
                <a:solidFill>
                  <a:srgbClr val="4F81BD"/>
                </a:solidFill>
                <a:latin typeface="Calibri" panose="020F0502020204030204" pitchFamily="34" charset="0"/>
                <a:ea typeface="SimSun" panose="02010600030101010101" pitchFamily="2" charset="-122"/>
                <a:cs typeface="Calibri" panose="020F0502020204030204" pitchFamily="34" charset="0"/>
              </a:rPr>
              <a:t>Article 23, paragraph 3, states that children with disabilities have equal rights in relation to family life and that “to prevent concealment, abandonment, neglect and segregation of children with disabilities, States Parties shall undertake to provide early and comprehensive information, services and support to children with disabilities and their families”.</a:t>
            </a:r>
            <a:endParaRPr lang="x-none" sz="700"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spcBef>
                <a:spcPts val="0"/>
              </a:spcBef>
              <a:spcAft>
                <a:spcPts val="400"/>
              </a:spcAft>
              <a:buFont typeface="Calibri" panose="020F0502020204030204" pitchFamily="34" charset="0"/>
              <a:buChar char="-"/>
            </a:pPr>
            <a:r>
              <a:rPr lang="en-GB" sz="700" dirty="0">
                <a:solidFill>
                  <a:srgbClr val="4F81BD"/>
                </a:solidFill>
                <a:latin typeface="Calibri" panose="020F0502020204030204" pitchFamily="34" charset="0"/>
                <a:ea typeface="SimSun" panose="02010600030101010101" pitchFamily="2" charset="-122"/>
                <a:cs typeface="Calibri" panose="020F0502020204030204" pitchFamily="34" charset="0"/>
              </a:rPr>
              <a:t>In Amelia’s scenario there is a clear violation of article 23 because her parents had no access to support or information on how to take care of her and consequently they were put in a position of having to abandon her. No efforts were made to prevent family separation. </a:t>
            </a:r>
            <a:endParaRPr lang="x-none" sz="700"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spcBef>
                <a:spcPts val="0"/>
              </a:spcBef>
              <a:spcAft>
                <a:spcPts val="400"/>
              </a:spcAft>
              <a:buFont typeface="Calibri" panose="020F0502020204030204" pitchFamily="34" charset="0"/>
              <a:buChar char="-"/>
            </a:pPr>
            <a:r>
              <a:rPr lang="en-GB" sz="700" dirty="0">
                <a:solidFill>
                  <a:srgbClr val="4F81BD"/>
                </a:solidFill>
                <a:latin typeface="Calibri" panose="020F0502020204030204" pitchFamily="34" charset="0"/>
                <a:ea typeface="SimSun" panose="02010600030101010101" pitchFamily="2" charset="-122"/>
                <a:cs typeface="Calibri" panose="020F0502020204030204" pitchFamily="34" charset="0"/>
              </a:rPr>
              <a:t>Article 23, paragraph 5, requires that, when the immediate family is unable to take care of a child with disabilities, the child should be taken care of by the wider family or, if that is not possible, in a family setting in the community. </a:t>
            </a:r>
            <a:endParaRPr lang="x-none" sz="700"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spcBef>
                <a:spcPts val="0"/>
              </a:spcBef>
              <a:spcAft>
                <a:spcPts val="400"/>
              </a:spcAft>
              <a:buFont typeface="Calibri" panose="020F0502020204030204" pitchFamily="34" charset="0"/>
              <a:buChar char="-"/>
            </a:pPr>
            <a:r>
              <a:rPr lang="en-GB" sz="700" dirty="0">
                <a:solidFill>
                  <a:srgbClr val="4F81BD"/>
                </a:solidFill>
                <a:latin typeface="Calibri" panose="020F0502020204030204" pitchFamily="34" charset="0"/>
                <a:ea typeface="SimSun" panose="02010600030101010101" pitchFamily="2" charset="-122"/>
                <a:cs typeface="Calibri" panose="020F0502020204030204" pitchFamily="34" charset="0"/>
              </a:rPr>
              <a:t>The fact that Amelia was sent to an institution goes against the provisions of this paragraph.</a:t>
            </a:r>
            <a:endParaRPr lang="x-none" sz="700"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spcBef>
                <a:spcPts val="0"/>
              </a:spcBef>
              <a:spcAft>
                <a:spcPts val="400"/>
              </a:spcAft>
              <a:buFont typeface="Symbol" panose="05050102010706020507" pitchFamily="18" charset="2"/>
              <a:buChar char=""/>
            </a:pPr>
            <a:r>
              <a:rPr lang="en-GB" sz="700" b="1" dirty="0">
                <a:solidFill>
                  <a:srgbClr val="4F81BD"/>
                </a:solidFill>
                <a:latin typeface="Calibri" panose="020F0502020204030204" pitchFamily="34" charset="0"/>
                <a:ea typeface="SimSun" panose="02010600030101010101" pitchFamily="2" charset="-122"/>
                <a:cs typeface="Calibri" panose="020F0502020204030204" pitchFamily="34" charset="0"/>
              </a:rPr>
              <a:t>Article 24 - Education</a:t>
            </a:r>
            <a:endParaRPr lang="x-none" sz="700"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spcBef>
                <a:spcPts val="0"/>
              </a:spcBef>
              <a:spcAft>
                <a:spcPts val="400"/>
              </a:spcAft>
              <a:buFont typeface="Calibri" panose="020F0502020204030204" pitchFamily="34" charset="0"/>
              <a:buChar char="-"/>
            </a:pPr>
            <a:r>
              <a:rPr lang="en-GB" sz="700" dirty="0">
                <a:solidFill>
                  <a:srgbClr val="4F81BD"/>
                </a:solidFill>
                <a:latin typeface="Calibri" panose="020F0502020204030204" pitchFamily="34" charset="0"/>
                <a:ea typeface="SimSun" panose="02010600030101010101" pitchFamily="2" charset="-122"/>
                <a:cs typeface="Calibri" panose="020F0502020204030204" pitchFamily="34" charset="0"/>
              </a:rPr>
              <a:t>Article 24 guarantees that persons with disabilities have the right to education which gives them equal chances to reach their full potential. It also requires that children with disabilities are not excluded from the general education system. </a:t>
            </a:r>
            <a:endParaRPr lang="x-none" sz="700"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spcBef>
                <a:spcPts val="0"/>
              </a:spcBef>
              <a:spcAft>
                <a:spcPts val="400"/>
              </a:spcAft>
              <a:buFont typeface="Calibri" panose="020F0502020204030204" pitchFamily="34" charset="0"/>
              <a:buChar char="-"/>
            </a:pPr>
            <a:r>
              <a:rPr lang="en-GB" sz="700" dirty="0">
                <a:solidFill>
                  <a:srgbClr val="4F81BD"/>
                </a:solidFill>
                <a:latin typeface="Calibri" panose="020F0502020204030204" pitchFamily="34" charset="0"/>
                <a:ea typeface="SimSun" panose="02010600030101010101" pitchFamily="2" charset="-122"/>
                <a:cs typeface="Calibri" panose="020F0502020204030204" pitchFamily="34" charset="0"/>
              </a:rPr>
              <a:t>In this case, Amelia could not go to a mainstream school. In addition, the education she received was very limited which compromised her opportunities to develop confidence and skills. </a:t>
            </a:r>
            <a:endParaRPr lang="x-none" sz="700"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spcBef>
                <a:spcPts val="0"/>
              </a:spcBef>
              <a:spcAft>
                <a:spcPts val="400"/>
              </a:spcAft>
              <a:buFont typeface="Symbol" panose="05050102010706020507" pitchFamily="18" charset="2"/>
              <a:buChar char=""/>
            </a:pPr>
            <a:r>
              <a:rPr lang="en-GB" sz="700" b="1" dirty="0">
                <a:solidFill>
                  <a:srgbClr val="4F81BD"/>
                </a:solidFill>
                <a:latin typeface="Calibri" panose="020F0502020204030204" pitchFamily="34" charset="0"/>
                <a:ea typeface="SimSun" panose="02010600030101010101" pitchFamily="2" charset="-122"/>
                <a:cs typeface="Calibri" panose="020F0502020204030204" pitchFamily="34" charset="0"/>
              </a:rPr>
              <a:t>Article 26 - </a:t>
            </a:r>
            <a:r>
              <a:rPr lang="en-GB" sz="700" b="1" dirty="0" err="1">
                <a:solidFill>
                  <a:srgbClr val="4F81BD"/>
                </a:solidFill>
                <a:latin typeface="Calibri" panose="020F0502020204030204" pitchFamily="34" charset="0"/>
                <a:ea typeface="SimSun" panose="02010600030101010101" pitchFamily="2" charset="-122"/>
                <a:cs typeface="Calibri" panose="020F0502020204030204" pitchFamily="34" charset="0"/>
              </a:rPr>
              <a:t>Habilitation</a:t>
            </a:r>
            <a:r>
              <a:rPr lang="en-GB" sz="700" b="1" dirty="0">
                <a:solidFill>
                  <a:srgbClr val="4F81BD"/>
                </a:solidFill>
                <a:latin typeface="Calibri" panose="020F0502020204030204" pitchFamily="34" charset="0"/>
                <a:ea typeface="SimSun" panose="02010600030101010101" pitchFamily="2" charset="-122"/>
                <a:cs typeface="Calibri" panose="020F0502020204030204" pitchFamily="34" charset="0"/>
              </a:rPr>
              <a:t> and rehabilitation</a:t>
            </a:r>
            <a:endParaRPr lang="x-none" sz="700"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spcBef>
                <a:spcPts val="0"/>
              </a:spcBef>
              <a:spcAft>
                <a:spcPts val="400"/>
              </a:spcAft>
              <a:buFont typeface="Calibri" panose="020F0502020204030204" pitchFamily="34" charset="0"/>
              <a:buChar char="-"/>
            </a:pPr>
            <a:r>
              <a:rPr lang="en-GB" sz="700" dirty="0">
                <a:solidFill>
                  <a:srgbClr val="4F81BD"/>
                </a:solidFill>
                <a:latin typeface="Calibri" panose="020F0502020204030204" pitchFamily="34" charset="0"/>
                <a:ea typeface="SimSun" panose="02010600030101010101" pitchFamily="2" charset="-122"/>
                <a:cs typeface="Calibri" panose="020F0502020204030204" pitchFamily="34" charset="0"/>
              </a:rPr>
              <a:t>Article 26 requires that persons with disabilities can access </a:t>
            </a:r>
            <a:r>
              <a:rPr lang="en-GB" sz="700" dirty="0" err="1">
                <a:solidFill>
                  <a:srgbClr val="4F81BD"/>
                </a:solidFill>
                <a:latin typeface="Calibri" panose="020F0502020204030204" pitchFamily="34" charset="0"/>
                <a:ea typeface="SimSun" panose="02010600030101010101" pitchFamily="2" charset="-122"/>
                <a:cs typeface="Calibri" panose="020F0502020204030204" pitchFamily="34" charset="0"/>
              </a:rPr>
              <a:t>habilitation</a:t>
            </a:r>
            <a:r>
              <a:rPr lang="en-GB" sz="700" dirty="0">
                <a:solidFill>
                  <a:srgbClr val="4F81BD"/>
                </a:solidFill>
                <a:latin typeface="Calibri" panose="020F0502020204030204" pitchFamily="34" charset="0"/>
                <a:ea typeface="SimSun" panose="02010600030101010101" pitchFamily="2" charset="-122"/>
                <a:cs typeface="Calibri" panose="020F0502020204030204" pitchFamily="34" charset="0"/>
              </a:rPr>
              <a:t> and rehabilitation services “at the earliest possible stage” and “based on the multidisciplinary assessment of individual needs and strengths”.</a:t>
            </a:r>
            <a:endParaRPr lang="x-none" sz="700"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spcBef>
                <a:spcPts val="0"/>
              </a:spcBef>
              <a:spcAft>
                <a:spcPts val="400"/>
              </a:spcAft>
              <a:buFont typeface="Calibri" panose="020F0502020204030204" pitchFamily="34" charset="0"/>
              <a:buChar char="-"/>
            </a:pPr>
            <a:r>
              <a:rPr lang="en-GB" sz="700" dirty="0">
                <a:solidFill>
                  <a:srgbClr val="4F81BD"/>
                </a:solidFill>
                <a:latin typeface="Calibri" panose="020F0502020204030204" pitchFamily="34" charset="0"/>
                <a:ea typeface="SimSun" panose="02010600030101010101" pitchFamily="2" charset="-122"/>
                <a:cs typeface="Calibri" panose="020F0502020204030204" pitchFamily="34" charset="0"/>
              </a:rPr>
              <a:t>Amelia is initially unable to access any form of </a:t>
            </a:r>
            <a:r>
              <a:rPr lang="en-GB" sz="700" dirty="0" err="1">
                <a:solidFill>
                  <a:srgbClr val="4F81BD"/>
                </a:solidFill>
                <a:latin typeface="Calibri" panose="020F0502020204030204" pitchFamily="34" charset="0"/>
                <a:ea typeface="SimSun" panose="02010600030101010101" pitchFamily="2" charset="-122"/>
                <a:cs typeface="Calibri" panose="020F0502020204030204" pitchFamily="34" charset="0"/>
              </a:rPr>
              <a:t>habilitation</a:t>
            </a:r>
            <a:r>
              <a:rPr lang="en-GB" sz="700" dirty="0">
                <a:solidFill>
                  <a:srgbClr val="4F81BD"/>
                </a:solidFill>
                <a:latin typeface="Calibri" panose="020F0502020204030204" pitchFamily="34" charset="0"/>
                <a:ea typeface="SimSun" panose="02010600030101010101" pitchFamily="2" charset="-122"/>
                <a:cs typeface="Calibri" panose="020F0502020204030204" pitchFamily="34" charset="0"/>
              </a:rPr>
              <a:t> or rehabilitation service to gain and maintain independence and participate in community life. This is a violation of article 26.</a:t>
            </a:r>
            <a:endParaRPr lang="x-none" sz="700" dirty="0">
              <a:latin typeface="Calibri" panose="020F0502020204030204" pitchFamily="34" charset="0"/>
              <a:ea typeface="SimSun" panose="02010600030101010101" pitchFamily="2" charset="-122"/>
              <a:cs typeface="Arial" panose="020B0604020202020204" pitchFamily="34" charset="0"/>
            </a:endParaRPr>
          </a:p>
          <a:p>
            <a:endParaRPr lang="x-none" sz="700" dirty="0"/>
          </a:p>
        </p:txBody>
      </p:sp>
      <p:sp>
        <p:nvSpPr>
          <p:cNvPr id="4" name="Slide Number Placeholder 3"/>
          <p:cNvSpPr>
            <a:spLocks noGrp="1"/>
          </p:cNvSpPr>
          <p:nvPr>
            <p:ph type="sldNum" sz="quarter" idx="5"/>
          </p:nvPr>
        </p:nvSpPr>
        <p:spPr/>
        <p:txBody>
          <a:bodyPr/>
          <a:lstStyle/>
          <a:p>
            <a:fld id="{B30A59C1-2D98-4297-91D0-BBB9964FC570}" type="slidenum">
              <a:rPr lang="x-none" smtClean="0"/>
              <a:t>110</a:t>
            </a:fld>
            <a:endParaRPr lang="x-none" dirty="0"/>
          </a:p>
        </p:txBody>
      </p:sp>
    </p:spTree>
    <p:extLst>
      <p:ext uri="{BB962C8B-B14F-4D97-AF65-F5344CB8AC3E}">
        <p14:creationId xmlns:p14="http://schemas.microsoft.com/office/powerpoint/2010/main" val="373907033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98638" y="1201738"/>
            <a:ext cx="3211512" cy="1806575"/>
          </a:xfrm>
        </p:spPr>
      </p:sp>
      <p:sp>
        <p:nvSpPr>
          <p:cNvPr id="3" name="Notes Placeholder 2"/>
          <p:cNvSpPr>
            <a:spLocks noGrp="1"/>
          </p:cNvSpPr>
          <p:nvPr>
            <p:ph type="body" idx="1"/>
          </p:nvPr>
        </p:nvSpPr>
        <p:spPr>
          <a:xfrm>
            <a:off x="680879" y="3023698"/>
            <a:ext cx="5447030" cy="5674611"/>
          </a:xfrm>
        </p:spPr>
        <p:txBody>
          <a:bodyPr/>
          <a:lstStyle/>
          <a:p>
            <a:pPr marR="60325" lvl="0" algn="just">
              <a:lnSpc>
                <a:spcPct val="115000"/>
              </a:lnSpc>
            </a:pPr>
            <a:r>
              <a:rPr lang="en-GB" sz="1000" b="1" u="sng" dirty="0">
                <a:solidFill>
                  <a:prstClr val="black"/>
                </a:solidFill>
                <a:latin typeface="Calibri" panose="020F0502020204030204" pitchFamily="34" charset="0"/>
                <a:ea typeface="SimSun" panose="02010600030101010101" pitchFamily="2" charset="-122"/>
                <a:cs typeface="Calibri" panose="020F0502020204030204" pitchFamily="34" charset="0"/>
              </a:rPr>
              <a:t>Option 1: Long scenario (continued)</a:t>
            </a:r>
            <a:endParaRPr lang="en-GB" sz="1000"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marR="60325">
              <a:lnSpc>
                <a:spcPct val="115000"/>
              </a:lnSpc>
              <a:spcAft>
                <a:spcPts val="400"/>
              </a:spcAft>
            </a:pPr>
            <a:r>
              <a:rPr lang="en-GB" sz="1000" dirty="0">
                <a:solidFill>
                  <a:srgbClr val="4F81BD"/>
                </a:solidFill>
                <a:latin typeface="Calibri" panose="020F0502020204030204" pitchFamily="34" charset="0"/>
                <a:ea typeface="SimSun" panose="02010600030101010101" pitchFamily="2" charset="-122"/>
                <a:cs typeface="Calibri" panose="020F0502020204030204" pitchFamily="34" charset="0"/>
              </a:rPr>
              <a:t>Now ask participants:</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400"/>
              </a:spcAft>
              <a:buFont typeface="Symbol" panose="05050102010706020507" pitchFamily="18" charset="2"/>
              <a:buChar char=""/>
            </a:pPr>
            <a:r>
              <a:rPr lang="en-GB" sz="1000" b="1" dirty="0">
                <a:latin typeface="Calibri" panose="020F0502020204030204" pitchFamily="34" charset="0"/>
                <a:ea typeface="SimSun" panose="02010600030101010101" pitchFamily="2" charset="-122"/>
                <a:cs typeface="Calibri" panose="020F0502020204030204" pitchFamily="34" charset="0"/>
              </a:rPr>
              <a:t>What articles of the CRPD have been respected, protected or fulfilled?</a:t>
            </a:r>
            <a:endParaRPr lang="x-none" sz="1000"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spcAft>
                <a:spcPts val="400"/>
              </a:spcAft>
            </a:pPr>
            <a:r>
              <a:rPr lang="en-GB" sz="1000" dirty="0">
                <a:solidFill>
                  <a:srgbClr val="4F81BD"/>
                </a:solidFill>
                <a:latin typeface="Calibri" panose="020F0502020204030204" pitchFamily="34" charset="0"/>
                <a:ea typeface="SimSun" panose="02010600030101010101" pitchFamily="2" charset="-122"/>
                <a:cs typeface="Calibri" panose="020F0502020204030204" pitchFamily="34" charset="0"/>
              </a:rPr>
              <a:t>Articles respected, protected or fulfilled:</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buFont typeface="Symbol" panose="05050102010706020507" pitchFamily="18" charset="2"/>
              <a:buChar char=""/>
            </a:pPr>
            <a:r>
              <a:rPr lang="en-GB" sz="1000" b="1" dirty="0">
                <a:solidFill>
                  <a:srgbClr val="4F81BD"/>
                </a:solidFill>
                <a:latin typeface="Calibri" panose="020F0502020204030204" pitchFamily="34" charset="0"/>
                <a:ea typeface="SimSun" panose="02010600030101010101" pitchFamily="2" charset="-122"/>
                <a:cs typeface="Calibri" panose="020F0502020204030204" pitchFamily="34" charset="0"/>
              </a:rPr>
              <a:t>Article 9 - Accessibility</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400"/>
              </a:spcAft>
              <a:buFont typeface="Calibri" panose="020F0502020204030204" pitchFamily="34" charset="0"/>
              <a:buChar char="-"/>
            </a:pPr>
            <a:r>
              <a:rPr lang="en-GB" sz="1000" dirty="0">
                <a:solidFill>
                  <a:srgbClr val="4F81BD"/>
                </a:solidFill>
                <a:latin typeface="Calibri" panose="020F0502020204030204" pitchFamily="34" charset="0"/>
                <a:ea typeface="SimSun" panose="02010600030101010101" pitchFamily="2" charset="-122"/>
                <a:cs typeface="Calibri" panose="020F0502020204030204" pitchFamily="34" charset="0"/>
              </a:rPr>
              <a:t>Amelia was eventually able to receive support to understand the paperwork for the legal proceeding.</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buFont typeface="Symbol" panose="05050102010706020507" pitchFamily="18" charset="2"/>
              <a:buChar char=""/>
            </a:pPr>
            <a:r>
              <a:rPr lang="en-GB" sz="1000" b="1" dirty="0">
                <a:solidFill>
                  <a:srgbClr val="4F81BD"/>
                </a:solidFill>
                <a:latin typeface="Calibri" panose="020F0502020204030204" pitchFamily="34" charset="0"/>
                <a:ea typeface="SimSun" panose="02010600030101010101" pitchFamily="2" charset="-122"/>
                <a:cs typeface="Calibri" panose="020F0502020204030204" pitchFamily="34" charset="0"/>
              </a:rPr>
              <a:t>Article 12 - Equal recognition before the law</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400"/>
              </a:spcAft>
              <a:buFont typeface="Calibri" panose="020F0502020204030204" pitchFamily="34" charset="0"/>
              <a:buChar char="-"/>
            </a:pPr>
            <a:r>
              <a:rPr lang="en-GB" sz="1000" dirty="0">
                <a:solidFill>
                  <a:srgbClr val="4F81BD"/>
                </a:solidFill>
                <a:latin typeface="Calibri" panose="020F0502020204030204" pitchFamily="34" charset="0"/>
                <a:ea typeface="SimSun" panose="02010600030101010101" pitchFamily="2" charset="-122"/>
                <a:cs typeface="Calibri" panose="020F0502020204030204" pitchFamily="34" charset="0"/>
              </a:rPr>
              <a:t>Ultimately, Amelia was able to make decisions and choices and she was supported to do so: she was able to decide where to live and to start vocational training.</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buFont typeface="Symbol" panose="05050102010706020507" pitchFamily="18" charset="2"/>
              <a:buChar char=""/>
            </a:pPr>
            <a:r>
              <a:rPr lang="en-GB" sz="1000" b="1" dirty="0">
                <a:solidFill>
                  <a:srgbClr val="4F81BD"/>
                </a:solidFill>
                <a:latin typeface="Calibri" panose="020F0502020204030204" pitchFamily="34" charset="0"/>
                <a:ea typeface="SimSun" panose="02010600030101010101" pitchFamily="2" charset="-122"/>
                <a:cs typeface="Calibri" panose="020F0502020204030204" pitchFamily="34" charset="0"/>
              </a:rPr>
              <a:t>Article 13 - Access to justice</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400"/>
              </a:spcAft>
              <a:buFont typeface="Calibri" panose="020F0502020204030204" pitchFamily="34" charset="0"/>
              <a:buChar char="-"/>
            </a:pPr>
            <a:r>
              <a:rPr lang="en-GB" sz="1000" dirty="0">
                <a:solidFill>
                  <a:srgbClr val="4F81BD"/>
                </a:solidFill>
                <a:latin typeface="Calibri" panose="020F0502020204030204" pitchFamily="34" charset="0"/>
                <a:ea typeface="SimSun" panose="02010600030101010101" pitchFamily="2" charset="-122"/>
                <a:cs typeface="Calibri" panose="020F0502020204030204" pitchFamily="34" charset="0"/>
              </a:rPr>
              <a:t>Amelia was able to seek and obtain a remedy concerning the documentary.</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buFont typeface="Symbol" panose="05050102010706020507" pitchFamily="18" charset="2"/>
              <a:buChar char=""/>
            </a:pPr>
            <a:r>
              <a:rPr lang="en-GB" sz="1000" b="1" dirty="0">
                <a:solidFill>
                  <a:srgbClr val="4F81BD"/>
                </a:solidFill>
                <a:latin typeface="Calibri" panose="020F0502020204030204" pitchFamily="34" charset="0"/>
                <a:ea typeface="SimSun" panose="02010600030101010101" pitchFamily="2" charset="-122"/>
                <a:cs typeface="Calibri" panose="020F0502020204030204" pitchFamily="34" charset="0"/>
              </a:rPr>
              <a:t>Article 19 - Living independently and being included in the community</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400"/>
              </a:spcAft>
              <a:buFont typeface="Calibri" panose="020F0502020204030204" pitchFamily="34" charset="0"/>
              <a:buChar char="-"/>
            </a:pPr>
            <a:r>
              <a:rPr lang="en-GB" sz="1000" dirty="0">
                <a:solidFill>
                  <a:srgbClr val="4F81BD"/>
                </a:solidFill>
                <a:latin typeface="Calibri" panose="020F0502020204030204" pitchFamily="34" charset="0"/>
                <a:ea typeface="SimSun" panose="02010600030101010101" pitchFamily="2" charset="-122"/>
                <a:cs typeface="Calibri" panose="020F0502020204030204" pitchFamily="34" charset="0"/>
              </a:rPr>
              <a:t>Amelia was eventually able to live in the community, at a place she wants to live.</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buFont typeface="Symbol" panose="05050102010706020507" pitchFamily="18" charset="2"/>
              <a:buChar char=""/>
            </a:pPr>
            <a:r>
              <a:rPr lang="en-GB" sz="1000" b="1" dirty="0">
                <a:solidFill>
                  <a:srgbClr val="4F81BD"/>
                </a:solidFill>
                <a:latin typeface="Calibri" panose="020F0502020204030204" pitchFamily="34" charset="0"/>
                <a:ea typeface="SimSun" panose="02010600030101010101" pitchFamily="2" charset="-122"/>
                <a:cs typeface="Calibri" panose="020F0502020204030204" pitchFamily="34" charset="0"/>
              </a:rPr>
              <a:t>Article 24 - Education </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400"/>
              </a:spcAft>
              <a:buFont typeface="Calibri" panose="020F0502020204030204" pitchFamily="34" charset="0"/>
              <a:buChar char="-"/>
            </a:pPr>
            <a:r>
              <a:rPr lang="en-GB" sz="1000" dirty="0">
                <a:solidFill>
                  <a:srgbClr val="4F81BD"/>
                </a:solidFill>
                <a:latin typeface="Calibri" panose="020F0502020204030204" pitchFamily="34" charset="0"/>
                <a:ea typeface="SimSun" panose="02010600030101010101" pitchFamily="2" charset="-122"/>
                <a:cs typeface="Calibri" panose="020F0502020204030204" pitchFamily="34" charset="0"/>
              </a:rPr>
              <a:t>According to Article 24, paragraph 5, States Parties should ensure that adults with disabilities can access educational opportunities such as vocational training. </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400"/>
              </a:spcAft>
              <a:buFont typeface="Calibri" panose="020F0502020204030204" pitchFamily="34" charset="0"/>
              <a:buChar char="-"/>
            </a:pPr>
            <a:r>
              <a:rPr lang="en-GB" sz="1000" dirty="0">
                <a:solidFill>
                  <a:srgbClr val="4F81BD"/>
                </a:solidFill>
                <a:latin typeface="Calibri" panose="020F0502020204030204" pitchFamily="34" charset="0"/>
                <a:ea typeface="SimSun" panose="02010600030101010101" pitchFamily="2" charset="-122"/>
                <a:cs typeface="Calibri" panose="020F0502020204030204" pitchFamily="34" charset="0"/>
              </a:rPr>
              <a:t>In this case, Amelia can start vocational training.</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buFont typeface="Symbol" panose="05050102010706020507" pitchFamily="18" charset="2"/>
              <a:buChar char=""/>
            </a:pPr>
            <a:r>
              <a:rPr lang="en-GB" sz="1000" b="1" dirty="0">
                <a:solidFill>
                  <a:srgbClr val="4F81BD"/>
                </a:solidFill>
                <a:latin typeface="Calibri" panose="020F0502020204030204" pitchFamily="34" charset="0"/>
                <a:ea typeface="SimSun" panose="02010600030101010101" pitchFamily="2" charset="-122"/>
                <a:cs typeface="Calibri" panose="020F0502020204030204" pitchFamily="34" charset="0"/>
              </a:rPr>
              <a:t>Article 27 - Work and employment:</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400"/>
              </a:spcAft>
              <a:buFont typeface="Calibri" panose="020F0502020204030204" pitchFamily="34" charset="0"/>
              <a:buChar char="-"/>
            </a:pPr>
            <a:r>
              <a:rPr lang="en-GB" sz="1000" dirty="0">
                <a:solidFill>
                  <a:srgbClr val="4F81BD"/>
                </a:solidFill>
                <a:latin typeface="Calibri" panose="020F0502020204030204" pitchFamily="34" charset="0"/>
                <a:ea typeface="SimSun" panose="02010600030101010101" pitchFamily="2" charset="-122"/>
                <a:cs typeface="Calibri" panose="020F0502020204030204" pitchFamily="34" charset="0"/>
              </a:rPr>
              <a:t>Article 27 guarantees to people with disabilities the right to work on an equal basis with others. In particular, it requires States Parties to enable people with disabilities to access “general guidance and vocational training programmes, placement services and vocational and continuing training”. It also requires States Parties to “promote vocational and professional rehabilitation, job retention and return-to-work programmes for persons with disabilities”.</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400"/>
              </a:spcAft>
              <a:buFont typeface="Calibri" panose="020F0502020204030204" pitchFamily="34" charset="0"/>
              <a:buChar char="-"/>
            </a:pPr>
            <a:r>
              <a:rPr lang="en-GB" sz="1000" dirty="0">
                <a:solidFill>
                  <a:srgbClr val="4F81BD"/>
                </a:solidFill>
                <a:latin typeface="Calibri" panose="020F0502020204030204" pitchFamily="34" charset="0"/>
                <a:ea typeface="SimSun" panose="02010600030101010101" pitchFamily="2" charset="-122"/>
                <a:cs typeface="Calibri" panose="020F0502020204030204" pitchFamily="34" charset="0"/>
              </a:rPr>
              <a:t>Ultimately, Amelia has access to an employment programme and to vocational training. </a:t>
            </a:r>
            <a:endParaRPr lang="x-none" sz="1000"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111</a:t>
            </a:fld>
            <a:endParaRPr lang="x-none"/>
          </a:p>
        </p:txBody>
      </p:sp>
    </p:spTree>
    <p:extLst>
      <p:ext uri="{BB962C8B-B14F-4D97-AF65-F5344CB8AC3E}">
        <p14:creationId xmlns:p14="http://schemas.microsoft.com/office/powerpoint/2010/main" val="260525558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8175" y="404813"/>
            <a:ext cx="5532438" cy="3113087"/>
          </a:xfrm>
        </p:spPr>
      </p:sp>
      <p:sp>
        <p:nvSpPr>
          <p:cNvPr id="3" name="Notes Placeholder 2"/>
          <p:cNvSpPr>
            <a:spLocks noGrp="1"/>
          </p:cNvSpPr>
          <p:nvPr>
            <p:ph type="body" idx="1"/>
          </p:nvPr>
        </p:nvSpPr>
        <p:spPr>
          <a:xfrm>
            <a:off x="387723" y="3517292"/>
            <a:ext cx="5825296" cy="6018057"/>
          </a:xfrm>
        </p:spPr>
        <p:txBody>
          <a:bodyPr/>
          <a:lstStyle/>
          <a:p>
            <a:pPr>
              <a:spcAft>
                <a:spcPts val="300"/>
              </a:spcAft>
            </a:pPr>
            <a:r>
              <a:rPr lang="en-GB" sz="1100" b="1" u="sng" dirty="0">
                <a:latin typeface="Calibri" panose="020F0502020204030204" pitchFamily="34" charset="0"/>
                <a:ea typeface="SimSun" panose="02010600030101010101" pitchFamily="2" charset="-122"/>
                <a:cs typeface="Arial" panose="020B0604020202020204" pitchFamily="34" charset="0"/>
              </a:rPr>
              <a:t>Option 1: Long Scenario B</a:t>
            </a:r>
            <a:endParaRPr lang="x-none" sz="1100" dirty="0">
              <a:latin typeface="Calibri" panose="020F0502020204030204" pitchFamily="34" charset="0"/>
              <a:ea typeface="SimSun" panose="02010600030101010101" pitchFamily="2" charset="-122"/>
              <a:cs typeface="Arial" panose="020B0604020202020204" pitchFamily="34" charset="0"/>
            </a:endParaRPr>
          </a:p>
          <a:p>
            <a:pPr marR="60325" algn="just">
              <a:spcAft>
                <a:spcPts val="300"/>
              </a:spcAft>
            </a:pPr>
            <a:r>
              <a:rPr lang="en-GB" sz="1100" dirty="0">
                <a:solidFill>
                  <a:srgbClr val="4F81BD"/>
                </a:solidFill>
                <a:latin typeface="Calibri" panose="020F0502020204030204" pitchFamily="34" charset="0"/>
                <a:ea typeface="SimSun" panose="02010600030101010101" pitchFamily="2" charset="-122"/>
                <a:cs typeface="Calibri" panose="020F0502020204030204" pitchFamily="34" charset="0"/>
              </a:rPr>
              <a:t>Distribute copies of the following scenario to participants (Annex 1: Karim’s story)</a:t>
            </a:r>
            <a:endParaRPr lang="x-none" sz="1100" dirty="0">
              <a:latin typeface="Calibri" panose="020F0502020204030204" pitchFamily="34" charset="0"/>
              <a:ea typeface="SimSun" panose="02010600030101010101" pitchFamily="2" charset="-122"/>
              <a:cs typeface="Arial" panose="020B0604020202020204" pitchFamily="34" charset="0"/>
            </a:endParaRPr>
          </a:p>
          <a:p>
            <a:pPr algn="just">
              <a:spcAft>
                <a:spcPts val="300"/>
              </a:spcAft>
            </a:pPr>
            <a:r>
              <a:rPr lang="en-GB" sz="1100" dirty="0">
                <a:latin typeface="Calibri" panose="020F0502020204030204" pitchFamily="34" charset="0"/>
                <a:ea typeface="SimSun" panose="02010600030101010101" pitchFamily="2" charset="-122"/>
                <a:cs typeface="Arial" panose="020B0604020202020204" pitchFamily="34" charset="0"/>
              </a:rPr>
              <a:t>Two months ago Karim felt a loss of control, had a gloomy outlook and could not get out of bed for days. Karim wanted to go to sleep and not wake up, feeling so hopeless that he attempted to end his life. He was admitted to hospital and his physical injuries were treated. He was then admitted without his consent to a psychiatric unit. During his time at the psychiatric unit he was restrained to a bed, forced to take medications, isolated in a room and was not consulted regarding his options. </a:t>
            </a:r>
          </a:p>
          <a:p>
            <a:pPr algn="just">
              <a:spcAft>
                <a:spcPts val="300"/>
              </a:spcAft>
            </a:pPr>
            <a:endParaRPr lang="en-GB" sz="1100" dirty="0">
              <a:latin typeface="Calibri" panose="020F0502020204030204" pitchFamily="34" charset="0"/>
              <a:ea typeface="SimSun" panose="02010600030101010101" pitchFamily="2" charset="-122"/>
              <a:cs typeface="Arial" panose="020B0604020202020204" pitchFamily="34" charset="0"/>
            </a:endParaRPr>
          </a:p>
          <a:p>
            <a:pPr algn="just">
              <a:spcAft>
                <a:spcPts val="300"/>
              </a:spcAft>
            </a:pPr>
            <a:r>
              <a:rPr lang="en-GB" sz="1100" dirty="0">
                <a:latin typeface="Calibri" panose="020F0502020204030204" pitchFamily="34" charset="0"/>
                <a:ea typeface="SimSun" panose="02010600030101010101" pitchFamily="2" charset="-122"/>
                <a:cs typeface="Arial" panose="020B0604020202020204" pitchFamily="34" charset="0"/>
              </a:rPr>
              <a:t>He overheard staff discussing his health care, and anyone else could hear his personal information being shared. He wanted to leave but was not allowed to phone his father. Now Karim is reluctant to speak openly about his thoughts of hopelessness for fear that he may be locked up again. </a:t>
            </a:r>
          </a:p>
          <a:p>
            <a:pPr algn="just">
              <a:spcAft>
                <a:spcPts val="300"/>
              </a:spcAft>
            </a:pPr>
            <a:endParaRPr lang="x-none" sz="1100" dirty="0">
              <a:latin typeface="Calibri" panose="020F0502020204030204" pitchFamily="34" charset="0"/>
              <a:ea typeface="SimSun" panose="02010600030101010101" pitchFamily="2" charset="-122"/>
              <a:cs typeface="Arial" panose="020B0604020202020204" pitchFamily="34" charset="0"/>
            </a:endParaRPr>
          </a:p>
          <a:p>
            <a:pPr algn="just">
              <a:spcAft>
                <a:spcPts val="300"/>
              </a:spcAft>
            </a:pPr>
            <a:r>
              <a:rPr lang="en-GB" sz="1100" dirty="0">
                <a:latin typeface="Calibri" panose="020F0502020204030204" pitchFamily="34" charset="0"/>
                <a:ea typeface="SimSun" panose="02010600030101010101" pitchFamily="2" charset="-122"/>
                <a:cs typeface="Arial" panose="020B0604020202020204" pitchFamily="34" charset="0"/>
              </a:rPr>
              <a:t>Karim has recently lost interest in spending time with his family and friends. He has periods of time when he has little energy and becomes worried at the prospect of seeing others and then avoids the interaction entirely. His mother told him to toughen up and to avoid sharing how he feels with anyone outside his family due to concern about bringing shame on his parents. </a:t>
            </a:r>
          </a:p>
          <a:p>
            <a:pPr algn="just">
              <a:spcAft>
                <a:spcPts val="300"/>
              </a:spcAft>
            </a:pPr>
            <a:endParaRPr lang="x-none" sz="1100" dirty="0">
              <a:latin typeface="Calibri" panose="020F0502020204030204" pitchFamily="34" charset="0"/>
              <a:ea typeface="SimSun" panose="02010600030101010101" pitchFamily="2" charset="-122"/>
              <a:cs typeface="Arial" panose="020B0604020202020204" pitchFamily="34" charset="0"/>
            </a:endParaRPr>
          </a:p>
          <a:p>
            <a:pPr algn="just">
              <a:spcAft>
                <a:spcPts val="300"/>
              </a:spcAft>
            </a:pPr>
            <a:r>
              <a:rPr lang="en-GB" sz="1100" dirty="0">
                <a:latin typeface="Calibri" panose="020F0502020204030204" pitchFamily="34" charset="0"/>
                <a:ea typeface="SimSun" panose="02010600030101010101" pitchFamily="2" charset="-122"/>
                <a:cs typeface="Arial" panose="020B0604020202020204" pitchFamily="34" charset="0"/>
              </a:rPr>
              <a:t>Karim did not complete his schooling and feels this has limited his job opportunities and confidence. When he has managed to secure a job, he has had difficulty maintaining it in the long term. In a recent job working in a cafe, his boss ended his employment within a few weeks without explanation. He continues to search for a new job but feels that he may be rejected once more. </a:t>
            </a:r>
          </a:p>
          <a:p>
            <a:pPr algn="just">
              <a:spcAft>
                <a:spcPts val="300"/>
              </a:spcAft>
            </a:pPr>
            <a:endParaRPr lang="x-none" sz="1100" dirty="0">
              <a:latin typeface="Calibri" panose="020F0502020204030204" pitchFamily="34" charset="0"/>
              <a:ea typeface="SimSun" panose="02010600030101010101" pitchFamily="2" charset="-122"/>
              <a:cs typeface="Arial" panose="020B0604020202020204" pitchFamily="34" charset="0"/>
            </a:endParaRPr>
          </a:p>
          <a:p>
            <a:pPr algn="just">
              <a:spcAft>
                <a:spcPts val="1000"/>
              </a:spcAft>
            </a:pPr>
            <a:r>
              <a:rPr lang="en-GB" sz="1100" dirty="0">
                <a:latin typeface="Calibri" panose="020F0502020204030204" pitchFamily="34" charset="0"/>
                <a:ea typeface="SimSun" panose="02010600030101010101" pitchFamily="2" charset="-122"/>
                <a:cs typeface="Arial" panose="020B0604020202020204" pitchFamily="34" charset="0"/>
              </a:rPr>
              <a:t>After Karim was released from the hospital, his father prevented him from helping with his sister’s children. His father said it was due to concerns that he might harm them. Karim still maintains hope of going back to school, finding a job and having a relationship. He longs for life to return to normal and to laugh with his friends again</a:t>
            </a:r>
            <a:r>
              <a:rPr lang="en-GB" dirty="0">
                <a:latin typeface="Calibri" panose="020F0502020204030204" pitchFamily="34" charset="0"/>
                <a:ea typeface="SimSun" panose="02010600030101010101" pitchFamily="2" charset="-122"/>
                <a:cs typeface="Arial" panose="020B060402020202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112</a:t>
            </a:fld>
            <a:endParaRPr lang="x-none"/>
          </a:p>
        </p:txBody>
      </p:sp>
    </p:spTree>
    <p:extLst>
      <p:ext uri="{BB962C8B-B14F-4D97-AF65-F5344CB8AC3E}">
        <p14:creationId xmlns:p14="http://schemas.microsoft.com/office/powerpoint/2010/main" val="219318936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331788"/>
            <a:ext cx="5529262" cy="3111500"/>
          </a:xfrm>
        </p:spPr>
      </p:sp>
      <p:sp>
        <p:nvSpPr>
          <p:cNvPr id="3" name="Notes Placeholder 2"/>
          <p:cNvSpPr>
            <a:spLocks noGrp="1"/>
          </p:cNvSpPr>
          <p:nvPr>
            <p:ph type="body" idx="1"/>
          </p:nvPr>
        </p:nvSpPr>
        <p:spPr>
          <a:xfrm>
            <a:off x="229324" y="3443082"/>
            <a:ext cx="6350141" cy="6166479"/>
          </a:xfrm>
        </p:spPr>
        <p:txBody>
          <a:bodyPr/>
          <a:lstStyle/>
          <a:p>
            <a:pPr>
              <a:spcAft>
                <a:spcPts val="600"/>
              </a:spcAft>
            </a:pPr>
            <a:r>
              <a:rPr lang="en-GB" b="1" u="sng" dirty="0">
                <a:latin typeface="Calibri" panose="020F0502020204030204" pitchFamily="34" charset="0"/>
                <a:ea typeface="SimSun" panose="02010600030101010101" pitchFamily="2" charset="-122"/>
                <a:cs typeface="Arial" panose="020B0604020202020204" pitchFamily="34" charset="0"/>
              </a:rPr>
              <a:t>Option 1: Long scenario B (continued)</a:t>
            </a:r>
          </a:p>
          <a:p>
            <a:pPr marL="171450" indent="-171450">
              <a:spcAft>
                <a:spcPts val="600"/>
              </a:spcAft>
              <a:buFont typeface="Arial" panose="020B0604020202020204" pitchFamily="34" charset="0"/>
              <a:buChar char="•"/>
            </a:pPr>
            <a:r>
              <a:rPr lang="en-GB" b="1" dirty="0">
                <a:latin typeface="Calibri" panose="020F0502020204030204" pitchFamily="34" charset="0"/>
                <a:ea typeface="SimSun" panose="02010600030101010101" pitchFamily="2" charset="-122"/>
                <a:cs typeface="Arial" panose="020B0604020202020204" pitchFamily="34" charset="0"/>
              </a:rPr>
              <a:t>What articles of the CRPD have been violated?</a:t>
            </a:r>
            <a:endParaRPr lang="x-none" dirty="0">
              <a:latin typeface="Calibri" panose="020F0502020204030204" pitchFamily="34" charset="0"/>
              <a:ea typeface="SimSun" panose="02010600030101010101" pitchFamily="2" charset="-122"/>
              <a:cs typeface="Arial" panose="020B0604020202020204" pitchFamily="34" charset="0"/>
            </a:endParaRPr>
          </a:p>
          <a:p>
            <a:pPr marR="0" lvl="0">
              <a:spcBef>
                <a:spcPts val="0"/>
              </a:spcBef>
              <a:spcAft>
                <a:spcPts val="0"/>
              </a:spcAft>
            </a:pPr>
            <a:r>
              <a:rPr lang="en-GB" b="1" dirty="0">
                <a:solidFill>
                  <a:srgbClr val="4F81BD"/>
                </a:solidFill>
                <a:latin typeface="Calibri" panose="020F0502020204030204" pitchFamily="34" charset="0"/>
                <a:ea typeface="SimSun" panose="02010600030101010101" pitchFamily="2" charset="-122"/>
                <a:cs typeface="Arial" panose="020B0604020202020204" pitchFamily="34" charset="0"/>
              </a:rPr>
              <a:t>Article 12: Equal recognition before the law</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Calibri" panose="020F0502020204030204" pitchFamily="34" charset="0"/>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Karim was not supported to make health decisions. He also was not consulted about his treatment. </a:t>
            </a:r>
          </a:p>
          <a:p>
            <a:pPr marL="342900" marR="0" lvl="0" indent="-342900">
              <a:spcBef>
                <a:spcPts val="0"/>
              </a:spcBef>
              <a:spcAft>
                <a:spcPts val="0"/>
              </a:spcAft>
              <a:buFont typeface="Calibri" panose="020F0502020204030204" pitchFamily="34" charset="0"/>
              <a:buChar char="-"/>
            </a:pPr>
            <a:endParaRPr lang="x-none" dirty="0">
              <a:latin typeface="Calibri" panose="020F0502020204030204" pitchFamily="34" charset="0"/>
              <a:ea typeface="SimSun" panose="02010600030101010101" pitchFamily="2" charset="-122"/>
              <a:cs typeface="Arial" panose="020B0604020202020204" pitchFamily="34" charset="0"/>
            </a:endParaRPr>
          </a:p>
          <a:p>
            <a:pPr marR="0" lvl="0">
              <a:spcBef>
                <a:spcPts val="0"/>
              </a:spcBef>
              <a:spcAft>
                <a:spcPts val="0"/>
              </a:spcAft>
            </a:pPr>
            <a:r>
              <a:rPr lang="en-GB" b="1" dirty="0">
                <a:solidFill>
                  <a:srgbClr val="4F81BD"/>
                </a:solidFill>
                <a:latin typeface="Calibri" panose="020F0502020204030204" pitchFamily="34" charset="0"/>
                <a:ea typeface="SimSun" panose="02010600030101010101" pitchFamily="2" charset="-122"/>
                <a:cs typeface="Arial" panose="020B0604020202020204" pitchFamily="34" charset="0"/>
              </a:rPr>
              <a:t>Article 14: Liberty and security of the person</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Calibri" panose="020F0502020204030204" pitchFamily="34" charset="0"/>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Karim was involuntarily admitted to a psychiatric unit. </a:t>
            </a:r>
          </a:p>
          <a:p>
            <a:pPr marL="342900" marR="0" lvl="0" indent="-342900">
              <a:spcBef>
                <a:spcPts val="0"/>
              </a:spcBef>
              <a:spcAft>
                <a:spcPts val="0"/>
              </a:spcAft>
              <a:buFont typeface="Calibri" panose="020F0502020204030204" pitchFamily="34" charset="0"/>
              <a:buChar char="-"/>
            </a:pPr>
            <a:endParaRPr lang="x-none" dirty="0">
              <a:latin typeface="Calibri" panose="020F0502020204030204" pitchFamily="34" charset="0"/>
              <a:ea typeface="SimSun" panose="02010600030101010101" pitchFamily="2" charset="-122"/>
              <a:cs typeface="Arial" panose="020B0604020202020204" pitchFamily="34" charset="0"/>
            </a:endParaRPr>
          </a:p>
          <a:p>
            <a:pPr marR="0" lvl="0">
              <a:spcBef>
                <a:spcPts val="0"/>
              </a:spcBef>
              <a:spcAft>
                <a:spcPts val="0"/>
              </a:spcAft>
            </a:pPr>
            <a:r>
              <a:rPr lang="en-GB" b="1" dirty="0">
                <a:solidFill>
                  <a:srgbClr val="4F81BD"/>
                </a:solidFill>
                <a:latin typeface="Calibri" panose="020F0502020204030204" pitchFamily="34" charset="0"/>
                <a:ea typeface="SimSun" panose="02010600030101010101" pitchFamily="2" charset="-122"/>
                <a:cs typeface="Arial" panose="020B0604020202020204" pitchFamily="34" charset="0"/>
              </a:rPr>
              <a:t>Article 19: Living independently and being included in the community</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Calibri" panose="020F0502020204030204" pitchFamily="34" charset="0"/>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Karim did not have access to community-based services. His father prevented Karim from seeing his sister’s children. </a:t>
            </a:r>
          </a:p>
          <a:p>
            <a:pPr marL="342900" marR="0" lvl="0" indent="-342900">
              <a:spcBef>
                <a:spcPts val="0"/>
              </a:spcBef>
              <a:spcAft>
                <a:spcPts val="0"/>
              </a:spcAft>
              <a:buFont typeface="Calibri" panose="020F0502020204030204" pitchFamily="34" charset="0"/>
              <a:buChar char="-"/>
            </a:pPr>
            <a:endParaRPr lang="x-none" dirty="0">
              <a:latin typeface="Calibri" panose="020F0502020204030204" pitchFamily="34" charset="0"/>
              <a:ea typeface="SimSun" panose="02010600030101010101" pitchFamily="2" charset="-122"/>
              <a:cs typeface="Arial" panose="020B0604020202020204" pitchFamily="34" charset="0"/>
            </a:endParaRPr>
          </a:p>
          <a:p>
            <a:pPr marR="0" lvl="0">
              <a:spcBef>
                <a:spcPts val="0"/>
              </a:spcBef>
              <a:spcAft>
                <a:spcPts val="0"/>
              </a:spcAft>
            </a:pPr>
            <a:r>
              <a:rPr lang="en-GB" b="1" dirty="0">
                <a:solidFill>
                  <a:srgbClr val="4F81BD"/>
                </a:solidFill>
                <a:latin typeface="Calibri" panose="020F0502020204030204" pitchFamily="34" charset="0"/>
                <a:ea typeface="SimSun" panose="02010600030101010101" pitchFamily="2" charset="-122"/>
                <a:cs typeface="Arial" panose="020B0604020202020204" pitchFamily="34" charset="0"/>
              </a:rPr>
              <a:t>Article 22: Respect for privacy</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Calibri" panose="020F0502020204030204" pitchFamily="34" charset="0"/>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Karim’s personal health information was disclosed in a manner that others in the hospital could hear. </a:t>
            </a:r>
          </a:p>
          <a:p>
            <a:pPr marL="342900" marR="0" lvl="0" indent="-342900">
              <a:spcBef>
                <a:spcPts val="0"/>
              </a:spcBef>
              <a:spcAft>
                <a:spcPts val="0"/>
              </a:spcAft>
              <a:buFont typeface="Calibri" panose="020F0502020204030204" pitchFamily="34" charset="0"/>
              <a:buChar char="-"/>
            </a:pPr>
            <a:endParaRPr lang="x-none" dirty="0">
              <a:latin typeface="Calibri" panose="020F0502020204030204" pitchFamily="34" charset="0"/>
              <a:ea typeface="SimSun" panose="02010600030101010101" pitchFamily="2" charset="-122"/>
              <a:cs typeface="Arial" panose="020B0604020202020204" pitchFamily="34" charset="0"/>
            </a:endParaRPr>
          </a:p>
          <a:p>
            <a:pPr marR="0" lvl="0">
              <a:spcBef>
                <a:spcPts val="0"/>
              </a:spcBef>
              <a:spcAft>
                <a:spcPts val="0"/>
              </a:spcAft>
            </a:pPr>
            <a:r>
              <a:rPr lang="en-GB" b="1" dirty="0">
                <a:solidFill>
                  <a:srgbClr val="4F81BD"/>
                </a:solidFill>
                <a:latin typeface="Calibri" panose="020F0502020204030204" pitchFamily="34" charset="0"/>
                <a:ea typeface="SimSun" panose="02010600030101010101" pitchFamily="2" charset="-122"/>
                <a:cs typeface="Arial" panose="020B0604020202020204" pitchFamily="34" charset="0"/>
              </a:rPr>
              <a:t>Article 25: Health</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Calibri" panose="020F0502020204030204" pitchFamily="34" charset="0"/>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Karim was given medication without his consent. </a:t>
            </a:r>
          </a:p>
          <a:p>
            <a:pPr marL="342900" marR="0" lvl="0" indent="-342900">
              <a:spcBef>
                <a:spcPts val="0"/>
              </a:spcBef>
              <a:spcAft>
                <a:spcPts val="0"/>
              </a:spcAft>
              <a:buFont typeface="Calibri" panose="020F0502020204030204" pitchFamily="34" charset="0"/>
              <a:buChar char="-"/>
            </a:pPr>
            <a:endParaRPr lang="x-none" dirty="0">
              <a:latin typeface="Calibri" panose="020F0502020204030204" pitchFamily="34" charset="0"/>
              <a:ea typeface="SimSun" panose="02010600030101010101" pitchFamily="2" charset="-122"/>
              <a:cs typeface="Arial" panose="020B0604020202020204" pitchFamily="34" charset="0"/>
            </a:endParaRPr>
          </a:p>
          <a:p>
            <a:pPr marR="0" lvl="0">
              <a:spcBef>
                <a:spcPts val="0"/>
              </a:spcBef>
              <a:spcAft>
                <a:spcPts val="0"/>
              </a:spcAft>
            </a:pPr>
            <a:r>
              <a:rPr lang="en-GB" b="1" dirty="0">
                <a:solidFill>
                  <a:srgbClr val="4F81BD"/>
                </a:solidFill>
                <a:latin typeface="Calibri" panose="020F0502020204030204" pitchFamily="34" charset="0"/>
                <a:ea typeface="SimSun" panose="02010600030101010101" pitchFamily="2" charset="-122"/>
                <a:cs typeface="Arial" panose="020B0604020202020204" pitchFamily="34" charset="0"/>
              </a:rPr>
              <a:t>Article 27: Work and employment</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1000"/>
              </a:spcAft>
              <a:buFont typeface="Calibri" panose="020F0502020204030204" pitchFamily="34" charset="0"/>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His employer should have told him why his employment was terminated. He did not receive accommodations to support him in keeping a job.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113</a:t>
            </a:fld>
            <a:endParaRPr lang="x-none"/>
          </a:p>
        </p:txBody>
      </p:sp>
    </p:spTree>
    <p:extLst>
      <p:ext uri="{BB962C8B-B14F-4D97-AF65-F5344CB8AC3E}">
        <p14:creationId xmlns:p14="http://schemas.microsoft.com/office/powerpoint/2010/main" val="29879353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460375"/>
            <a:ext cx="5529262" cy="3111500"/>
          </a:xfrm>
        </p:spPr>
      </p:sp>
      <p:sp>
        <p:nvSpPr>
          <p:cNvPr id="3" name="Notes Placeholder 2"/>
          <p:cNvSpPr>
            <a:spLocks noGrp="1"/>
          </p:cNvSpPr>
          <p:nvPr>
            <p:ph type="body" idx="1"/>
          </p:nvPr>
        </p:nvSpPr>
        <p:spPr>
          <a:xfrm>
            <a:off x="680879" y="3572520"/>
            <a:ext cx="5447030" cy="5907601"/>
          </a:xfrm>
        </p:spPr>
        <p:txBody>
          <a:bodyPr/>
          <a:lstStyle/>
          <a:p>
            <a:pPr marR="60325">
              <a:lnSpc>
                <a:spcPct val="115000"/>
              </a:lnSpc>
              <a:spcAft>
                <a:spcPts val="600"/>
              </a:spcAft>
            </a:pPr>
            <a:r>
              <a:rPr lang="en-GB" b="1" u="sng" dirty="0">
                <a:latin typeface="Calibri" panose="020F0502020204030204" pitchFamily="34" charset="0"/>
                <a:ea typeface="SimSun" panose="02010600030101010101" pitchFamily="2" charset="-122"/>
                <a:cs typeface="Calibri" panose="020F0502020204030204" pitchFamily="34" charset="0"/>
              </a:rPr>
              <a:t>Option 2: Three short scenarios</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Distribute copies of the three short scenarios to participants (Annex 1: Three short scenarios).</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Ask participants to divide into 3 groups. Each group will discuss one of the scenarios and then present its answers to the other groups in plenary.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During the feedback session, each scenario should be projected on the screen.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Explain to participants the following:</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600"/>
              </a:spcAft>
              <a:buFont typeface="Symbol" panose="05050102010706020507" pitchFamily="18" charset="2"/>
              <a:buChar char=""/>
            </a:pPr>
            <a:r>
              <a:rPr lang="en-GB" b="1" dirty="0">
                <a:latin typeface="Calibri" panose="020F0502020204030204" pitchFamily="34" charset="0"/>
                <a:ea typeface="SimSun" panose="02010600030101010101" pitchFamily="2" charset="-122"/>
                <a:cs typeface="Calibri" panose="020F0502020204030204" pitchFamily="34" charset="0"/>
              </a:rPr>
              <a:t>We will now look at 3 scenarios that involve </a:t>
            </a:r>
            <a:r>
              <a:rPr lang="en-GB" b="1" dirty="0">
                <a:latin typeface="Calibri" panose="020F0502020204030204" pitchFamily="34" charset="0"/>
                <a:ea typeface="SimSun" panose="02010600030101010101" pitchFamily="2" charset="-122"/>
                <a:cs typeface="Arial" panose="020B0604020202020204" pitchFamily="34" charset="0"/>
              </a:rPr>
              <a:t>people with psychosocial, intellectual or cognitive disabilities (Annex 1)</a:t>
            </a:r>
            <a:r>
              <a:rPr lang="en-GB" b="1"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600"/>
              </a:spcAft>
              <a:buFont typeface="Symbol" panose="05050102010706020507" pitchFamily="18" charset="2"/>
              <a:buChar char=""/>
            </a:pPr>
            <a:r>
              <a:rPr lang="en-GB" b="1" dirty="0">
                <a:latin typeface="Calibri" panose="020F0502020204030204" pitchFamily="34" charset="0"/>
                <a:ea typeface="SimSun" panose="02010600030101010101" pitchFamily="2" charset="-122"/>
                <a:cs typeface="Calibri" panose="020F0502020204030204" pitchFamily="34" charset="0"/>
              </a:rPr>
              <a:t>In each scenario, identify the rights that are being denied or enjoyed using your hand-out on the rights in the CRPD (Annex 3).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rights that we highlight are not exhaustive and participants may discuss additional rights from the Convention. If this is the case, encourage participants to explain why they have selected a particular article/right.</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114</a:t>
            </a:fld>
            <a:endParaRPr lang="x-none"/>
          </a:p>
        </p:txBody>
      </p:sp>
    </p:spTree>
    <p:extLst>
      <p:ext uri="{BB962C8B-B14F-4D97-AF65-F5344CB8AC3E}">
        <p14:creationId xmlns:p14="http://schemas.microsoft.com/office/powerpoint/2010/main" val="105866994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82775" y="211138"/>
            <a:ext cx="3043238" cy="1712912"/>
          </a:xfrm>
        </p:spPr>
      </p:sp>
      <p:sp>
        <p:nvSpPr>
          <p:cNvPr id="3" name="Notes Placeholder 2"/>
          <p:cNvSpPr>
            <a:spLocks noGrp="1"/>
          </p:cNvSpPr>
          <p:nvPr>
            <p:ph type="body" idx="1"/>
          </p:nvPr>
        </p:nvSpPr>
        <p:spPr>
          <a:xfrm>
            <a:off x="408685" y="1924329"/>
            <a:ext cx="5991418" cy="7517825"/>
          </a:xfrm>
        </p:spPr>
        <p:txBody>
          <a:bodyPr/>
          <a:lstStyle/>
          <a:p>
            <a:pPr>
              <a:lnSpc>
                <a:spcPct val="115000"/>
              </a:lnSpc>
            </a:pPr>
            <a:r>
              <a:rPr lang="en-GB" sz="1000" b="1" u="sng" dirty="0" err="1">
                <a:latin typeface="Calibri" panose="020F0502020204030204" pitchFamily="34" charset="0"/>
                <a:ea typeface="SimSun" panose="02010600030101010101" pitchFamily="2" charset="-122"/>
                <a:cs typeface="Arial" panose="020B0604020202020204" pitchFamily="34" charset="0"/>
              </a:rPr>
              <a:t>Minsuh’s</a:t>
            </a:r>
            <a:r>
              <a:rPr lang="en-GB" sz="1000" b="1" u="sng" dirty="0">
                <a:latin typeface="Calibri" panose="020F0502020204030204" pitchFamily="34" charset="0"/>
                <a:ea typeface="SimSun" panose="02010600030101010101" pitchFamily="2" charset="-122"/>
                <a:cs typeface="Arial" panose="020B0604020202020204" pitchFamily="34" charset="0"/>
              </a:rPr>
              <a:t> story</a:t>
            </a:r>
            <a:endParaRPr lang="x-none" sz="1000" dirty="0">
              <a:latin typeface="Calibri" panose="020F0502020204030204" pitchFamily="34" charset="0"/>
              <a:ea typeface="SimSun" panose="02010600030101010101" pitchFamily="2" charset="-122"/>
              <a:cs typeface="Arial" panose="020B0604020202020204" pitchFamily="34" charset="0"/>
            </a:endParaRPr>
          </a:p>
          <a:p>
            <a:pPr>
              <a:spcAft>
                <a:spcPts val="600"/>
              </a:spcAft>
            </a:pPr>
            <a:r>
              <a:rPr lang="en-GB" sz="1000" dirty="0" err="1">
                <a:latin typeface="Calibri" panose="020F0502020204030204" pitchFamily="34" charset="0"/>
                <a:ea typeface="SimSun" panose="02010600030101010101" pitchFamily="2" charset="-122"/>
                <a:cs typeface="Arial" panose="020B0604020202020204" pitchFamily="34" charset="0"/>
              </a:rPr>
              <a:t>Minsuh</a:t>
            </a:r>
            <a:r>
              <a:rPr lang="en-GB" sz="1000" dirty="0">
                <a:latin typeface="Calibri" panose="020F0502020204030204" pitchFamily="34" charset="0"/>
                <a:ea typeface="SimSun" panose="02010600030101010101" pitchFamily="2" charset="-122"/>
                <a:cs typeface="Arial" panose="020B0604020202020204" pitchFamily="34" charset="0"/>
              </a:rPr>
              <a:t> is a 27-year-old woman. When she was 20, she first began to hear frightening voices and to have thoughts that people were trying to send her messages through the television. Her voices ceased for several years and during this time she got married. She was also able to receive support from a psychologist and an occupational therapist to help her work through some of the concerns that were troubling her. </a:t>
            </a:r>
            <a:endParaRPr lang="x-none" sz="1000" dirty="0">
              <a:latin typeface="Calibri" panose="020F0502020204030204" pitchFamily="34" charset="0"/>
              <a:ea typeface="SimSun" panose="02010600030101010101" pitchFamily="2" charset="-122"/>
              <a:cs typeface="Arial" panose="020B0604020202020204" pitchFamily="34" charset="0"/>
            </a:endParaRPr>
          </a:p>
          <a:p>
            <a:pPr>
              <a:spcAft>
                <a:spcPts val="600"/>
              </a:spcAft>
            </a:pPr>
            <a:r>
              <a:rPr lang="en-GB" sz="1000" dirty="0">
                <a:latin typeface="Calibri" panose="020F0502020204030204" pitchFamily="34" charset="0"/>
                <a:ea typeface="SimSun" panose="02010600030101010101" pitchFamily="2" charset="-122"/>
                <a:cs typeface="Arial" panose="020B0604020202020204" pitchFamily="34" charset="0"/>
              </a:rPr>
              <a:t>Recently, she has started to hear the voices again and has become increasingly distressed, to the point where her husband decided to call an emergency doctor. The doctor committed </a:t>
            </a:r>
            <a:r>
              <a:rPr lang="en-GB" sz="1000" dirty="0" err="1">
                <a:latin typeface="Calibri" panose="020F0502020204030204" pitchFamily="34" charset="0"/>
                <a:ea typeface="SimSun" panose="02010600030101010101" pitchFamily="2" charset="-122"/>
                <a:cs typeface="Arial" panose="020B0604020202020204" pitchFamily="34" charset="0"/>
              </a:rPr>
              <a:t>Minsuh</a:t>
            </a:r>
            <a:r>
              <a:rPr lang="en-GB" sz="1000" dirty="0">
                <a:latin typeface="Calibri" panose="020F0502020204030204" pitchFamily="34" charset="0"/>
                <a:ea typeface="SimSun" panose="02010600030101010101" pitchFamily="2" charset="-122"/>
                <a:cs typeface="Arial" panose="020B0604020202020204" pitchFamily="34" charset="0"/>
              </a:rPr>
              <a:t> to a psychiatric hospital against her will. The hospital is far away from her home town and from her loved ones. At the hospital, </a:t>
            </a:r>
            <a:r>
              <a:rPr lang="en-GB" sz="1000" dirty="0" err="1">
                <a:latin typeface="Calibri" panose="020F0502020204030204" pitchFamily="34" charset="0"/>
                <a:ea typeface="SimSun" panose="02010600030101010101" pitchFamily="2" charset="-122"/>
                <a:cs typeface="Arial" panose="020B0604020202020204" pitchFamily="34" charset="0"/>
              </a:rPr>
              <a:t>Minsuh</a:t>
            </a:r>
            <a:r>
              <a:rPr lang="en-GB" sz="1000" dirty="0">
                <a:latin typeface="Calibri" panose="020F0502020204030204" pitchFamily="34" charset="0"/>
                <a:ea typeface="SimSun" panose="02010600030101010101" pitchFamily="2" charset="-122"/>
                <a:cs typeface="Arial" panose="020B0604020202020204" pitchFamily="34" charset="0"/>
              </a:rPr>
              <a:t> is told that she must take a neuroleptic drug, which she does not want to do. </a:t>
            </a:r>
            <a:endParaRPr lang="x-none" sz="1000" dirty="0">
              <a:latin typeface="Calibri" panose="020F0502020204030204" pitchFamily="34" charset="0"/>
              <a:ea typeface="SimSun" panose="02010600030101010101" pitchFamily="2" charset="-122"/>
              <a:cs typeface="Arial" panose="020B0604020202020204" pitchFamily="34" charset="0"/>
            </a:endParaRPr>
          </a:p>
          <a:p>
            <a:pPr>
              <a:spcAft>
                <a:spcPts val="600"/>
              </a:spcAft>
            </a:pPr>
            <a:r>
              <a:rPr lang="en-GB" sz="1000" dirty="0">
                <a:latin typeface="Calibri" panose="020F0502020204030204" pitchFamily="34" charset="0"/>
                <a:ea typeface="SimSun" panose="02010600030101010101" pitchFamily="2" charset="-122"/>
                <a:cs typeface="Arial" panose="020B0604020202020204" pitchFamily="34" charset="0"/>
              </a:rPr>
              <a:t>On her first day there, she sees hospital staff putting a man in restraints and giving him an injection. She is told that this is because the man refused to take the medication. She becomes frightened and agrees to take the medication which makes her feel unwell and out of touch with her emotions. She explains this to the doctor, but the doctor’s only proposal is to increase the dosage. She doesn’t know what to do. She wants to get out and stop taking the medication but lack of contact with family and friends has left her isolated, feeling lonely, despondent and powerless about her situation.</a:t>
            </a:r>
            <a:endParaRPr lang="x-none" sz="1000"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sz="1000" dirty="0">
                <a:solidFill>
                  <a:srgbClr val="4F81BD"/>
                </a:solidFill>
                <a:latin typeface="Calibri" panose="020F0502020204030204" pitchFamily="34" charset="0"/>
                <a:ea typeface="SimSun" panose="02010600030101010101" pitchFamily="2" charset="-122"/>
                <a:cs typeface="Arial" panose="020B0604020202020204" pitchFamily="34" charset="0"/>
              </a:rPr>
              <a:t>Some of the rights violated include (participants may mention additional rights to those listed below): </a:t>
            </a:r>
            <a:endParaRPr lang="x-none" sz="1000" dirty="0">
              <a:latin typeface="Calibri" panose="020F0502020204030204" pitchFamily="34" charset="0"/>
              <a:ea typeface="SimSun" panose="02010600030101010101" pitchFamily="2" charset="-122"/>
              <a:cs typeface="Arial" panose="020B0604020202020204" pitchFamily="34" charset="0"/>
            </a:endParaRPr>
          </a:p>
          <a:p>
            <a:pPr marR="60325" lvl="0">
              <a:lnSpc>
                <a:spcPct val="115000"/>
              </a:lnSpc>
              <a:spcBef>
                <a:spcPts val="0"/>
              </a:spcBef>
              <a:spcAft>
                <a:spcPts val="0"/>
              </a:spcAft>
              <a:buClr>
                <a:srgbClr val="4F81BD"/>
              </a:buClr>
            </a:pPr>
            <a:r>
              <a:rPr lang="en-GB" sz="1000" b="1" dirty="0">
                <a:solidFill>
                  <a:srgbClr val="4F81BD"/>
                </a:solidFill>
                <a:latin typeface="Calibri" panose="020F0502020204030204" pitchFamily="34" charset="0"/>
                <a:ea typeface="SimSun" panose="02010600030101010101" pitchFamily="2" charset="-122"/>
                <a:cs typeface="Arial" panose="020B0604020202020204" pitchFamily="34" charset="0"/>
              </a:rPr>
              <a:t>Article 12 -</a:t>
            </a:r>
            <a:r>
              <a:rPr lang="en-GB" sz="1000"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sz="1000" b="1" dirty="0">
                <a:solidFill>
                  <a:srgbClr val="4F81BD"/>
                </a:solidFill>
                <a:latin typeface="Calibri" panose="020F0502020204030204" pitchFamily="34" charset="0"/>
                <a:ea typeface="SimSun" panose="02010600030101010101" pitchFamily="2" charset="-122"/>
                <a:cs typeface="Arial" panose="020B0604020202020204" pitchFamily="34" charset="0"/>
              </a:rPr>
              <a:t>Equal recognition before the law</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lnSpc>
                <a:spcPct val="115000"/>
              </a:lnSpc>
              <a:spcBef>
                <a:spcPts val="0"/>
              </a:spcBef>
              <a:spcAft>
                <a:spcPts val="0"/>
              </a:spcAft>
              <a:buFont typeface="Calibri" panose="020F0502020204030204" pitchFamily="34" charset="0"/>
              <a:buChar char="-"/>
            </a:pPr>
            <a:r>
              <a:rPr lang="en-GB" sz="1000" dirty="0" err="1">
                <a:solidFill>
                  <a:srgbClr val="4F81BD"/>
                </a:solidFill>
                <a:latin typeface="Calibri" panose="020F0502020204030204" pitchFamily="34" charset="0"/>
                <a:ea typeface="SimSun" panose="02010600030101010101" pitchFamily="2" charset="-122"/>
                <a:cs typeface="Arial" panose="020B0604020202020204" pitchFamily="34" charset="0"/>
              </a:rPr>
              <a:t>Minsuh</a:t>
            </a:r>
            <a:r>
              <a:rPr lang="en-GB" sz="1000" dirty="0">
                <a:solidFill>
                  <a:srgbClr val="4F81BD"/>
                </a:solidFill>
                <a:latin typeface="Calibri" panose="020F0502020204030204" pitchFamily="34" charset="0"/>
                <a:ea typeface="SimSun" panose="02010600030101010101" pitchFamily="2" charset="-122"/>
                <a:cs typeface="Arial" panose="020B0604020202020204" pitchFamily="34" charset="0"/>
              </a:rPr>
              <a:t> should have been consulted in order to determine whether she wanted to go to the hospital or not. She has been denied the right to make decisions concerning her own treatment and care.</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lnSpc>
                <a:spcPct val="115000"/>
              </a:lnSpc>
              <a:spcBef>
                <a:spcPts val="0"/>
              </a:spcBef>
              <a:spcAft>
                <a:spcPts val="0"/>
              </a:spcAft>
              <a:buFont typeface="Calibri" panose="020F0502020204030204" pitchFamily="34" charset="0"/>
              <a:buChar char="-"/>
            </a:pPr>
            <a:r>
              <a:rPr lang="en-GB" sz="1000" dirty="0" err="1">
                <a:solidFill>
                  <a:srgbClr val="4F81BD"/>
                </a:solidFill>
                <a:latin typeface="Calibri" panose="020F0502020204030204" pitchFamily="34" charset="0"/>
                <a:ea typeface="SimSun" panose="02010600030101010101" pitchFamily="2" charset="-122"/>
                <a:cs typeface="Arial" panose="020B0604020202020204" pitchFamily="34" charset="0"/>
              </a:rPr>
              <a:t>Minsuh</a:t>
            </a:r>
            <a:r>
              <a:rPr lang="en-GB" sz="1000" dirty="0">
                <a:solidFill>
                  <a:srgbClr val="4F81BD"/>
                </a:solidFill>
                <a:latin typeface="Calibri" panose="020F0502020204030204" pitchFamily="34" charset="0"/>
                <a:ea typeface="SimSun" panose="02010600030101010101" pitchFamily="2" charset="-122"/>
                <a:cs typeface="Arial" panose="020B0604020202020204" pitchFamily="34" charset="0"/>
              </a:rPr>
              <a:t> should have been given time to make decisions with support if necessary.</a:t>
            </a:r>
            <a:endParaRPr lang="x-none" sz="1000" dirty="0">
              <a:latin typeface="Calibri" panose="020F0502020204030204" pitchFamily="34" charset="0"/>
              <a:ea typeface="SimSun" panose="02010600030101010101" pitchFamily="2" charset="-122"/>
              <a:cs typeface="Arial" panose="020B0604020202020204" pitchFamily="34" charset="0"/>
            </a:endParaRPr>
          </a:p>
          <a:p>
            <a:pPr marR="60325" lvl="0">
              <a:lnSpc>
                <a:spcPct val="115000"/>
              </a:lnSpc>
              <a:spcBef>
                <a:spcPts val="0"/>
              </a:spcBef>
              <a:spcAft>
                <a:spcPts val="0"/>
              </a:spcAft>
            </a:pPr>
            <a:r>
              <a:rPr lang="en-GB" sz="1000" b="1" dirty="0">
                <a:solidFill>
                  <a:srgbClr val="4F81BD"/>
                </a:solidFill>
                <a:latin typeface="Calibri" panose="020F0502020204030204" pitchFamily="34" charset="0"/>
                <a:ea typeface="SimSun" panose="02010600030101010101" pitchFamily="2" charset="-122"/>
                <a:cs typeface="Arial" panose="020B0604020202020204" pitchFamily="34" charset="0"/>
              </a:rPr>
              <a:t>Article 14 - Liberty and security of the person</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lnSpc>
                <a:spcPct val="115000"/>
              </a:lnSpc>
              <a:spcBef>
                <a:spcPts val="0"/>
              </a:spcBef>
              <a:spcAft>
                <a:spcPts val="0"/>
              </a:spcAft>
              <a:buFont typeface="Calibri" panose="020F0502020204030204" pitchFamily="34" charset="0"/>
              <a:buChar char="-"/>
            </a:pPr>
            <a:r>
              <a:rPr lang="en-GB" sz="1000" dirty="0" err="1">
                <a:solidFill>
                  <a:srgbClr val="4F81BD"/>
                </a:solidFill>
                <a:latin typeface="Calibri" panose="020F0502020204030204" pitchFamily="34" charset="0"/>
                <a:ea typeface="SimSun" panose="02010600030101010101" pitchFamily="2" charset="-122"/>
                <a:cs typeface="Arial" panose="020B0604020202020204" pitchFamily="34" charset="0"/>
              </a:rPr>
              <a:t>Minsuh</a:t>
            </a:r>
            <a:r>
              <a:rPr lang="en-GB" sz="1000" dirty="0">
                <a:solidFill>
                  <a:srgbClr val="4F81BD"/>
                </a:solidFill>
                <a:latin typeface="Calibri" panose="020F0502020204030204" pitchFamily="34" charset="0"/>
                <a:ea typeface="SimSun" panose="02010600030101010101" pitchFamily="2" charset="-122"/>
                <a:cs typeface="Arial" panose="020B0604020202020204" pitchFamily="34" charset="0"/>
              </a:rPr>
              <a:t> has been involuntarily admitted to the psychiatric hospital. She has been deprived of her liberty on the basis that she has a disability.</a:t>
            </a:r>
            <a:endParaRPr lang="x-none" sz="1000" dirty="0">
              <a:latin typeface="Calibri" panose="020F0502020204030204" pitchFamily="34" charset="0"/>
              <a:ea typeface="SimSun" panose="02010600030101010101" pitchFamily="2" charset="-122"/>
              <a:cs typeface="Arial" panose="020B0604020202020204" pitchFamily="34" charset="0"/>
            </a:endParaRPr>
          </a:p>
          <a:p>
            <a:pPr marR="60325" lvl="0">
              <a:lnSpc>
                <a:spcPct val="115000"/>
              </a:lnSpc>
              <a:spcBef>
                <a:spcPts val="0"/>
              </a:spcBef>
              <a:spcAft>
                <a:spcPts val="0"/>
              </a:spcAft>
              <a:buClr>
                <a:srgbClr val="4F81BD"/>
              </a:buClr>
            </a:pPr>
            <a:r>
              <a:rPr lang="en-GB" sz="1000" b="1" dirty="0">
                <a:solidFill>
                  <a:srgbClr val="4F81BD"/>
                </a:solidFill>
                <a:latin typeface="Calibri" panose="020F0502020204030204" pitchFamily="34" charset="0"/>
                <a:ea typeface="SimSun" panose="02010600030101010101" pitchFamily="2" charset="-122"/>
                <a:cs typeface="Arial" panose="020B0604020202020204" pitchFamily="34" charset="0"/>
              </a:rPr>
              <a:t>Article 17 - Protecting the integrity of the person</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lnSpc>
                <a:spcPct val="115000"/>
              </a:lnSpc>
              <a:spcBef>
                <a:spcPts val="0"/>
              </a:spcBef>
              <a:spcAft>
                <a:spcPts val="0"/>
              </a:spcAft>
              <a:buFont typeface="Century Gothic" panose="020B0502020202020204" pitchFamily="34" charset="0"/>
              <a:buChar char="–"/>
            </a:pPr>
            <a:r>
              <a:rPr lang="en-GB" sz="1000" dirty="0">
                <a:solidFill>
                  <a:srgbClr val="4F81BD"/>
                </a:solidFill>
                <a:latin typeface="Calibri" panose="020F0502020204030204" pitchFamily="34" charset="0"/>
                <a:ea typeface="SimSun" panose="02010600030101010101" pitchFamily="2" charset="-122"/>
                <a:cs typeface="Arial" panose="020B0604020202020204" pitchFamily="34" charset="0"/>
              </a:rPr>
              <a:t>Her involuntary detention violated her right to physical and mental integrity. </a:t>
            </a:r>
            <a:endParaRPr lang="x-none" sz="1000" dirty="0">
              <a:latin typeface="Calibri" panose="020F0502020204030204" pitchFamily="34" charset="0"/>
              <a:ea typeface="SimSun" panose="02010600030101010101" pitchFamily="2" charset="-122"/>
              <a:cs typeface="Arial" panose="020B0604020202020204" pitchFamily="34" charset="0"/>
            </a:endParaRPr>
          </a:p>
          <a:p>
            <a:pPr marR="60325" lvl="0">
              <a:lnSpc>
                <a:spcPct val="115000"/>
              </a:lnSpc>
              <a:spcBef>
                <a:spcPts val="0"/>
              </a:spcBef>
              <a:spcAft>
                <a:spcPts val="0"/>
              </a:spcAft>
              <a:buClr>
                <a:srgbClr val="4F81BD"/>
              </a:buClr>
            </a:pPr>
            <a:r>
              <a:rPr lang="en-GB" sz="1000" b="1" dirty="0">
                <a:solidFill>
                  <a:srgbClr val="4F81BD"/>
                </a:solidFill>
                <a:latin typeface="Calibri" panose="020F0502020204030204" pitchFamily="34" charset="0"/>
                <a:ea typeface="SimSun" panose="02010600030101010101" pitchFamily="2" charset="-122"/>
                <a:cs typeface="Arial" panose="020B0604020202020204" pitchFamily="34" charset="0"/>
              </a:rPr>
              <a:t>Article 19</a:t>
            </a:r>
            <a:r>
              <a:rPr lang="en-GB" sz="1000"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sz="1000" b="1" dirty="0">
                <a:solidFill>
                  <a:srgbClr val="4F81BD"/>
                </a:solidFill>
                <a:latin typeface="Calibri" panose="020F0502020204030204" pitchFamily="34" charset="0"/>
                <a:ea typeface="SimSun" panose="02010600030101010101" pitchFamily="2" charset="-122"/>
                <a:cs typeface="Arial" panose="020B0604020202020204" pitchFamily="34" charset="0"/>
              </a:rPr>
              <a:t>-</a:t>
            </a:r>
            <a:r>
              <a:rPr lang="en-GB" sz="1000"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sz="1000" b="1" dirty="0">
                <a:solidFill>
                  <a:srgbClr val="4F81BD"/>
                </a:solidFill>
                <a:latin typeface="Calibri" panose="020F0502020204030204" pitchFamily="34" charset="0"/>
                <a:ea typeface="SimSun" panose="02010600030101010101" pitchFamily="2" charset="-122"/>
                <a:cs typeface="Arial" panose="020B0604020202020204" pitchFamily="34" charset="0"/>
              </a:rPr>
              <a:t>Living independently and being included in the community</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lnSpc>
                <a:spcPct val="115000"/>
              </a:lnSpc>
              <a:spcBef>
                <a:spcPts val="0"/>
              </a:spcBef>
              <a:spcAft>
                <a:spcPts val="0"/>
              </a:spcAft>
              <a:buFont typeface="Calibri" panose="020F0502020204030204" pitchFamily="34" charset="0"/>
              <a:buChar char="-"/>
            </a:pPr>
            <a:r>
              <a:rPr lang="en-GB" sz="1000" dirty="0">
                <a:solidFill>
                  <a:srgbClr val="4F81BD"/>
                </a:solidFill>
                <a:latin typeface="Calibri" panose="020F0502020204030204" pitchFamily="34" charset="0"/>
                <a:ea typeface="SimSun" panose="02010600030101010101" pitchFamily="2" charset="-122"/>
                <a:cs typeface="Arial" panose="020B0604020202020204" pitchFamily="34" charset="0"/>
              </a:rPr>
              <a:t>By being forced to stay in a hospital, </a:t>
            </a:r>
            <a:r>
              <a:rPr lang="en-GB" sz="1000" dirty="0" err="1">
                <a:solidFill>
                  <a:srgbClr val="4F81BD"/>
                </a:solidFill>
                <a:latin typeface="Calibri" panose="020F0502020204030204" pitchFamily="34" charset="0"/>
                <a:ea typeface="SimSun" panose="02010600030101010101" pitchFamily="2" charset="-122"/>
                <a:cs typeface="Arial" panose="020B0604020202020204" pitchFamily="34" charset="0"/>
              </a:rPr>
              <a:t>Minsuh</a:t>
            </a:r>
            <a:r>
              <a:rPr lang="en-GB" sz="1000" dirty="0">
                <a:solidFill>
                  <a:srgbClr val="4F81BD"/>
                </a:solidFill>
                <a:latin typeface="Calibri" panose="020F0502020204030204" pitchFamily="34" charset="0"/>
                <a:ea typeface="SimSun" panose="02010600030101010101" pitchFamily="2" charset="-122"/>
                <a:cs typeface="Arial" panose="020B0604020202020204" pitchFamily="34" charset="0"/>
              </a:rPr>
              <a:t> was deprived of her right to live in the community. </a:t>
            </a:r>
            <a:r>
              <a:rPr lang="en-GB" sz="1000" dirty="0" err="1">
                <a:solidFill>
                  <a:srgbClr val="4F81BD"/>
                </a:solidFill>
                <a:latin typeface="Calibri" panose="020F0502020204030204" pitchFamily="34" charset="0"/>
                <a:ea typeface="SimSun" panose="02010600030101010101" pitchFamily="2" charset="-122"/>
                <a:cs typeface="Arial" panose="020B0604020202020204" pitchFamily="34" charset="0"/>
              </a:rPr>
              <a:t>Minsuh</a:t>
            </a:r>
            <a:r>
              <a:rPr lang="en-GB" sz="1000" dirty="0">
                <a:solidFill>
                  <a:srgbClr val="4F81BD"/>
                </a:solidFill>
                <a:latin typeface="Calibri" panose="020F0502020204030204" pitchFamily="34" charset="0"/>
                <a:ea typeface="SimSun" panose="02010600030101010101" pitchFamily="2" charset="-122"/>
                <a:cs typeface="Arial" panose="020B0604020202020204" pitchFamily="34" charset="0"/>
              </a:rPr>
              <a:t> should have been offered the possibility to receive additional support in the community.</a:t>
            </a:r>
            <a:endParaRPr lang="x-none" sz="1000" dirty="0">
              <a:latin typeface="Calibri" panose="020F0502020204030204" pitchFamily="34" charset="0"/>
              <a:ea typeface="SimSun" panose="02010600030101010101" pitchFamily="2" charset="-122"/>
              <a:cs typeface="Arial" panose="020B0604020202020204" pitchFamily="34" charset="0"/>
            </a:endParaRPr>
          </a:p>
          <a:p>
            <a:pPr marR="60325" lvl="0">
              <a:lnSpc>
                <a:spcPct val="115000"/>
              </a:lnSpc>
              <a:spcBef>
                <a:spcPts val="0"/>
              </a:spcBef>
              <a:spcAft>
                <a:spcPts val="0"/>
              </a:spcAft>
              <a:buClr>
                <a:srgbClr val="4F81BD"/>
              </a:buClr>
            </a:pPr>
            <a:r>
              <a:rPr lang="en-GB" sz="1000" b="1" dirty="0">
                <a:solidFill>
                  <a:srgbClr val="4F81BD"/>
                </a:solidFill>
                <a:latin typeface="Calibri" panose="020F0502020204030204" pitchFamily="34" charset="0"/>
                <a:ea typeface="SimSun" panose="02010600030101010101" pitchFamily="2" charset="-122"/>
                <a:cs typeface="Arial" panose="020B0604020202020204" pitchFamily="34" charset="0"/>
              </a:rPr>
              <a:t>Article 23 - Respect for home and the family</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lnSpc>
                <a:spcPct val="115000"/>
              </a:lnSpc>
              <a:spcBef>
                <a:spcPts val="0"/>
              </a:spcBef>
              <a:spcAft>
                <a:spcPts val="0"/>
              </a:spcAft>
              <a:buClr>
                <a:srgbClr val="4F81BD"/>
              </a:buClr>
              <a:buFont typeface="Calibri" panose="020F0502020204030204" pitchFamily="34" charset="0"/>
              <a:buChar char="-"/>
            </a:pPr>
            <a:r>
              <a:rPr lang="en-GB" sz="1000" dirty="0">
                <a:solidFill>
                  <a:srgbClr val="4F81BD"/>
                </a:solidFill>
                <a:latin typeface="Calibri" panose="020F0502020204030204" pitchFamily="34" charset="0"/>
                <a:ea typeface="SimSun" panose="02010600030101010101" pitchFamily="2" charset="-122"/>
                <a:cs typeface="Arial" panose="020B0604020202020204" pitchFamily="34" charset="0"/>
              </a:rPr>
              <a:t>Her right to respect for her home and family life was not respected because she was forcefully removed from her home and taken away from her family </a:t>
            </a:r>
            <a:endParaRPr lang="x-none" sz="1000" dirty="0">
              <a:latin typeface="Calibri" panose="020F0502020204030204" pitchFamily="34" charset="0"/>
              <a:ea typeface="SimSun" panose="02010600030101010101" pitchFamily="2" charset="-122"/>
              <a:cs typeface="Arial" panose="020B0604020202020204" pitchFamily="34" charset="0"/>
            </a:endParaRPr>
          </a:p>
          <a:p>
            <a:pPr marR="60325" lvl="0">
              <a:lnSpc>
                <a:spcPct val="115000"/>
              </a:lnSpc>
              <a:spcBef>
                <a:spcPts val="0"/>
              </a:spcBef>
              <a:spcAft>
                <a:spcPts val="0"/>
              </a:spcAft>
              <a:buClr>
                <a:srgbClr val="4F81BD"/>
              </a:buClr>
            </a:pPr>
            <a:r>
              <a:rPr lang="en-GB" sz="1000" b="1" dirty="0">
                <a:solidFill>
                  <a:srgbClr val="4F81BD"/>
                </a:solidFill>
                <a:latin typeface="Calibri" panose="020F0502020204030204" pitchFamily="34" charset="0"/>
                <a:ea typeface="SimSun" panose="02010600030101010101" pitchFamily="2" charset="-122"/>
                <a:cs typeface="Arial" panose="020B0604020202020204" pitchFamily="34" charset="0"/>
              </a:rPr>
              <a:t>Article 25 - Health</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lnSpc>
                <a:spcPct val="115000"/>
              </a:lnSpc>
              <a:spcBef>
                <a:spcPts val="0"/>
              </a:spcBef>
              <a:spcAft>
                <a:spcPts val="0"/>
              </a:spcAft>
              <a:buClr>
                <a:srgbClr val="4F81BD"/>
              </a:buClr>
              <a:buFont typeface="Calibri" panose="020F0502020204030204" pitchFamily="34" charset="0"/>
              <a:buChar char="-"/>
            </a:pPr>
            <a:r>
              <a:rPr lang="en-GB" sz="1000" dirty="0" err="1">
                <a:solidFill>
                  <a:srgbClr val="4F81BD"/>
                </a:solidFill>
                <a:latin typeface="Calibri" panose="020F0502020204030204" pitchFamily="34" charset="0"/>
                <a:ea typeface="SimSun" panose="02010600030101010101" pitchFamily="2" charset="-122"/>
                <a:cs typeface="Arial" panose="020B0604020202020204" pitchFamily="34" charset="0"/>
              </a:rPr>
              <a:t>Minsuh</a:t>
            </a:r>
            <a:r>
              <a:rPr lang="en-GB" sz="1000" dirty="0">
                <a:solidFill>
                  <a:srgbClr val="4F81BD"/>
                </a:solidFill>
                <a:latin typeface="Calibri" panose="020F0502020204030204" pitchFamily="34" charset="0"/>
                <a:ea typeface="SimSun" panose="02010600030101010101" pitchFamily="2" charset="-122"/>
                <a:cs typeface="Arial" panose="020B0604020202020204" pitchFamily="34" charset="0"/>
              </a:rPr>
              <a:t> should have access to health care in her own community but she has been forced to move away.</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lnSpc>
                <a:spcPct val="115000"/>
              </a:lnSpc>
              <a:spcBef>
                <a:spcPts val="0"/>
              </a:spcBef>
              <a:spcAft>
                <a:spcPts val="0"/>
              </a:spcAft>
              <a:buClr>
                <a:srgbClr val="4F81BD"/>
              </a:buClr>
              <a:buFont typeface="Calibri" panose="020F0502020204030204" pitchFamily="34" charset="0"/>
              <a:buChar char="-"/>
            </a:pPr>
            <a:r>
              <a:rPr lang="en-GB" sz="1000" dirty="0" err="1">
                <a:solidFill>
                  <a:srgbClr val="4F81BD"/>
                </a:solidFill>
                <a:latin typeface="Calibri" panose="020F0502020204030204" pitchFamily="34" charset="0"/>
                <a:ea typeface="SimSun" panose="02010600030101010101" pitchFamily="2" charset="-122"/>
                <a:cs typeface="Arial" panose="020B0604020202020204" pitchFamily="34" charset="0"/>
              </a:rPr>
              <a:t>Minsuh’s</a:t>
            </a:r>
            <a:r>
              <a:rPr lang="en-GB" sz="1000" dirty="0">
                <a:solidFill>
                  <a:srgbClr val="4F81BD"/>
                </a:solidFill>
                <a:latin typeface="Calibri" panose="020F0502020204030204" pitchFamily="34" charset="0"/>
                <a:ea typeface="SimSun" panose="02010600030101010101" pitchFamily="2" charset="-122"/>
                <a:cs typeface="Arial" panose="020B0604020202020204" pitchFamily="34" charset="0"/>
              </a:rPr>
              <a:t> consent to treatment was not free and informed. She accepted to take the medication only because she was frightened of the consequences if she did not comply.</a:t>
            </a:r>
            <a:endParaRPr lang="x-none" sz="1000" dirty="0">
              <a:latin typeface="Calibri" panose="020F0502020204030204" pitchFamily="34" charset="0"/>
              <a:ea typeface="SimSun" panose="02010600030101010101" pitchFamily="2" charset="-122"/>
              <a:cs typeface="Arial" panose="020B0604020202020204" pitchFamily="34" charset="0"/>
            </a:endParaRPr>
          </a:p>
          <a:p>
            <a:pPr marR="60325" lvl="0">
              <a:lnSpc>
                <a:spcPct val="115000"/>
              </a:lnSpc>
              <a:spcBef>
                <a:spcPts val="0"/>
              </a:spcBef>
              <a:spcAft>
                <a:spcPts val="0"/>
              </a:spcAft>
              <a:buClr>
                <a:srgbClr val="4F81BD"/>
              </a:buClr>
            </a:pPr>
            <a:r>
              <a:rPr lang="en-GB" sz="1000" b="1" dirty="0">
                <a:solidFill>
                  <a:srgbClr val="4F81BD"/>
                </a:solidFill>
                <a:latin typeface="Calibri" panose="020F0502020204030204" pitchFamily="34" charset="0"/>
                <a:ea typeface="SimSun" panose="02010600030101010101" pitchFamily="2" charset="-122"/>
                <a:cs typeface="Arial" panose="020B0604020202020204" pitchFamily="34" charset="0"/>
              </a:rPr>
              <a:t>Article 26</a:t>
            </a:r>
            <a:r>
              <a:rPr lang="en-GB" sz="1000"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sz="1000" b="1" dirty="0">
                <a:solidFill>
                  <a:srgbClr val="4F81BD"/>
                </a:solidFill>
                <a:latin typeface="Calibri" panose="020F0502020204030204" pitchFamily="34" charset="0"/>
                <a:ea typeface="SimSun" panose="02010600030101010101" pitchFamily="2" charset="-122"/>
                <a:cs typeface="Arial" panose="020B0604020202020204" pitchFamily="34" charset="0"/>
              </a:rPr>
              <a:t>-</a:t>
            </a:r>
            <a:r>
              <a:rPr lang="en-GB" sz="1000"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sz="1000" b="1" dirty="0" err="1">
                <a:solidFill>
                  <a:srgbClr val="4F81BD"/>
                </a:solidFill>
                <a:latin typeface="Calibri" panose="020F0502020204030204" pitchFamily="34" charset="0"/>
                <a:ea typeface="SimSun" panose="02010600030101010101" pitchFamily="2" charset="-122"/>
                <a:cs typeface="Arial" panose="020B0604020202020204" pitchFamily="34" charset="0"/>
              </a:rPr>
              <a:t>Habilitation</a:t>
            </a:r>
            <a:r>
              <a:rPr lang="en-GB" sz="1000" b="1" dirty="0">
                <a:solidFill>
                  <a:srgbClr val="4F81BD"/>
                </a:solidFill>
                <a:latin typeface="Calibri" panose="020F0502020204030204" pitchFamily="34" charset="0"/>
                <a:ea typeface="SimSun" panose="02010600030101010101" pitchFamily="2" charset="-122"/>
                <a:cs typeface="Arial" panose="020B0604020202020204" pitchFamily="34" charset="0"/>
              </a:rPr>
              <a:t> and rehabilitation</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lnSpc>
                <a:spcPct val="115000"/>
              </a:lnSpc>
              <a:spcBef>
                <a:spcPts val="0"/>
              </a:spcBef>
              <a:spcAft>
                <a:spcPts val="0"/>
              </a:spcAft>
              <a:buClr>
                <a:srgbClr val="4F81BD"/>
              </a:buClr>
              <a:buFont typeface="Calibri" panose="020F0502020204030204" pitchFamily="34" charset="0"/>
              <a:buChar char="-"/>
            </a:pPr>
            <a:r>
              <a:rPr lang="en-GB" sz="1000" dirty="0">
                <a:solidFill>
                  <a:srgbClr val="4F81BD"/>
                </a:solidFill>
                <a:latin typeface="Calibri" panose="020F0502020204030204" pitchFamily="34" charset="0"/>
                <a:ea typeface="SimSun" panose="02010600030101010101" pitchFamily="2" charset="-122"/>
                <a:cs typeface="Arial" panose="020B0604020202020204" pitchFamily="34" charset="0"/>
              </a:rPr>
              <a:t>She is denied access to her psychologist and occupational therapist who previously provided her with helpful support.</a:t>
            </a:r>
            <a:endParaRPr lang="x-none" sz="1000" dirty="0">
              <a:latin typeface="Calibri" panose="020F0502020204030204" pitchFamily="34" charset="0"/>
              <a:ea typeface="SimSun" panose="02010600030101010101" pitchFamily="2" charset="-122"/>
              <a:cs typeface="Arial" panose="020B0604020202020204" pitchFamily="34" charset="0"/>
            </a:endParaRPr>
          </a:p>
          <a:p>
            <a:endParaRPr lang="x-none" sz="1000" dirty="0"/>
          </a:p>
        </p:txBody>
      </p:sp>
      <p:sp>
        <p:nvSpPr>
          <p:cNvPr id="4" name="Slide Number Placeholder 3"/>
          <p:cNvSpPr>
            <a:spLocks noGrp="1"/>
          </p:cNvSpPr>
          <p:nvPr>
            <p:ph type="sldNum" sz="quarter" idx="5"/>
          </p:nvPr>
        </p:nvSpPr>
        <p:spPr/>
        <p:txBody>
          <a:bodyPr/>
          <a:lstStyle/>
          <a:p>
            <a:fld id="{B30A59C1-2D98-4297-91D0-BBB9964FC570}" type="slidenum">
              <a:rPr lang="x-none" smtClean="0"/>
              <a:t>115</a:t>
            </a:fld>
            <a:endParaRPr lang="x-none"/>
          </a:p>
        </p:txBody>
      </p:sp>
    </p:spTree>
    <p:extLst>
      <p:ext uri="{BB962C8B-B14F-4D97-AF65-F5344CB8AC3E}">
        <p14:creationId xmlns:p14="http://schemas.microsoft.com/office/powerpoint/2010/main" val="1572405904"/>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20838" y="652463"/>
            <a:ext cx="3567112" cy="2008187"/>
          </a:xfrm>
        </p:spPr>
      </p:sp>
      <p:sp>
        <p:nvSpPr>
          <p:cNvPr id="3" name="Notes Placeholder 2"/>
          <p:cNvSpPr>
            <a:spLocks noGrp="1"/>
          </p:cNvSpPr>
          <p:nvPr>
            <p:ph type="body" idx="1"/>
          </p:nvPr>
        </p:nvSpPr>
        <p:spPr>
          <a:xfrm>
            <a:off x="595768" y="3106539"/>
            <a:ext cx="5711818" cy="6335614"/>
          </a:xfrm>
        </p:spPr>
        <p:txBody>
          <a:bodyPr/>
          <a:lstStyle/>
          <a:p>
            <a:r>
              <a:rPr lang="en-US" b="1" u="sng" dirty="0">
                <a:effectLst>
                  <a:outerShdw blurRad="38100" dist="38100" dir="2700000" algn="tl">
                    <a:srgbClr val="000000">
                      <a:alpha val="43137"/>
                    </a:srgbClr>
                  </a:outerShdw>
                </a:effectLst>
              </a:rPr>
              <a:t>Claire’s story</a:t>
            </a: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Claire is a 35-year-old woman with an intellectual disability. She lives with her family, and her mother is her primary care partner. She has many friends in the neighbourhood and is able to visit them when she likes. Claire works in a local restaurant and enjoys meeting new customers and seeing them leave happy after a good meal. </a:t>
            </a:r>
          </a:p>
          <a:p>
            <a:pPr>
              <a:lnSpc>
                <a:spcPct val="115000"/>
              </a:lnSpc>
            </a:pPr>
            <a:endParaRPr lang="en-GB"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0"/>
              </a:spcAft>
            </a:pPr>
            <a:r>
              <a:rPr lang="en-GB" dirty="0">
                <a:latin typeface="Calibri" panose="020F0502020204030204" pitchFamily="34" charset="0"/>
                <a:ea typeface="SimSun" panose="02010600030101010101" pitchFamily="2" charset="-122"/>
                <a:cs typeface="Arial" panose="020B0604020202020204" pitchFamily="34" charset="0"/>
              </a:rPr>
              <a:t>In her spare time Claire plays badminton in a local sports club. She is also a member of a group that supports people with intellectual disabilities. Next summer she is hoping to have saved enough money to go on a short trip with some friends.</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Some of the rights being enjoyed include (participants may mention additional rights to those listed below):</a:t>
            </a:r>
            <a:endParaRPr lang="x-none" dirty="0">
              <a:latin typeface="Calibri" panose="020F0502020204030204" pitchFamily="34" charset="0"/>
              <a:ea typeface="SimSun" panose="02010600030101010101" pitchFamily="2" charset="-122"/>
              <a:cs typeface="Arial" panose="020B0604020202020204" pitchFamily="34" charset="0"/>
            </a:endParaRPr>
          </a:p>
          <a:p>
            <a:pPr marR="60325" lvl="0">
              <a:lnSpc>
                <a:spcPct val="115000"/>
              </a:lnSpc>
              <a:spcBef>
                <a:spcPts val="0"/>
              </a:spcBef>
              <a:spcAft>
                <a:spcPts val="0"/>
              </a:spcAft>
            </a:pPr>
            <a:r>
              <a:rPr lang="en-GB" b="1" dirty="0">
                <a:solidFill>
                  <a:srgbClr val="4F81BD"/>
                </a:solidFill>
                <a:latin typeface="Calibri" panose="020F0502020204030204" pitchFamily="34" charset="0"/>
                <a:ea typeface="SimSun" panose="02010600030101010101" pitchFamily="2" charset="-122"/>
                <a:cs typeface="Arial" panose="020B0604020202020204" pitchFamily="34" charset="0"/>
              </a:rPr>
              <a:t>Article 14 - Liberty and security of the person</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Calibri" panose="020F0502020204030204" pitchFamily="34" charset="0"/>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Claire is free to visit her friends in the neighbourhood. </a:t>
            </a:r>
          </a:p>
          <a:p>
            <a:pPr marR="60325" lvl="0">
              <a:lnSpc>
                <a:spcPct val="115000"/>
              </a:lnSpc>
              <a:spcBef>
                <a:spcPts val="0"/>
              </a:spcBef>
              <a:spcAft>
                <a:spcPts val="0"/>
              </a:spcAft>
            </a:pPr>
            <a:endParaRPr lang="x-none" dirty="0">
              <a:latin typeface="Calibri" panose="020F0502020204030204" pitchFamily="34" charset="0"/>
              <a:ea typeface="SimSun" panose="02010600030101010101" pitchFamily="2" charset="-122"/>
              <a:cs typeface="Arial" panose="020B0604020202020204" pitchFamily="34" charset="0"/>
            </a:endParaRPr>
          </a:p>
          <a:p>
            <a:pPr marR="60325" lvl="0">
              <a:lnSpc>
                <a:spcPct val="115000"/>
              </a:lnSpc>
              <a:spcBef>
                <a:spcPts val="0"/>
              </a:spcBef>
              <a:spcAft>
                <a:spcPts val="0"/>
              </a:spcAft>
            </a:pPr>
            <a:r>
              <a:rPr lang="en-GB" b="1" dirty="0">
                <a:solidFill>
                  <a:srgbClr val="4F81BD"/>
                </a:solidFill>
                <a:latin typeface="Calibri" panose="020F0502020204030204" pitchFamily="34" charset="0"/>
                <a:ea typeface="SimSun" panose="02010600030101010101" pitchFamily="2" charset="-122"/>
                <a:cs typeface="Arial" panose="020B0604020202020204" pitchFamily="34" charset="0"/>
              </a:rPr>
              <a:t>Article 19</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b="1" dirty="0">
                <a:solidFill>
                  <a:srgbClr val="4F81BD"/>
                </a:solidFill>
                <a:latin typeface="Calibri" panose="020F0502020204030204" pitchFamily="34" charset="0"/>
                <a:ea typeface="SimSun" panose="02010600030101010101" pitchFamily="2" charset="-122"/>
                <a:cs typeface="Arial" panose="020B0604020202020204" pitchFamily="34" charset="0"/>
              </a:rPr>
              <a:t>- Living independently and being included in the community</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Calibri" panose="020F0502020204030204" pitchFamily="34" charset="0"/>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Claire has access to supports and services (e.g. a support group) that enable her to live independently in the community.</a:t>
            </a:r>
          </a:p>
          <a:p>
            <a:pPr marR="60325" lvl="0">
              <a:lnSpc>
                <a:spcPct val="115000"/>
              </a:lnSpc>
              <a:spcBef>
                <a:spcPts val="0"/>
              </a:spcBef>
              <a:spcAft>
                <a:spcPts val="0"/>
              </a:spcAft>
            </a:pPr>
            <a:endParaRPr lang="x-none" dirty="0">
              <a:latin typeface="Calibri" panose="020F0502020204030204" pitchFamily="34" charset="0"/>
              <a:ea typeface="SimSun" panose="02010600030101010101" pitchFamily="2" charset="-122"/>
              <a:cs typeface="Arial" panose="020B0604020202020204" pitchFamily="34" charset="0"/>
            </a:endParaRPr>
          </a:p>
          <a:p>
            <a:pPr marR="60325" lvl="0">
              <a:lnSpc>
                <a:spcPct val="115000"/>
              </a:lnSpc>
              <a:spcBef>
                <a:spcPts val="0"/>
              </a:spcBef>
              <a:spcAft>
                <a:spcPts val="0"/>
              </a:spcAft>
            </a:pPr>
            <a:r>
              <a:rPr lang="en-GB" b="1" dirty="0">
                <a:solidFill>
                  <a:srgbClr val="4F81BD"/>
                </a:solidFill>
                <a:latin typeface="Calibri" panose="020F0502020204030204" pitchFamily="34" charset="0"/>
                <a:ea typeface="SimSun" panose="02010600030101010101" pitchFamily="2" charset="-122"/>
                <a:cs typeface="Arial" panose="020B0604020202020204" pitchFamily="34" charset="0"/>
              </a:rPr>
              <a:t>Article 27</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b="1" dirty="0">
                <a:solidFill>
                  <a:srgbClr val="4F81BD"/>
                </a:solidFill>
                <a:latin typeface="Calibri" panose="020F0502020204030204" pitchFamily="34" charset="0"/>
                <a:ea typeface="SimSun" panose="02010600030101010101" pitchFamily="2" charset="-122"/>
                <a:cs typeface="Arial" panose="020B0604020202020204" pitchFamily="34" charset="0"/>
              </a:rPr>
              <a:t>- Work and employment</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Calibri" panose="020F0502020204030204" pitchFamily="34" charset="0"/>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She works in a restaurant. </a:t>
            </a:r>
          </a:p>
          <a:p>
            <a:pPr marR="60325" lvl="0">
              <a:lnSpc>
                <a:spcPct val="115000"/>
              </a:lnSpc>
              <a:spcBef>
                <a:spcPts val="0"/>
              </a:spcBef>
              <a:spcAft>
                <a:spcPts val="0"/>
              </a:spcAft>
            </a:pPr>
            <a:endParaRPr lang="x-none" dirty="0">
              <a:latin typeface="Calibri" panose="020F0502020204030204" pitchFamily="34" charset="0"/>
              <a:ea typeface="SimSun" panose="02010600030101010101" pitchFamily="2" charset="-122"/>
              <a:cs typeface="Arial" panose="020B0604020202020204" pitchFamily="34" charset="0"/>
            </a:endParaRPr>
          </a:p>
          <a:p>
            <a:pPr marR="60325" lvl="0">
              <a:lnSpc>
                <a:spcPct val="115000"/>
              </a:lnSpc>
              <a:spcBef>
                <a:spcPts val="0"/>
              </a:spcBef>
              <a:spcAft>
                <a:spcPts val="0"/>
              </a:spcAft>
            </a:pPr>
            <a:r>
              <a:rPr lang="en-GB" b="1" dirty="0">
                <a:solidFill>
                  <a:srgbClr val="4F81BD"/>
                </a:solidFill>
                <a:latin typeface="Calibri" panose="020F0502020204030204" pitchFamily="34" charset="0"/>
                <a:ea typeface="SimSun" panose="02010600030101010101" pitchFamily="2" charset="-122"/>
                <a:cs typeface="Arial" panose="020B0604020202020204" pitchFamily="34" charset="0"/>
              </a:rPr>
              <a:t>Article 29</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b="1" dirty="0">
                <a:solidFill>
                  <a:srgbClr val="4F81BD"/>
                </a:solidFill>
                <a:latin typeface="Calibri" panose="020F0502020204030204" pitchFamily="34" charset="0"/>
                <a:ea typeface="SimSun" panose="02010600030101010101" pitchFamily="2" charset="-122"/>
                <a:cs typeface="Arial" panose="020B0604020202020204" pitchFamily="34" charset="0"/>
              </a:rPr>
              <a:t>- Participation in political and public life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Calibri" panose="020F0502020204030204" pitchFamily="34" charset="0"/>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Claire is a member of a support group.</a:t>
            </a:r>
          </a:p>
          <a:p>
            <a:pPr marR="60325" lvl="0">
              <a:lnSpc>
                <a:spcPct val="115000"/>
              </a:lnSpc>
              <a:spcBef>
                <a:spcPts val="0"/>
              </a:spcBef>
              <a:spcAft>
                <a:spcPts val="0"/>
              </a:spcAft>
            </a:pPr>
            <a:endParaRPr lang="x-none" dirty="0">
              <a:latin typeface="Calibri" panose="020F0502020204030204" pitchFamily="34" charset="0"/>
              <a:ea typeface="SimSun" panose="02010600030101010101" pitchFamily="2" charset="-122"/>
              <a:cs typeface="Arial" panose="020B0604020202020204" pitchFamily="34" charset="0"/>
            </a:endParaRPr>
          </a:p>
          <a:p>
            <a:pPr marR="60325" lvl="0">
              <a:lnSpc>
                <a:spcPct val="115000"/>
              </a:lnSpc>
              <a:spcBef>
                <a:spcPts val="0"/>
              </a:spcBef>
              <a:spcAft>
                <a:spcPts val="0"/>
              </a:spcAft>
            </a:pPr>
            <a:r>
              <a:rPr lang="en-GB" b="1" dirty="0">
                <a:solidFill>
                  <a:srgbClr val="4F81BD"/>
                </a:solidFill>
                <a:latin typeface="Calibri" panose="020F0502020204030204" pitchFamily="34" charset="0"/>
                <a:ea typeface="SimSun" panose="02010600030101010101" pitchFamily="2" charset="-122"/>
                <a:cs typeface="Arial" panose="020B0604020202020204" pitchFamily="34" charset="0"/>
              </a:rPr>
              <a:t>Article 30</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 </a:t>
            </a:r>
            <a:r>
              <a:rPr lang="en-GB" b="1" dirty="0">
                <a:solidFill>
                  <a:srgbClr val="4F81BD"/>
                </a:solidFill>
                <a:latin typeface="Calibri" panose="020F0502020204030204" pitchFamily="34" charset="0"/>
                <a:ea typeface="SimSun" panose="02010600030101010101" pitchFamily="2" charset="-122"/>
                <a:cs typeface="Arial" panose="020B0604020202020204" pitchFamily="34" charset="0"/>
              </a:rPr>
              <a:t>Participation in cultural life, recreation, leisure and sports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Calibri" panose="020F0502020204030204" pitchFamily="34" charset="0"/>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She plays badminton for a club.</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116</a:t>
            </a:fld>
            <a:endParaRPr lang="x-none"/>
          </a:p>
        </p:txBody>
      </p:sp>
    </p:spTree>
    <p:extLst>
      <p:ext uri="{BB962C8B-B14F-4D97-AF65-F5344CB8AC3E}">
        <p14:creationId xmlns:p14="http://schemas.microsoft.com/office/powerpoint/2010/main" val="369579337"/>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53988"/>
            <a:ext cx="4032250" cy="2268537"/>
          </a:xfrm>
        </p:spPr>
      </p:sp>
      <p:sp>
        <p:nvSpPr>
          <p:cNvPr id="3" name="Notes Placeholder 2"/>
          <p:cNvSpPr>
            <a:spLocks noGrp="1"/>
          </p:cNvSpPr>
          <p:nvPr>
            <p:ph type="body" idx="1"/>
          </p:nvPr>
        </p:nvSpPr>
        <p:spPr>
          <a:xfrm>
            <a:off x="600498" y="2599138"/>
            <a:ext cx="5607793" cy="6182013"/>
          </a:xfrm>
        </p:spPr>
        <p:txBody>
          <a:bodyPr/>
          <a:lstStyle/>
          <a:p>
            <a:pPr>
              <a:lnSpc>
                <a:spcPct val="115000"/>
              </a:lnSpc>
              <a:spcAft>
                <a:spcPts val="600"/>
              </a:spcAft>
            </a:pPr>
            <a:r>
              <a:rPr lang="en-GB" sz="900" b="1" u="sng" dirty="0">
                <a:latin typeface="Calibri" panose="020F0502020204030204" pitchFamily="34" charset="0"/>
                <a:ea typeface="SimSun" panose="02010600030101010101" pitchFamily="2" charset="-122"/>
                <a:cs typeface="Arial" panose="020B0604020202020204" pitchFamily="34" charset="0"/>
              </a:rPr>
              <a:t>Pradeep’s story</a:t>
            </a:r>
            <a:endParaRPr lang="en-US" sz="900" dirty="0"/>
          </a:p>
          <a:p>
            <a:pPr>
              <a:spcAft>
                <a:spcPts val="600"/>
              </a:spcAft>
            </a:pPr>
            <a:r>
              <a:rPr lang="en-GB" sz="900" dirty="0">
                <a:latin typeface="Calibri" panose="020F0502020204030204" pitchFamily="34" charset="0"/>
                <a:ea typeface="SimSun" panose="02010600030101010101" pitchFamily="2" charset="-122"/>
                <a:cs typeface="Arial" panose="020B0604020202020204" pitchFamily="34" charset="0"/>
              </a:rPr>
              <a:t>Pradeep is 75-year-old man with dementia. He has lived in a small, comfortable care home in his community for some time now and he has been very content there. His main care partner at the care home, Seema, knows that at times Pradeep can act in ways that people find </a:t>
            </a:r>
            <a:r>
              <a:rPr lang="en-GB" sz="900" dirty="0" err="1">
                <a:latin typeface="Calibri" panose="020F0502020204030204" pitchFamily="34" charset="0"/>
                <a:ea typeface="SimSun" panose="02010600030101010101" pitchFamily="2" charset="-122"/>
                <a:cs typeface="Arial" panose="020B0604020202020204" pitchFamily="34" charset="0"/>
              </a:rPr>
              <a:t>upseting</a:t>
            </a:r>
            <a:r>
              <a:rPr lang="en-GB" sz="900" dirty="0">
                <a:latin typeface="Calibri" panose="020F0502020204030204" pitchFamily="34" charset="0"/>
                <a:ea typeface="SimSun" panose="02010600030101010101" pitchFamily="2" charset="-122"/>
                <a:cs typeface="Arial" panose="020B0604020202020204" pitchFamily="34" charset="0"/>
              </a:rPr>
              <a:t>. In these situations, she knows how to help him to regain control in a calm way. However, Seema was unable to come into work for several weeks and was replaced by Vikram who did not know Pradeep so well and did not understand his actions or behaviour when he became distressed. </a:t>
            </a:r>
            <a:endParaRPr lang="x-none" sz="900" dirty="0">
              <a:latin typeface="Calibri" panose="020F0502020204030204" pitchFamily="34" charset="0"/>
              <a:ea typeface="SimSun" panose="02010600030101010101" pitchFamily="2" charset="-122"/>
              <a:cs typeface="Arial" panose="020B0604020202020204" pitchFamily="34" charset="0"/>
            </a:endParaRPr>
          </a:p>
          <a:p>
            <a:pPr>
              <a:spcAft>
                <a:spcPts val="600"/>
              </a:spcAft>
            </a:pPr>
            <a:r>
              <a:rPr lang="en-GB" sz="900" dirty="0">
                <a:latin typeface="Calibri" panose="020F0502020204030204" pitchFamily="34" charset="0"/>
                <a:ea typeface="SimSun" panose="02010600030101010101" pitchFamily="2" charset="-122"/>
                <a:cs typeface="Arial" panose="020B0604020202020204" pitchFamily="34" charset="0"/>
              </a:rPr>
              <a:t>One day Pradeep was particularly distressed and agitated. Vikram tries to get him to take sedative medication but he refuses. Vikram then straps Pradeep to the bed and forcefully gives him the medication. When Pradeep’s relatives come to visit him, they notice that he has bruises all over his body. Pradeep informs them that his new care partner at the home had been violent with him. His relatives were extremely upset at the way Pradeep was treated and asked for an explanation from the care home staff. They urged the management to take measures to prevent this from happening again. </a:t>
            </a:r>
            <a:endParaRPr lang="x-none" sz="900"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spcAft>
                <a:spcPts val="600"/>
              </a:spcAft>
            </a:pP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Rights previously being enjoyed in the </a:t>
            </a:r>
            <a:r>
              <a:rPr lang="en-GB" sz="900" u="sng" dirty="0">
                <a:solidFill>
                  <a:srgbClr val="4F81BD"/>
                </a:solidFill>
                <a:latin typeface="Calibri" panose="020F0502020204030204" pitchFamily="34" charset="0"/>
                <a:ea typeface="SimSun" panose="02010600030101010101" pitchFamily="2" charset="-122"/>
                <a:cs typeface="Arial" panose="020B0604020202020204" pitchFamily="34" charset="0"/>
              </a:rPr>
              <a:t>care home include </a:t>
            </a: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(participants may mention additional rights to those listed below):</a:t>
            </a:r>
            <a:endParaRPr lang="x-none" sz="900" dirty="0">
              <a:latin typeface="Calibri" panose="020F0502020204030204" pitchFamily="34" charset="0"/>
              <a:ea typeface="SimSun" panose="02010600030101010101" pitchFamily="2" charset="-122"/>
              <a:cs typeface="Arial" panose="020B0604020202020204" pitchFamily="34" charset="0"/>
            </a:endParaRPr>
          </a:p>
          <a:p>
            <a:pPr marL="342900" marR="60325" lvl="0" indent="-171450">
              <a:lnSpc>
                <a:spcPct val="115000"/>
              </a:lnSpc>
              <a:spcBef>
                <a:spcPts val="0"/>
              </a:spcBef>
              <a:spcAft>
                <a:spcPts val="0"/>
              </a:spcAft>
              <a:buFont typeface="Symbol" panose="05050102010706020507" pitchFamily="18" charset="2"/>
              <a:buChar char=""/>
            </a:pPr>
            <a:r>
              <a:rPr lang="en-GB" sz="900" b="1" dirty="0">
                <a:solidFill>
                  <a:srgbClr val="4F81BD"/>
                </a:solidFill>
                <a:latin typeface="Calibri" panose="020F0502020204030204" pitchFamily="34" charset="0"/>
                <a:ea typeface="SimSun" panose="02010600030101010101" pitchFamily="2" charset="-122"/>
                <a:cs typeface="Arial" panose="020B0604020202020204" pitchFamily="34" charset="0"/>
              </a:rPr>
              <a:t>Article 15 - Freedom from torture or cruel, inhuman or degrading treatment or punishment</a:t>
            </a:r>
            <a:endParaRPr lang="x-none" sz="900" dirty="0">
              <a:latin typeface="Calibri" panose="020F0502020204030204" pitchFamily="34" charset="0"/>
              <a:ea typeface="SimSun" panose="02010600030101010101" pitchFamily="2" charset="-122"/>
              <a:cs typeface="Arial" panose="020B0604020202020204" pitchFamily="34" charset="0"/>
            </a:endParaRPr>
          </a:p>
          <a:p>
            <a:pPr marL="342900" marR="60325" lvl="0" indent="-171450">
              <a:lnSpc>
                <a:spcPct val="115000"/>
              </a:lnSpc>
              <a:spcBef>
                <a:spcPts val="0"/>
              </a:spcBef>
              <a:spcAft>
                <a:spcPts val="0"/>
              </a:spcAft>
              <a:buFont typeface="Calibri" panose="020F0502020204030204" pitchFamily="34" charset="0"/>
              <a:buChar char="-"/>
            </a:pP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Initially Pradeep was not ill-treated or treated with force.</a:t>
            </a:r>
            <a:endParaRPr lang="x-none" sz="900" dirty="0">
              <a:latin typeface="Calibri" panose="020F0502020204030204" pitchFamily="34" charset="0"/>
              <a:ea typeface="SimSun" panose="02010600030101010101" pitchFamily="2" charset="-122"/>
              <a:cs typeface="Arial" panose="020B0604020202020204" pitchFamily="34" charset="0"/>
            </a:endParaRPr>
          </a:p>
          <a:p>
            <a:pPr marL="342900" marR="60325" lvl="0" indent="-171450">
              <a:lnSpc>
                <a:spcPct val="115000"/>
              </a:lnSpc>
              <a:spcBef>
                <a:spcPts val="0"/>
              </a:spcBef>
              <a:spcAft>
                <a:spcPts val="0"/>
              </a:spcAft>
              <a:buFont typeface="Symbol" panose="05050102010706020507" pitchFamily="18" charset="2"/>
              <a:buChar char=""/>
            </a:pPr>
            <a:r>
              <a:rPr lang="en-GB" sz="900" b="1" dirty="0">
                <a:solidFill>
                  <a:srgbClr val="4F81BD"/>
                </a:solidFill>
                <a:latin typeface="Calibri" panose="020F0502020204030204" pitchFamily="34" charset="0"/>
                <a:ea typeface="SimSun" panose="02010600030101010101" pitchFamily="2" charset="-122"/>
                <a:cs typeface="Arial" panose="020B0604020202020204" pitchFamily="34" charset="0"/>
              </a:rPr>
              <a:t>Article 16 - Freedom from exploitation, violence or abuse</a:t>
            </a:r>
            <a:endParaRPr lang="x-none" sz="900" dirty="0">
              <a:latin typeface="Calibri" panose="020F0502020204030204" pitchFamily="34" charset="0"/>
              <a:ea typeface="SimSun" panose="02010600030101010101" pitchFamily="2" charset="-122"/>
              <a:cs typeface="Arial" panose="020B0604020202020204" pitchFamily="34" charset="0"/>
            </a:endParaRPr>
          </a:p>
          <a:p>
            <a:pPr marL="342900" marR="60325" lvl="0" indent="-171450">
              <a:lnSpc>
                <a:spcPct val="115000"/>
              </a:lnSpc>
              <a:spcBef>
                <a:spcPts val="0"/>
              </a:spcBef>
              <a:spcAft>
                <a:spcPts val="0"/>
              </a:spcAft>
              <a:buFont typeface="Calibri" panose="020F0502020204030204" pitchFamily="34" charset="0"/>
              <a:buChar char="-"/>
            </a:pP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Initially, Seema managed to support Pradeep without the use of violence.</a:t>
            </a:r>
            <a:endParaRPr lang="x-none" sz="900" dirty="0">
              <a:latin typeface="Calibri" panose="020F0502020204030204" pitchFamily="34" charset="0"/>
              <a:ea typeface="SimSun" panose="02010600030101010101" pitchFamily="2" charset="-122"/>
              <a:cs typeface="Arial" panose="020B0604020202020204" pitchFamily="34" charset="0"/>
            </a:endParaRPr>
          </a:p>
          <a:p>
            <a:pPr marL="342900" marR="60325" lvl="0" indent="-171450">
              <a:lnSpc>
                <a:spcPct val="115000"/>
              </a:lnSpc>
              <a:spcBef>
                <a:spcPts val="0"/>
              </a:spcBef>
              <a:spcAft>
                <a:spcPts val="0"/>
              </a:spcAft>
              <a:buFont typeface="Symbol" panose="05050102010706020507" pitchFamily="18" charset="2"/>
              <a:buChar char=""/>
            </a:pPr>
            <a:r>
              <a:rPr lang="en-GB" sz="900" b="1" dirty="0">
                <a:solidFill>
                  <a:srgbClr val="4F81BD"/>
                </a:solidFill>
                <a:latin typeface="Calibri" panose="020F0502020204030204" pitchFamily="34" charset="0"/>
                <a:ea typeface="SimSun" panose="02010600030101010101" pitchFamily="2" charset="-122"/>
                <a:cs typeface="Arial" panose="020B0604020202020204" pitchFamily="34" charset="0"/>
              </a:rPr>
              <a:t>Article 19</a:t>
            </a: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sz="900" b="1" dirty="0">
                <a:solidFill>
                  <a:srgbClr val="4F81BD"/>
                </a:solidFill>
                <a:latin typeface="Calibri" panose="020F0502020204030204" pitchFamily="34" charset="0"/>
                <a:ea typeface="SimSun" panose="02010600030101010101" pitchFamily="2" charset="-122"/>
                <a:cs typeface="Arial" panose="020B0604020202020204" pitchFamily="34" charset="0"/>
              </a:rPr>
              <a:t>- Living independently and being included in the community</a:t>
            </a:r>
            <a:endParaRPr lang="x-none" sz="900" dirty="0">
              <a:latin typeface="Calibri" panose="020F0502020204030204" pitchFamily="34" charset="0"/>
              <a:ea typeface="SimSun" panose="02010600030101010101" pitchFamily="2" charset="-122"/>
              <a:cs typeface="Arial" panose="020B0604020202020204" pitchFamily="34" charset="0"/>
            </a:endParaRPr>
          </a:p>
          <a:p>
            <a:pPr marL="342900" marR="60325" lvl="0" indent="-171450">
              <a:lnSpc>
                <a:spcPct val="115000"/>
              </a:lnSpc>
              <a:spcBef>
                <a:spcPts val="0"/>
              </a:spcBef>
              <a:spcAft>
                <a:spcPts val="0"/>
              </a:spcAft>
              <a:buFont typeface="Calibri" panose="020F0502020204030204" pitchFamily="34" charset="0"/>
              <a:buChar char="-"/>
            </a:pP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The care home is based in the community and he is happy about living there.</a:t>
            </a:r>
            <a:endParaRPr lang="x-none" sz="900" dirty="0">
              <a:latin typeface="Calibri" panose="020F0502020204030204" pitchFamily="34" charset="0"/>
              <a:ea typeface="SimSun" panose="02010600030101010101" pitchFamily="2" charset="-122"/>
              <a:cs typeface="Arial" panose="020B0604020202020204" pitchFamily="34" charset="0"/>
            </a:endParaRPr>
          </a:p>
          <a:p>
            <a:pPr marL="342900" marR="60325" lvl="0" indent="-171450">
              <a:lnSpc>
                <a:spcPct val="115000"/>
              </a:lnSpc>
              <a:spcBef>
                <a:spcPts val="0"/>
              </a:spcBef>
              <a:spcAft>
                <a:spcPts val="0"/>
              </a:spcAft>
              <a:buFont typeface="Symbol" panose="05050102010706020507" pitchFamily="18" charset="2"/>
              <a:buChar char=""/>
            </a:pPr>
            <a:r>
              <a:rPr lang="en-GB" sz="900" b="1" dirty="0">
                <a:solidFill>
                  <a:srgbClr val="4F81BD"/>
                </a:solidFill>
                <a:latin typeface="Calibri" panose="020F0502020204030204" pitchFamily="34" charset="0"/>
                <a:ea typeface="SimSun" panose="02010600030101010101" pitchFamily="2" charset="-122"/>
                <a:cs typeface="Arial" panose="020B0604020202020204" pitchFamily="34" charset="0"/>
              </a:rPr>
              <a:t>Article 28</a:t>
            </a: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 - </a:t>
            </a:r>
            <a:r>
              <a:rPr lang="en-GB" sz="900" b="1" dirty="0">
                <a:solidFill>
                  <a:srgbClr val="4F81BD"/>
                </a:solidFill>
                <a:latin typeface="Calibri" panose="020F0502020204030204" pitchFamily="34" charset="0"/>
                <a:ea typeface="SimSun" panose="02010600030101010101" pitchFamily="2" charset="-122"/>
                <a:cs typeface="Arial" panose="020B0604020202020204" pitchFamily="34" charset="0"/>
              </a:rPr>
              <a:t>Adequate standard of living and social protection</a:t>
            </a:r>
            <a:endParaRPr lang="x-none" sz="900" dirty="0">
              <a:latin typeface="Calibri" panose="020F0502020204030204" pitchFamily="34" charset="0"/>
              <a:ea typeface="SimSun" panose="02010600030101010101" pitchFamily="2" charset="-122"/>
              <a:cs typeface="Arial" panose="020B0604020202020204" pitchFamily="34" charset="0"/>
            </a:endParaRPr>
          </a:p>
          <a:p>
            <a:pPr marL="342900" marR="60325" lvl="0" indent="-171450">
              <a:lnSpc>
                <a:spcPct val="115000"/>
              </a:lnSpc>
              <a:spcBef>
                <a:spcPts val="0"/>
              </a:spcBef>
              <a:spcAft>
                <a:spcPts val="600"/>
              </a:spcAft>
              <a:buFont typeface="Calibri" panose="020F0502020204030204" pitchFamily="34" charset="0"/>
              <a:buChar char="-"/>
            </a:pP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Overall, the care home seems to be a good and caring environment.</a:t>
            </a:r>
            <a:endParaRPr lang="x-none" sz="900"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spcAft>
                <a:spcPts val="600"/>
              </a:spcAft>
            </a:pP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Rights being denied by his new care partner Vikram include (participants may mention additional rights to those listed below):</a:t>
            </a:r>
            <a:endParaRPr lang="x-none" sz="900" dirty="0">
              <a:latin typeface="Calibri" panose="020F0502020204030204" pitchFamily="34" charset="0"/>
              <a:ea typeface="SimSun" panose="02010600030101010101" pitchFamily="2" charset="-122"/>
              <a:cs typeface="Arial" panose="020B0604020202020204" pitchFamily="34" charset="0"/>
            </a:endParaRPr>
          </a:p>
          <a:p>
            <a:pPr marL="342900" marR="60325" lvl="0" indent="-171450">
              <a:lnSpc>
                <a:spcPct val="115000"/>
              </a:lnSpc>
              <a:spcBef>
                <a:spcPts val="0"/>
              </a:spcBef>
              <a:spcAft>
                <a:spcPts val="0"/>
              </a:spcAft>
              <a:buFont typeface="Symbol" panose="05050102010706020507" pitchFamily="18" charset="2"/>
              <a:buChar char=""/>
            </a:pPr>
            <a:r>
              <a:rPr lang="en-GB" sz="900" b="1" dirty="0">
                <a:solidFill>
                  <a:srgbClr val="4F81BD"/>
                </a:solidFill>
                <a:latin typeface="Calibri" panose="020F0502020204030204" pitchFamily="34" charset="0"/>
                <a:ea typeface="SimSun" panose="02010600030101010101" pitchFamily="2" charset="-122"/>
                <a:cs typeface="Arial" panose="020B0604020202020204" pitchFamily="34" charset="0"/>
              </a:rPr>
              <a:t>Article 12 - Equal recognition before the law</a:t>
            </a:r>
            <a:endParaRPr lang="x-none" sz="900" dirty="0">
              <a:latin typeface="Calibri" panose="020F0502020204030204" pitchFamily="34" charset="0"/>
              <a:ea typeface="SimSun" panose="02010600030101010101" pitchFamily="2" charset="-122"/>
              <a:cs typeface="Arial" panose="020B0604020202020204" pitchFamily="34" charset="0"/>
            </a:endParaRPr>
          </a:p>
          <a:p>
            <a:pPr marL="342900" marR="60325" lvl="0" indent="-171450">
              <a:lnSpc>
                <a:spcPct val="115000"/>
              </a:lnSpc>
              <a:spcBef>
                <a:spcPts val="0"/>
              </a:spcBef>
              <a:spcAft>
                <a:spcPts val="0"/>
              </a:spcAft>
              <a:buFont typeface="Calibri" panose="020F0502020204030204" pitchFamily="34" charset="0"/>
              <a:buChar char="-"/>
            </a:pP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Pradeep is forced to take medication and thus denied the right to make a decision for himself.</a:t>
            </a:r>
            <a:endParaRPr lang="x-none" sz="900" dirty="0">
              <a:latin typeface="Calibri" panose="020F0502020204030204" pitchFamily="34" charset="0"/>
              <a:ea typeface="SimSun" panose="02010600030101010101" pitchFamily="2" charset="-122"/>
              <a:cs typeface="Arial" panose="020B0604020202020204" pitchFamily="34" charset="0"/>
            </a:endParaRPr>
          </a:p>
          <a:p>
            <a:pPr marL="342900" marR="60325" lvl="0" indent="-171450">
              <a:lnSpc>
                <a:spcPct val="115000"/>
              </a:lnSpc>
              <a:spcBef>
                <a:spcPts val="0"/>
              </a:spcBef>
              <a:spcAft>
                <a:spcPts val="0"/>
              </a:spcAft>
              <a:buFont typeface="Symbol" panose="05050102010706020507" pitchFamily="18" charset="2"/>
              <a:buChar char=""/>
            </a:pPr>
            <a:r>
              <a:rPr lang="en-GB" sz="900" b="1" dirty="0">
                <a:solidFill>
                  <a:srgbClr val="4F81BD"/>
                </a:solidFill>
                <a:latin typeface="Calibri" panose="020F0502020204030204" pitchFamily="34" charset="0"/>
                <a:ea typeface="SimSun" panose="02010600030101010101" pitchFamily="2" charset="-122"/>
                <a:cs typeface="Arial" panose="020B0604020202020204" pitchFamily="34" charset="0"/>
              </a:rPr>
              <a:t>Article 15</a:t>
            </a: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sz="900" b="1" dirty="0">
                <a:solidFill>
                  <a:srgbClr val="4F81BD"/>
                </a:solidFill>
                <a:latin typeface="Calibri" panose="020F0502020204030204" pitchFamily="34" charset="0"/>
                <a:ea typeface="SimSun" panose="02010600030101010101" pitchFamily="2" charset="-122"/>
                <a:cs typeface="Arial" panose="020B0604020202020204" pitchFamily="34" charset="0"/>
              </a:rPr>
              <a:t>- Freedom from torture or cruel, inhuman or degrading treatment or punishment</a:t>
            </a:r>
            <a:endParaRPr lang="x-none" sz="900" dirty="0">
              <a:latin typeface="Calibri" panose="020F0502020204030204" pitchFamily="34" charset="0"/>
              <a:ea typeface="SimSun" panose="02010600030101010101" pitchFamily="2" charset="-122"/>
              <a:cs typeface="Arial" panose="020B0604020202020204" pitchFamily="34" charset="0"/>
            </a:endParaRPr>
          </a:p>
          <a:p>
            <a:pPr marL="342900" marR="60325" lvl="0" indent="-171450">
              <a:lnSpc>
                <a:spcPct val="115000"/>
              </a:lnSpc>
              <a:spcBef>
                <a:spcPts val="0"/>
              </a:spcBef>
              <a:spcAft>
                <a:spcPts val="0"/>
              </a:spcAft>
              <a:buFont typeface="Calibri" panose="020F0502020204030204" pitchFamily="34" charset="0"/>
              <a:buChar char="-"/>
            </a:pP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Pradeep is now subject to ill-treatment and treatment by force.</a:t>
            </a:r>
            <a:endParaRPr lang="x-none" sz="900" dirty="0">
              <a:latin typeface="Calibri" panose="020F0502020204030204" pitchFamily="34" charset="0"/>
              <a:ea typeface="SimSun" panose="02010600030101010101" pitchFamily="2" charset="-122"/>
              <a:cs typeface="Arial" panose="020B0604020202020204" pitchFamily="34" charset="0"/>
            </a:endParaRPr>
          </a:p>
          <a:p>
            <a:pPr marL="342900" marR="60325" lvl="0" indent="-171450">
              <a:lnSpc>
                <a:spcPct val="115000"/>
              </a:lnSpc>
              <a:spcBef>
                <a:spcPts val="0"/>
              </a:spcBef>
              <a:spcAft>
                <a:spcPts val="0"/>
              </a:spcAft>
              <a:buFont typeface="Symbol" panose="05050102010706020507" pitchFamily="18" charset="2"/>
              <a:buChar char=""/>
            </a:pP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sz="900" b="1" dirty="0">
                <a:solidFill>
                  <a:srgbClr val="4F81BD"/>
                </a:solidFill>
                <a:latin typeface="Calibri" panose="020F0502020204030204" pitchFamily="34" charset="0"/>
                <a:ea typeface="SimSun" panose="02010600030101010101" pitchFamily="2" charset="-122"/>
                <a:cs typeface="Arial" panose="020B0604020202020204" pitchFamily="34" charset="0"/>
              </a:rPr>
              <a:t>Article 16</a:t>
            </a: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 - </a:t>
            </a:r>
            <a:r>
              <a:rPr lang="en-GB" sz="900" b="1" dirty="0">
                <a:solidFill>
                  <a:srgbClr val="4F81BD"/>
                </a:solidFill>
                <a:latin typeface="Calibri" panose="020F0502020204030204" pitchFamily="34" charset="0"/>
                <a:ea typeface="SimSun" panose="02010600030101010101" pitchFamily="2" charset="-122"/>
                <a:cs typeface="Arial" panose="020B0604020202020204" pitchFamily="34" charset="0"/>
              </a:rPr>
              <a:t>Freedom from exploitation, violence or abuse</a:t>
            </a:r>
            <a:endParaRPr lang="x-none" sz="900" dirty="0">
              <a:latin typeface="Calibri" panose="020F0502020204030204" pitchFamily="34" charset="0"/>
              <a:ea typeface="SimSun" panose="02010600030101010101" pitchFamily="2" charset="-122"/>
              <a:cs typeface="Arial" panose="020B0604020202020204" pitchFamily="34" charset="0"/>
            </a:endParaRPr>
          </a:p>
          <a:p>
            <a:pPr marL="342900" marR="60325" lvl="0" indent="-171450">
              <a:lnSpc>
                <a:spcPct val="115000"/>
              </a:lnSpc>
              <a:spcBef>
                <a:spcPts val="0"/>
              </a:spcBef>
              <a:spcAft>
                <a:spcPts val="600"/>
              </a:spcAft>
              <a:buFont typeface="Calibri" panose="020F0502020204030204" pitchFamily="34" charset="0"/>
              <a:buChar char="-"/>
            </a:pP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Pradeep has bruises on his body because he has suffered violence and abuse.</a:t>
            </a:r>
            <a:endParaRPr lang="x-none" sz="900" dirty="0">
              <a:latin typeface="Calibri" panose="020F0502020204030204" pitchFamily="34" charset="0"/>
              <a:ea typeface="SimSun" panose="02010600030101010101" pitchFamily="2" charset="-122"/>
              <a:cs typeface="Arial" panose="020B0604020202020204" pitchFamily="34" charset="0"/>
            </a:endParaRPr>
          </a:p>
          <a:p>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Explain to participants that in the following topics, they will zoom in on specific articles of the CRPD. Articles 12, 16 and 19 are used as entry points to understanding the CRPD but many other articles are useful and relevant to the topics that are discussed below. All the articles are interrelated.</a:t>
            </a:r>
            <a:endParaRPr lang="x-none" sz="900" dirty="0"/>
          </a:p>
        </p:txBody>
      </p:sp>
      <p:sp>
        <p:nvSpPr>
          <p:cNvPr id="4" name="Slide Number Placeholder 3"/>
          <p:cNvSpPr>
            <a:spLocks noGrp="1"/>
          </p:cNvSpPr>
          <p:nvPr>
            <p:ph type="sldNum" sz="quarter" idx="5"/>
          </p:nvPr>
        </p:nvSpPr>
        <p:spPr/>
        <p:txBody>
          <a:bodyPr/>
          <a:lstStyle/>
          <a:p>
            <a:fld id="{B30A59C1-2D98-4297-91D0-BBB9964FC570}" type="slidenum">
              <a:rPr lang="x-none" smtClean="0"/>
              <a:t>117</a:t>
            </a:fld>
            <a:endParaRPr lang="x-none"/>
          </a:p>
        </p:txBody>
      </p:sp>
    </p:spTree>
    <p:extLst>
      <p:ext uri="{BB962C8B-B14F-4D97-AF65-F5344CB8AC3E}">
        <p14:creationId xmlns:p14="http://schemas.microsoft.com/office/powerpoint/2010/main" val="2987726544"/>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en-GB" dirty="0">
              <a:latin typeface="Calibri" panose="020F0502020204030204" pitchFamily="34" charset="0"/>
              <a:ea typeface="SimSun" panose="02010600030101010101" pitchFamily="2" charset="-122"/>
              <a:cs typeface="Arial" panose="020B0604020202020204" pitchFamily="34" charset="0"/>
            </a:endParaRPr>
          </a:p>
          <a:p>
            <a:pPr algn="just">
              <a:spcAft>
                <a:spcPts val="0"/>
              </a:spcAft>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1 hour and 5 minutes.</a:t>
            </a:r>
            <a:endParaRPr lang="en-GB"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endParaRPr lang="en-GB"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marR="60325" algn="just">
              <a:lnSpc>
                <a:spcPct val="115000"/>
              </a:lnSpc>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Article 12 will be addressed further in the modules on </a:t>
            </a:r>
            <a:r>
              <a:rPr lang="en-GB" i="1" dirty="0">
                <a:solidFill>
                  <a:srgbClr val="4F81BD"/>
                </a:solidFill>
                <a:latin typeface="Calibri" panose="020F0502020204030204" pitchFamily="34" charset="0"/>
                <a:ea typeface="SimSun" panose="02010600030101010101" pitchFamily="2" charset="-122"/>
                <a:cs typeface="Calibri" panose="020F0502020204030204" pitchFamily="34" charset="0"/>
              </a:rPr>
              <a:t>Legal capacity and the right to decide, </a:t>
            </a: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and on </a:t>
            </a:r>
            <a:r>
              <a:rPr lang="en-GB" i="1" dirty="0">
                <a:solidFill>
                  <a:srgbClr val="4F81BD"/>
                </a:solidFill>
                <a:latin typeface="Calibri" panose="020F0502020204030204" pitchFamily="34" charset="0"/>
                <a:ea typeface="SimSun" panose="02010600030101010101" pitchFamily="2" charset="-122"/>
                <a:cs typeface="Calibri" panose="020F0502020204030204" pitchFamily="34" charset="0"/>
              </a:rPr>
              <a:t>Supported decision-making and advance planning</a:t>
            </a: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118</a:t>
            </a:fld>
            <a:endParaRPr lang="x-none"/>
          </a:p>
        </p:txBody>
      </p:sp>
    </p:spTree>
    <p:extLst>
      <p:ext uri="{BB962C8B-B14F-4D97-AF65-F5344CB8AC3E}">
        <p14:creationId xmlns:p14="http://schemas.microsoft.com/office/powerpoint/2010/main" val="281411319"/>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685800"/>
            <a:ext cx="5961062" cy="3354388"/>
          </a:xfrm>
        </p:spPr>
      </p:sp>
      <p:sp>
        <p:nvSpPr>
          <p:cNvPr id="3" name="Notes Placeholder 2"/>
          <p:cNvSpPr>
            <a:spLocks noGrp="1"/>
          </p:cNvSpPr>
          <p:nvPr>
            <p:ph type="body" idx="1"/>
          </p:nvPr>
        </p:nvSpPr>
        <p:spPr>
          <a:xfrm>
            <a:off x="680879" y="4040227"/>
            <a:ext cx="5447030" cy="5401926"/>
          </a:xfrm>
        </p:spPr>
        <p:txBody>
          <a:bodyPr/>
          <a:lstStyle/>
          <a:p>
            <a:pPr>
              <a:lnSpc>
                <a:spcPct val="115000"/>
              </a:lnSpc>
              <a:spcAft>
                <a:spcPts val="1000"/>
              </a:spcAft>
            </a:pPr>
            <a:r>
              <a:rPr lang="en-GB" b="1" i="1" dirty="0">
                <a:latin typeface="Calibri" panose="020F0502020204030204" pitchFamily="34" charset="0"/>
                <a:ea typeface="SimSun" panose="02010600030101010101" pitchFamily="2" charset="-122"/>
                <a:cs typeface="Arial" panose="020B0604020202020204" pitchFamily="34" charset="0"/>
              </a:rPr>
              <a:t>Exercise 5.1: Zooming in on article 12 - The right to equal recognition before the law (15 min.)</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Depending on the knowledge of participants and on the extent to which the CRPD has been explained previously in this module, it may be necessary to go through each paragraph of article 12 with participants.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Alternatively, participants can be given a few minutes to read the article for themselves.</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easy-to-read version may be used to support participants’ understanding. Provide any clarification that is necessary. </a:t>
            </a:r>
            <a:r>
              <a:rPr lang="en-US" b="1"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ctr">
              <a:lnSpc>
                <a:spcPct val="115000"/>
              </a:lnSpc>
              <a:spcAft>
                <a:spcPts val="600"/>
              </a:spcAft>
            </a:pPr>
            <a:r>
              <a:rPr lang="en-US" b="1" dirty="0">
                <a:latin typeface="Calibri" panose="020F0502020204030204" pitchFamily="34" charset="0"/>
                <a:ea typeface="Times New Roman" panose="02020603050405020304" pitchFamily="18" charset="0"/>
                <a:cs typeface="Calibri" panose="020F0502020204030204" pitchFamily="34" charset="0"/>
              </a:rPr>
              <a:t>Article 12 </a:t>
            </a:r>
            <a:r>
              <a:rPr lang="en-US" b="1" i="1" dirty="0">
                <a:latin typeface="Calibri" panose="020F0502020204030204" pitchFamily="34" charset="0"/>
                <a:ea typeface="Times New Roman" panose="02020603050405020304" pitchFamily="18" charset="0"/>
                <a:cs typeface="Calibri" panose="020F0502020204030204" pitchFamily="34" charset="0"/>
              </a:rPr>
              <a:t>(</a:t>
            </a:r>
            <a:r>
              <a:rPr lang="en-US" b="1" i="1" dirty="0">
                <a:latin typeface="Calibri" panose="020F0502020204030204" pitchFamily="34" charset="0"/>
                <a:ea typeface="Times New Roman" panose="02020603050405020304" pitchFamily="18" charset="0"/>
                <a:cs typeface="Calibri" panose="020F0502020204030204" pitchFamily="34" charset="0"/>
                <a:hlinkClick r:id="rId3" action="ppaction://hlinkfile" tooltip=", January 2007 #85"/>
              </a:rPr>
              <a:t>20</a:t>
            </a:r>
            <a:r>
              <a:rPr lang="en-US" b="1" i="1" dirty="0">
                <a:latin typeface="Calibri" panose="020F0502020204030204" pitchFamily="34" charset="0"/>
                <a:ea typeface="Times New Roman" panose="02020603050405020304" pitchFamily="18" charset="0"/>
                <a:cs typeface="Calibri" panose="020F0502020204030204" pitchFamily="34" charset="0"/>
              </a:rPr>
              <a:t>), (</a:t>
            </a:r>
            <a:r>
              <a:rPr lang="en-US" b="1" i="1" dirty="0">
                <a:latin typeface="Calibri" panose="020F0502020204030204" pitchFamily="34" charset="0"/>
                <a:ea typeface="Times New Roman" panose="02020603050405020304" pitchFamily="18" charset="0"/>
                <a:cs typeface="Calibri" panose="020F0502020204030204" pitchFamily="34" charset="0"/>
                <a:hlinkClick r:id="rId4" action="ppaction://hlinkfile" tooltip="United Nations (UN) Enable, 2012 #60"/>
              </a:rPr>
              <a:t>21</a:t>
            </a:r>
            <a:r>
              <a:rPr lang="en-US" b="1" i="1" dirty="0">
                <a:latin typeface="Calibri" panose="020F0502020204030204" pitchFamily="34" charset="0"/>
                <a:ea typeface="Times New Roman" panose="02020603050405020304" pitchFamily="18" charset="0"/>
                <a:cs typeface="Calibri" panose="020F0502020204030204" pitchFamily="34" charset="0"/>
              </a:rPr>
              <a:t>)</a:t>
            </a:r>
            <a:r>
              <a:rPr lang="en-US" b="1" dirty="0">
                <a:latin typeface="Calibri" panose="020F0502020204030204" pitchFamily="34" charset="0"/>
                <a:ea typeface="Times New Roman" panose="02020603050405020304" pitchFamily="18" charset="0"/>
                <a:cs typeface="Calibri" panose="020F0502020204030204" pitchFamily="34" charset="0"/>
              </a:rPr>
              <a:t> - Equal recognition before the law</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solidFill>
                  <a:srgbClr val="000000"/>
                </a:solidFill>
                <a:latin typeface="Calibri" panose="020F0502020204030204" pitchFamily="34" charset="0"/>
                <a:ea typeface="Times New Roman" panose="02020603050405020304" pitchFamily="18" charset="0"/>
                <a:cs typeface="Calibri" panose="020F0502020204030204" pitchFamily="34" charset="0"/>
              </a:rPr>
              <a:t>1. States Parties reaffirm that persons with disabilities have the right to recognition everywhere as persons before the law.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US" sz="1600" dirty="0">
                <a:solidFill>
                  <a:srgbClr val="8064A2"/>
                </a:solidFill>
                <a:latin typeface="Calibri" panose="020F0502020204030204" pitchFamily="34" charset="0"/>
                <a:ea typeface="Times New Roman" panose="02020603050405020304" pitchFamily="18" charset="0"/>
                <a:cs typeface="Calibri" panose="020F0502020204030204" pitchFamily="34" charset="0"/>
              </a:rPr>
              <a:t>The law must recognize that people with disabilities are human beings with rights and responsibilities like anyone else.</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119</a:t>
            </a:fld>
            <a:endParaRPr lang="x-none"/>
          </a:p>
        </p:txBody>
      </p:sp>
    </p:spTree>
    <p:extLst>
      <p:ext uri="{BB962C8B-B14F-4D97-AF65-F5344CB8AC3E}">
        <p14:creationId xmlns:p14="http://schemas.microsoft.com/office/powerpoint/2010/main" val="3958097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Here is an example of discrimination:</a:t>
            </a:r>
            <a:endParaRPr lang="x-none">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spcAft>
                <a:spcPts val="600"/>
              </a:spcAft>
            </a:pPr>
            <a:r>
              <a:rPr lang="en-GB" dirty="0">
                <a:latin typeface="Calibri" panose="020F0502020204030204" pitchFamily="34" charset="0"/>
                <a:ea typeface="SimSun" panose="02010600030101010101" pitchFamily="2" charset="-122"/>
                <a:cs typeface="Calibri" panose="020F0502020204030204" pitchFamily="34" charset="0"/>
              </a:rPr>
              <a:t>Anastasia lives in the poorest area of a large urban city. She has been suffering from stomach pain for a few weeks. As she does not have enough money to pay for a private doctor, she has to present herself to the emergency department of a general hospital. The emergency staff know her as she was brought by the police for mental health issues before. When she complains to the staff about the stomach pain, they say that she is imagining it and send her away. Two days later she has to be brought back by ambulance and she is diagnosed with a perforated ulcer.</a:t>
            </a:r>
            <a:endParaRPr lang="x-none">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Ask participants to identify how Anastasia is discriminated against. Examples may include:</a:t>
            </a:r>
            <a:endParaRPr lang="x-none">
              <a:latin typeface="Calibri" panose="020F0502020204030204" pitchFamily="34" charset="0"/>
              <a:ea typeface="SimSun" panose="02010600030101010101" pitchFamily="2" charset="-122"/>
              <a:cs typeface="Arial" panose="020B0604020202020204" pitchFamily="34" charset="0"/>
            </a:endParaRPr>
          </a:p>
          <a:p>
            <a:pPr marL="342900" marR="60325" lvl="0" indent="-342900" algn="just">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She is discriminated in accessing general health care because she cannot pay for a private doctor.</a:t>
            </a:r>
            <a:endParaRPr lang="x-none">
              <a:latin typeface="Calibri" panose="020F0502020204030204" pitchFamily="34" charset="0"/>
              <a:ea typeface="SimSun" panose="02010600030101010101" pitchFamily="2" charset="-122"/>
              <a:cs typeface="Arial" panose="020B0604020202020204" pitchFamily="34" charset="0"/>
            </a:endParaRPr>
          </a:p>
          <a:p>
            <a:pPr marL="342900" marR="60325" lvl="0" indent="-342900" algn="just">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At the hospital she is discriminated against by the staff on the grounds of her previous experience of mental health issues.</a:t>
            </a:r>
            <a:endParaRPr lang="x-none">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12</a:t>
            </a:fld>
            <a:endParaRPr lang="en-GB"/>
          </a:p>
        </p:txBody>
      </p:sp>
    </p:spTree>
    <p:extLst>
      <p:ext uri="{BB962C8B-B14F-4D97-AF65-F5344CB8AC3E}">
        <p14:creationId xmlns:p14="http://schemas.microsoft.com/office/powerpoint/2010/main" val="3975053472"/>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algn="just">
              <a:lnSpc>
                <a:spcPct val="115000"/>
              </a:lnSpc>
            </a:pPr>
            <a:r>
              <a:rPr lang="en-GB" sz="1050" dirty="0">
                <a:solidFill>
                  <a:srgbClr val="000000"/>
                </a:solidFill>
                <a:latin typeface="Calibri" panose="020F0502020204030204" pitchFamily="34" charset="0"/>
                <a:ea typeface="Times New Roman" panose="02020603050405020304" pitchFamily="18" charset="0"/>
                <a:cs typeface="Calibri" panose="020F0502020204030204" pitchFamily="34" charset="0"/>
              </a:rPr>
              <a:t>2. States Parties shall recognize that persons with disabilities enjoy legal capacity on an equal basis with others in all aspects of life.</a:t>
            </a:r>
            <a:endParaRPr lang="x-none" sz="1050"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endParaRPr lang="en-US" dirty="0">
              <a:solidFill>
                <a:srgbClr val="8064A2"/>
              </a:solidFill>
              <a:latin typeface="Calibri" panose="020F0502020204030204" pitchFamily="34" charset="0"/>
              <a:ea typeface="Times New Roman" panose="02020603050405020304" pitchFamily="18" charset="0"/>
              <a:cs typeface="Calibri" panose="020F0502020204030204" pitchFamily="34" charset="0"/>
            </a:endParaRPr>
          </a:p>
          <a:p>
            <a:pPr marR="60325" algn="just">
              <a:lnSpc>
                <a:spcPct val="115000"/>
              </a:lnSpc>
            </a:pPr>
            <a:r>
              <a:rPr lang="en-US" dirty="0">
                <a:solidFill>
                  <a:srgbClr val="8064A2"/>
                </a:solidFill>
                <a:latin typeface="Calibri" panose="020F0502020204030204" pitchFamily="34" charset="0"/>
                <a:ea typeface="Times New Roman" panose="02020603050405020304" pitchFamily="18" charset="0"/>
                <a:cs typeface="Calibri" panose="020F0502020204030204" pitchFamily="34" charset="0"/>
              </a:rPr>
              <a:t>People with disabilities have the same rights as everybody else and must be able to use them. People with disabilities must be able to act under the law which means they can engage in transactions and create, modify or end legal relationships. They can make their own decisions and others must respect their decisions.</a:t>
            </a:r>
            <a:endParaRPr lang="x-none" sz="1050"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120</a:t>
            </a:fld>
            <a:endParaRPr lang="x-none"/>
          </a:p>
        </p:txBody>
      </p:sp>
    </p:spTree>
    <p:extLst>
      <p:ext uri="{BB962C8B-B14F-4D97-AF65-F5344CB8AC3E}">
        <p14:creationId xmlns:p14="http://schemas.microsoft.com/office/powerpoint/2010/main" val="1779733908"/>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algn="just">
              <a:lnSpc>
                <a:spcPct val="115000"/>
              </a:lnSpc>
            </a:pPr>
            <a:r>
              <a:rPr lang="en-GB" dirty="0">
                <a:solidFill>
                  <a:srgbClr val="000000"/>
                </a:solidFill>
                <a:latin typeface="Calibri" panose="020F0502020204030204" pitchFamily="34" charset="0"/>
                <a:ea typeface="Times New Roman" panose="02020603050405020304" pitchFamily="18" charset="0"/>
                <a:cs typeface="Calibri" panose="020F0502020204030204" pitchFamily="34" charset="0"/>
              </a:rPr>
              <a:t>3. States Parties shall take appropriate measures to provide access by persons with disabilities to the support they may require in exercising their legal capacity. </a:t>
            </a:r>
            <a:endParaRPr lang="x-none" dirty="0">
              <a:latin typeface="Calibri" panose="020F0502020204030204" pitchFamily="34" charset="0"/>
              <a:ea typeface="SimSun" panose="02010600030101010101" pitchFamily="2" charset="-122"/>
              <a:cs typeface="Arial" panose="020B0604020202020204" pitchFamily="34" charset="0"/>
            </a:endParaRPr>
          </a:p>
          <a:p>
            <a:r>
              <a:rPr lang="en-US" sz="1600" dirty="0">
                <a:solidFill>
                  <a:srgbClr val="8064A2"/>
                </a:solidFill>
                <a:latin typeface="Calibri" panose="020F0502020204030204" pitchFamily="34" charset="0"/>
                <a:ea typeface="Times New Roman" panose="02020603050405020304" pitchFamily="18" charset="0"/>
              </a:rPr>
              <a:t>When it is hard for people with disabilities to make decisions on their own, they have the right to receive support to help them make decisions.</a:t>
            </a:r>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121</a:t>
            </a:fld>
            <a:endParaRPr lang="x-none"/>
          </a:p>
        </p:txBody>
      </p:sp>
    </p:spTree>
    <p:extLst>
      <p:ext uri="{BB962C8B-B14F-4D97-AF65-F5344CB8AC3E}">
        <p14:creationId xmlns:p14="http://schemas.microsoft.com/office/powerpoint/2010/main" val="714291143"/>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879" y="4784070"/>
            <a:ext cx="5447030" cy="4017791"/>
          </a:xfrm>
        </p:spPr>
        <p:txBody>
          <a:bodyPr/>
          <a:lstStyle/>
          <a:p>
            <a:pPr marR="60325" algn="just">
              <a:spcAft>
                <a:spcPts val="600"/>
              </a:spcAft>
            </a:pPr>
            <a:r>
              <a:rPr lang="en-GB" dirty="0">
                <a:solidFill>
                  <a:srgbClr val="000000"/>
                </a:solidFill>
                <a:latin typeface="Calibri" panose="020F0502020204030204" pitchFamily="34" charset="0"/>
                <a:ea typeface="Times New Roman" panose="02020603050405020304" pitchFamily="18" charset="0"/>
                <a:cs typeface="Calibri" panose="020F0502020204030204" pitchFamily="34" charset="0"/>
              </a:rPr>
              <a:t>4. States Parties shall ensure that all measures that relate to the exercise of legal capacity provide for appropriate and effective safeguards to prevent abuse in accordance with international human rights law. Such safeguards shall ensure that measures relating to the exercise of legal capacity respect the rights, will and preferences of the person, are free of conflict of interest and undue influence, are proportional and tailored to the person’s circumstances, apply for the shortest time possible and are subject to regular review by a competent, independent and impartial authority or judicial body. The safeguards shall be proportional to the degree to which such measures affect the person’s rights and interests.</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r>
              <a:rPr lang="en-US" dirty="0">
                <a:solidFill>
                  <a:srgbClr val="8064A2"/>
                </a:solidFill>
                <a:latin typeface="Calibri" panose="020F0502020204030204" pitchFamily="34" charset="0"/>
                <a:ea typeface="Times New Roman" panose="02020603050405020304" pitchFamily="18" charset="0"/>
                <a:cs typeface="Calibri" panose="020F0502020204030204" pitchFamily="34" charset="0"/>
              </a:rPr>
              <a:t>When people receive support to make decisions, they must be protected against possible abuse. Also:</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spcBef>
                <a:spcPts val="0"/>
              </a:spcBef>
              <a:spcAft>
                <a:spcPts val="0"/>
              </a:spcAft>
              <a:buFont typeface="Calibri" panose="020F0502020204030204" pitchFamily="34" charset="0"/>
              <a:buChar char="-"/>
            </a:pPr>
            <a:r>
              <a:rPr lang="en-US" dirty="0">
                <a:solidFill>
                  <a:srgbClr val="8064A2"/>
                </a:solidFill>
                <a:latin typeface="Calibri" panose="020F0502020204030204" pitchFamily="34" charset="0"/>
                <a:ea typeface="Times New Roman" panose="02020603050405020304" pitchFamily="18" charset="0"/>
                <a:cs typeface="Calibri" panose="020F0502020204030204" pitchFamily="34" charset="0"/>
              </a:rPr>
              <a:t>The support that the person receives should respect the rights of the person and what the person wants;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spcBef>
                <a:spcPts val="0"/>
              </a:spcBef>
              <a:spcAft>
                <a:spcPts val="0"/>
              </a:spcAft>
              <a:buFont typeface="Calibri" panose="020F0502020204030204" pitchFamily="34" charset="0"/>
              <a:buChar char="-"/>
            </a:pPr>
            <a:r>
              <a:rPr lang="en-US" dirty="0">
                <a:solidFill>
                  <a:srgbClr val="8064A2"/>
                </a:solidFill>
                <a:latin typeface="Calibri" panose="020F0502020204030204" pitchFamily="34" charset="0"/>
                <a:ea typeface="Times New Roman" panose="02020603050405020304" pitchFamily="18" charset="0"/>
                <a:cs typeface="Calibri" panose="020F0502020204030204" pitchFamily="34" charset="0"/>
              </a:rPr>
              <a:t>It should not be in the interest of or benefit others;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spcBef>
                <a:spcPts val="0"/>
              </a:spcBef>
              <a:spcAft>
                <a:spcPts val="0"/>
              </a:spcAft>
              <a:buFont typeface="Calibri" panose="020F0502020204030204" pitchFamily="34" charset="0"/>
              <a:buChar char="-"/>
            </a:pPr>
            <a:r>
              <a:rPr lang="en-US" dirty="0">
                <a:solidFill>
                  <a:srgbClr val="8064A2"/>
                </a:solidFill>
                <a:latin typeface="Calibri" panose="020F0502020204030204" pitchFamily="34" charset="0"/>
                <a:ea typeface="SimSun" panose="02010600030101010101" pitchFamily="2" charset="-122"/>
                <a:cs typeface="Arial" panose="020B0604020202020204" pitchFamily="34" charset="0"/>
              </a:rPr>
              <a:t>The persons  providing support should not try to influence the person to make decisions they do not want to make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spcBef>
                <a:spcPts val="0"/>
              </a:spcBef>
              <a:spcAft>
                <a:spcPts val="0"/>
              </a:spcAft>
              <a:buFont typeface="Calibri" panose="020F0502020204030204" pitchFamily="34" charset="0"/>
              <a:buChar char="-"/>
            </a:pPr>
            <a:r>
              <a:rPr lang="en-US" dirty="0">
                <a:solidFill>
                  <a:srgbClr val="8064A2"/>
                </a:solidFill>
                <a:latin typeface="Calibri" panose="020F0502020204030204" pitchFamily="34" charset="0"/>
                <a:ea typeface="Times New Roman" panose="02020603050405020304" pitchFamily="18" charset="0"/>
                <a:cs typeface="Calibri" panose="020F0502020204030204" pitchFamily="34" charset="0"/>
              </a:rPr>
              <a:t>There should be the right amount of support for what the person needs;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spcBef>
                <a:spcPts val="0"/>
              </a:spcBef>
              <a:spcAft>
                <a:spcPts val="0"/>
              </a:spcAft>
              <a:buFont typeface="Calibri" panose="020F0502020204030204" pitchFamily="34" charset="0"/>
              <a:buChar char="-"/>
            </a:pPr>
            <a:r>
              <a:rPr lang="en-US" dirty="0">
                <a:solidFill>
                  <a:srgbClr val="8064A2"/>
                </a:solidFill>
                <a:latin typeface="Calibri" panose="020F0502020204030204" pitchFamily="34" charset="0"/>
                <a:ea typeface="Times New Roman" panose="02020603050405020304" pitchFamily="18" charset="0"/>
                <a:cs typeface="Calibri" panose="020F0502020204030204" pitchFamily="34" charset="0"/>
              </a:rPr>
              <a:t>The support should be for as short a time as possible;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spcBef>
                <a:spcPts val="0"/>
              </a:spcBef>
              <a:spcAft>
                <a:spcPts val="0"/>
              </a:spcAft>
              <a:buFont typeface="Calibri" panose="020F0502020204030204" pitchFamily="34" charset="0"/>
              <a:buChar char="-"/>
            </a:pPr>
            <a:r>
              <a:rPr lang="en-US" dirty="0">
                <a:solidFill>
                  <a:srgbClr val="8064A2"/>
                </a:solidFill>
                <a:latin typeface="Calibri" panose="020F0502020204030204" pitchFamily="34" charset="0"/>
                <a:ea typeface="Times New Roman" panose="02020603050405020304" pitchFamily="18" charset="0"/>
                <a:cs typeface="Calibri" panose="020F0502020204030204" pitchFamily="34" charset="0"/>
              </a:rPr>
              <a:t>It should be checked regularly by an authority which can be trusted.</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122</a:t>
            </a:fld>
            <a:endParaRPr lang="x-none"/>
          </a:p>
        </p:txBody>
      </p:sp>
    </p:spTree>
    <p:extLst>
      <p:ext uri="{BB962C8B-B14F-4D97-AF65-F5344CB8AC3E}">
        <p14:creationId xmlns:p14="http://schemas.microsoft.com/office/powerpoint/2010/main" val="3265903574"/>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algn="just">
              <a:lnSpc>
                <a:spcPct val="115000"/>
              </a:lnSpc>
            </a:pPr>
            <a:r>
              <a:rPr lang="en-GB" dirty="0">
                <a:solidFill>
                  <a:srgbClr val="000000"/>
                </a:solidFill>
                <a:latin typeface="Calibri" panose="020F0502020204030204" pitchFamily="34" charset="0"/>
                <a:ea typeface="Times New Roman" panose="02020603050405020304" pitchFamily="18" charset="0"/>
                <a:cs typeface="Calibri" panose="020F0502020204030204" pitchFamily="34" charset="0"/>
              </a:rPr>
              <a:t>5. Subject to the provisions of this article, States Parties shall take all appropriate and effective measures to ensure the equal right of persons with disabilities to own or inherit property, to control their own financial affairs and to have equal access to bank loans, mortgages and other forms of financial credit, and shall ensure that persons with disabilities are not arbitrarily deprived of their property.</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US"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US" dirty="0">
                <a:solidFill>
                  <a:srgbClr val="8064A2"/>
                </a:solidFill>
                <a:latin typeface="Calibri" panose="020F0502020204030204" pitchFamily="34" charset="0"/>
                <a:ea typeface="Times New Roman" panose="02020603050405020304" pitchFamily="18" charset="0"/>
                <a:cs typeface="Calibri" panose="020F0502020204030204" pitchFamily="34" charset="0"/>
              </a:rPr>
              <a:t>Countries must protect the equal rights of people with disabilities: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gn="just">
              <a:lnSpc>
                <a:spcPct val="115000"/>
              </a:lnSpc>
              <a:spcBef>
                <a:spcPts val="0"/>
              </a:spcBef>
              <a:spcAft>
                <a:spcPts val="0"/>
              </a:spcAft>
              <a:buFont typeface="Century Gothic" panose="020B0502020202020204" pitchFamily="34" charset="0"/>
              <a:buChar char="–"/>
            </a:pPr>
            <a:r>
              <a:rPr lang="en-US" dirty="0">
                <a:solidFill>
                  <a:srgbClr val="8064A2"/>
                </a:solidFill>
                <a:latin typeface="Calibri" panose="020F0502020204030204" pitchFamily="34" charset="0"/>
                <a:ea typeface="Times New Roman" panose="02020603050405020304" pitchFamily="18" charset="0"/>
                <a:cs typeface="Calibri" panose="020F0502020204030204" pitchFamily="34" charset="0"/>
              </a:rPr>
              <a:t>To have or be given property;</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gn="just">
              <a:lnSpc>
                <a:spcPct val="115000"/>
              </a:lnSpc>
              <a:spcBef>
                <a:spcPts val="0"/>
              </a:spcBef>
              <a:spcAft>
                <a:spcPts val="0"/>
              </a:spcAft>
              <a:buFont typeface="Century Gothic" panose="020B0502020202020204" pitchFamily="34" charset="0"/>
              <a:buChar char="–"/>
            </a:pPr>
            <a:r>
              <a:rPr lang="en-US" dirty="0">
                <a:solidFill>
                  <a:srgbClr val="8064A2"/>
                </a:solidFill>
                <a:latin typeface="Calibri" panose="020F0502020204030204" pitchFamily="34" charset="0"/>
                <a:ea typeface="Times New Roman" panose="02020603050405020304" pitchFamily="18" charset="0"/>
                <a:cs typeface="Calibri" panose="020F0502020204030204" pitchFamily="34" charset="0"/>
              </a:rPr>
              <a:t>To control their money;</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gn="just">
              <a:lnSpc>
                <a:spcPct val="115000"/>
              </a:lnSpc>
              <a:spcBef>
                <a:spcPts val="0"/>
              </a:spcBef>
              <a:spcAft>
                <a:spcPts val="0"/>
              </a:spcAft>
              <a:buFont typeface="Century Gothic" panose="020B0502020202020204" pitchFamily="34" charset="0"/>
              <a:buChar char="–"/>
            </a:pPr>
            <a:r>
              <a:rPr lang="en-US" dirty="0">
                <a:solidFill>
                  <a:srgbClr val="8064A2"/>
                </a:solidFill>
                <a:latin typeface="Calibri" panose="020F0502020204030204" pitchFamily="34" charset="0"/>
                <a:ea typeface="Times New Roman" panose="02020603050405020304" pitchFamily="18" charset="0"/>
                <a:cs typeface="Calibri" panose="020F0502020204030204" pitchFamily="34" charset="0"/>
              </a:rPr>
              <a:t>To borrow money; and</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gn="just">
              <a:lnSpc>
                <a:spcPct val="115000"/>
              </a:lnSpc>
              <a:spcBef>
                <a:spcPts val="0"/>
              </a:spcBef>
              <a:spcAft>
                <a:spcPts val="0"/>
              </a:spcAft>
              <a:buFont typeface="Century Gothic" panose="020B0502020202020204" pitchFamily="34" charset="0"/>
              <a:buChar char="–"/>
            </a:pPr>
            <a:r>
              <a:rPr lang="en-US" dirty="0">
                <a:solidFill>
                  <a:srgbClr val="8064A2"/>
                </a:solidFill>
                <a:latin typeface="Calibri" panose="020F0502020204030204" pitchFamily="34" charset="0"/>
                <a:ea typeface="Times New Roman" panose="02020603050405020304" pitchFamily="18" charset="0"/>
                <a:cs typeface="Calibri" panose="020F0502020204030204" pitchFamily="34" charset="0"/>
              </a:rPr>
              <a:t>Not to have their homes or money taken away from them.</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123</a:t>
            </a:fld>
            <a:endParaRPr lang="x-none"/>
          </a:p>
        </p:txBody>
      </p:sp>
    </p:spTree>
    <p:extLst>
      <p:ext uri="{BB962C8B-B14F-4D97-AF65-F5344CB8AC3E}">
        <p14:creationId xmlns:p14="http://schemas.microsoft.com/office/powerpoint/2010/main" val="1834725384"/>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a:lnSpc>
                <a:spcPct val="115000"/>
              </a:lnSpc>
            </a:pPr>
            <a:r>
              <a:rPr lang="en-US" dirty="0">
                <a:latin typeface="Calibri" panose="020F0502020204030204" pitchFamily="34" charset="0"/>
                <a:ea typeface="Times New Roman" panose="02020603050405020304" pitchFamily="18" charset="0"/>
                <a:cs typeface="Calibri" panose="020F0502020204030204" pitchFamily="34" charset="0"/>
              </a:rPr>
              <a:t>Having read this right, consider the following question:</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pPr>
            <a:r>
              <a:rPr lang="en-US"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What does the current law(s) say about legal capacity in your country?</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spcAft>
                <a:spcPts val="1200"/>
              </a:spcAft>
            </a:pPr>
            <a:r>
              <a:rPr lang="en-US" dirty="0">
                <a:solidFill>
                  <a:srgbClr val="4F81BD"/>
                </a:solidFill>
                <a:latin typeface="Calibri" panose="020F0502020204030204" pitchFamily="34" charset="0"/>
                <a:ea typeface="Times New Roman" panose="02020603050405020304" pitchFamily="18" charset="0"/>
                <a:cs typeface="Calibri" panose="020F0502020204030204" pitchFamily="34" charset="0"/>
              </a:rPr>
              <a:t>Some examples may include: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Times New Roman" panose="02020603050405020304" pitchFamily="18" charset="0"/>
                <a:cs typeface="Calibri" panose="020F0502020204030204" pitchFamily="34" charset="0"/>
              </a:rPr>
              <a:t>We have a guardianship law that deprives people of their legal capacity.</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Times New Roman" panose="02020603050405020304" pitchFamily="18" charset="0"/>
                <a:cs typeface="Calibri" panose="020F0502020204030204" pitchFamily="34" charset="0"/>
              </a:rPr>
              <a:t>In our country, administrators are appointed to deal with the property and affairs of people with disabilities.</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pPr>
            <a:r>
              <a:rPr lang="en-US" dirty="0">
                <a:solidFill>
                  <a:srgbClr val="4F81BD"/>
                </a:solidFill>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124</a:t>
            </a:fld>
            <a:endParaRPr lang="x-none"/>
          </a:p>
        </p:txBody>
      </p:sp>
    </p:spTree>
    <p:extLst>
      <p:ext uri="{BB962C8B-B14F-4D97-AF65-F5344CB8AC3E}">
        <p14:creationId xmlns:p14="http://schemas.microsoft.com/office/powerpoint/2010/main" val="2635626011"/>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a:lnSpc>
                <a:spcPct val="115000"/>
              </a:lnSpc>
            </a:pPr>
            <a:r>
              <a:rPr lang="en-GB" b="1" i="1" dirty="0">
                <a:latin typeface="Calibri" panose="020F0502020204030204" pitchFamily="34" charset="0"/>
                <a:ea typeface="SimSun" panose="02010600030101010101" pitchFamily="2" charset="-122"/>
                <a:cs typeface="Arial" panose="020B0604020202020204" pitchFamily="34" charset="0"/>
              </a:rPr>
              <a:t>Presentation: Article 12 of the CRPD – Equal recognition before the law (35 min.)</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US"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US" dirty="0">
                <a:latin typeface="Calibri" panose="020F0502020204030204" pitchFamily="34" charset="0"/>
                <a:ea typeface="Times New Roman" panose="02020603050405020304" pitchFamily="18" charset="0"/>
                <a:cs typeface="Calibri" panose="020F0502020204030204" pitchFamily="34" charset="0"/>
              </a:rPr>
              <a:t>Article 12 is a key right of the CRPD. In fact, it underlies all the other rights. If people are not able to enjoy their right to legal capacity, it is very likely that they won’t be able to enjoy other rights.</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US" b="1"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US" b="1" dirty="0">
                <a:latin typeface="Calibri" panose="020F0502020204030204" pitchFamily="34" charset="0"/>
                <a:ea typeface="Times New Roman" panose="02020603050405020304" pitchFamily="18" charset="0"/>
                <a:cs typeface="Calibri" panose="020F0502020204030204" pitchFamily="34" charset="0"/>
              </a:rPr>
              <a:t>Article 12 includes a number of different elements: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125</a:t>
            </a:fld>
            <a:endParaRPr lang="x-none"/>
          </a:p>
        </p:txBody>
      </p:sp>
    </p:spTree>
    <p:extLst>
      <p:ext uri="{BB962C8B-B14F-4D97-AF65-F5344CB8AC3E}">
        <p14:creationId xmlns:p14="http://schemas.microsoft.com/office/powerpoint/2010/main" val="3603307218"/>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lvl="0" algn="just">
              <a:lnSpc>
                <a:spcPct val="115000"/>
              </a:lnSpc>
            </a:pPr>
            <a:r>
              <a:rPr lang="en-US" b="1" dirty="0">
                <a:solidFill>
                  <a:prstClr val="black"/>
                </a:solidFill>
                <a:latin typeface="Calibri" panose="020F0502020204030204" pitchFamily="34" charset="0"/>
                <a:ea typeface="Times New Roman" panose="02020603050405020304" pitchFamily="18" charset="0"/>
                <a:cs typeface="Calibri" panose="020F0502020204030204" pitchFamily="34" charset="0"/>
              </a:rPr>
              <a:t>Element 1. Equal recognition before the law</a:t>
            </a:r>
          </a:p>
          <a:p>
            <a:pPr marR="60325" lvl="0" indent="-228600" algn="just">
              <a:lnSpc>
                <a:spcPct val="115000"/>
              </a:lnSpc>
              <a:buFont typeface="Arial" panose="020B0604020202020204" pitchFamily="34" charset="0"/>
              <a:buChar char="•"/>
            </a:pPr>
            <a:r>
              <a:rPr lang="en-US" dirty="0">
                <a:solidFill>
                  <a:prstClr val="black"/>
                </a:solidFill>
                <a:latin typeface="Calibri" panose="020F0502020204030204" pitchFamily="34" charset="0"/>
                <a:ea typeface="Times New Roman" panose="02020603050405020304" pitchFamily="18" charset="0"/>
                <a:cs typeface="Calibri" panose="020F0502020204030204" pitchFamily="34" charset="0"/>
              </a:rPr>
              <a:t>Article 12 requires the recognition of people with disabilities as persons before the law. </a:t>
            </a:r>
          </a:p>
          <a:p>
            <a:pPr marR="60325" lvl="0" indent="-228600" algn="just">
              <a:lnSpc>
                <a:spcPct val="115000"/>
              </a:lnSpc>
              <a:buFont typeface="Arial" panose="020B0604020202020204" pitchFamily="34" charset="0"/>
              <a:buChar char="•"/>
            </a:pPr>
            <a:r>
              <a:rPr lang="en-US" dirty="0">
                <a:solidFill>
                  <a:prstClr val="black"/>
                </a:solidFill>
                <a:latin typeface="Calibri" panose="020F0502020204030204" pitchFamily="34" charset="0"/>
                <a:ea typeface="Times New Roman" panose="02020603050405020304" pitchFamily="18" charset="0"/>
                <a:cs typeface="Calibri" panose="020F0502020204030204" pitchFamily="34" charset="0"/>
              </a:rPr>
              <a:t>This means that they should be protected by, and experience the benefits of, all laws in a country on an equal basis with all other people.</a:t>
            </a:r>
            <a:endParaRPr lang="x-none" dirty="0">
              <a:solidFill>
                <a:prstClr val="black"/>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126</a:t>
            </a:fld>
            <a:endParaRPr lang="x-none"/>
          </a:p>
        </p:txBody>
      </p:sp>
    </p:spTree>
    <p:extLst>
      <p:ext uri="{BB962C8B-B14F-4D97-AF65-F5344CB8AC3E}">
        <p14:creationId xmlns:p14="http://schemas.microsoft.com/office/powerpoint/2010/main" val="3629193094"/>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33563" y="1139825"/>
            <a:ext cx="2649537" cy="1490663"/>
          </a:xfrm>
        </p:spPr>
      </p:sp>
      <p:sp>
        <p:nvSpPr>
          <p:cNvPr id="3" name="Notes Placeholder 2"/>
          <p:cNvSpPr>
            <a:spLocks noGrp="1"/>
          </p:cNvSpPr>
          <p:nvPr>
            <p:ph type="body" idx="1"/>
          </p:nvPr>
        </p:nvSpPr>
        <p:spPr>
          <a:xfrm>
            <a:off x="680879" y="2961567"/>
            <a:ext cx="5447030" cy="5736742"/>
          </a:xfrm>
        </p:spPr>
        <p:txBody>
          <a:bodyPr/>
          <a:lstStyle/>
          <a:p>
            <a:pPr marR="60325" lvl="0" algn="just">
              <a:lnSpc>
                <a:spcPct val="115000"/>
              </a:lnSpc>
              <a:spcBef>
                <a:spcPts val="0"/>
              </a:spcBef>
              <a:spcAft>
                <a:spcPts val="0"/>
              </a:spcAft>
            </a:pPr>
            <a:r>
              <a:rPr lang="en-US" b="1" dirty="0">
                <a:latin typeface="Calibri" panose="020F0502020204030204" pitchFamily="34" charset="0"/>
                <a:ea typeface="Times New Roman" panose="02020603050405020304" pitchFamily="18" charset="0"/>
                <a:cs typeface="Calibri" panose="020F0502020204030204" pitchFamily="34" charset="0"/>
              </a:rPr>
              <a:t>Element 2. Legal capacity and decision-making</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spcAft>
                <a:spcPts val="600"/>
              </a:spcAft>
            </a:pPr>
            <a:r>
              <a:rPr lang="en-US" dirty="0">
                <a:latin typeface="Calibri" panose="020F0502020204030204" pitchFamily="34" charset="0"/>
                <a:ea typeface="Times New Roman" panose="02020603050405020304" pitchFamily="18" charset="0"/>
                <a:cs typeface="Calibri" panose="020F0502020204030204" pitchFamily="34" charset="0"/>
              </a:rPr>
              <a:t>Very often people with disabilities are denied the protection and benefits of the law. For instance, in some countries, the law may prevent them from getting married because of their disability, or may not allow them to sign contracts (e.g. to rent or buy a home), or they may be denied the right to spend their own money.</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spcAft>
                <a:spcPts val="600"/>
              </a:spcAft>
            </a:pPr>
            <a:r>
              <a:rPr lang="en-US" dirty="0">
                <a:latin typeface="Calibri" panose="020F0502020204030204" pitchFamily="34" charset="0"/>
                <a:ea typeface="Times New Roman" panose="02020603050405020304" pitchFamily="18" charset="0"/>
                <a:cs typeface="Calibri" panose="020F0502020204030204" pitchFamily="34" charset="0"/>
              </a:rPr>
              <a:t>According to article 12, people with disabilities have the right to make their own decisions and fully enjoy their right to legal capacity.</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US" dirty="0">
                <a:latin typeface="Calibri" panose="020F0502020204030204" pitchFamily="34" charset="0"/>
                <a:ea typeface="Times New Roman" panose="02020603050405020304" pitchFamily="18" charset="0"/>
                <a:cs typeface="Calibri" panose="020F0502020204030204" pitchFamily="34" charset="0"/>
              </a:rPr>
              <a:t>The right to legal capacity includes: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gn="just">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Calibri" panose="020F0502020204030204" pitchFamily="34" charset="0"/>
              </a:rPr>
              <a:t>the right to </a:t>
            </a:r>
            <a:r>
              <a:rPr lang="en-US" b="1" u="sng" dirty="0">
                <a:latin typeface="Calibri" panose="020F0502020204030204" pitchFamily="34" charset="0"/>
                <a:ea typeface="Times New Roman" panose="02020603050405020304" pitchFamily="18" charset="0"/>
                <a:cs typeface="Calibri" panose="020F0502020204030204" pitchFamily="34" charset="0"/>
              </a:rPr>
              <a:t>hold</a:t>
            </a:r>
            <a:r>
              <a:rPr lang="en-US" dirty="0">
                <a:latin typeface="Calibri" panose="020F0502020204030204" pitchFamily="34" charset="0"/>
                <a:ea typeface="Times New Roman" panose="02020603050405020304" pitchFamily="18" charset="0"/>
                <a:cs typeface="Calibri" panose="020F0502020204030204" pitchFamily="34" charset="0"/>
              </a:rPr>
              <a:t> rights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gn="just">
              <a:lnSpc>
                <a:spcPct val="115000"/>
              </a:lnSpc>
              <a:spcBef>
                <a:spcPts val="0"/>
              </a:spcBef>
              <a:spcAft>
                <a:spcPts val="60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Calibri" panose="020F0502020204030204" pitchFamily="34" charset="0"/>
              </a:rPr>
              <a:t>the right to </a:t>
            </a:r>
            <a:r>
              <a:rPr lang="en-US" b="1" u="sng" dirty="0">
                <a:latin typeface="Calibri" panose="020F0502020204030204" pitchFamily="34" charset="0"/>
                <a:ea typeface="Times New Roman" panose="02020603050405020304" pitchFamily="18" charset="0"/>
                <a:cs typeface="Calibri" panose="020F0502020204030204" pitchFamily="34" charset="0"/>
              </a:rPr>
              <a:t>exercise</a:t>
            </a:r>
            <a:r>
              <a:rPr lang="en-US" dirty="0">
                <a:latin typeface="Calibri" panose="020F0502020204030204" pitchFamily="34" charset="0"/>
                <a:ea typeface="Times New Roman" panose="02020603050405020304" pitchFamily="18" charset="0"/>
                <a:cs typeface="Calibri" panose="020F0502020204030204" pitchFamily="34" charset="0"/>
              </a:rPr>
              <a:t> these rights.</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spcAft>
                <a:spcPts val="600"/>
              </a:spcAft>
            </a:pPr>
            <a:r>
              <a:rPr lang="en-US" dirty="0">
                <a:latin typeface="Calibri" panose="020F0502020204030204" pitchFamily="34" charset="0"/>
                <a:ea typeface="Times New Roman" panose="02020603050405020304" pitchFamily="18" charset="0"/>
                <a:cs typeface="Calibri" panose="020F0502020204030204" pitchFamily="34" charset="0"/>
              </a:rPr>
              <a:t>People with disabilities have often been denied the possibility to exercise their rights, resulting in them being prevented from making their own decisions. That is why the right to legal capacity is often said to be “</a:t>
            </a:r>
            <a:r>
              <a:rPr lang="en-US" b="1" dirty="0">
                <a:latin typeface="Calibri" panose="020F0502020204030204" pitchFamily="34" charset="0"/>
                <a:ea typeface="Times New Roman" panose="02020603050405020304" pitchFamily="18" charset="0"/>
                <a:cs typeface="Calibri" panose="020F0502020204030204" pitchFamily="34" charset="0"/>
              </a:rPr>
              <a:t>the right to decide</a:t>
            </a:r>
            <a:r>
              <a:rPr lang="en-US" dirty="0">
                <a:latin typeface="Calibri" panose="020F0502020204030204" pitchFamily="34" charset="0"/>
                <a:ea typeface="Times New Roman" panose="02020603050405020304" pitchFamily="18" charset="0"/>
                <a:cs typeface="Calibri" panose="020F050202020403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gn="just">
              <a:lnSpc>
                <a:spcPct val="115000"/>
              </a:lnSpc>
              <a:spcBef>
                <a:spcPts val="0"/>
              </a:spcBef>
              <a:spcAft>
                <a:spcPts val="600"/>
              </a:spcAft>
              <a:buFont typeface="Wingdings" panose="05000000000000000000" pitchFamily="2" charset="2"/>
              <a:buChar char=""/>
            </a:pPr>
            <a:r>
              <a:rPr lang="en-US" dirty="0">
                <a:latin typeface="Calibri" panose="020F0502020204030204" pitchFamily="34" charset="0"/>
                <a:ea typeface="Times New Roman" panose="02020603050405020304" pitchFamily="18" charset="0"/>
                <a:cs typeface="Calibri" panose="020F0502020204030204" pitchFamily="34" charset="0"/>
              </a:rPr>
              <a:t>For example: the right to accept or refuse treatment, to buy a house, to decide where to live, etc.</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US" dirty="0">
                <a:latin typeface="Calibri" panose="020F0502020204030204" pitchFamily="34" charset="0"/>
                <a:ea typeface="Times New Roman" panose="02020603050405020304" pitchFamily="18" charset="0"/>
                <a:cs typeface="Calibri" panose="020F0502020204030204" pitchFamily="34" charset="0"/>
              </a:rPr>
              <a:t>The right to legal capacity concerns all areas of life.</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spcAft>
                <a:spcPts val="600"/>
              </a:spcAft>
            </a:pPr>
            <a:r>
              <a:rPr lang="en-US" dirty="0">
                <a:latin typeface="Calibri" panose="020F0502020204030204" pitchFamily="34" charset="0"/>
                <a:ea typeface="Times New Roman" panose="02020603050405020304" pitchFamily="18" charset="0"/>
                <a:cs typeface="Calibri" panose="020F0502020204030204" pitchFamily="34" charset="0"/>
              </a:rPr>
              <a:t>The CRPD states that people with disabilities have the right to make decisions in all aspects of life, including:</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gn="just">
              <a:lnSpc>
                <a:spcPct val="115000"/>
              </a:lnSpc>
              <a:spcBef>
                <a:spcPts val="0"/>
              </a:spcBef>
              <a:spcAft>
                <a:spcPts val="0"/>
              </a:spcAft>
              <a:buFont typeface="Symbol" panose="05050102010706020507" pitchFamily="18" charset="2"/>
              <a:buChar char=""/>
            </a:pPr>
            <a:r>
              <a:rPr lang="en-US" b="1" dirty="0">
                <a:latin typeface="Calibri" panose="020F0502020204030204" pitchFamily="34" charset="0"/>
                <a:ea typeface="Times New Roman" panose="02020603050405020304" pitchFamily="18" charset="0"/>
                <a:cs typeface="Calibri" panose="020F0502020204030204" pitchFamily="34" charset="0"/>
              </a:rPr>
              <a:t>formal decisions</a:t>
            </a:r>
            <a:r>
              <a:rPr lang="en-US" dirty="0">
                <a:latin typeface="Calibri" panose="020F0502020204030204" pitchFamily="34" charset="0"/>
                <a:ea typeface="Times New Roman" panose="02020603050405020304" pitchFamily="18" charset="0"/>
                <a:cs typeface="Calibri" panose="020F0502020204030204" pitchFamily="34" charset="0"/>
              </a:rPr>
              <a:t>: signing contracts, marrying, buying property, consenting to treatment, etc.</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gn="just">
              <a:lnSpc>
                <a:spcPct val="115000"/>
              </a:lnSpc>
              <a:spcBef>
                <a:spcPts val="0"/>
              </a:spcBef>
              <a:spcAft>
                <a:spcPts val="0"/>
              </a:spcAft>
              <a:buFont typeface="Symbol" panose="05050102010706020507" pitchFamily="18" charset="2"/>
              <a:buChar char=""/>
            </a:pPr>
            <a:r>
              <a:rPr lang="en-US" b="1" dirty="0">
                <a:latin typeface="Calibri" panose="020F0502020204030204" pitchFamily="34" charset="0"/>
                <a:ea typeface="Times New Roman" panose="02020603050405020304" pitchFamily="18" charset="0"/>
                <a:cs typeface="Calibri" panose="020F0502020204030204" pitchFamily="34" charset="0"/>
              </a:rPr>
              <a:t>informal, day-to-day decisions</a:t>
            </a:r>
            <a:r>
              <a:rPr lang="en-US" dirty="0">
                <a:latin typeface="Calibri" panose="020F0502020204030204" pitchFamily="34" charset="0"/>
                <a:ea typeface="Times New Roman" panose="02020603050405020304" pitchFamily="18" charset="0"/>
                <a:cs typeface="Calibri" panose="020F0502020204030204" pitchFamily="34" charset="0"/>
              </a:rPr>
              <a:t>: deciding about clothes, meals, activities, personal relationships, etc.</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127</a:t>
            </a:fld>
            <a:endParaRPr lang="x-none"/>
          </a:p>
        </p:txBody>
      </p:sp>
    </p:spTree>
    <p:extLst>
      <p:ext uri="{BB962C8B-B14F-4D97-AF65-F5344CB8AC3E}">
        <p14:creationId xmlns:p14="http://schemas.microsoft.com/office/powerpoint/2010/main" val="1940511351"/>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541338"/>
            <a:ext cx="5964238" cy="3355975"/>
          </a:xfrm>
        </p:spPr>
      </p:sp>
      <p:sp>
        <p:nvSpPr>
          <p:cNvPr id="3" name="Notes Placeholder 2"/>
          <p:cNvSpPr>
            <a:spLocks noGrp="1"/>
          </p:cNvSpPr>
          <p:nvPr>
            <p:ph type="body" idx="1"/>
          </p:nvPr>
        </p:nvSpPr>
        <p:spPr>
          <a:xfrm>
            <a:off x="680879" y="3896981"/>
            <a:ext cx="5447030" cy="5502026"/>
          </a:xfrm>
        </p:spPr>
        <p:txBody>
          <a:bodyPr/>
          <a:lstStyle/>
          <a:p>
            <a:pPr marR="60325" algn="just"/>
            <a:r>
              <a:rPr lang="en-US" b="1" u="sng" dirty="0">
                <a:solidFill>
                  <a:prstClr val="black"/>
                </a:solidFill>
                <a:latin typeface="Calibri" panose="020F0502020204030204" pitchFamily="34" charset="0"/>
                <a:ea typeface="Times New Roman" panose="02020603050405020304" pitchFamily="18" charset="0"/>
                <a:cs typeface="Calibri" panose="020F0502020204030204" pitchFamily="34" charset="0"/>
              </a:rPr>
              <a:t>Legal capacity and decision-making (continued)</a:t>
            </a:r>
          </a:p>
          <a:p>
            <a:pPr marR="60325" algn="just"/>
            <a:endParaRPr lang="en-US" dirty="0">
              <a:ea typeface="Times New Roman" panose="02020603050405020304" pitchFamily="18" charset="0"/>
              <a:cs typeface="Calibri" panose="020F0502020204030204" pitchFamily="34" charset="0"/>
            </a:endParaRPr>
          </a:p>
          <a:p>
            <a:pPr marL="171450" marR="60325" indent="-171450" algn="just">
              <a:buFont typeface="Arial" panose="020B0604020202020204" pitchFamily="34" charset="0"/>
              <a:buChar char="•"/>
            </a:pPr>
            <a:r>
              <a:rPr lang="en-US" dirty="0">
                <a:ea typeface="Times New Roman" panose="02020603050405020304" pitchFamily="18" charset="0"/>
                <a:cs typeface="Calibri" panose="020F0502020204030204" pitchFamily="34" charset="0"/>
              </a:rPr>
              <a:t>Mental health, guardianship and other related laws in countries around the world deprive </a:t>
            </a:r>
            <a:r>
              <a:rPr lang="en-GB" dirty="0"/>
              <a:t>people with psychosocial, intellectual or cognitive disabilities</a:t>
            </a:r>
            <a:r>
              <a:rPr lang="en-GB" dirty="0">
                <a:ea typeface="Times New Roman" panose="02020603050405020304" pitchFamily="18" charset="0"/>
                <a:cs typeface="Calibri" panose="020F0502020204030204" pitchFamily="34" charset="0"/>
              </a:rPr>
              <a:t> </a:t>
            </a:r>
            <a:r>
              <a:rPr lang="en-US" dirty="0">
                <a:ea typeface="Times New Roman" panose="02020603050405020304" pitchFamily="18" charset="0"/>
                <a:cs typeface="Calibri" panose="020F0502020204030204" pitchFamily="34" charset="0"/>
              </a:rPr>
              <a:t>from making formal decisions (marriage, buying property and signing contracts, giving or refusing to give consent to health care and treatment). </a:t>
            </a:r>
          </a:p>
          <a:p>
            <a:pPr marL="171450" marR="60325" indent="-171450" algn="just">
              <a:buFont typeface="Arial" panose="020B0604020202020204" pitchFamily="34" charset="0"/>
              <a:buChar char="•"/>
            </a:pPr>
            <a:endParaRPr lang="en-US" dirty="0">
              <a:ea typeface="Times New Roman" panose="02020603050405020304" pitchFamily="18" charset="0"/>
              <a:cs typeface="Calibri" panose="020F0502020204030204" pitchFamily="34" charset="0"/>
            </a:endParaRPr>
          </a:p>
          <a:p>
            <a:pPr marL="628650" marR="60325" lvl="1" indent="-171450" algn="just">
              <a:buFont typeface="Arial" panose="020B0604020202020204" pitchFamily="34" charset="0"/>
              <a:buChar char="•"/>
            </a:pPr>
            <a:r>
              <a:rPr lang="en-US" dirty="0">
                <a:ea typeface="Times New Roman" panose="02020603050405020304" pitchFamily="18" charset="0"/>
                <a:cs typeface="Calibri" panose="020F0502020204030204" pitchFamily="34" charset="0"/>
              </a:rPr>
              <a:t>Instead, decisions are often made by court-appointed guardians, mental health and other practitioners and families. </a:t>
            </a:r>
          </a:p>
          <a:p>
            <a:pPr marL="628650" marR="60325" lvl="1" indent="-171450" algn="just">
              <a:buFont typeface="Arial" panose="020B0604020202020204" pitchFamily="34" charset="0"/>
              <a:buChar char="•"/>
            </a:pPr>
            <a:r>
              <a:rPr lang="en-US" dirty="0">
                <a:ea typeface="Times New Roman" panose="02020603050405020304" pitchFamily="18" charset="0"/>
                <a:cs typeface="Calibri" panose="020F0502020204030204" pitchFamily="34" charset="0"/>
              </a:rPr>
              <a:t>This formal practice of substitute decision-making has different names in different countries (e.g. guardianship, conservatorship, surrogate, supervision, mentorship, etc.). </a:t>
            </a:r>
          </a:p>
          <a:p>
            <a:pPr marL="628650" marR="60325" lvl="1" indent="-171450" algn="just">
              <a:buFont typeface="Arial" panose="020B0604020202020204" pitchFamily="34" charset="0"/>
              <a:buChar char="•"/>
            </a:pPr>
            <a:r>
              <a:rPr lang="en-US" dirty="0">
                <a:ea typeface="Times New Roman" panose="02020603050405020304" pitchFamily="18" charset="0"/>
                <a:cs typeface="Calibri" panose="020F0502020204030204" pitchFamily="34" charset="0"/>
              </a:rPr>
              <a:t>Mental health and related laws also allow practitioners or other persons to make decisions for people, including against their will, such as admitting them to mental health or related services and administering treatment.</a:t>
            </a:r>
            <a:endParaRPr lang="x-none" dirty="0"/>
          </a:p>
          <a:p>
            <a:pPr marL="171450" marR="60325" indent="-171450">
              <a:lnSpc>
                <a:spcPct val="115000"/>
              </a:lnSpc>
              <a:buFont typeface="Arial" panose="020B0604020202020204" pitchFamily="34" charset="0"/>
              <a:buChar char="•"/>
            </a:pPr>
            <a:endParaRPr lang="x-none" sz="900"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buFont typeface="Arial" panose="020B0604020202020204" pitchFamily="34" charset="0"/>
              <a:buChar char="•"/>
            </a:pPr>
            <a:r>
              <a:rPr lang="en-US" dirty="0">
                <a:ea typeface="Times New Roman" panose="02020603050405020304" pitchFamily="18" charset="0"/>
                <a:cs typeface="Calibri" panose="020F0502020204030204" pitchFamily="34" charset="0"/>
              </a:rPr>
              <a:t>People with </a:t>
            </a:r>
            <a:r>
              <a:rPr lang="en-GB" dirty="0"/>
              <a:t>psychosocial, intellectual or cognitive disabilities</a:t>
            </a:r>
            <a:r>
              <a:rPr lang="en-GB" dirty="0">
                <a:ea typeface="Times New Roman" panose="02020603050405020304" pitchFamily="18" charset="0"/>
                <a:cs typeface="Calibri" panose="020F0502020204030204" pitchFamily="34" charset="0"/>
              </a:rPr>
              <a:t> </a:t>
            </a:r>
            <a:r>
              <a:rPr lang="en-US" dirty="0">
                <a:ea typeface="Times New Roman" panose="02020603050405020304" pitchFamily="18" charset="0"/>
                <a:cs typeface="Calibri" panose="020F0502020204030204" pitchFamily="34" charset="0"/>
              </a:rPr>
              <a:t>may also be deprived of the right to make informal, day-to-day decisions. </a:t>
            </a:r>
          </a:p>
          <a:p>
            <a:pPr marL="628650" marR="60325" lvl="1" indent="-171450" algn="just">
              <a:buFont typeface="Arial" panose="020B0604020202020204" pitchFamily="34" charset="0"/>
              <a:buChar char="•"/>
            </a:pPr>
            <a:r>
              <a:rPr lang="en-US" dirty="0">
                <a:ea typeface="Times New Roman" panose="02020603050405020304" pitchFamily="18" charset="0"/>
                <a:cs typeface="Calibri" panose="020F0502020204030204" pitchFamily="34" charset="0"/>
              </a:rPr>
              <a:t>These decisions may be made by others, particularly families and other care partners. </a:t>
            </a:r>
            <a:endParaRPr lang="x-none" dirty="0"/>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128</a:t>
            </a:fld>
            <a:endParaRPr lang="x-none"/>
          </a:p>
        </p:txBody>
      </p:sp>
    </p:spTree>
    <p:extLst>
      <p:ext uri="{BB962C8B-B14F-4D97-AF65-F5344CB8AC3E}">
        <p14:creationId xmlns:p14="http://schemas.microsoft.com/office/powerpoint/2010/main" val="1722894830"/>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9925" y="1243013"/>
            <a:ext cx="5299075" cy="2981325"/>
          </a:xfrm>
        </p:spPr>
      </p:sp>
      <p:sp>
        <p:nvSpPr>
          <p:cNvPr id="3" name="Notes Placeholder 2"/>
          <p:cNvSpPr>
            <a:spLocks noGrp="1"/>
          </p:cNvSpPr>
          <p:nvPr>
            <p:ph type="body" idx="1"/>
          </p:nvPr>
        </p:nvSpPr>
        <p:spPr>
          <a:xfrm>
            <a:off x="680879" y="4359510"/>
            <a:ext cx="5447030" cy="4442351"/>
          </a:xfrm>
        </p:spPr>
        <p:txBody>
          <a:bodyPr/>
          <a:lstStyle/>
          <a:p>
            <a:pPr marL="171450" marR="60325" lvl="0" indent="-171450" algn="just">
              <a:buFont typeface="Arial" panose="020B0604020202020204" pitchFamily="34" charset="0"/>
              <a:buChar char="•"/>
            </a:pPr>
            <a:r>
              <a:rPr lang="en-US" b="1" u="sng" dirty="0">
                <a:solidFill>
                  <a:prstClr val="black"/>
                </a:solidFill>
                <a:latin typeface="Calibri" panose="020F0502020204030204" pitchFamily="34" charset="0"/>
                <a:ea typeface="Times New Roman" panose="02020603050405020304" pitchFamily="18" charset="0"/>
                <a:cs typeface="Calibri" panose="020F0502020204030204" pitchFamily="34" charset="0"/>
              </a:rPr>
              <a:t>Legal capacity and decision-making (continued)</a:t>
            </a:r>
            <a:endParaRPr lang="en-US" dirty="0">
              <a:ea typeface="Times New Roman" panose="02020603050405020304" pitchFamily="18" charset="0"/>
              <a:cs typeface="Calibri" panose="020F0502020204030204" pitchFamily="34" charset="0"/>
            </a:endParaRPr>
          </a:p>
          <a:p>
            <a:pPr marL="171450" marR="60325" indent="-171450" algn="just">
              <a:lnSpc>
                <a:spcPct val="115000"/>
              </a:lnSpc>
              <a:spcAft>
                <a:spcPts val="600"/>
              </a:spcAft>
              <a:buFont typeface="Arial" panose="020B0604020202020204" pitchFamily="34" charset="0"/>
              <a:buChar char="•"/>
            </a:pPr>
            <a:endParaRPr lang="en-US" dirty="0">
              <a:latin typeface="Calibri" panose="020F0502020204030204" pitchFamily="34" charset="0"/>
              <a:ea typeface="Times New Roman" panose="02020603050405020304" pitchFamily="18" charset="0"/>
              <a:cs typeface="Calibri" panose="020F0502020204030204" pitchFamily="34" charset="0"/>
            </a:endParaRPr>
          </a:p>
          <a:p>
            <a:pPr marL="171450" marR="60325" indent="-171450" algn="just">
              <a:lnSpc>
                <a:spcPct val="115000"/>
              </a:lnSpc>
              <a:spcAft>
                <a:spcPts val="60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Calibri" panose="020F0502020204030204" pitchFamily="34" charset="0"/>
              </a:rPr>
              <a:t>Making one’s own decisions is something that many people take for granted. Yet it is often not a reality for many people with disabilities.</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lnSpc>
                <a:spcPct val="115000"/>
              </a:lnSpc>
              <a:spcAft>
                <a:spcPts val="60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Calibri" panose="020F0502020204030204" pitchFamily="34" charset="0"/>
              </a:rPr>
              <a:t>It is profoundly disempowering to deny people the right and opportunity to make decisions in their lives. </a:t>
            </a:r>
          </a:p>
          <a:p>
            <a:pPr marL="628650" marR="60325" lvl="1" indent="-171450" algn="just">
              <a:lnSpc>
                <a:spcPct val="115000"/>
              </a:lnSpc>
              <a:spcAft>
                <a:spcPts val="60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Calibri" panose="020F0502020204030204" pitchFamily="34" charset="0"/>
              </a:rPr>
              <a:t>Taking away an individual’s right to make decisions in daily life deprives persons from having any control over their lives and from having their own identity.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lnSpc>
                <a:spcPct val="115000"/>
              </a:lnSpc>
              <a:spcAft>
                <a:spcPts val="60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Calibri" panose="020F0502020204030204" pitchFamily="34" charset="0"/>
              </a:rPr>
              <a:t>Why is the right to make decisions important?</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gn="just">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Calibri" panose="020F0502020204030204" pitchFamily="34" charset="0"/>
              </a:rPr>
              <a:t>It allows people to control their own lives.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gn="just">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Calibri" panose="020F0502020204030204" pitchFamily="34" charset="0"/>
              </a:rPr>
              <a:t>It allows people to be full members of their community and for others to respect them as such.</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gn="just">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Calibri" panose="020F0502020204030204" pitchFamily="34" charset="0"/>
              </a:rPr>
              <a:t>It allows people to better defend themselves against abuses, exploitation and discrimination.</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gn="just">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Calibri" panose="020F0502020204030204" pitchFamily="34" charset="0"/>
              </a:rPr>
              <a:t>It conveys to everyone that people with psychosocial, intellectual or cognitive disabilities must be respected and treated as equals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129</a:t>
            </a:fld>
            <a:endParaRPr lang="x-none"/>
          </a:p>
        </p:txBody>
      </p:sp>
    </p:spTree>
    <p:extLst>
      <p:ext uri="{BB962C8B-B14F-4D97-AF65-F5344CB8AC3E}">
        <p14:creationId xmlns:p14="http://schemas.microsoft.com/office/powerpoint/2010/main" val="1082705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algn="just">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Discrimination and the denial of rights have strong impacts on people’s lives. </a:t>
            </a:r>
            <a:endParaRPr lang="x-none">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People with psychosocial, intellectual or cognitive disabilities often face discriminatory attitudes because of negative stereotypes and prejudice that others hold against them. </a:t>
            </a:r>
            <a:endParaRPr lang="x-none">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facilitator should highlight that people with psychosocial, intellectual or cognitive disabilities are often discriminated against in society. However, each of these groups may experience different forms of discrimination and challenges depending on how they are perceived in different countries or communities.</a:t>
            </a:r>
            <a:endParaRPr lang="x-none">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13</a:t>
            </a:fld>
            <a:endParaRPr lang="en-GB"/>
          </a:p>
        </p:txBody>
      </p:sp>
    </p:spTree>
    <p:extLst>
      <p:ext uri="{BB962C8B-B14F-4D97-AF65-F5344CB8AC3E}">
        <p14:creationId xmlns:p14="http://schemas.microsoft.com/office/powerpoint/2010/main" val="3373861257"/>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lvl="0" algn="just">
              <a:lnSpc>
                <a:spcPct val="115000"/>
              </a:lnSpc>
              <a:spcBef>
                <a:spcPts val="0"/>
              </a:spcBef>
              <a:spcAft>
                <a:spcPts val="0"/>
              </a:spcAft>
            </a:pPr>
            <a:r>
              <a:rPr lang="en-US" b="1" dirty="0">
                <a:latin typeface="Calibri" panose="020F0502020204030204" pitchFamily="34" charset="0"/>
                <a:ea typeface="Times New Roman" panose="02020603050405020304" pitchFamily="18" charset="0"/>
                <a:cs typeface="Calibri" panose="020F0502020204030204" pitchFamily="34" charset="0"/>
              </a:rPr>
              <a:t>Supported decision-making</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US"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The CRPD acknowledges that at varying times people may need support to make decisions on their own. </a:t>
            </a:r>
          </a:p>
          <a:p>
            <a:pPr marL="171450" marR="60325"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In such situations, people must be provided with the opportunity to have support. This is known as </a:t>
            </a:r>
            <a:r>
              <a:rPr lang="en-GB" b="1" dirty="0">
                <a:latin typeface="Calibri" panose="020F0502020204030204" pitchFamily="34" charset="0"/>
                <a:ea typeface="SimSun" panose="02010600030101010101" pitchFamily="2" charset="-122"/>
                <a:cs typeface="Arial" panose="020B0604020202020204" pitchFamily="34" charset="0"/>
              </a:rPr>
              <a:t>supported decision-making</a:t>
            </a: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130</a:t>
            </a:fld>
            <a:endParaRPr lang="x-none"/>
          </a:p>
        </p:txBody>
      </p:sp>
    </p:spTree>
    <p:extLst>
      <p:ext uri="{BB962C8B-B14F-4D97-AF65-F5344CB8AC3E}">
        <p14:creationId xmlns:p14="http://schemas.microsoft.com/office/powerpoint/2010/main" val="1157651617"/>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4050" y="133350"/>
            <a:ext cx="2960688" cy="1666875"/>
          </a:xfrm>
        </p:spPr>
      </p:sp>
      <p:sp>
        <p:nvSpPr>
          <p:cNvPr id="3" name="Notes Placeholder 2"/>
          <p:cNvSpPr>
            <a:spLocks noGrp="1"/>
          </p:cNvSpPr>
          <p:nvPr>
            <p:ph type="body" idx="1"/>
          </p:nvPr>
        </p:nvSpPr>
        <p:spPr>
          <a:xfrm>
            <a:off x="358214" y="1914299"/>
            <a:ext cx="6092361" cy="7374762"/>
          </a:xfrm>
        </p:spPr>
        <p:txBody>
          <a:bodyPr/>
          <a:lstStyle/>
          <a:p>
            <a:pPr marR="60325" algn="just"/>
            <a:r>
              <a:rPr lang="en-GB" b="1" u="sng" dirty="0">
                <a:solidFill>
                  <a:prstClr val="black"/>
                </a:solidFill>
                <a:latin typeface="Calibri" panose="020F0502020204030204" pitchFamily="34" charset="0"/>
                <a:ea typeface="SimSun" panose="02010600030101010101" pitchFamily="2" charset="-122"/>
                <a:cs typeface="Arial" panose="020B0604020202020204" pitchFamily="34" charset="0"/>
              </a:rPr>
              <a:t>Supported decision-making (continued</a:t>
            </a:r>
            <a:endParaRPr lang="en-GB" b="1" u="sng" dirty="0">
              <a:latin typeface="Calibri" panose="020F0502020204030204" pitchFamily="34" charset="0"/>
              <a:ea typeface="SimSun" panose="02010600030101010101" pitchFamily="2" charset="-122"/>
              <a:cs typeface="Arial" panose="020B0604020202020204" pitchFamily="34" charset="0"/>
            </a:endParaRPr>
          </a:p>
          <a:p>
            <a:pPr marR="60325" algn="just"/>
            <a:r>
              <a:rPr lang="en-GB" b="1" dirty="0">
                <a:latin typeface="Calibri" panose="020F0502020204030204" pitchFamily="34" charset="0"/>
                <a:ea typeface="SimSun" panose="02010600030101010101" pitchFamily="2" charset="-122"/>
                <a:cs typeface="Arial" panose="020B0604020202020204" pitchFamily="34" charset="0"/>
              </a:rPr>
              <a:t>Support and supporters</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Supported decision-making might involve enabling people with disabilities to identify people that they know and trust who can support them to make decisions, whether formal, informal or both. </a:t>
            </a:r>
          </a:p>
          <a:p>
            <a:pPr marL="171450" marR="60325"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Supporters may sometimes be legally recognized (e.g. they may be specified as appointed supporters in representation agreements, advance directives, etc.). </a:t>
            </a:r>
          </a:p>
          <a:p>
            <a:pPr marL="171450" marR="60325"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Supporters can also be informally designated by the person (natural supports, partner, circle of friends, etc.).</a:t>
            </a:r>
          </a:p>
          <a:p>
            <a:pPr marL="171450" marR="60325" lvl="0" indent="-171450" algn="just" defTabSz="914400" rtl="0" eaLnBrk="1" fontAlgn="auto" latinLnBrk="0" hangingPunct="1">
              <a:spcBef>
                <a:spcPts val="0"/>
              </a:spcBef>
              <a:spcAft>
                <a:spcPts val="60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Where such support networks do not exist, people can be assisted in establishing one.</a:t>
            </a:r>
            <a:endParaRPr lang="en-GB" sz="1200" kern="1200" dirty="0">
              <a:solidFill>
                <a:schemeClr val="tx1"/>
              </a:solidFill>
              <a:effectLst/>
              <a:latin typeface="+mn-lt"/>
              <a:ea typeface="+mn-ea"/>
              <a:cs typeface="+mn-cs"/>
            </a:endParaRPr>
          </a:p>
          <a:p>
            <a:pPr marL="171450" marR="60325" indent="-171450" algn="just">
              <a:buFont typeface="Arial" panose="020B0604020202020204" pitchFamily="34" charset="0"/>
              <a:buChar char="•"/>
            </a:pPr>
            <a:endParaRPr lang="en-GB" dirty="0">
              <a:latin typeface="Calibri" panose="020F0502020204030204" pitchFamily="34" charset="0"/>
              <a:ea typeface="Times New Roman" panose="02020603050405020304" pitchFamily="18" charset="0"/>
              <a:cs typeface="Calibri" panose="020F0502020204030204" pitchFamily="34" charset="0"/>
            </a:endParaRPr>
          </a:p>
          <a:p>
            <a:pPr marL="171450" marR="60325" indent="-171450" algn="just">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Supporters can do many things. For example, they can:</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171450" algn="just">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offer emotional or practical support;</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171450" algn="just">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assist in communication and accommodation;</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171450" algn="just">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discuss issues with the person concerned;</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171450" algn="just">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take time to understand the will and preference of the person;</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171450" algn="just">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help the person to identify the advantages and disadvantages of a decision;</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171450" algn="just">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help the person to weigh up different options or to identify alternatives;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171450" algn="just">
              <a:spcBef>
                <a:spcPts val="0"/>
              </a:spcBef>
              <a:spcAft>
                <a:spcPts val="60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help the person to communicate their decisions to others (e.g. banks, utility companies, restaurants, mental health and other practitioners). </a:t>
            </a:r>
          </a:p>
          <a:p>
            <a:pPr marL="171450" marR="60325" indent="-171450" algn="just">
              <a:spcAft>
                <a:spcPts val="600"/>
              </a:spcAft>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Supported decision-making gives people the freedom to choose a person who can communicate their wishes and preferences when they are unable to do so themselves.</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buFont typeface="Arial" panose="020B0604020202020204" pitchFamily="34" charset="0"/>
              <a:buChar char="•"/>
            </a:pPr>
            <a:endParaRPr lang="en-GB" dirty="0">
              <a:latin typeface="Calibri" panose="020F0502020204030204" pitchFamily="34" charset="0"/>
              <a:ea typeface="Times New Roman" panose="02020603050405020304" pitchFamily="18" charset="0"/>
              <a:cs typeface="Calibri" panose="020F0502020204030204" pitchFamily="34" charset="0"/>
            </a:endParaRPr>
          </a:p>
          <a:p>
            <a:pPr marL="171450" marR="60325" indent="-171450" algn="just">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Supporters should not make decisions on behalf of the person or exercise undue influence over them. That is why it is important that people are able to choose supporters who they trust to provide the type of support they need and/or to communicate their decisions if that is desired. Supporters should also respect the fact that persons with disabilities are free to change their minds at all times</a:t>
            </a:r>
            <a:endParaRPr lang="x-none" dirty="0">
              <a:latin typeface="Calibri" panose="020F0502020204030204" pitchFamily="34" charset="0"/>
              <a:ea typeface="SimSun" panose="02010600030101010101" pitchFamily="2" charset="-122"/>
              <a:cs typeface="Arial" panose="020B0604020202020204" pitchFamily="34" charset="0"/>
            </a:endParaRPr>
          </a:p>
        </p:txBody>
      </p:sp>
      <p:sp>
        <p:nvSpPr>
          <p:cNvPr id="4" name="Slide Number Placeholder 3"/>
          <p:cNvSpPr>
            <a:spLocks noGrp="1"/>
          </p:cNvSpPr>
          <p:nvPr>
            <p:ph type="sldNum" sz="quarter" idx="5"/>
          </p:nvPr>
        </p:nvSpPr>
        <p:spPr/>
        <p:txBody>
          <a:bodyPr/>
          <a:lstStyle/>
          <a:p>
            <a:fld id="{B30A59C1-2D98-4297-91D0-BBB9964FC570}" type="slidenum">
              <a:rPr lang="x-none" smtClean="0"/>
              <a:t>131</a:t>
            </a:fld>
            <a:endParaRPr lang="x-none"/>
          </a:p>
        </p:txBody>
      </p:sp>
    </p:spTree>
    <p:extLst>
      <p:ext uri="{BB962C8B-B14F-4D97-AF65-F5344CB8AC3E}">
        <p14:creationId xmlns:p14="http://schemas.microsoft.com/office/powerpoint/2010/main" val="3168625067"/>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algn="just">
              <a:lnSpc>
                <a:spcPct val="115000"/>
              </a:lnSpc>
            </a:pPr>
            <a:r>
              <a:rPr lang="en-GB" b="1" u="sng" dirty="0">
                <a:latin typeface="Calibri" panose="020F0502020204030204" pitchFamily="34" charset="0"/>
                <a:ea typeface="SimSun" panose="02010600030101010101" pitchFamily="2" charset="-122"/>
                <a:cs typeface="Calibri" panose="020F0502020204030204" pitchFamily="34" charset="0"/>
              </a:rPr>
              <a:t>Supported decision-making (continued)</a:t>
            </a:r>
          </a:p>
          <a:p>
            <a:pPr marR="60325" algn="just">
              <a:lnSpc>
                <a:spcPct val="115000"/>
              </a:lnSpc>
            </a:pPr>
            <a:endParaRPr lang="en-GB" b="1" dirty="0">
              <a:latin typeface="Calibri" panose="020F0502020204030204" pitchFamily="34" charset="0"/>
              <a:ea typeface="SimSun" panose="02010600030101010101" pitchFamily="2" charset="-122"/>
              <a:cs typeface="Calibri" panose="020F0502020204030204" pitchFamily="34" charset="0"/>
            </a:endParaRPr>
          </a:p>
          <a:p>
            <a:pPr marR="60325" algn="just">
              <a:lnSpc>
                <a:spcPct val="115000"/>
              </a:lnSpc>
            </a:pPr>
            <a:r>
              <a:rPr lang="en-GB" b="1" dirty="0">
                <a:latin typeface="Calibri" panose="020F0502020204030204" pitchFamily="34" charset="0"/>
                <a:ea typeface="SimSun" panose="02010600030101010101" pitchFamily="2" charset="-122"/>
                <a:cs typeface="Calibri" panose="020F0502020204030204" pitchFamily="34" charset="0"/>
              </a:rPr>
              <a:t>Varying needs for support</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It is important to note that support needs to be tailored to the person. </a:t>
            </a:r>
          </a:p>
          <a:p>
            <a:pPr marL="171450" marR="60325"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Because the ability to make decisions can vary at different times in life, a person may need different levels of support. At times they may need no support in decision-making at all, at other times a small amount of support, and yet at others, more intensive support.</a:t>
            </a: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For example, persons with dementia may initially need no or minimal support, whereas later they may need more intensive support. </a:t>
            </a:r>
          </a:p>
          <a:p>
            <a:pPr marL="171450" marR="60325"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In addition, some people may require support only for complex decisions while others may require support for simple, daily decisions.</a:t>
            </a:r>
            <a:r>
              <a:rPr lang="en-GB" dirty="0">
                <a:latin typeface="Calibri" panose="020F0502020204030204" pitchFamily="34" charset="0"/>
                <a:ea typeface="Times New Roman" panose="02020603050405020304" pitchFamily="18" charset="0"/>
                <a:cs typeface="Calibri" panose="020F0502020204030204" pitchFamily="34" charset="0"/>
              </a:rPr>
              <a:t> </a:t>
            </a:r>
          </a:p>
          <a:p>
            <a:pPr marL="171450" marR="60325" indent="-171450" algn="just">
              <a:lnSpc>
                <a:spcPct val="115000"/>
              </a:lnSpc>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In situations of stress, people may need more support than at other times. </a:t>
            </a:r>
          </a:p>
          <a:p>
            <a:pPr marL="628650" marR="60325" lvl="1" indent="-171450" algn="just">
              <a:lnSpc>
                <a:spcPct val="115000"/>
              </a:lnSpc>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It is important to build on people’s unique abilities to provide appropriate support.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132</a:t>
            </a:fld>
            <a:endParaRPr lang="x-none"/>
          </a:p>
        </p:txBody>
      </p:sp>
    </p:spTree>
    <p:extLst>
      <p:ext uri="{BB962C8B-B14F-4D97-AF65-F5344CB8AC3E}">
        <p14:creationId xmlns:p14="http://schemas.microsoft.com/office/powerpoint/2010/main" val="2747534402"/>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7563" y="200025"/>
            <a:ext cx="4911725" cy="2763838"/>
          </a:xfrm>
        </p:spPr>
      </p:sp>
      <p:sp>
        <p:nvSpPr>
          <p:cNvPr id="3" name="Notes Placeholder 2"/>
          <p:cNvSpPr>
            <a:spLocks noGrp="1"/>
          </p:cNvSpPr>
          <p:nvPr>
            <p:ph type="body" idx="1"/>
          </p:nvPr>
        </p:nvSpPr>
        <p:spPr>
          <a:xfrm>
            <a:off x="387723" y="3210091"/>
            <a:ext cx="5759100" cy="5974910"/>
          </a:xfrm>
        </p:spPr>
        <p:txBody>
          <a:bodyPr/>
          <a:lstStyle/>
          <a:p>
            <a:pPr marR="60325" lvl="0" algn="just">
              <a:lnSpc>
                <a:spcPct val="115000"/>
              </a:lnSpc>
            </a:pPr>
            <a:r>
              <a:rPr lang="en-GB" b="1" u="sng" dirty="0">
                <a:solidFill>
                  <a:prstClr val="black"/>
                </a:solidFill>
                <a:latin typeface="Calibri" panose="020F0502020204030204" pitchFamily="34" charset="0"/>
                <a:ea typeface="SimSun" panose="02010600030101010101" pitchFamily="2" charset="-122"/>
                <a:cs typeface="Calibri" panose="020F0502020204030204" pitchFamily="34" charset="0"/>
              </a:rPr>
              <a:t>Supported decision-making (continued)</a:t>
            </a:r>
            <a:endParaRPr lang="en-GB" b="1"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b="1" dirty="0">
                <a:latin typeface="Calibri" panose="020F0502020204030204" pitchFamily="34" charset="0"/>
                <a:ea typeface="SimSun" panose="02010600030101010101" pitchFamily="2" charset="-122"/>
                <a:cs typeface="Arial" panose="020B0604020202020204" pitchFamily="34" charset="0"/>
              </a:rPr>
              <a:t>Respecting the will and preferences of the person</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All decisions and forms of support (including the more intensive) must be based on the </a:t>
            </a:r>
            <a:r>
              <a:rPr lang="en-GB" b="1" u="sng" dirty="0">
                <a:latin typeface="Calibri" panose="020F0502020204030204" pitchFamily="34" charset="0"/>
                <a:ea typeface="SimSun" panose="02010600030101010101" pitchFamily="2" charset="-122"/>
                <a:cs typeface="Arial" panose="020B0604020202020204" pitchFamily="34" charset="0"/>
              </a:rPr>
              <a:t>will and preferences</a:t>
            </a:r>
            <a:r>
              <a:rPr lang="en-GB" dirty="0">
                <a:latin typeface="Calibri" panose="020F0502020204030204" pitchFamily="34" charset="0"/>
                <a:ea typeface="SimSun" panose="02010600030101010101" pitchFamily="2" charset="-122"/>
                <a:cs typeface="Arial" panose="020B0604020202020204" pitchFamily="34" charset="0"/>
              </a:rPr>
              <a:t> of the person concerned, not on what others’ perceive as being in their best interest.</a:t>
            </a:r>
            <a:r>
              <a:rPr lang="en-GB" b="1"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Sometimes it may not be feasible to determine the person’s actual will and preferences, even after using alternative communication methods, accommodations or other forms of support. </a:t>
            </a:r>
          </a:p>
          <a:p>
            <a:pPr marL="171450" marR="60325"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In those situations, others have to make a </a:t>
            </a:r>
            <a:r>
              <a:rPr lang="en-GB" b="1" u="sng" dirty="0">
                <a:latin typeface="Calibri" panose="020F0502020204030204" pitchFamily="34" charset="0"/>
                <a:ea typeface="SimSun" panose="02010600030101010101" pitchFamily="2" charset="-122"/>
                <a:cs typeface="Arial" panose="020B0604020202020204" pitchFamily="34" charset="0"/>
              </a:rPr>
              <a:t>best interpretation of the will and preferences of the person</a:t>
            </a:r>
            <a:r>
              <a:rPr lang="en-GB" dirty="0">
                <a:latin typeface="Calibri" panose="020F0502020204030204" pitchFamily="34" charset="0"/>
                <a:ea typeface="SimSun" panose="02010600030101010101" pitchFamily="2" charset="-122"/>
                <a:cs typeface="Arial" panose="020B0604020202020204" pitchFamily="34" charset="0"/>
              </a:rPr>
              <a:t>. This might entail finding out what the person has said they would want in these particular circumstances or drawing on one’s knowledge of the person (e.g. finding what values and beliefs the person holds that may be relevant to the situation). </a:t>
            </a:r>
          </a:p>
          <a:p>
            <a:pPr marL="171450" marR="60325"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Even when a decision based on the best interpretation of the will and preferences of the person has to be made, attempts should be made regularly afterwards to check how the person is responding to the decision and whether their ability to communicate decisions has improved.</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This is very different from traditional models like substitute decision-making and guardianship where the “best interest” of the person is defined by other people (e.g. mental health and other practitioners, family members, guardians) even against the person’s will.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The CRPD says models which do not respect the will and preferences of the person violate human rights and must be replaced by supported decision-making.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133</a:t>
            </a:fld>
            <a:endParaRPr lang="x-none"/>
          </a:p>
        </p:txBody>
      </p:sp>
    </p:spTree>
    <p:extLst>
      <p:ext uri="{BB962C8B-B14F-4D97-AF65-F5344CB8AC3E}">
        <p14:creationId xmlns:p14="http://schemas.microsoft.com/office/powerpoint/2010/main" val="1346661212"/>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8913" y="1243013"/>
            <a:ext cx="3787775" cy="2132012"/>
          </a:xfrm>
        </p:spPr>
      </p:sp>
      <p:sp>
        <p:nvSpPr>
          <p:cNvPr id="3" name="Notes Placeholder 2"/>
          <p:cNvSpPr>
            <a:spLocks noGrp="1"/>
          </p:cNvSpPr>
          <p:nvPr>
            <p:ph type="body" idx="1"/>
          </p:nvPr>
        </p:nvSpPr>
        <p:spPr>
          <a:xfrm>
            <a:off x="463377" y="3489679"/>
            <a:ext cx="5853666" cy="6150947"/>
          </a:xfrm>
        </p:spPr>
        <p:txBody>
          <a:bodyPr/>
          <a:lstStyle/>
          <a:p>
            <a:pPr marR="60325" lvl="0" algn="just">
              <a:lnSpc>
                <a:spcPct val="115000"/>
              </a:lnSpc>
            </a:pPr>
            <a:r>
              <a:rPr lang="en-GB" b="1" u="sng" dirty="0">
                <a:solidFill>
                  <a:prstClr val="black"/>
                </a:solidFill>
                <a:latin typeface="Calibri" panose="020F0502020204030204" pitchFamily="34" charset="0"/>
                <a:ea typeface="SimSun" panose="02010600030101010101" pitchFamily="2" charset="-122"/>
                <a:cs typeface="Calibri" panose="020F0502020204030204" pitchFamily="34" charset="0"/>
              </a:rPr>
              <a:t>Supported decision-making (continued)</a:t>
            </a:r>
            <a:endParaRPr lang="en-GB" b="1"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171450" marR="60325"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What is crucial about Article 12 is that people must be able to make decisions for themselves about all aspects of their lives. It includes the right to take risks and to make mistakes, like anyone else. </a:t>
            </a:r>
          </a:p>
          <a:p>
            <a:pPr marL="171450" marR="60325"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It is also essential to remember that supported decision-making is voluntary. It cannot be imposed on a person. If someone refuses offers of support, their wish must be respected.</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Facilitators need to be prepared for questions about applying article 12 in challenging situations (e.g. when a person appears to others to be completely unable to communicate, or when a person makes a decision that appears dangerous to others, etc.). The person must always drive decisions about his or her life, even in challenging situations which will require individualized support as determined by the person to be helpful. Building relationships and understanding the individual’s will and preferences in advance will often help to ensure that effective knowledge and strategies are in place to respect the individual’s right to decide, even in challenging circumstances.</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Participants may also raise concern about their current legal and policy context. Remind the group that</a:t>
            </a:r>
            <a:r>
              <a:rPr lang="en-GB" dirty="0">
                <a:latin typeface="Calibri" panose="020F0502020204030204" pitchFamily="34" charset="0"/>
                <a:ea typeface="SimSun" panose="02010600030101010101" pitchFamily="2" charset="-122"/>
                <a:cs typeface="Arial" panose="020B0604020202020204" pitchFamily="34" charset="0"/>
              </a:rPr>
              <a:t> </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it is important to advocate for policy change and law reform. Even though changes in laws and policies may not happen immediately, a lot can be done at the individual level on a day-by-day basis to change attitudes and practices.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These issues are covered in more detail in the module on </a:t>
            </a:r>
            <a:r>
              <a:rPr lang="en-GB" i="1" dirty="0">
                <a:solidFill>
                  <a:srgbClr val="4F81BD"/>
                </a:solidFill>
                <a:latin typeface="Calibri" panose="020F0502020204030204" pitchFamily="34" charset="0"/>
                <a:ea typeface="SimSun" panose="02010600030101010101" pitchFamily="2" charset="-122"/>
                <a:cs typeface="Arial" panose="020B0604020202020204" pitchFamily="34" charset="0"/>
              </a:rPr>
              <a:t>Supported decision-making and advance planning</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which addresses more complex examples. However, participants may be encouraged to think in advance about these issues.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134</a:t>
            </a:fld>
            <a:endParaRPr lang="x-none"/>
          </a:p>
        </p:txBody>
      </p:sp>
    </p:spTree>
    <p:extLst>
      <p:ext uri="{BB962C8B-B14F-4D97-AF65-F5344CB8AC3E}">
        <p14:creationId xmlns:p14="http://schemas.microsoft.com/office/powerpoint/2010/main" val="4171989963"/>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1713" y="819150"/>
            <a:ext cx="2265362" cy="1274763"/>
          </a:xfrm>
        </p:spPr>
      </p:sp>
      <p:sp>
        <p:nvSpPr>
          <p:cNvPr id="3" name="Notes Placeholder 2"/>
          <p:cNvSpPr>
            <a:spLocks noGrp="1"/>
          </p:cNvSpPr>
          <p:nvPr>
            <p:ph type="body" idx="1"/>
          </p:nvPr>
        </p:nvSpPr>
        <p:spPr>
          <a:xfrm>
            <a:off x="680879" y="2319549"/>
            <a:ext cx="5447030" cy="6378760"/>
          </a:xfrm>
        </p:spPr>
        <p:txBody>
          <a:bodyPr/>
          <a:lstStyle/>
          <a:p>
            <a:pPr>
              <a:lnSpc>
                <a:spcPct val="115000"/>
              </a:lnSpc>
              <a:spcAft>
                <a:spcPts val="600"/>
              </a:spcAft>
            </a:pPr>
            <a:r>
              <a:rPr lang="en-GB" b="1" i="1" dirty="0">
                <a:latin typeface="Calibri" panose="020F0502020204030204" pitchFamily="34" charset="0"/>
                <a:ea typeface="SimSun" panose="02010600030101010101" pitchFamily="2" charset="-122"/>
                <a:cs typeface="Arial" panose="020B0604020202020204" pitchFamily="34" charset="0"/>
              </a:rPr>
              <a:t>Exercise 5.2: What changes does article 12 bring? (15 min.)</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spcAft>
                <a:spcPts val="600"/>
              </a:spcAft>
            </a:pPr>
            <a:r>
              <a:rPr lang="en-US" dirty="0">
                <a:solidFill>
                  <a:srgbClr val="4F81BD"/>
                </a:solidFill>
                <a:latin typeface="Calibri" panose="020F0502020204030204" pitchFamily="34" charset="0"/>
                <a:ea typeface="Times New Roman" panose="02020603050405020304" pitchFamily="18" charset="0"/>
                <a:cs typeface="Calibri" panose="020F0502020204030204" pitchFamily="34" charset="0"/>
              </a:rPr>
              <a:t>Ask participants the following question:</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gn="just">
              <a:lnSpc>
                <a:spcPct val="115000"/>
              </a:lnSpc>
              <a:spcBef>
                <a:spcPts val="0"/>
              </a:spcBef>
              <a:spcAft>
                <a:spcPts val="600"/>
              </a:spcAft>
              <a:buFont typeface="Symbol" panose="05050102010706020507" pitchFamily="18" charset="2"/>
              <a:buChar char=""/>
            </a:pPr>
            <a:r>
              <a:rPr lang="en-US"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How would respecting and implementing article 12 improve the lives of </a:t>
            </a:r>
            <a:r>
              <a:rPr lang="en-GB" b="1" dirty="0">
                <a:latin typeface="Calibri" panose="020F0502020204030204" pitchFamily="34" charset="0"/>
                <a:ea typeface="SimSun" panose="02010600030101010101" pitchFamily="2" charset="-122"/>
                <a:cs typeface="Arial" panose="020B0604020202020204" pitchFamily="34" charset="0"/>
              </a:rPr>
              <a:t>people with psychosocial, intellectual and cognitive disabilities</a:t>
            </a:r>
            <a:r>
              <a:rPr lang="en-US"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60325" indent="-228600">
              <a:lnSpc>
                <a:spcPct val="115000"/>
              </a:lnSpc>
            </a:pPr>
            <a:r>
              <a:rPr lang="en-US" dirty="0">
                <a:solidFill>
                  <a:srgbClr val="4F81BD"/>
                </a:solidFill>
                <a:latin typeface="Calibri" panose="020F0502020204030204" pitchFamily="34" charset="0"/>
                <a:ea typeface="Times New Roman" panose="02020603050405020304" pitchFamily="18" charset="0"/>
                <a:cs typeface="Calibri" panose="020F0502020204030204" pitchFamily="34" charset="0"/>
              </a:rPr>
              <a:t>Possible responses might include:</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nSpc>
                <a:spcPct val="115000"/>
              </a:lnSpc>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Times New Roman" panose="02020603050405020304" pitchFamily="18" charset="0"/>
                <a:cs typeface="Calibri" panose="020F0502020204030204" pitchFamily="34" charset="0"/>
              </a:rPr>
              <a:t>People with disabilities will have greater control over their lives.</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nSpc>
                <a:spcPct val="115000"/>
              </a:lnSpc>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Times New Roman" panose="02020603050405020304" pitchFamily="18" charset="0"/>
                <a:cs typeface="Calibri" panose="020F0502020204030204" pitchFamily="34" charset="0"/>
              </a:rPr>
              <a:t>They will be empowered to make decisions such as where they want to live, the number of children they want to have, whether to receive treatment, etc.</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nSpc>
                <a:spcPct val="115000"/>
              </a:lnSpc>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Times New Roman" panose="02020603050405020304" pitchFamily="18" charset="0"/>
                <a:cs typeface="Calibri" panose="020F0502020204030204" pitchFamily="34" charset="0"/>
              </a:rPr>
              <a:t>If people with disabilities are finding it difficult to make decisions about their finances or other matters on their own, they can access appropriate support to make these important life decisions. </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Times New Roman" panose="02020603050405020304" pitchFamily="18" charset="0"/>
                <a:cs typeface="Calibri" panose="020F0502020204030204" pitchFamily="34" charset="0"/>
              </a:rPr>
              <a:t>Respecting the right to make your own decisions can help change power imbalances between people who are using services and the service providers. </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nSpc>
                <a:spcPct val="115000"/>
              </a:lnSpc>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Times New Roman" panose="02020603050405020304" pitchFamily="18" charset="0"/>
                <a:cs typeface="Calibri" panose="020F0502020204030204" pitchFamily="34" charset="0"/>
              </a:rPr>
              <a:t>If this right is respected, people with disabilities will be equal to everyone else.</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nSpc>
                <a:spcPct val="115000"/>
              </a:lnSpc>
              <a:spcBef>
                <a:spcPts val="0"/>
              </a:spcBef>
              <a:spcAft>
                <a:spcPts val="0"/>
              </a:spcAft>
              <a:buFont typeface="Symbol" panose="05050102010706020507" pitchFamily="18" charset="2"/>
              <a:buChar char=""/>
            </a:pPr>
            <a:r>
              <a:rPr lang="en-GB" dirty="0">
                <a:solidFill>
                  <a:srgbClr val="4F81BD"/>
                </a:solidFill>
              </a:rPr>
              <a:t>People with disabilities will lead more fulfilling lives.</a:t>
            </a:r>
            <a:endParaRPr lang="x-none" dirty="0"/>
          </a:p>
          <a:p>
            <a:pPr marL="228600" marR="60325" lvl="0" indent="-228600">
              <a:lnSpc>
                <a:spcPct val="115000"/>
              </a:lnSpc>
              <a:spcBef>
                <a:spcPts val="0"/>
              </a:spcBef>
              <a:spcAft>
                <a:spcPts val="0"/>
              </a:spcAft>
              <a:buFont typeface="Symbol" panose="05050102010706020507" pitchFamily="18" charset="2"/>
              <a:buChar char=""/>
            </a:pPr>
            <a:r>
              <a:rPr lang="en-GB" dirty="0">
                <a:solidFill>
                  <a:srgbClr val="4F81BD"/>
                </a:solidFill>
              </a:rPr>
              <a:t>People with disabilities will feel and be respected and will gain more confidence.</a:t>
            </a:r>
            <a:endParaRPr lang="x-none" dirty="0"/>
          </a:p>
          <a:p>
            <a:pPr marL="228600" marR="60325" lvl="0" indent="-228600">
              <a:lnSpc>
                <a:spcPct val="115000"/>
              </a:lnSpc>
              <a:spcBef>
                <a:spcPts val="0"/>
              </a:spcBef>
              <a:spcAft>
                <a:spcPts val="0"/>
              </a:spcAft>
              <a:buFont typeface="Symbol" panose="05050102010706020507" pitchFamily="18" charset="2"/>
              <a:buChar char=""/>
            </a:pPr>
            <a:r>
              <a:rPr lang="en-US" dirty="0">
                <a:solidFill>
                  <a:srgbClr val="4F81BD"/>
                </a:solidFill>
                <a:ea typeface="Times New Roman" panose="02020603050405020304" pitchFamily="18" charset="0"/>
                <a:cs typeface="Calibri" panose="020F0502020204030204" pitchFamily="34" charset="0"/>
              </a:rPr>
              <a:t>People with disabilities will be able to get married.</a:t>
            </a:r>
            <a:endParaRPr lang="x-none" dirty="0"/>
          </a:p>
          <a:p>
            <a:pPr marL="228600" marR="60325" lvl="0" indent="-228600">
              <a:lnSpc>
                <a:spcPct val="115000"/>
              </a:lnSpc>
              <a:spcBef>
                <a:spcPts val="0"/>
              </a:spcBef>
              <a:spcAft>
                <a:spcPts val="0"/>
              </a:spcAft>
              <a:buFont typeface="Symbol" panose="05050102010706020507" pitchFamily="18" charset="2"/>
              <a:buChar char=""/>
            </a:pPr>
            <a:r>
              <a:rPr lang="en-US" dirty="0">
                <a:solidFill>
                  <a:srgbClr val="4F81BD"/>
                </a:solidFill>
                <a:ea typeface="Times New Roman" panose="02020603050405020304" pitchFamily="18" charset="0"/>
                <a:cs typeface="Calibri" panose="020F0502020204030204" pitchFamily="34" charset="0"/>
              </a:rPr>
              <a:t>They will be able to rent or buy a home.</a:t>
            </a:r>
            <a:endParaRPr lang="x-none" dirty="0"/>
          </a:p>
          <a:p>
            <a:pPr marL="228600" marR="60325" lvl="0" indent="-228600">
              <a:lnSpc>
                <a:spcPct val="115000"/>
              </a:lnSpc>
              <a:spcBef>
                <a:spcPts val="0"/>
              </a:spcBef>
              <a:spcAft>
                <a:spcPts val="0"/>
              </a:spcAft>
              <a:buFont typeface="Symbol" panose="05050102010706020507" pitchFamily="18" charset="2"/>
              <a:buChar char=""/>
            </a:pPr>
            <a:r>
              <a:rPr lang="en-US" dirty="0">
                <a:solidFill>
                  <a:srgbClr val="4F81BD"/>
                </a:solidFill>
                <a:ea typeface="Times New Roman" panose="02020603050405020304" pitchFamily="18" charset="0"/>
                <a:cs typeface="Calibri" panose="020F0502020204030204" pitchFamily="34" charset="0"/>
              </a:rPr>
              <a:t>They will be able to decide how to spend their money.</a:t>
            </a:r>
            <a:endParaRPr lang="x-none" dirty="0"/>
          </a:p>
          <a:p>
            <a:pPr marL="228600" marR="60325" lvl="0" indent="-228600">
              <a:lnSpc>
                <a:spcPct val="115000"/>
              </a:lnSpc>
              <a:spcBef>
                <a:spcPts val="0"/>
              </a:spcBef>
              <a:spcAft>
                <a:spcPts val="0"/>
              </a:spcAft>
              <a:buFont typeface="Symbol" panose="05050102010706020507" pitchFamily="18" charset="2"/>
              <a:buChar char=""/>
            </a:pPr>
            <a:r>
              <a:rPr lang="en-US" dirty="0">
                <a:solidFill>
                  <a:srgbClr val="4F81BD"/>
                </a:solidFill>
                <a:ea typeface="Times New Roman" panose="02020603050405020304" pitchFamily="18" charset="0"/>
                <a:cs typeface="Calibri" panose="020F0502020204030204" pitchFamily="34" charset="0"/>
              </a:rPr>
              <a:t>Forced institutionalization will be ended and people will be able to decide where to live.</a:t>
            </a:r>
            <a:endParaRPr lang="x-none" dirty="0"/>
          </a:p>
          <a:p>
            <a:pPr marL="228600" marR="60325" lvl="0" indent="-228600">
              <a:lnSpc>
                <a:spcPct val="115000"/>
              </a:lnSpc>
              <a:spcBef>
                <a:spcPts val="0"/>
              </a:spcBef>
              <a:spcAft>
                <a:spcPts val="0"/>
              </a:spcAft>
              <a:buFont typeface="Symbol" panose="05050102010706020507" pitchFamily="18" charset="2"/>
              <a:buChar char=""/>
            </a:pPr>
            <a:r>
              <a:rPr lang="en-US" dirty="0">
                <a:solidFill>
                  <a:srgbClr val="4F81BD"/>
                </a:solidFill>
                <a:ea typeface="Times New Roman" panose="02020603050405020304" pitchFamily="18" charset="0"/>
                <a:cs typeface="Calibri" panose="020F0502020204030204" pitchFamily="34" charset="0"/>
              </a:rPr>
              <a:t>Others will become familiar with their preferences, will have to listen to them and will respect their decisions.</a:t>
            </a:r>
            <a:endParaRPr lang="x-none" dirty="0"/>
          </a:p>
          <a:p>
            <a:pPr marL="228600" marR="60325" lvl="0" indent="-228600">
              <a:lnSpc>
                <a:spcPct val="115000"/>
              </a:lnSpc>
              <a:spcBef>
                <a:spcPts val="0"/>
              </a:spcBef>
              <a:spcAft>
                <a:spcPts val="0"/>
              </a:spcAft>
              <a:buFont typeface="Symbol" panose="05050102010706020507" pitchFamily="18" charset="2"/>
              <a:buChar char=""/>
            </a:pPr>
            <a:r>
              <a:rPr lang="en-US" dirty="0">
                <a:solidFill>
                  <a:srgbClr val="4F81BD"/>
                </a:solidFill>
                <a:ea typeface="Times New Roman" panose="02020603050405020304" pitchFamily="18" charset="0"/>
                <a:cs typeface="Calibri" panose="020F0502020204030204" pitchFamily="34" charset="0"/>
              </a:rPr>
              <a:t>People with disabilities will be able to find support to make decisions based on their own wills and preferences instead of having others make decisions for them based on perceived best interest.</a:t>
            </a:r>
            <a:endParaRPr lang="x-none" dirty="0"/>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135</a:t>
            </a:fld>
            <a:endParaRPr lang="x-none"/>
          </a:p>
        </p:txBody>
      </p:sp>
    </p:spTree>
    <p:extLst>
      <p:ext uri="{BB962C8B-B14F-4D97-AF65-F5344CB8AC3E}">
        <p14:creationId xmlns:p14="http://schemas.microsoft.com/office/powerpoint/2010/main" val="948917392"/>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en-GB" dirty="0">
              <a:latin typeface="Calibri" panose="020F0502020204030204" pitchFamily="34" charset="0"/>
              <a:ea typeface="SimSun" panose="02010600030101010101" pitchFamily="2" charset="-122"/>
              <a:cs typeface="Arial" panose="020B0604020202020204" pitchFamily="34" charset="0"/>
            </a:endParaRPr>
          </a:p>
          <a:p>
            <a:pPr algn="just">
              <a:spcAft>
                <a:spcPts val="0"/>
              </a:spcAft>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30 minutes.</a:t>
            </a:r>
            <a:endParaRPr lang="en-GB"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136</a:t>
            </a:fld>
            <a:endParaRPr lang="x-none"/>
          </a:p>
        </p:txBody>
      </p:sp>
    </p:spTree>
    <p:extLst>
      <p:ext uri="{BB962C8B-B14F-4D97-AF65-F5344CB8AC3E}">
        <p14:creationId xmlns:p14="http://schemas.microsoft.com/office/powerpoint/2010/main" val="1936357099"/>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a:lnSpc>
                <a:spcPct val="115000"/>
              </a:lnSpc>
            </a:pPr>
            <a:r>
              <a:rPr lang="en-GB" b="1" i="1" dirty="0">
                <a:latin typeface="Calibri" panose="020F0502020204030204" pitchFamily="34" charset="0"/>
                <a:ea typeface="SimSun" panose="02010600030101010101" pitchFamily="2" charset="-122"/>
                <a:cs typeface="Arial" panose="020B0604020202020204" pitchFamily="34" charset="0"/>
              </a:rPr>
              <a:t>Exercise 6.1: Discussion on article 16 (</a:t>
            </a:r>
            <a:r>
              <a:rPr lang="en-GB" b="1" i="1" dirty="0">
                <a:solidFill>
                  <a:srgbClr val="0000FF"/>
                </a:solidFill>
                <a:latin typeface="Calibri" panose="020F0502020204030204" pitchFamily="34" charset="0"/>
                <a:ea typeface="SimSun" panose="02010600030101010101" pitchFamily="2" charset="-122"/>
                <a:cs typeface="Arial" panose="020B0604020202020204" pitchFamily="34" charset="0"/>
                <a:hlinkClick r:id="rId3" action="ppaction://hlinkfile" tooltip=", 2007 #59">
                  <a:extLst>
                    <a:ext uri="{A12FA001-AC4F-418D-AE19-62706E023703}">
                      <ahyp:hlinkClr xmlns:ahyp="http://schemas.microsoft.com/office/drawing/2018/hyperlinkcolor" val="tx"/>
                    </a:ext>
                  </a:extLst>
                </a:hlinkClick>
              </a:rPr>
              <a:t>22</a:t>
            </a:r>
            <a:r>
              <a:rPr lang="en-GB" b="1" i="1" dirty="0">
                <a:latin typeface="Calibri" panose="020F0502020204030204" pitchFamily="34" charset="0"/>
                <a:ea typeface="SimSun" panose="02010600030101010101" pitchFamily="2" charset="-122"/>
                <a:cs typeface="Arial" panose="020B0604020202020204" pitchFamily="34" charset="0"/>
              </a:rPr>
              <a:t>),(</a:t>
            </a:r>
            <a:r>
              <a:rPr lang="en-GB" b="1" i="1" dirty="0">
                <a:solidFill>
                  <a:srgbClr val="0000FF"/>
                </a:solidFill>
                <a:latin typeface="Calibri" panose="020F0502020204030204" pitchFamily="34" charset="0"/>
                <a:ea typeface="SimSun" panose="02010600030101010101" pitchFamily="2" charset="-122"/>
                <a:cs typeface="Arial" panose="020B0604020202020204" pitchFamily="34" charset="0"/>
                <a:hlinkClick r:id="rId4" action="ppaction://hlinkfile" tooltip="United Nations (UN) Enable, 2012 #60">
                  <a:extLst>
                    <a:ext uri="{A12FA001-AC4F-418D-AE19-62706E023703}">
                      <ahyp:hlinkClr xmlns:ahyp="http://schemas.microsoft.com/office/drawing/2018/hyperlinkcolor" val="tx"/>
                    </a:ext>
                  </a:extLst>
                </a:hlinkClick>
              </a:rPr>
              <a:t>21</a:t>
            </a:r>
            <a:r>
              <a:rPr lang="en-GB" b="1" i="1" dirty="0">
                <a:latin typeface="Calibri" panose="020F0502020204030204" pitchFamily="34" charset="0"/>
                <a:ea typeface="SimSun" panose="02010600030101010101" pitchFamily="2" charset="-122"/>
                <a:cs typeface="Arial" panose="020B0604020202020204" pitchFamily="34" charset="0"/>
              </a:rPr>
              <a:t>) of the CRPD - Freedom from exploitation, violence and abuse (15 min.</a:t>
            </a:r>
            <a:r>
              <a:rPr lang="en-GB" b="1" i="1" dirty="0">
                <a:latin typeface="Calibri" panose="020F0502020204030204" pitchFamily="34" charset="0"/>
                <a:ea typeface="Malgun Gothic" panose="020B0503020000020004" pitchFamily="34" charset="-127"/>
                <a:cs typeface="Arial" panose="020B0604020202020204" pitchFamily="34" charset="0"/>
              </a:rPr>
              <a:t>)</a:t>
            </a: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Again, it may be necessary to read through article 16 of the CRPD together with participants and to provide any necessary explanation.</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solidFill>
                  <a:srgbClr val="000000"/>
                </a:solidFill>
                <a:latin typeface="Calibri" panose="020F0502020204030204" pitchFamily="34" charset="0"/>
                <a:ea typeface="Times New Roman" panose="02020603050405020304" pitchFamily="18" charset="0"/>
                <a:cs typeface="Calibri" panose="020F0502020204030204" pitchFamily="34" charset="0"/>
              </a:rPr>
              <a:t>1. States Parties shall take all appropriate legislative, administrative, social, educational and other measures to protect persons with disabilities, both within and outside the home, from all forms of exploitation, violence and abuse, including their gender-based aspects.</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endParaRPr lang="en-US" sz="1600" dirty="0">
              <a:solidFill>
                <a:srgbClr val="8064A2"/>
              </a:solidFill>
              <a:latin typeface="Calibri" panose="020F0502020204030204" pitchFamily="34" charset="0"/>
              <a:ea typeface="Times New Roman" panose="02020603050405020304" pitchFamily="18" charset="0"/>
              <a:cs typeface="Calibri" panose="020F0502020204030204" pitchFamily="34" charset="0"/>
            </a:endParaRPr>
          </a:p>
          <a:p>
            <a:pPr marR="60325" algn="just">
              <a:lnSpc>
                <a:spcPct val="115000"/>
              </a:lnSpc>
            </a:pPr>
            <a:r>
              <a:rPr lang="en-US" sz="1600" dirty="0">
                <a:solidFill>
                  <a:srgbClr val="8064A2"/>
                </a:solidFill>
                <a:latin typeface="Calibri" panose="020F0502020204030204" pitchFamily="34" charset="0"/>
                <a:ea typeface="Times New Roman" panose="02020603050405020304" pitchFamily="18" charset="0"/>
                <a:cs typeface="Calibri" panose="020F0502020204030204" pitchFamily="34" charset="0"/>
              </a:rPr>
              <a:t>Countries must make laws and rules to make sure that people with disabilities are protected  within and outside their home from violence, and from being exploited or abused.</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137</a:t>
            </a:fld>
            <a:endParaRPr lang="x-none"/>
          </a:p>
        </p:txBody>
      </p:sp>
    </p:spTree>
    <p:extLst>
      <p:ext uri="{BB962C8B-B14F-4D97-AF65-F5344CB8AC3E}">
        <p14:creationId xmlns:p14="http://schemas.microsoft.com/office/powerpoint/2010/main" val="1022062014"/>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algn="just">
              <a:lnSpc>
                <a:spcPct val="115000"/>
              </a:lnSpc>
            </a:pPr>
            <a:r>
              <a:rPr lang="en-GB" dirty="0">
                <a:solidFill>
                  <a:srgbClr val="000000"/>
                </a:solidFill>
                <a:latin typeface="Calibri" panose="020F0502020204030204" pitchFamily="34" charset="0"/>
                <a:ea typeface="Times New Roman" panose="02020603050405020304" pitchFamily="18" charset="0"/>
                <a:cs typeface="Calibri" panose="020F0502020204030204" pitchFamily="34" charset="0"/>
              </a:rPr>
              <a:t>2. States Parties shall also take all appropriate measures to prevent all forms of exploitation, violence and abuse by ensuring, inter alia, appropriate forms of gender- and age-sensitive assistance and support for persons with disabilities and their families and caregivers, including through the provision of information and education on how to avoid, recognize and report instances of exploitation, violence and abuse. States Parties shall ensure that protection services are age-, gender- and disability-sensitive.</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endParaRPr lang="en-US" sz="1600" dirty="0">
              <a:solidFill>
                <a:srgbClr val="8064A2"/>
              </a:solidFill>
              <a:latin typeface="Calibri" panose="020F0502020204030204" pitchFamily="34" charset="0"/>
              <a:ea typeface="Times New Roman" panose="02020603050405020304" pitchFamily="18" charset="0"/>
              <a:cs typeface="Calibri" panose="020F0502020204030204" pitchFamily="34" charset="0"/>
            </a:endParaRPr>
          </a:p>
          <a:p>
            <a:pPr marR="60325" algn="just">
              <a:lnSpc>
                <a:spcPct val="115000"/>
              </a:lnSpc>
            </a:pPr>
            <a:r>
              <a:rPr lang="en-US" sz="1600" dirty="0">
                <a:solidFill>
                  <a:srgbClr val="8064A2"/>
                </a:solidFill>
                <a:latin typeface="Calibri" panose="020F0502020204030204" pitchFamily="34" charset="0"/>
                <a:ea typeface="Times New Roman" panose="02020603050405020304" pitchFamily="18" charset="0"/>
                <a:cs typeface="Calibri" panose="020F0502020204030204" pitchFamily="34" charset="0"/>
              </a:rPr>
              <a:t>Countries must prevent abuse by giving support, information and training to persons with disabilities, their families and caregivers. Everybody should learn how to avoid, recognize and report violence and abuse. They should make sure that support for preventing abuse takes into account women, older persons, children and persons with different kinds of disabilities.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138</a:t>
            </a:fld>
            <a:endParaRPr lang="x-none"/>
          </a:p>
        </p:txBody>
      </p:sp>
    </p:spTree>
    <p:extLst>
      <p:ext uri="{BB962C8B-B14F-4D97-AF65-F5344CB8AC3E}">
        <p14:creationId xmlns:p14="http://schemas.microsoft.com/office/powerpoint/2010/main" val="4222760913"/>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algn="just">
              <a:lnSpc>
                <a:spcPct val="115000"/>
              </a:lnSpc>
            </a:pPr>
            <a:r>
              <a:rPr lang="en-GB" dirty="0">
                <a:solidFill>
                  <a:srgbClr val="000000"/>
                </a:solidFill>
                <a:latin typeface="Calibri" panose="020F0502020204030204" pitchFamily="34" charset="0"/>
                <a:ea typeface="Times New Roman" panose="02020603050405020304" pitchFamily="18" charset="0"/>
                <a:cs typeface="Calibri" panose="020F0502020204030204" pitchFamily="34" charset="0"/>
              </a:rPr>
              <a:t>3. In order to prevent the occurrence of all forms of exploitation, violence and abuse, States Parties shall ensure that all facilities and programmes designed to serve persons with disabilities are effectively monitored by independent authorities.</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endParaRPr lang="en-US" sz="1600" dirty="0">
              <a:solidFill>
                <a:srgbClr val="8064A2"/>
              </a:solidFill>
              <a:latin typeface="Calibri" panose="020F0502020204030204" pitchFamily="34" charset="0"/>
              <a:ea typeface="Times New Roman" panose="02020603050405020304" pitchFamily="18" charset="0"/>
              <a:cs typeface="Calibri" panose="020F0502020204030204" pitchFamily="34" charset="0"/>
            </a:endParaRPr>
          </a:p>
          <a:p>
            <a:pPr marR="60325" algn="just">
              <a:lnSpc>
                <a:spcPct val="115000"/>
              </a:lnSpc>
            </a:pPr>
            <a:r>
              <a:rPr lang="en-US" sz="1600" dirty="0">
                <a:solidFill>
                  <a:srgbClr val="8064A2"/>
                </a:solidFill>
                <a:latin typeface="Calibri" panose="020F0502020204030204" pitchFamily="34" charset="0"/>
                <a:ea typeface="Times New Roman" panose="02020603050405020304" pitchFamily="18" charset="0"/>
                <a:cs typeface="Calibri" panose="020F0502020204030204" pitchFamily="34" charset="0"/>
              </a:rPr>
              <a:t>Countries must make sure that services that support people with disabilities are properly checked by an independent body.</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139</a:t>
            </a:fld>
            <a:endParaRPr lang="x-none"/>
          </a:p>
        </p:txBody>
      </p:sp>
    </p:spTree>
    <p:extLst>
      <p:ext uri="{BB962C8B-B14F-4D97-AF65-F5344CB8AC3E}">
        <p14:creationId xmlns:p14="http://schemas.microsoft.com/office/powerpoint/2010/main" val="42788696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8175" y="496888"/>
            <a:ext cx="5530850" cy="3111500"/>
          </a:xfrm>
        </p:spPr>
      </p:sp>
      <p:sp>
        <p:nvSpPr>
          <p:cNvPr id="3" name="Notes Placeholder 2"/>
          <p:cNvSpPr>
            <a:spLocks noGrp="1"/>
          </p:cNvSpPr>
          <p:nvPr>
            <p:ph type="body" idx="1"/>
          </p:nvPr>
        </p:nvSpPr>
        <p:spPr>
          <a:xfrm>
            <a:off x="680091" y="3608763"/>
            <a:ext cx="5447030" cy="5833390"/>
          </a:xfrm>
        </p:spPr>
        <p:txBody>
          <a:bodyPr/>
          <a:lstStyle/>
          <a:p>
            <a:pPr marL="171450" marR="60325" indent="-171450" algn="just">
              <a:lnSpc>
                <a:spcPct val="115000"/>
              </a:lnSpc>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Discrimination is the result of complex factors which need to be addressed at different levels. </a:t>
            </a:r>
            <a:endParaRPr lang="x-none">
              <a:latin typeface="Calibri" panose="020F0502020204030204" pitchFamily="34" charset="0"/>
              <a:ea typeface="SimSun" panose="02010600030101010101" pitchFamily="2" charset="-122"/>
              <a:cs typeface="Arial" panose="020B0604020202020204" pitchFamily="34" charset="0"/>
            </a:endParaRPr>
          </a:p>
          <a:p>
            <a:pPr marL="628650" marR="60325" lvl="1" indent="-171450" algn="just">
              <a:lnSpc>
                <a:spcPct val="115000"/>
              </a:lnSpc>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To fight discrimination it is necessary to address misinformation, prejudice and the fear of difference that some people may have. Sometimes people are not aware that their behaviour is discriminatory because they have internalized certain societal beliefs and norms all their lives.</a:t>
            </a:r>
            <a:endParaRPr lang="en-GB" dirty="0">
              <a:solidFill>
                <a:schemeClr val="tx1"/>
              </a:solidFill>
              <a:latin typeface="Calibri" panose="020F0502020204030204" pitchFamily="34" charset="0"/>
              <a:ea typeface="SimSun" panose="02010600030101010101" pitchFamily="2" charset="-122"/>
              <a:cs typeface="Arial" panose="020B0604020202020204" pitchFamily="34" charset="0"/>
            </a:endParaRPr>
          </a:p>
          <a:p>
            <a:pPr marL="628650" marR="60325" lvl="1" indent="-171450" algn="just">
              <a:lnSpc>
                <a:spcPct val="115000"/>
              </a:lnSpc>
              <a:spcBef>
                <a:spcPts val="0"/>
              </a:spcBef>
              <a:spcAft>
                <a:spcPts val="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Discrimination also happens at the systemic level and, as a consequence, needs to be addressed at this level: this is often referred to as “institutionalized discrimination” or “systemic discrimination”. </a:t>
            </a:r>
          </a:p>
          <a:p>
            <a:pPr marL="628650" marR="60325" lvl="1" indent="-171450" algn="just">
              <a:lnSpc>
                <a:spcPct val="115000"/>
              </a:lnSpc>
              <a:spcBef>
                <a:spcPts val="0"/>
              </a:spcBef>
              <a:spcAft>
                <a:spcPts val="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Discriminatory laws, policies, discrimination embedded in the health or social system, poverty and power inequalities in society are also examples of factors that prevent people from enjoying their rights and may make people feel that efforts to change the situation and to obtain redress are hopeless. Although these systemic issues may seem harder to address, a lot can be done at this level.</a:t>
            </a:r>
            <a:endParaRPr lang="x-none">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Explain to participants that this training focuses on discrimination rather than stigma because it allows people an opportunity to consider the problem as a whole and may motivate people to argue for changes in laws, policies and other systemic issues as well as to address negative attitudes. </a:t>
            </a:r>
            <a:endParaRPr lang="x-none">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14</a:t>
            </a:fld>
            <a:endParaRPr lang="en-GB"/>
          </a:p>
        </p:txBody>
      </p:sp>
    </p:spTree>
    <p:extLst>
      <p:ext uri="{BB962C8B-B14F-4D97-AF65-F5344CB8AC3E}">
        <p14:creationId xmlns:p14="http://schemas.microsoft.com/office/powerpoint/2010/main" val="3424171376"/>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algn="just">
              <a:lnSpc>
                <a:spcPct val="115000"/>
              </a:lnSpc>
            </a:pPr>
            <a:r>
              <a:rPr lang="en-GB" dirty="0">
                <a:solidFill>
                  <a:srgbClr val="000000"/>
                </a:solidFill>
                <a:latin typeface="Calibri" panose="020F0502020204030204" pitchFamily="34" charset="0"/>
                <a:ea typeface="Times New Roman" panose="02020603050405020304" pitchFamily="18" charset="0"/>
                <a:cs typeface="Calibri" panose="020F0502020204030204" pitchFamily="34" charset="0"/>
              </a:rPr>
              <a:t>4. States Parties shall take all appropriate measures to promote the physical, cognitive and psychological recovery, rehabilitation and social reintegration of persons with disabilities who become victims of any form of exploitation, violence or abuse, including through the provision of protection services. Such recovery and reintegration shall take place in an environment that fosters the health, welfare, self-respect, dignity and autonomy of the person and takes into account gender- and age-specific needs.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en-US" sz="1600" dirty="0">
              <a:solidFill>
                <a:srgbClr val="8064A2"/>
              </a:solidFill>
              <a:latin typeface="Calibri" panose="020F0502020204030204" pitchFamily="34" charset="0"/>
              <a:ea typeface="Times New Roman" panose="02020603050405020304" pitchFamily="18" charset="0"/>
            </a:endParaRPr>
          </a:p>
          <a:p>
            <a:r>
              <a:rPr lang="en-US" sz="1600" dirty="0">
                <a:solidFill>
                  <a:srgbClr val="8064A2"/>
                </a:solidFill>
                <a:latin typeface="Calibri" panose="020F0502020204030204" pitchFamily="34" charset="0"/>
                <a:ea typeface="Times New Roman" panose="02020603050405020304" pitchFamily="18" charset="0"/>
              </a:rPr>
              <a:t>Countries must make sure that people with disabilities who have been abused get the help and support they need to keep them safe and help them recover from the abuse</a:t>
            </a:r>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140</a:t>
            </a:fld>
            <a:endParaRPr lang="x-none"/>
          </a:p>
        </p:txBody>
      </p:sp>
    </p:spTree>
    <p:extLst>
      <p:ext uri="{BB962C8B-B14F-4D97-AF65-F5344CB8AC3E}">
        <p14:creationId xmlns:p14="http://schemas.microsoft.com/office/powerpoint/2010/main" val="578538959"/>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algn="just">
              <a:lnSpc>
                <a:spcPct val="115000"/>
              </a:lnSpc>
            </a:pPr>
            <a:r>
              <a:rPr lang="en-GB" dirty="0">
                <a:solidFill>
                  <a:srgbClr val="000000"/>
                </a:solidFill>
                <a:latin typeface="Calibri" panose="020F0502020204030204" pitchFamily="34" charset="0"/>
                <a:ea typeface="Times New Roman" panose="02020603050405020304" pitchFamily="18" charset="0"/>
                <a:cs typeface="Calibri" panose="020F0502020204030204" pitchFamily="34" charset="0"/>
              </a:rPr>
              <a:t>5. States Parties shall put in place effective legislation and policies, including women- and child-focused legislation and policies, to ensure that instances of exploitation, violence and abuse against persons with disabilities are identified, investigated and, where appropriate, prosecuted.</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endParaRPr lang="en-US" sz="1600" dirty="0">
              <a:solidFill>
                <a:srgbClr val="8064A2"/>
              </a:solidFill>
              <a:latin typeface="Calibri" panose="020F0502020204030204" pitchFamily="34" charset="0"/>
              <a:ea typeface="Times New Roman" panose="02020603050405020304" pitchFamily="18" charset="0"/>
              <a:cs typeface="Calibri" panose="020F0502020204030204" pitchFamily="34" charset="0"/>
            </a:endParaRPr>
          </a:p>
          <a:p>
            <a:pPr marR="60325" algn="just">
              <a:lnSpc>
                <a:spcPct val="115000"/>
              </a:lnSpc>
            </a:pPr>
            <a:r>
              <a:rPr lang="en-US" sz="1600" dirty="0">
                <a:solidFill>
                  <a:srgbClr val="8064A2"/>
                </a:solidFill>
                <a:latin typeface="Calibri" panose="020F0502020204030204" pitchFamily="34" charset="0"/>
                <a:ea typeface="Times New Roman" panose="02020603050405020304" pitchFamily="18" charset="0"/>
                <a:cs typeface="Calibri" panose="020F0502020204030204" pitchFamily="34" charset="0"/>
              </a:rPr>
              <a:t>Countries must make sure they create laws and policies (including ones that focus on women and children) to effectively find out if abuses are occurring, to investigate these and take abusers to court.</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141</a:t>
            </a:fld>
            <a:endParaRPr lang="x-none"/>
          </a:p>
        </p:txBody>
      </p:sp>
    </p:spTree>
    <p:extLst>
      <p:ext uri="{BB962C8B-B14F-4D97-AF65-F5344CB8AC3E}">
        <p14:creationId xmlns:p14="http://schemas.microsoft.com/office/powerpoint/2010/main" val="1102743187"/>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algn="just">
              <a:lnSpc>
                <a:spcPct val="115000"/>
              </a:lnSpc>
            </a:pPr>
            <a:r>
              <a:rPr lang="en-US" dirty="0">
                <a:solidFill>
                  <a:srgbClr val="4F81BD"/>
                </a:solidFill>
                <a:latin typeface="Calibri" panose="020F0502020204030204" pitchFamily="34" charset="0"/>
                <a:ea typeface="Times New Roman" panose="02020603050405020304" pitchFamily="18" charset="0"/>
                <a:cs typeface="Calibri" panose="020F0502020204030204" pitchFamily="34" charset="0"/>
              </a:rPr>
              <a:t>Ask participants:</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US" dirty="0">
                <a:solidFill>
                  <a:srgbClr val="4F81BD"/>
                </a:solidFill>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What other articles of the CRPD are relevant to the topics of exploitation, violence and abuse?</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US"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US" dirty="0">
                <a:solidFill>
                  <a:srgbClr val="4F81BD"/>
                </a:solidFill>
                <a:latin typeface="Calibri" panose="020F0502020204030204" pitchFamily="34" charset="0"/>
                <a:ea typeface="Times New Roman" panose="02020603050405020304" pitchFamily="18" charset="0"/>
                <a:cs typeface="Calibri" panose="020F0502020204030204" pitchFamily="34" charset="0"/>
              </a:rPr>
              <a:t>Many articles of the CRPD are relevant to this topic, the most obvious answers include: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gn="just">
              <a:lnSpc>
                <a:spcPct val="115000"/>
              </a:lnSpc>
              <a:spcBef>
                <a:spcPts val="0"/>
              </a:spcBef>
              <a:spcAft>
                <a:spcPts val="0"/>
              </a:spcAft>
              <a:buFont typeface="Calibri" panose="020F0502020204030204" pitchFamily="34" charset="0"/>
              <a:buChar char="-"/>
            </a:pPr>
            <a:r>
              <a:rPr lang="en-US" dirty="0">
                <a:solidFill>
                  <a:srgbClr val="4F81BD"/>
                </a:solidFill>
                <a:latin typeface="Calibri" panose="020F0502020204030204" pitchFamily="34" charset="0"/>
                <a:ea typeface="Times New Roman" panose="02020603050405020304" pitchFamily="18" charset="0"/>
                <a:cs typeface="Calibri" panose="020F0502020204030204" pitchFamily="34" charset="0"/>
              </a:rPr>
              <a:t>Article 10 (the right to life)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gn="just">
              <a:lnSpc>
                <a:spcPct val="115000"/>
              </a:lnSpc>
              <a:spcBef>
                <a:spcPts val="0"/>
              </a:spcBef>
              <a:spcAft>
                <a:spcPts val="0"/>
              </a:spcAft>
              <a:buFont typeface="Calibri" panose="020F0502020204030204" pitchFamily="34" charset="0"/>
              <a:buChar char="-"/>
            </a:pPr>
            <a:r>
              <a:rPr lang="en-US" dirty="0">
                <a:solidFill>
                  <a:srgbClr val="4F81BD"/>
                </a:solidFill>
                <a:latin typeface="Calibri" panose="020F0502020204030204" pitchFamily="34" charset="0"/>
                <a:ea typeface="Times New Roman" panose="02020603050405020304" pitchFamily="18" charset="0"/>
                <a:cs typeface="Calibri" panose="020F0502020204030204" pitchFamily="34" charset="0"/>
              </a:rPr>
              <a:t>Article 14 (the right to liberty and security of the person)</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gn="just">
              <a:lnSpc>
                <a:spcPct val="115000"/>
              </a:lnSpc>
              <a:spcBef>
                <a:spcPts val="0"/>
              </a:spcBef>
              <a:spcAft>
                <a:spcPts val="0"/>
              </a:spcAft>
              <a:buFont typeface="Calibri" panose="020F0502020204030204" pitchFamily="34" charset="0"/>
              <a:buChar char="-"/>
            </a:pPr>
            <a:r>
              <a:rPr lang="en-US" dirty="0">
                <a:solidFill>
                  <a:srgbClr val="4F81BD"/>
                </a:solidFill>
                <a:latin typeface="Calibri" panose="020F0502020204030204" pitchFamily="34" charset="0"/>
                <a:ea typeface="Times New Roman" panose="02020603050405020304" pitchFamily="18" charset="0"/>
                <a:cs typeface="Calibri" panose="020F0502020204030204" pitchFamily="34" charset="0"/>
              </a:rPr>
              <a:t>Article 15 (the right to freedom from torture or cruel, inhuman or degrading treatment or punishment)</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gn="just">
              <a:lnSpc>
                <a:spcPct val="115000"/>
              </a:lnSpc>
              <a:spcBef>
                <a:spcPts val="0"/>
              </a:spcBef>
              <a:spcAft>
                <a:spcPts val="0"/>
              </a:spcAft>
              <a:buFont typeface="Calibri" panose="020F0502020204030204" pitchFamily="34" charset="0"/>
              <a:buChar char="-"/>
            </a:pPr>
            <a:r>
              <a:rPr lang="en-US" dirty="0">
                <a:solidFill>
                  <a:srgbClr val="4F81BD"/>
                </a:solidFill>
                <a:latin typeface="Calibri" panose="020F0502020204030204" pitchFamily="34" charset="0"/>
                <a:ea typeface="Times New Roman" panose="02020603050405020304" pitchFamily="18" charset="0"/>
                <a:cs typeface="Calibri" panose="020F0502020204030204" pitchFamily="34" charset="0"/>
              </a:rPr>
              <a:t>Article 17 (protecting the integrity of the person).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142</a:t>
            </a:fld>
            <a:endParaRPr lang="x-none"/>
          </a:p>
        </p:txBody>
      </p:sp>
    </p:spTree>
    <p:extLst>
      <p:ext uri="{BB962C8B-B14F-4D97-AF65-F5344CB8AC3E}">
        <p14:creationId xmlns:p14="http://schemas.microsoft.com/office/powerpoint/2010/main" val="2543857944"/>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3238" y="257175"/>
            <a:ext cx="3262312" cy="1835150"/>
          </a:xfrm>
        </p:spPr>
      </p:sp>
      <p:sp>
        <p:nvSpPr>
          <p:cNvPr id="3" name="Notes Placeholder 2"/>
          <p:cNvSpPr>
            <a:spLocks noGrp="1"/>
          </p:cNvSpPr>
          <p:nvPr>
            <p:ph type="body" idx="1"/>
          </p:nvPr>
        </p:nvSpPr>
        <p:spPr>
          <a:xfrm>
            <a:off x="255330" y="2091737"/>
            <a:ext cx="6154776" cy="7196815"/>
          </a:xfrm>
        </p:spPr>
        <p:txBody>
          <a:bodyPr/>
          <a:lstStyle/>
          <a:p>
            <a:pPr>
              <a:lnSpc>
                <a:spcPct val="115000"/>
              </a:lnSpc>
            </a:pPr>
            <a:r>
              <a:rPr lang="en-GB" b="1" i="1" dirty="0">
                <a:latin typeface="Calibri" panose="020F0502020204030204" pitchFamily="34" charset="0"/>
                <a:ea typeface="SimSun" panose="02010600030101010101" pitchFamily="2" charset="-122"/>
                <a:cs typeface="Arial" panose="020B0604020202020204" pitchFamily="34" charset="0"/>
              </a:rPr>
              <a:t>Exercise 6.2: Freedom from exploitation, violence and abuse (15 min.)</a:t>
            </a:r>
            <a:endParaRPr lang="x-none" dirty="0">
              <a:latin typeface="Calibri" panose="020F0502020204030204" pitchFamily="34" charset="0"/>
              <a:ea typeface="SimSun" panose="02010600030101010101" pitchFamily="2" charset="-122"/>
              <a:cs typeface="Arial" panose="020B0604020202020204" pitchFamily="34" charset="0"/>
            </a:endParaRPr>
          </a:p>
          <a:p>
            <a:pPr marL="270510" marR="0" indent="-270510">
              <a:lnSpc>
                <a:spcPct val="115000"/>
              </a:lnSpc>
              <a:spcBef>
                <a:spcPts val="0"/>
              </a:spcBef>
              <a:spcAft>
                <a:spcPts val="0"/>
              </a:spcAft>
            </a:pPr>
            <a:r>
              <a:rPr lang="en-US" dirty="0">
                <a:solidFill>
                  <a:srgbClr val="4F81BD"/>
                </a:solidFill>
                <a:latin typeface="Calibri" panose="020F0502020204030204" pitchFamily="34" charset="0"/>
                <a:ea typeface="MS Mincho" panose="02020609040205080304" pitchFamily="49" charset="-128"/>
                <a:cs typeface="Calibri" panose="020F0502020204030204" pitchFamily="34" charset="0"/>
              </a:rPr>
              <a:t> </a:t>
            </a:r>
          </a:p>
          <a:p>
            <a:pPr marL="270510" marR="0" indent="-270510">
              <a:lnSpc>
                <a:spcPct val="115000"/>
              </a:lnSpc>
              <a:spcBef>
                <a:spcPts val="0"/>
              </a:spcBef>
              <a:spcAft>
                <a:spcPts val="0"/>
              </a:spcAft>
            </a:pPr>
            <a:r>
              <a:rPr lang="en-GB" b="1" dirty="0">
                <a:latin typeface="Calibri" panose="020F0502020204030204" pitchFamily="34" charset="0"/>
                <a:ea typeface="SimSun" panose="02010600030101010101" pitchFamily="2" charset="-122"/>
                <a:cs typeface="Arial" panose="020B0604020202020204" pitchFamily="34" charset="0"/>
              </a:rPr>
              <a:t>Warning:</a:t>
            </a:r>
            <a:r>
              <a:rPr lang="en-GB" dirty="0">
                <a:latin typeface="Calibri" panose="020F0502020204030204" pitchFamily="34" charset="0"/>
                <a:ea typeface="SimSun" panose="02010600030101010101" pitchFamily="2" charset="-122"/>
                <a:cs typeface="Arial" panose="020B0604020202020204" pitchFamily="34" charset="0"/>
              </a:rPr>
              <a:t> This activity may provoke strong emotional responses from some people.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GB" dirty="0">
                <a:latin typeface="Calibri" panose="020F0502020204030204" pitchFamily="34" charset="0"/>
                <a:ea typeface="SimSun" panose="02010600030101010101" pitchFamily="2" charset="-122"/>
                <a:cs typeface="Arial" panose="020B0604020202020204" pitchFamily="34" charset="0"/>
              </a:rPr>
              <a:t>Facilitators should be mindful of this. Prior to this activity, let participants know that they should feel free to voice their emotions, take a pause or step out of the training session until the end of the activity. The facilitator should also be mindful of any sign of distress shown by participants and should be prepared to provide support</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US" dirty="0">
                <a:solidFill>
                  <a:srgbClr val="4F81BD"/>
                </a:solidFill>
                <a:latin typeface="Calibri" panose="020F0502020204030204" pitchFamily="34" charset="0"/>
                <a:ea typeface="Times New Roman" panose="02020603050405020304" pitchFamily="18" charset="0"/>
                <a:cs typeface="Arial" panose="020B0604020202020204" pitchFamily="34" charset="0"/>
              </a:rPr>
              <a:t>Some participants may raise the issues of seclusion and restraints and forced admission and treatment in mental health and social services during this exercise. Inform the group that these topics will be discussed in more depth in other modules.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pPr>
            <a:r>
              <a:rPr lang="en-US" dirty="0">
                <a:solidFill>
                  <a:srgbClr val="4F81BD"/>
                </a:solidFill>
                <a:latin typeface="Calibri" panose="020F0502020204030204" pitchFamily="34" charset="0"/>
                <a:ea typeface="Times New Roman" panose="02020603050405020304" pitchFamily="18" charset="0"/>
                <a:cs typeface="Calibri" panose="020F0502020204030204" pitchFamily="34" charset="0"/>
              </a:rPr>
              <a:t>Ask participants to consider this question:</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gn="just">
              <a:lnSpc>
                <a:spcPct val="115000"/>
              </a:lnSpc>
              <a:spcBef>
                <a:spcPts val="0"/>
              </a:spcBef>
              <a:spcAft>
                <a:spcPts val="0"/>
              </a:spcAft>
              <a:buFont typeface="Symbol" panose="05050102010706020507" pitchFamily="18" charset="2"/>
              <a:buChar char=""/>
            </a:pPr>
            <a:r>
              <a:rPr lang="en-US"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What kinds of violence, exploitation and abuse do you think</a:t>
            </a:r>
            <a:r>
              <a:rPr lang="en-US" b="1" dirty="0">
                <a:latin typeface="Calibri" panose="020F0502020204030204" pitchFamily="34" charset="0"/>
                <a:ea typeface="SimSun" panose="02010600030101010101" pitchFamily="2" charset="-122"/>
                <a:cs typeface="Arial" panose="020B0604020202020204" pitchFamily="34" charset="0"/>
              </a:rPr>
              <a:t> </a:t>
            </a:r>
            <a:r>
              <a:rPr lang="en-GB" b="1" dirty="0">
                <a:latin typeface="Calibri" panose="020F0502020204030204" pitchFamily="34" charset="0"/>
                <a:ea typeface="SimSun" panose="02010600030101010101" pitchFamily="2" charset="-122"/>
                <a:cs typeface="Arial" panose="020B0604020202020204" pitchFamily="34" charset="0"/>
              </a:rPr>
              <a:t>people with psychosocial, intellectual or cognitive disabilities </a:t>
            </a:r>
            <a:r>
              <a:rPr lang="en-US"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experience?</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US" dirty="0">
                <a:solidFill>
                  <a:srgbClr val="4F81BD"/>
                </a:solidFill>
                <a:latin typeface="Calibri" panose="020F0502020204030204" pitchFamily="34" charset="0"/>
                <a:ea typeface="Times New Roman" panose="02020603050405020304" pitchFamily="18" charset="0"/>
                <a:cs typeface="Calibri" panose="020F0502020204030204" pitchFamily="34" charset="0"/>
              </a:rPr>
              <a:t>Possible responses may include: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Times New Roman" panose="02020603050405020304" pitchFamily="18" charset="0"/>
                <a:cs typeface="Calibri" panose="020F0502020204030204" pitchFamily="34" charset="0"/>
              </a:rPr>
              <a:t>They are often victims of physical, sexual, emotional abuse and neglect in the community and in services (e.g. through chaining, shackling, isolation in rooms or sheds, abuses by religious or traditional healers).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Times New Roman" panose="02020603050405020304" pitchFamily="18" charset="0"/>
                <a:cs typeface="Calibri" panose="020F0502020204030204" pitchFamily="34" charset="0"/>
              </a:rPr>
              <a:t>They can be victims of financial exploitation (e.g. family members may forcibly move them into residential care in order to sell the family home and take over their finances or assets)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Times New Roman" panose="02020603050405020304" pitchFamily="18" charset="0"/>
                <a:cs typeface="Calibri" panose="020F0502020204030204" pitchFamily="34" charset="0"/>
              </a:rPr>
              <a:t>Many experience seclusion and restraint, detention and forced treatment in mental health and social services. They may be threatened with these practices if they do not consent to treatment.</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Times New Roman" panose="02020603050405020304" pitchFamily="18" charset="0"/>
                <a:cs typeface="Calibri" panose="020F0502020204030204" pitchFamily="34" charset="0"/>
              </a:rPr>
              <a:t>They can be victims of forced sterilization or abortion.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Times New Roman" panose="02020603050405020304" pitchFamily="18" charset="0"/>
                <a:cs typeface="Calibri" panose="020F0502020204030204" pitchFamily="34" charset="0"/>
              </a:rPr>
              <a:t>People who use mental health and social services are often neglected, not offered any meaningful activities and are heavily medicated so that they are “easier to manage”.</a:t>
            </a:r>
            <a:endParaRPr lang="x-none" sz="1050"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Times New Roman" panose="02020603050405020304" pitchFamily="18" charset="0"/>
                <a:cs typeface="Calibri" panose="020F0502020204030204" pitchFamily="34" charset="0"/>
              </a:rPr>
              <a:t>People with disabilities are sometimes used for medical experiments without their informed consent. </a:t>
            </a:r>
            <a:endParaRPr lang="x-none" sz="1050"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Times New Roman" panose="02020603050405020304" pitchFamily="18" charset="0"/>
                <a:cs typeface="Calibri" panose="020F0502020204030204" pitchFamily="34" charset="0"/>
              </a:rPr>
              <a:t>They are sometimes ill-treated by law enforcement officials.</a:t>
            </a:r>
            <a:endParaRPr lang="x-none" sz="1050"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Times New Roman" panose="02020603050405020304" pitchFamily="18" charset="0"/>
                <a:cs typeface="Calibri" panose="020F0502020204030204" pitchFamily="34" charset="0"/>
              </a:rPr>
              <a:t>They may be bullied, raped or robbed.</a:t>
            </a:r>
            <a:endParaRPr lang="x-none" sz="1050"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143</a:t>
            </a:fld>
            <a:endParaRPr lang="x-none"/>
          </a:p>
        </p:txBody>
      </p:sp>
      <p:pic>
        <p:nvPicPr>
          <p:cNvPr id="5" name="Picture 4">
            <a:extLst>
              <a:ext uri="{FF2B5EF4-FFF2-40B4-BE49-F238E27FC236}">
                <a16:creationId xmlns:a16="http://schemas.microsoft.com/office/drawing/2014/main" id="{962598F4-B58C-43AA-94A1-F8A78F696DA1}"/>
              </a:ext>
            </a:extLst>
          </p:cNvPr>
          <p:cNvPicPr>
            <a:picLocks noChangeAspect="1"/>
          </p:cNvPicPr>
          <p:nvPr/>
        </p:nvPicPr>
        <p:blipFill>
          <a:blip r:embed="rId3"/>
          <a:stretch>
            <a:fillRect/>
          </a:stretch>
        </p:blipFill>
        <p:spPr>
          <a:xfrm>
            <a:off x="398683" y="2321196"/>
            <a:ext cx="223953" cy="245231"/>
          </a:xfrm>
          <a:prstGeom prst="rect">
            <a:avLst/>
          </a:prstGeom>
        </p:spPr>
      </p:pic>
    </p:spTree>
    <p:extLst>
      <p:ext uri="{BB962C8B-B14F-4D97-AF65-F5344CB8AC3E}">
        <p14:creationId xmlns:p14="http://schemas.microsoft.com/office/powerpoint/2010/main" val="1831941386"/>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algn="just">
              <a:lnSpc>
                <a:spcPct val="115000"/>
              </a:lnSpc>
            </a:pPr>
            <a:r>
              <a:rPr lang="en-US" dirty="0">
                <a:solidFill>
                  <a:srgbClr val="4F81BD"/>
                </a:solidFill>
                <a:latin typeface="Calibri" panose="020F0502020204030204" pitchFamily="34" charset="0"/>
                <a:ea typeface="Times New Roman" panose="02020603050405020304" pitchFamily="18" charset="0"/>
                <a:cs typeface="Calibri" panose="020F0502020204030204" pitchFamily="34" charset="0"/>
              </a:rPr>
              <a:t>Then ask the group:</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gn="just">
              <a:lnSpc>
                <a:spcPct val="115000"/>
              </a:lnSpc>
              <a:spcBef>
                <a:spcPts val="0"/>
              </a:spcBef>
              <a:spcAft>
                <a:spcPts val="0"/>
              </a:spcAft>
              <a:buFont typeface="Symbol" panose="05050102010706020507" pitchFamily="18" charset="2"/>
              <a:buChar char=""/>
            </a:pPr>
            <a:r>
              <a:rPr lang="en-US"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How would being free from </a:t>
            </a:r>
            <a:r>
              <a:rPr lang="en-GB" b="1" dirty="0">
                <a:latin typeface="Calibri" panose="020F0502020204030204" pitchFamily="34" charset="0"/>
                <a:ea typeface="SimSun" panose="02010600030101010101" pitchFamily="2" charset="-122"/>
                <a:cs typeface="Arial" panose="020B0604020202020204" pitchFamily="34" charset="0"/>
              </a:rPr>
              <a:t>exploitation, violence and abuse </a:t>
            </a:r>
            <a:r>
              <a:rPr lang="en-US"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improve the lives of </a:t>
            </a:r>
            <a:r>
              <a:rPr lang="en-GB" b="1" dirty="0">
                <a:latin typeface="Calibri" panose="020F0502020204030204" pitchFamily="34" charset="0"/>
                <a:ea typeface="SimSun" panose="02010600030101010101" pitchFamily="2" charset="-122"/>
                <a:cs typeface="Arial" panose="020B0604020202020204" pitchFamily="34" charset="0"/>
              </a:rPr>
              <a:t>people with psychosocial, intellectual and cognitive disabilities</a:t>
            </a:r>
            <a:r>
              <a:rPr lang="en-US"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US" dirty="0">
                <a:solidFill>
                  <a:srgbClr val="4F81BD"/>
                </a:solidFill>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US" dirty="0">
                <a:solidFill>
                  <a:srgbClr val="4F81BD"/>
                </a:solidFill>
                <a:latin typeface="Calibri" panose="020F0502020204030204" pitchFamily="34" charset="0"/>
                <a:ea typeface="Times New Roman" panose="02020603050405020304" pitchFamily="18" charset="0"/>
                <a:cs typeface="Calibri" panose="020F0502020204030204" pitchFamily="34" charset="0"/>
              </a:rPr>
              <a:t>Possible responses may include: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Times New Roman" panose="02020603050405020304" pitchFamily="18" charset="0"/>
                <a:cs typeface="Calibri" panose="020F0502020204030204" pitchFamily="34" charset="0"/>
              </a:rPr>
              <a:t>They will be free from abuse (physical, emotional and sexual), and can feel safe in the community and in places where they </a:t>
            </a:r>
            <a:r>
              <a:rPr lang="en-GB" dirty="0">
                <a:solidFill>
                  <a:srgbClr val="4F81BD"/>
                </a:solidFill>
                <a:latin typeface="Calibri" panose="020F0502020204030204" pitchFamily="34" charset="0"/>
                <a:ea typeface="Times New Roman" panose="02020603050405020304" pitchFamily="18" charset="0"/>
                <a:cs typeface="Calibri" panose="020F0502020204030204" pitchFamily="34" charset="0"/>
              </a:rPr>
              <a:t>are supposed to be receiving</a:t>
            </a:r>
            <a:r>
              <a:rPr lang="en-US" dirty="0">
                <a:solidFill>
                  <a:srgbClr val="4F81BD"/>
                </a:solidFill>
                <a:latin typeface="Calibri" panose="020F0502020204030204" pitchFamily="34" charset="0"/>
                <a:ea typeface="Times New Roman" panose="02020603050405020304" pitchFamily="18" charset="0"/>
                <a:cs typeface="Calibri" panose="020F0502020204030204" pitchFamily="34" charset="0"/>
              </a:rPr>
              <a:t> support, and can trust the people who provide them with care and support.</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They will be free from seclusion, </a:t>
            </a: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physical and chemical restraints, forced treatment, forced sterilization or abortion as well as other coercive practices.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Times New Roman" panose="02020603050405020304" pitchFamily="18" charset="0"/>
                <a:cs typeface="Calibri" panose="020F0502020204030204" pitchFamily="34" charset="0"/>
              </a:rPr>
              <a:t>They will always have a say in what treatments they receive and will never be forced into a treatment they do not want.</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Times New Roman" panose="02020603050405020304" pitchFamily="18" charset="0"/>
                <a:cs typeface="Calibri" panose="020F0502020204030204" pitchFamily="34" charset="0"/>
              </a:rPr>
              <a:t>They will be treated with dignity and respect.</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144</a:t>
            </a:fld>
            <a:endParaRPr lang="x-none"/>
          </a:p>
        </p:txBody>
      </p:sp>
    </p:spTree>
    <p:extLst>
      <p:ext uri="{BB962C8B-B14F-4D97-AF65-F5344CB8AC3E}">
        <p14:creationId xmlns:p14="http://schemas.microsoft.com/office/powerpoint/2010/main" val="332889484"/>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en-GB" dirty="0">
              <a:latin typeface="Calibri" panose="020F0502020204030204" pitchFamily="34" charset="0"/>
              <a:ea typeface="SimSun" panose="02010600030101010101" pitchFamily="2" charset="-122"/>
              <a:cs typeface="Arial" panose="020B0604020202020204" pitchFamily="34" charset="0"/>
            </a:endParaRPr>
          </a:p>
          <a:p>
            <a:pPr algn="just">
              <a:spcAft>
                <a:spcPts val="0"/>
              </a:spcAft>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20 minutes.</a:t>
            </a:r>
            <a:endParaRPr lang="en-GB"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145</a:t>
            </a:fld>
            <a:endParaRPr lang="x-none"/>
          </a:p>
        </p:txBody>
      </p:sp>
    </p:spTree>
    <p:extLst>
      <p:ext uri="{BB962C8B-B14F-4D97-AF65-F5344CB8AC3E}">
        <p14:creationId xmlns:p14="http://schemas.microsoft.com/office/powerpoint/2010/main" val="1599253468"/>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algn="just">
              <a:lnSpc>
                <a:spcPct val="115000"/>
              </a:lnSpc>
            </a:pPr>
            <a:r>
              <a:rPr lang="en-GB" b="1" i="1" dirty="0">
                <a:latin typeface="Calibri" panose="020F0502020204030204" pitchFamily="34" charset="0"/>
                <a:ea typeface="SimSun" panose="02010600030101010101" pitchFamily="2" charset="-122"/>
                <a:cs typeface="Arial" panose="020B0604020202020204" pitchFamily="34" charset="0"/>
              </a:rPr>
              <a:t>Exercise 7.1: Discussion on article 19 of the CRPD – Living independently and being included in the community (10 min.)</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b="1" i="1"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Ask participants the following question:</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What does it mean for you to live independently and to be included in the community?</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Then, if necessary, ask participants to read through article 19 of the CRPD, using the following slides: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146</a:t>
            </a:fld>
            <a:endParaRPr lang="x-none"/>
          </a:p>
        </p:txBody>
      </p:sp>
    </p:spTree>
    <p:extLst>
      <p:ext uri="{BB962C8B-B14F-4D97-AF65-F5344CB8AC3E}">
        <p14:creationId xmlns:p14="http://schemas.microsoft.com/office/powerpoint/2010/main" val="3049541309"/>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045" marR="60325" indent="-360045" algn="just">
              <a:lnSpc>
                <a:spcPct val="115000"/>
              </a:lnSpc>
              <a:spcBef>
                <a:spcPts val="0"/>
              </a:spcBef>
              <a:spcAft>
                <a:spcPts val="0"/>
              </a:spcAft>
            </a:pPr>
            <a:r>
              <a:rPr lang="en-US" b="1" u="sng" dirty="0">
                <a:solidFill>
                  <a:srgbClr val="000000"/>
                </a:solidFill>
                <a:latin typeface="Calibri" panose="020F0502020204030204" pitchFamily="34" charset="0"/>
                <a:ea typeface="Times New Roman" panose="02020603050405020304" pitchFamily="18" charset="0"/>
                <a:cs typeface="Calibri" panose="020F0502020204030204" pitchFamily="34" charset="0"/>
              </a:rPr>
              <a:t>Article 19 - Living independently and being included in the community</a:t>
            </a:r>
            <a:endParaRPr lang="x-none" u="sng" dirty="0">
              <a:latin typeface="Calibri" panose="020F0502020204030204" pitchFamily="34" charset="0"/>
              <a:ea typeface="SimSun" panose="02010600030101010101" pitchFamily="2" charset="-122"/>
              <a:cs typeface="Arial" panose="020B0604020202020204" pitchFamily="34" charset="0"/>
            </a:endParaRPr>
          </a:p>
          <a:p>
            <a:pPr marL="360045" marR="60325" indent="-360045" algn="just">
              <a:lnSpc>
                <a:spcPct val="115000"/>
              </a:lnSpc>
              <a:spcBef>
                <a:spcPts val="0"/>
              </a:spcBef>
              <a:spcAft>
                <a:spcPts val="0"/>
              </a:spcAft>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solidFill>
                  <a:srgbClr val="000000"/>
                </a:solidFill>
                <a:latin typeface="Calibri" panose="020F0502020204030204" pitchFamily="34" charset="0"/>
                <a:ea typeface="Times New Roman" panose="02020603050405020304" pitchFamily="18" charset="0"/>
                <a:cs typeface="Calibri" panose="020F0502020204030204" pitchFamily="34" charset="0"/>
              </a:rPr>
              <a:t>States Parties to this Convention recognize the equal right of all persons with disabilities to live in the community, with choices equal to others, and shall take effective and appropriate measures to facilitate full enjoyment by persons with disabilities of this right and their full inclusion and participation in the community, including by ensuring that:</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GB"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US" sz="1600" dirty="0">
                <a:solidFill>
                  <a:srgbClr val="8064A2"/>
                </a:solidFill>
                <a:latin typeface="Calibri" panose="020F0502020204030204" pitchFamily="34" charset="0"/>
                <a:cs typeface="Calibri" panose="020F0502020204030204" pitchFamily="34" charset="0"/>
              </a:rPr>
              <a:t>People with disabilities have the right to live like other people and to have the same choices in life. Countries should make sure that people with disabilities:</a:t>
            </a:r>
            <a:endParaRPr lang="x-none" sz="1600" dirty="0">
              <a:solidFill>
                <a:srgbClr val="8064A2"/>
              </a:solidFill>
              <a:latin typeface="Calibri" panose="020F0502020204030204" pitchFamily="34" charset="0"/>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147</a:t>
            </a:fld>
            <a:endParaRPr lang="x-none"/>
          </a:p>
        </p:txBody>
      </p:sp>
    </p:spTree>
    <p:extLst>
      <p:ext uri="{BB962C8B-B14F-4D97-AF65-F5344CB8AC3E}">
        <p14:creationId xmlns:p14="http://schemas.microsoft.com/office/powerpoint/2010/main" val="1201374685"/>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lvl="0" algn="just">
              <a:lnSpc>
                <a:spcPct val="115000"/>
              </a:lnSpc>
              <a:spcBef>
                <a:spcPts val="0"/>
              </a:spcBef>
              <a:spcAft>
                <a:spcPts val="0"/>
              </a:spcAft>
              <a:tabLst>
                <a:tab pos="457200" algn="l"/>
              </a:tabLst>
            </a:pPr>
            <a:r>
              <a:rPr lang="en-US" b="1" u="sng" dirty="0">
                <a:solidFill>
                  <a:srgbClr val="000000"/>
                </a:solidFill>
                <a:latin typeface="Calibri" panose="020F0502020204030204" pitchFamily="34" charset="0"/>
                <a:ea typeface="Times New Roman" panose="02020603050405020304" pitchFamily="18" charset="0"/>
              </a:rPr>
              <a:t>Article 19 - Living independently and being included in the community </a:t>
            </a:r>
            <a:r>
              <a:rPr lang="en-US" b="1" dirty="0">
                <a:solidFill>
                  <a:srgbClr val="000000"/>
                </a:solidFill>
                <a:latin typeface="Calibri" panose="020F0502020204030204" pitchFamily="34" charset="0"/>
                <a:ea typeface="Times New Roman" panose="02020603050405020304" pitchFamily="18" charset="0"/>
              </a:rPr>
              <a:t>(continued)</a:t>
            </a:r>
            <a:endParaRPr lang="en-GB"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342900" marR="60325" lvl="0" indent="-342900" algn="just">
              <a:lnSpc>
                <a:spcPct val="115000"/>
              </a:lnSpc>
              <a:spcBef>
                <a:spcPts val="0"/>
              </a:spcBef>
              <a:spcAft>
                <a:spcPts val="0"/>
              </a:spcAft>
              <a:buFont typeface="+mj-lt"/>
              <a:buAutoNum type="alphaLcPeriod"/>
              <a:tabLst>
                <a:tab pos="457200" algn="l"/>
              </a:tabLst>
            </a:pPr>
            <a:r>
              <a:rPr lang="en-GB" dirty="0">
                <a:solidFill>
                  <a:srgbClr val="000000"/>
                </a:solidFill>
                <a:latin typeface="Calibri" panose="020F0502020204030204" pitchFamily="34" charset="0"/>
                <a:ea typeface="Times New Roman" panose="02020603050405020304" pitchFamily="18" charset="0"/>
                <a:cs typeface="Calibri" panose="020F0502020204030204" pitchFamily="34" charset="0"/>
              </a:rPr>
              <a:t>Persons with disabilities have the opportunity to choose their place of residence and where and with whom they live on an equal basis with others and are not obliged to live in a particular living arrangement;</a:t>
            </a:r>
            <a:endParaRPr lang="x-none" dirty="0">
              <a:latin typeface="Calibri" panose="020F0502020204030204" pitchFamily="34" charset="0"/>
              <a:ea typeface="SimSun" panose="02010600030101010101" pitchFamily="2" charset="-122"/>
              <a:cs typeface="Arial" panose="020B0604020202020204" pitchFamily="34" charset="0"/>
            </a:endParaRPr>
          </a:p>
          <a:p>
            <a:pPr marL="360045" marR="60325" algn="just">
              <a:lnSpc>
                <a:spcPct val="115000"/>
              </a:lnSpc>
              <a:spcBef>
                <a:spcPts val="0"/>
              </a:spcBef>
              <a:spcAft>
                <a:spcPts val="0"/>
              </a:spcAft>
            </a:pPr>
            <a:r>
              <a:rPr lang="en-GB"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60045" marR="60325" algn="just">
              <a:lnSpc>
                <a:spcPct val="115000"/>
              </a:lnSpc>
              <a:spcBef>
                <a:spcPts val="0"/>
              </a:spcBef>
              <a:spcAft>
                <a:spcPts val="0"/>
              </a:spcAft>
            </a:pPr>
            <a:r>
              <a:rPr lang="en-US" sz="1600" dirty="0">
                <a:solidFill>
                  <a:srgbClr val="8064A2"/>
                </a:solidFill>
                <a:latin typeface="Calibri" panose="020F0502020204030204" pitchFamily="34" charset="0"/>
                <a:ea typeface="Times New Roman" panose="02020603050405020304" pitchFamily="18" charset="0"/>
                <a:cs typeface="Calibri" panose="020F0502020204030204" pitchFamily="34" charset="0"/>
              </a:rPr>
              <a:t>Can choose where to live and with who. They should not be forced to live somewhere if they do not want to;</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148</a:t>
            </a:fld>
            <a:endParaRPr lang="x-none"/>
          </a:p>
        </p:txBody>
      </p:sp>
    </p:spTree>
    <p:extLst>
      <p:ext uri="{BB962C8B-B14F-4D97-AF65-F5344CB8AC3E}">
        <p14:creationId xmlns:p14="http://schemas.microsoft.com/office/powerpoint/2010/main" val="3442687941"/>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lvl="0" algn="just">
              <a:lnSpc>
                <a:spcPct val="115000"/>
              </a:lnSpc>
              <a:tabLst>
                <a:tab pos="457200" algn="l"/>
              </a:tabLst>
            </a:pPr>
            <a:r>
              <a:rPr lang="en-US" b="1" u="sng" dirty="0">
                <a:solidFill>
                  <a:srgbClr val="000000"/>
                </a:solidFill>
                <a:latin typeface="Calibri" panose="020F0502020204030204" pitchFamily="34" charset="0"/>
                <a:ea typeface="Times New Roman" panose="02020603050405020304" pitchFamily="18" charset="0"/>
              </a:rPr>
              <a:t>Article 19 - Living independently and being included in the community </a:t>
            </a:r>
            <a:r>
              <a:rPr lang="en-US" b="1" dirty="0">
                <a:solidFill>
                  <a:srgbClr val="000000"/>
                </a:solidFill>
                <a:latin typeface="Calibri" panose="020F0502020204030204" pitchFamily="34" charset="0"/>
                <a:ea typeface="Times New Roman" panose="02020603050405020304" pitchFamily="18" charset="0"/>
              </a:rPr>
              <a:t>(continued)</a:t>
            </a:r>
            <a:endParaRPr lang="en-GB"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endParaRPr lang="en-US" dirty="0"/>
          </a:p>
          <a:p>
            <a:pPr marR="60325" lvl="0" algn="just">
              <a:lnSpc>
                <a:spcPct val="115000"/>
              </a:lnSpc>
              <a:spcBef>
                <a:spcPts val="0"/>
              </a:spcBef>
              <a:spcAft>
                <a:spcPts val="0"/>
              </a:spcAft>
              <a:tabLst>
                <a:tab pos="457200" algn="l"/>
              </a:tabLst>
            </a:pPr>
            <a:r>
              <a:rPr lang="en-GB" dirty="0">
                <a:solidFill>
                  <a:srgbClr val="000000"/>
                </a:solidFill>
                <a:latin typeface="Calibri" panose="020F0502020204030204" pitchFamily="34" charset="0"/>
                <a:ea typeface="Times New Roman" panose="02020603050405020304" pitchFamily="18" charset="0"/>
                <a:cs typeface="Calibri" panose="020F0502020204030204" pitchFamily="34" charset="0"/>
              </a:rPr>
              <a:t>b. 	Persons with disabilities have access to a range of in-home, residential and other community support services, including personal assistance necessary to support living and inclusion in the community, and to prevent isolation or segregation from the community;</a:t>
            </a:r>
            <a:endParaRPr lang="x-none" dirty="0">
              <a:latin typeface="Calibri" panose="020F0502020204030204" pitchFamily="34" charset="0"/>
              <a:ea typeface="SimSun" panose="02010600030101010101" pitchFamily="2" charset="-122"/>
              <a:cs typeface="Arial" panose="020B0604020202020204" pitchFamily="34" charset="0"/>
            </a:endParaRPr>
          </a:p>
          <a:p>
            <a:pPr marL="360045" marR="60325" algn="just">
              <a:lnSpc>
                <a:spcPct val="115000"/>
              </a:lnSpc>
              <a:spcBef>
                <a:spcPts val="0"/>
              </a:spcBef>
              <a:spcAft>
                <a:spcPts val="0"/>
              </a:spcAft>
            </a:pPr>
            <a:r>
              <a:rPr lang="en-GB"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60045" marR="60325" algn="just">
              <a:lnSpc>
                <a:spcPct val="115000"/>
              </a:lnSpc>
              <a:spcBef>
                <a:spcPts val="0"/>
              </a:spcBef>
              <a:spcAft>
                <a:spcPts val="0"/>
              </a:spcAft>
            </a:pPr>
            <a:r>
              <a:rPr lang="en-US" sz="1400" dirty="0">
                <a:solidFill>
                  <a:srgbClr val="8064A2"/>
                </a:solidFill>
                <a:latin typeface="Calibri" panose="020F0502020204030204" pitchFamily="34" charset="0"/>
                <a:ea typeface="Times New Roman" panose="02020603050405020304" pitchFamily="18" charset="0"/>
                <a:cs typeface="Calibri" panose="020F0502020204030204" pitchFamily="34" charset="0"/>
              </a:rPr>
              <a:t>Have access to a lot of different community services so they can live with others in the community. They should not live in places that isolate them or keeps them away from their community;</a:t>
            </a:r>
            <a:endParaRPr lang="x-none" sz="1400"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149</a:t>
            </a:fld>
            <a:endParaRPr lang="x-none"/>
          </a:p>
        </p:txBody>
      </p:sp>
    </p:spTree>
    <p:extLst>
      <p:ext uri="{BB962C8B-B14F-4D97-AF65-F5344CB8AC3E}">
        <p14:creationId xmlns:p14="http://schemas.microsoft.com/office/powerpoint/2010/main" val="1188814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algn="just">
              <a:lnSpc>
                <a:spcPct val="115000"/>
              </a:lnSpc>
              <a:spcAft>
                <a:spcPts val="600"/>
              </a:spcAft>
            </a:pPr>
            <a:r>
              <a:rPr lang="en-GB" b="1" i="1" dirty="0">
                <a:latin typeface="Calibri" panose="020F0502020204030204" pitchFamily="34" charset="0"/>
                <a:ea typeface="SimSun" panose="02010600030101010101" pitchFamily="2" charset="-122"/>
                <a:cs typeface="Calibri" panose="020F0502020204030204" pitchFamily="34" charset="0"/>
              </a:rPr>
              <a:t>Exercise 1.2: Discussion – That’s not who I am!</a:t>
            </a:r>
            <a:r>
              <a:rPr lang="en-GB" dirty="0">
                <a:latin typeface="Calibri" panose="020F0502020204030204" pitchFamily="34" charset="0"/>
                <a:ea typeface="SimSun" panose="02010600030101010101" pitchFamily="2" charset="-122"/>
                <a:cs typeface="Calibri" panose="020F0502020204030204" pitchFamily="34" charset="0"/>
              </a:rPr>
              <a:t> </a:t>
            </a:r>
            <a:r>
              <a:rPr lang="en-GB" b="1" i="1" dirty="0">
                <a:latin typeface="Calibri" panose="020F0502020204030204" pitchFamily="34" charset="0"/>
                <a:ea typeface="SimSun" panose="02010600030101010101" pitchFamily="2" charset="-122"/>
                <a:cs typeface="Calibri" panose="020F0502020204030204" pitchFamily="34" charset="0"/>
              </a:rPr>
              <a:t>(35 min.)</a:t>
            </a:r>
            <a:endParaRPr lang="x-none">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An effective way of challenging the misconceptions among participants would be to have someone with a psychosocial, cognitive or intellectual disability come and talk to the group about how prejudices and negative attitudes have been barriers in their life and how they have overcome them. This can be a very powerful exercise and facilitators should do their best to use this opportunity. </a:t>
            </a:r>
            <a:endParaRPr lang="x-none">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Ask participants the following questions (though keep in mind that these questions may be difficult for some participants):</a:t>
            </a:r>
            <a:endParaRPr lang="x-none">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spcAft>
                <a:spcPts val="600"/>
              </a:spcAft>
            </a:pPr>
            <a:r>
              <a:rPr lang="en-GB" b="1" dirty="0">
                <a:latin typeface="Calibri" panose="020F0502020204030204" pitchFamily="34" charset="0"/>
                <a:ea typeface="SimSun" panose="02010600030101010101" pitchFamily="2" charset="-122"/>
                <a:cs typeface="Calibri" panose="020F0502020204030204" pitchFamily="34" charset="0"/>
              </a:rPr>
              <a:t>Can you think of an occasion when you felt that you were discriminated against?</a:t>
            </a:r>
            <a:endParaRPr lang="x-none" b="1">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For this question, ask participants to avoid using details (such as names, places etc.) that would allow a specific individual to be identified.</a:t>
            </a:r>
            <a:endParaRPr lang="x-none">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15</a:t>
            </a:fld>
            <a:endParaRPr lang="en-GB"/>
          </a:p>
        </p:txBody>
      </p:sp>
    </p:spTree>
    <p:extLst>
      <p:ext uri="{BB962C8B-B14F-4D97-AF65-F5344CB8AC3E}">
        <p14:creationId xmlns:p14="http://schemas.microsoft.com/office/powerpoint/2010/main" val="3345444969"/>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lvl="0" algn="just">
              <a:lnSpc>
                <a:spcPct val="115000"/>
              </a:lnSpc>
              <a:tabLst>
                <a:tab pos="457200" algn="l"/>
              </a:tabLst>
            </a:pPr>
            <a:r>
              <a:rPr lang="en-US" b="1" u="sng" dirty="0">
                <a:solidFill>
                  <a:srgbClr val="000000"/>
                </a:solidFill>
                <a:latin typeface="Calibri" panose="020F0502020204030204" pitchFamily="34" charset="0"/>
                <a:ea typeface="Times New Roman" panose="02020603050405020304" pitchFamily="18" charset="0"/>
              </a:rPr>
              <a:t>Article 19 - Living independently and being included in the community </a:t>
            </a:r>
            <a:r>
              <a:rPr lang="en-US" b="1" dirty="0">
                <a:solidFill>
                  <a:srgbClr val="000000"/>
                </a:solidFill>
                <a:latin typeface="Calibri" panose="020F0502020204030204" pitchFamily="34" charset="0"/>
                <a:ea typeface="Times New Roman" panose="02020603050405020304" pitchFamily="18" charset="0"/>
              </a:rPr>
              <a:t>(continued)</a:t>
            </a:r>
            <a:endParaRPr lang="en-GB"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endParaRPr lang="en-US" dirty="0"/>
          </a:p>
          <a:p>
            <a:pPr marR="60325" lvl="0" algn="just">
              <a:lnSpc>
                <a:spcPct val="115000"/>
              </a:lnSpc>
              <a:spcBef>
                <a:spcPts val="0"/>
              </a:spcBef>
              <a:spcAft>
                <a:spcPts val="0"/>
              </a:spcAft>
              <a:tabLst>
                <a:tab pos="457200" algn="l"/>
              </a:tabLst>
            </a:pPr>
            <a:r>
              <a:rPr lang="en-GB" dirty="0">
                <a:solidFill>
                  <a:srgbClr val="000000"/>
                </a:solidFill>
                <a:latin typeface="Calibri" panose="020F0502020204030204" pitchFamily="34" charset="0"/>
                <a:ea typeface="Times New Roman" panose="02020603050405020304" pitchFamily="18" charset="0"/>
                <a:cs typeface="Calibri" panose="020F0502020204030204" pitchFamily="34" charset="0"/>
              </a:rPr>
              <a:t>c. 	Community services and facilities for the general population are available on an equal basis to persons with disabilities and are responsive to their needs.</a:t>
            </a:r>
            <a:endParaRPr lang="x-none" dirty="0">
              <a:latin typeface="Calibri" panose="020F0502020204030204" pitchFamily="34" charset="0"/>
              <a:ea typeface="SimSun" panose="02010600030101010101" pitchFamily="2" charset="-122"/>
              <a:cs typeface="Arial" panose="020B0604020202020204" pitchFamily="34" charset="0"/>
            </a:endParaRPr>
          </a:p>
          <a:p>
            <a:pPr marL="360045" marR="60325" indent="-360045" algn="just">
              <a:lnSpc>
                <a:spcPct val="115000"/>
              </a:lnSpc>
              <a:spcBef>
                <a:spcPts val="0"/>
              </a:spcBef>
              <a:spcAft>
                <a:spcPts val="0"/>
              </a:spcAft>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60045" marR="60325" algn="just">
              <a:lnSpc>
                <a:spcPct val="115000"/>
              </a:lnSpc>
              <a:spcBef>
                <a:spcPts val="0"/>
              </a:spcBef>
              <a:spcAft>
                <a:spcPts val="0"/>
              </a:spcAft>
            </a:pPr>
            <a:r>
              <a:rPr lang="en-US" sz="1600" dirty="0">
                <a:solidFill>
                  <a:srgbClr val="8064A2"/>
                </a:solidFill>
                <a:latin typeface="Calibri" panose="020F0502020204030204" pitchFamily="34" charset="0"/>
                <a:ea typeface="Times New Roman" panose="02020603050405020304" pitchFamily="18" charset="0"/>
                <a:cs typeface="Calibri" panose="020F0502020204030204" pitchFamily="34" charset="0"/>
              </a:rPr>
              <a:t>Have access to the same community services as all other people.</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150</a:t>
            </a:fld>
            <a:endParaRPr lang="x-none"/>
          </a:p>
        </p:txBody>
      </p:sp>
    </p:spTree>
    <p:extLst>
      <p:ext uri="{BB962C8B-B14F-4D97-AF65-F5344CB8AC3E}">
        <p14:creationId xmlns:p14="http://schemas.microsoft.com/office/powerpoint/2010/main" val="1614274527"/>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a:lnSpc>
                <a:spcPct val="115000"/>
              </a:lnSpc>
            </a:pPr>
            <a:r>
              <a:rPr lang="en-GB" b="1" i="1" dirty="0">
                <a:latin typeface="Calibri" panose="020F0502020204030204" pitchFamily="34" charset="0"/>
                <a:ea typeface="SimSun" panose="02010600030101010101" pitchFamily="2" charset="-122"/>
                <a:cs typeface="Arial" panose="020B0604020202020204" pitchFamily="34" charset="0"/>
              </a:rPr>
              <a:t>Presentation: Article 19 of the CRPD – The right to live independently and to be included in the community (10 min.) </a:t>
            </a:r>
            <a:r>
              <a:rPr lang="en-US" i="1" dirty="0">
                <a:latin typeface="Calibri" panose="020F0502020204030204" pitchFamily="34" charset="0"/>
                <a:ea typeface="Times New Roman" panose="02020603050405020304" pitchFamily="18" charset="0"/>
                <a:cs typeface="Calibri" panose="020F0502020204030204" pitchFamily="34" charset="0"/>
              </a:rPr>
              <a:t>(</a:t>
            </a:r>
            <a:r>
              <a:rPr lang="en-US" i="1" dirty="0">
                <a:solidFill>
                  <a:srgbClr val="0000FF"/>
                </a:solidFill>
                <a:latin typeface="Calibri" panose="020F0502020204030204" pitchFamily="34" charset="0"/>
                <a:ea typeface="Times New Roman" panose="02020603050405020304" pitchFamily="18" charset="0"/>
                <a:cs typeface="Calibri" panose="020F0502020204030204" pitchFamily="34" charset="0"/>
                <a:hlinkClick r:id="rId3" action="ppaction://hlinkfile" tooltip="United Nations Human Rights Council (UNHRC), 2014 #56">
                  <a:extLst>
                    <a:ext uri="{A12FA001-AC4F-418D-AE19-62706E023703}">
                      <ahyp:hlinkClr xmlns:ahyp="http://schemas.microsoft.com/office/drawing/2018/hyperlinkcolor" val="tx"/>
                    </a:ext>
                  </a:extLst>
                </a:hlinkClick>
              </a:rPr>
              <a:t>23</a:t>
            </a:r>
            <a:r>
              <a:rPr lang="en-US" i="1" dirty="0">
                <a:latin typeface="Calibri" panose="020F0502020204030204" pitchFamily="34" charset="0"/>
                <a:ea typeface="Times New Roman" panose="02020603050405020304" pitchFamily="18" charset="0"/>
                <a:cs typeface="Calibri" panose="020F0502020204030204" pitchFamily="34" charset="0"/>
              </a:rPr>
              <a:t>), (</a:t>
            </a:r>
            <a:r>
              <a:rPr lang="en-US" i="1" dirty="0">
                <a:solidFill>
                  <a:srgbClr val="0000FF"/>
                </a:solidFill>
                <a:latin typeface="Calibri" panose="020F0502020204030204" pitchFamily="34" charset="0"/>
                <a:ea typeface="Times New Roman" panose="02020603050405020304" pitchFamily="18" charset="0"/>
                <a:cs typeface="Calibri" panose="020F0502020204030204" pitchFamily="34" charset="0"/>
                <a:hlinkClick r:id="rId4" action="ppaction://hlinkfile" tooltip=", 2017 #389">
                  <a:extLst>
                    <a:ext uri="{A12FA001-AC4F-418D-AE19-62706E023703}">
                      <ahyp:hlinkClr xmlns:ahyp="http://schemas.microsoft.com/office/drawing/2018/hyperlinkcolor" val="tx"/>
                    </a:ext>
                  </a:extLst>
                </a:hlinkClick>
              </a:rPr>
              <a:t>24</a:t>
            </a:r>
            <a:r>
              <a:rPr lang="en-US" i="1" dirty="0">
                <a:latin typeface="Calibri" panose="020F0502020204030204" pitchFamily="34" charset="0"/>
                <a:ea typeface="Times New Roman" panose="02020603050405020304" pitchFamily="18" charset="0"/>
                <a:cs typeface="Calibri" panose="020F0502020204030204" pitchFamily="34" charset="0"/>
              </a:rPr>
              <a:t>), (</a:t>
            </a:r>
            <a:r>
              <a:rPr lang="en-US" i="1" dirty="0">
                <a:solidFill>
                  <a:srgbClr val="0000FF"/>
                </a:solidFill>
                <a:latin typeface="Calibri" panose="020F0502020204030204" pitchFamily="34" charset="0"/>
                <a:ea typeface="Times New Roman" panose="02020603050405020304" pitchFamily="18" charset="0"/>
                <a:cs typeface="Calibri" panose="020F0502020204030204" pitchFamily="34" charset="0"/>
                <a:hlinkClick r:id="rId5" action="ppaction://hlinkfile" tooltip="Committee on the Rights of Persons with Disabilities, 2017 #390">
                  <a:extLst>
                    <a:ext uri="{A12FA001-AC4F-418D-AE19-62706E023703}">
                      <ahyp:hlinkClr xmlns:ahyp="http://schemas.microsoft.com/office/drawing/2018/hyperlinkcolor" val="tx"/>
                    </a:ext>
                  </a:extLst>
                </a:hlinkClick>
              </a:rPr>
              <a:t>25</a:t>
            </a:r>
            <a:r>
              <a:rPr lang="en-US" i="1" dirty="0">
                <a:latin typeface="Calibri" panose="020F0502020204030204" pitchFamily="34" charset="0"/>
                <a:ea typeface="Times New Roman" panose="02020603050405020304" pitchFamily="18" charset="0"/>
                <a:cs typeface="Calibri" panose="020F050202020403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pPr>
            <a:r>
              <a:rPr lang="en-US" dirty="0">
                <a:latin typeface="Calibri" panose="020F0502020204030204" pitchFamily="34" charset="0"/>
                <a:ea typeface="Times New Roman" panose="02020603050405020304" pitchFamily="18" charset="0"/>
                <a:cs typeface="Calibri" panose="020F0502020204030204" pitchFamily="34" charset="0"/>
              </a:rPr>
              <a:t>Article 19 has 3 key dimensions:</a:t>
            </a:r>
          </a:p>
          <a:p>
            <a:pPr marL="228600" marR="60325" indent="-228600">
              <a:lnSpc>
                <a:spcPct val="115000"/>
              </a:lnSpc>
              <a:buAutoNum type="arabicPeriod"/>
            </a:pPr>
            <a:r>
              <a:rPr lang="en-US" dirty="0">
                <a:latin typeface="Calibri" panose="020F0502020204030204" pitchFamily="34" charset="0"/>
                <a:ea typeface="SimSun" panose="02010600030101010101" pitchFamily="2" charset="-122"/>
                <a:cs typeface="Calibri" panose="020F0502020204030204" pitchFamily="34" charset="0"/>
              </a:rPr>
              <a:t>Choice</a:t>
            </a:r>
          </a:p>
          <a:p>
            <a:pPr marL="228600" marR="60325" indent="-228600">
              <a:lnSpc>
                <a:spcPct val="115000"/>
              </a:lnSpc>
              <a:buAutoNum type="arabicPeriod"/>
            </a:pPr>
            <a:r>
              <a:rPr lang="en-US" dirty="0">
                <a:latin typeface="Calibri" panose="020F0502020204030204" pitchFamily="34" charset="0"/>
                <a:ea typeface="SimSun" panose="02010600030101010101" pitchFamily="2" charset="-122"/>
                <a:cs typeface="Calibri" panose="020F0502020204030204" pitchFamily="34" charset="0"/>
              </a:rPr>
              <a:t>Support</a:t>
            </a:r>
          </a:p>
          <a:p>
            <a:pPr marL="228600" marR="60325" indent="-228600">
              <a:lnSpc>
                <a:spcPct val="115000"/>
              </a:lnSpc>
              <a:buAutoNum type="arabicPeriod"/>
            </a:pPr>
            <a:r>
              <a:rPr lang="en-US" dirty="0">
                <a:latin typeface="Calibri" panose="020F0502020204030204" pitchFamily="34" charset="0"/>
                <a:ea typeface="SimSun" panose="02010600030101010101" pitchFamily="2" charset="-122"/>
                <a:cs typeface="Arial" panose="020B0604020202020204" pitchFamily="34" charset="0"/>
              </a:rPr>
              <a:t>Availability of community services and facilities.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151</a:t>
            </a:fld>
            <a:endParaRPr lang="x-none"/>
          </a:p>
        </p:txBody>
      </p:sp>
    </p:spTree>
    <p:extLst>
      <p:ext uri="{BB962C8B-B14F-4D97-AF65-F5344CB8AC3E}">
        <p14:creationId xmlns:p14="http://schemas.microsoft.com/office/powerpoint/2010/main" val="1132014133"/>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8175" y="496888"/>
            <a:ext cx="5530850" cy="3111500"/>
          </a:xfrm>
        </p:spPr>
      </p:sp>
      <p:sp>
        <p:nvSpPr>
          <p:cNvPr id="3" name="Notes Placeholder 2"/>
          <p:cNvSpPr>
            <a:spLocks noGrp="1"/>
          </p:cNvSpPr>
          <p:nvPr>
            <p:ph type="body" idx="1"/>
          </p:nvPr>
        </p:nvSpPr>
        <p:spPr>
          <a:xfrm>
            <a:off x="680091" y="3608763"/>
            <a:ext cx="5447030" cy="5833390"/>
          </a:xfrm>
        </p:spPr>
        <p:txBody>
          <a:bodyPr/>
          <a:lstStyle/>
          <a:p>
            <a:pPr marL="171450" marR="60325" lvl="0" indent="-171450">
              <a:spcBef>
                <a:spcPts val="0"/>
              </a:spcBef>
              <a:spcAft>
                <a:spcPts val="600"/>
              </a:spcAft>
              <a:buFont typeface="+mj-lt"/>
              <a:buAutoNum type="arabicPeriod"/>
            </a:pPr>
            <a:r>
              <a:rPr lang="en-US" b="1" dirty="0">
                <a:ea typeface="Times New Roman" panose="02020603050405020304" pitchFamily="18" charset="0"/>
                <a:cs typeface="Calibri" panose="020F0502020204030204" pitchFamily="34" charset="0"/>
              </a:rPr>
              <a:t>Choice</a:t>
            </a:r>
            <a:r>
              <a:rPr lang="en-US" dirty="0">
                <a:ea typeface="Times New Roman" panose="02020603050405020304" pitchFamily="18" charset="0"/>
                <a:cs typeface="Calibri" panose="020F0502020204030204" pitchFamily="34" charset="0"/>
              </a:rPr>
              <a:t>: </a:t>
            </a:r>
          </a:p>
          <a:p>
            <a:pPr marL="171450" marR="60325" lvl="0" indent="-171450">
              <a:spcBef>
                <a:spcPts val="0"/>
              </a:spcBef>
              <a:spcAft>
                <a:spcPts val="600"/>
              </a:spcAft>
              <a:buFont typeface="Arial" panose="020B0604020202020204" pitchFamily="34" charset="0"/>
              <a:buChar char="•"/>
            </a:pPr>
            <a:r>
              <a:rPr lang="en-US" dirty="0">
                <a:ea typeface="Times New Roman" panose="02020603050405020304" pitchFamily="18" charset="0"/>
                <a:cs typeface="Calibri" panose="020F0502020204030204" pitchFamily="34" charset="0"/>
              </a:rPr>
              <a:t>Persons with disabilities must be able to choose from the same range of service and support options as other people. </a:t>
            </a:r>
          </a:p>
          <a:p>
            <a:pPr marL="171450" marR="60325" lvl="0" indent="-171450">
              <a:spcBef>
                <a:spcPts val="0"/>
              </a:spcBef>
              <a:spcAft>
                <a:spcPts val="600"/>
              </a:spcAft>
              <a:buFont typeface="Arial" panose="020B0604020202020204" pitchFamily="34" charset="0"/>
              <a:buChar char="•"/>
            </a:pPr>
            <a:r>
              <a:rPr lang="en-US" dirty="0">
                <a:ea typeface="Times New Roman" panose="02020603050405020304" pitchFamily="18" charset="0"/>
                <a:cs typeface="Calibri" panose="020F0502020204030204" pitchFamily="34" charset="0"/>
              </a:rPr>
              <a:t>They should have the same opportunities for choice and control over their lives as anyone else.</a:t>
            </a:r>
            <a:endParaRPr lang="x-none" dirty="0"/>
          </a:p>
          <a:p>
            <a:pPr marL="400050" marR="60325" lvl="1" indent="-228600">
              <a:lnSpc>
                <a:spcPct val="115000"/>
              </a:lnSpc>
              <a:spcBef>
                <a:spcPts val="0"/>
              </a:spcBef>
              <a:spcAft>
                <a:spcPts val="0"/>
              </a:spcAft>
              <a:buFont typeface="Symbol" panose="05050102010706020507" pitchFamily="18" charset="2"/>
              <a:buChar char=""/>
              <a:tabLst>
                <a:tab pos="540385" algn="l"/>
                <a:tab pos="1371600" algn="l"/>
              </a:tabLst>
            </a:pPr>
            <a:r>
              <a:rPr lang="en-US" dirty="0">
                <a:latin typeface="Calibri" panose="020F0502020204030204" pitchFamily="34" charset="0"/>
                <a:ea typeface="Times New Roman" panose="02020603050405020304" pitchFamily="18" charset="0"/>
                <a:cs typeface="Calibri" panose="020F0502020204030204" pitchFamily="34" charset="0"/>
              </a:rPr>
              <a:t>To make choices, people need to be able to exercise their legal capacity</a:t>
            </a:r>
            <a:r>
              <a:rPr lang="en-GB" dirty="0">
                <a:latin typeface="Calibri" panose="020F0502020204030204" pitchFamily="34" charset="0"/>
                <a:ea typeface="Times New Roman" panose="02020603050405020304" pitchFamily="18" charset="0"/>
                <a:cs typeface="Calibri" panose="020F0502020204030204" pitchFamily="34" charset="0"/>
              </a:rPr>
              <a:t>. Article 12 is very important to the realization of article 19</a:t>
            </a:r>
          </a:p>
          <a:p>
            <a:pPr marL="400050" marR="60325" lvl="1" indent="-228600">
              <a:lnSpc>
                <a:spcPct val="115000"/>
              </a:lnSpc>
              <a:spcBef>
                <a:spcPts val="0"/>
              </a:spcBef>
              <a:spcAft>
                <a:spcPts val="0"/>
              </a:spcAft>
              <a:buFont typeface="Symbol" panose="05050102010706020507" pitchFamily="18" charset="2"/>
              <a:buChar char=""/>
              <a:tabLst>
                <a:tab pos="540385" algn="l"/>
                <a:tab pos="1371600" algn="l"/>
              </a:tabLst>
            </a:pPr>
            <a:r>
              <a:rPr lang="en-GB" dirty="0">
                <a:latin typeface="Calibri" panose="020F0502020204030204" pitchFamily="34" charset="0"/>
                <a:ea typeface="Times New Roman" panose="02020603050405020304" pitchFamily="18" charset="0"/>
                <a:cs typeface="Calibri" panose="020F0502020204030204" pitchFamily="34" charset="0"/>
              </a:rPr>
              <a:t>It allows people to make decisions about where and with whom to live but also day-to-day decisions such as when to go out, what to eat, what to wear, whether to sleep late in the morning or go to bed late at night, be inside or indoor, have tablecloth and candles on the table, have pets or listen to music. </a:t>
            </a:r>
          </a:p>
          <a:p>
            <a:pPr marL="400050" marR="60325" lvl="1" indent="-228600">
              <a:lnSpc>
                <a:spcPct val="115000"/>
              </a:lnSpc>
              <a:spcBef>
                <a:spcPts val="0"/>
              </a:spcBef>
              <a:spcAft>
                <a:spcPts val="0"/>
              </a:spcAft>
              <a:buFont typeface="Symbol" panose="05050102010706020507" pitchFamily="18" charset="2"/>
              <a:buChar char=""/>
              <a:tabLst>
                <a:tab pos="540385" algn="l"/>
                <a:tab pos="1371600" algn="l"/>
              </a:tabLst>
            </a:pPr>
            <a:r>
              <a:rPr lang="en-GB" dirty="0">
                <a:latin typeface="Calibri" panose="020F0502020204030204" pitchFamily="34" charset="0"/>
                <a:ea typeface="Times New Roman" panose="02020603050405020304" pitchFamily="18" charset="0"/>
                <a:cs typeface="Calibri" panose="020F0502020204030204" pitchFamily="34" charset="0"/>
              </a:rPr>
              <a:t>These actions and decisions, whether big or small are part of who we are. </a:t>
            </a:r>
          </a:p>
          <a:p>
            <a:pPr marL="400050" marR="60325" lvl="1" indent="-228600">
              <a:lnSpc>
                <a:spcPct val="115000"/>
              </a:lnSpc>
              <a:spcBef>
                <a:spcPts val="0"/>
              </a:spcBef>
              <a:spcAft>
                <a:spcPts val="0"/>
              </a:spcAft>
              <a:buFont typeface="Symbol" panose="05050102010706020507" pitchFamily="18" charset="2"/>
              <a:buChar char=""/>
              <a:tabLst>
                <a:tab pos="540385" algn="l"/>
                <a:tab pos="1371600" algn="l"/>
              </a:tabLst>
            </a:pPr>
            <a:r>
              <a:rPr lang="en-GB" dirty="0">
                <a:latin typeface="Calibri" panose="020F0502020204030204" pitchFamily="34" charset="0"/>
                <a:ea typeface="Times New Roman" panose="02020603050405020304" pitchFamily="18" charset="0"/>
                <a:cs typeface="Calibri" panose="020F0502020204030204" pitchFamily="34" charset="0"/>
              </a:rPr>
              <a:t>Therefore, being able to make choices about them is essential to one’s autonomy and freedom.</a:t>
            </a:r>
            <a:endParaRPr lang="x-none" dirty="0">
              <a:latin typeface="Calibri" panose="020F0502020204030204" pitchFamily="34" charset="0"/>
              <a:ea typeface="SimSun" panose="02010600030101010101" pitchFamily="2" charset="-122"/>
              <a:cs typeface="Arial" panose="020B0604020202020204" pitchFamily="34" charset="0"/>
            </a:endParaRPr>
          </a:p>
          <a:p>
            <a:pPr marL="400050" marR="60325" lvl="1" indent="-228600">
              <a:lnSpc>
                <a:spcPct val="115000"/>
              </a:lnSpc>
              <a:spcBef>
                <a:spcPts val="0"/>
              </a:spcBef>
              <a:spcAft>
                <a:spcPts val="0"/>
              </a:spcAft>
              <a:buFont typeface="Symbol" panose="05050102010706020507" pitchFamily="18" charset="2"/>
              <a:buChar char=""/>
              <a:tabLst>
                <a:tab pos="540385" algn="l"/>
                <a:tab pos="914400" algn="l"/>
              </a:tabLst>
            </a:pPr>
            <a:r>
              <a:rPr lang="en-US" dirty="0">
                <a:latin typeface="Calibri" panose="020F0502020204030204" pitchFamily="34" charset="0"/>
                <a:ea typeface="Times New Roman" panose="02020603050405020304" pitchFamily="18" charset="0"/>
                <a:cs typeface="Calibri" panose="020F0502020204030204" pitchFamily="34" charset="0"/>
              </a:rPr>
              <a:t>Choice also means that people cannot be forcibly admitted to institutions. It doesn’t matter whether the institutions are big or small or where they are located. </a:t>
            </a:r>
          </a:p>
          <a:p>
            <a:pPr marL="857250" marR="60325" lvl="2" indent="-228600">
              <a:lnSpc>
                <a:spcPct val="115000"/>
              </a:lnSpc>
              <a:spcBef>
                <a:spcPts val="0"/>
              </a:spcBef>
              <a:spcAft>
                <a:spcPts val="0"/>
              </a:spcAft>
              <a:buFont typeface="Symbol" panose="05050102010706020507" pitchFamily="18" charset="2"/>
              <a:buChar char=""/>
              <a:tabLst>
                <a:tab pos="540385" algn="l"/>
                <a:tab pos="914400" algn="l"/>
              </a:tabLst>
            </a:pPr>
            <a:r>
              <a:rPr lang="en-US" dirty="0">
                <a:latin typeface="Calibri" panose="020F0502020204030204" pitchFamily="34" charset="0"/>
                <a:ea typeface="Times New Roman" panose="02020603050405020304" pitchFamily="18" charset="0"/>
                <a:cs typeface="Calibri" panose="020F0502020204030204" pitchFamily="34" charset="0"/>
              </a:rPr>
              <a:t>If services do not respect people’s choices on a day-to-day basis (e.g. who can visit, what to eat, what activities to do) they are not in line with article 19.</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152</a:t>
            </a:fld>
            <a:endParaRPr lang="x-none"/>
          </a:p>
        </p:txBody>
      </p:sp>
    </p:spTree>
    <p:extLst>
      <p:ext uri="{BB962C8B-B14F-4D97-AF65-F5344CB8AC3E}">
        <p14:creationId xmlns:p14="http://schemas.microsoft.com/office/powerpoint/2010/main" val="3854868285"/>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509588"/>
            <a:ext cx="5961062" cy="3354387"/>
          </a:xfrm>
        </p:spPr>
      </p:sp>
      <p:sp>
        <p:nvSpPr>
          <p:cNvPr id="3" name="Notes Placeholder 2"/>
          <p:cNvSpPr>
            <a:spLocks noGrp="1"/>
          </p:cNvSpPr>
          <p:nvPr>
            <p:ph type="body" idx="1"/>
          </p:nvPr>
        </p:nvSpPr>
        <p:spPr>
          <a:xfrm>
            <a:off x="680879" y="3864190"/>
            <a:ext cx="5447030" cy="5567607"/>
          </a:xfrm>
        </p:spPr>
        <p:txBody>
          <a:bodyPr/>
          <a:lstStyle/>
          <a:p>
            <a:pPr marR="60325" lvl="0">
              <a:spcBef>
                <a:spcPts val="0"/>
              </a:spcBef>
              <a:spcAft>
                <a:spcPts val="0"/>
              </a:spcAft>
              <a:tabLst>
                <a:tab pos="457200" algn="l"/>
              </a:tabLst>
            </a:pPr>
            <a:r>
              <a:rPr lang="en-US" b="1" dirty="0">
                <a:ea typeface="Times New Roman" panose="02020603050405020304" pitchFamily="18" charset="0"/>
                <a:cs typeface="Calibri" panose="020F0502020204030204" pitchFamily="34" charset="0"/>
              </a:rPr>
              <a:t>Support</a:t>
            </a:r>
            <a:r>
              <a:rPr lang="en-US" dirty="0">
                <a:ea typeface="Times New Roman" panose="02020603050405020304" pitchFamily="18" charset="0"/>
                <a:cs typeface="Calibri" panose="020F0502020204030204" pitchFamily="34" charset="0"/>
              </a:rPr>
              <a:t>: A wide range of support services should be available to enable people to live in the community.</a:t>
            </a:r>
            <a:endParaRPr lang="x-none" dirty="0"/>
          </a:p>
          <a:p>
            <a:pPr marL="342900" marR="60325" lvl="1" indent="-171450">
              <a:lnSpc>
                <a:spcPct val="115000"/>
              </a:lnSpc>
              <a:spcBef>
                <a:spcPts val="0"/>
              </a:spcBef>
              <a:spcAft>
                <a:spcPts val="0"/>
              </a:spcAft>
              <a:buFont typeface="Symbol" panose="05050102010706020507" pitchFamily="18" charset="2"/>
              <a:buChar char=""/>
              <a:tabLst>
                <a:tab pos="1371600" algn="l"/>
              </a:tabLst>
            </a:pPr>
            <a:r>
              <a:rPr lang="en-US" dirty="0">
                <a:latin typeface="Calibri" panose="020F0502020204030204" pitchFamily="34" charset="0"/>
                <a:ea typeface="Times New Roman" panose="02020603050405020304" pitchFamily="18" charset="0"/>
                <a:cs typeface="Calibri" panose="020F0502020204030204" pitchFamily="34" charset="0"/>
              </a:rPr>
              <a:t>People with disabilities should have choice and control over their support and should be able to make decisions about the type of support they want, and how, where and by whom it should be provided.</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1" indent="-171450">
              <a:lnSpc>
                <a:spcPct val="115000"/>
              </a:lnSpc>
              <a:spcBef>
                <a:spcPts val="0"/>
              </a:spcBef>
              <a:spcAft>
                <a:spcPts val="0"/>
              </a:spcAft>
              <a:buFont typeface="Symbol" panose="05050102010706020507" pitchFamily="18" charset="2"/>
              <a:buChar char=""/>
              <a:tabLst>
                <a:tab pos="1371600" algn="l"/>
              </a:tabLst>
            </a:pPr>
            <a:r>
              <a:rPr lang="en-US" dirty="0">
                <a:latin typeface="Calibri" panose="020F0502020204030204" pitchFamily="34" charset="0"/>
                <a:ea typeface="Times New Roman" panose="02020603050405020304" pitchFamily="18" charset="0"/>
                <a:cs typeface="Calibri" panose="020F0502020204030204" pitchFamily="34" charset="0"/>
              </a:rPr>
              <a:t>Support services may include: cash transfers (e.g. social benefits), personal assistance, help with self-care, crisis respite, help with advance planning, family crisis services, mediation, help with housekeeping and transportation, raising children, taking care of pets, selecting caregivers.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1" indent="-171450">
              <a:lnSpc>
                <a:spcPct val="115000"/>
              </a:lnSpc>
              <a:spcBef>
                <a:spcPts val="0"/>
              </a:spcBef>
              <a:spcAft>
                <a:spcPts val="0"/>
              </a:spcAft>
              <a:buFont typeface="Symbol" panose="05050102010706020507" pitchFamily="18" charset="2"/>
              <a:buChar char=""/>
              <a:tabLst>
                <a:tab pos="1371600" algn="l"/>
              </a:tabLst>
            </a:pPr>
            <a:r>
              <a:rPr lang="en-US" dirty="0">
                <a:latin typeface="Calibri" panose="020F0502020204030204" pitchFamily="34" charset="0"/>
                <a:ea typeface="Times New Roman" panose="02020603050405020304" pitchFamily="18" charset="0"/>
                <a:cs typeface="Calibri" panose="020F0502020204030204" pitchFamily="34" charset="0"/>
              </a:rPr>
              <a:t>It is important to remember that people have the choice whether to interact with mental health services or not. Persons with psychosocial, intellectual or cognitive disabilities may not want to access mental health services and may prefer other forms of support.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1" indent="-171450">
              <a:lnSpc>
                <a:spcPct val="115000"/>
              </a:lnSpc>
              <a:spcBef>
                <a:spcPts val="0"/>
              </a:spcBef>
              <a:spcAft>
                <a:spcPts val="0"/>
              </a:spcAft>
              <a:buFont typeface="Symbol" panose="05050102010706020507" pitchFamily="18" charset="2"/>
              <a:buChar char=""/>
              <a:tabLst>
                <a:tab pos="1371600" algn="l"/>
              </a:tabLst>
            </a:pPr>
            <a:r>
              <a:rPr lang="en-US" dirty="0">
                <a:latin typeface="Calibri" panose="020F0502020204030204" pitchFamily="34" charset="0"/>
                <a:ea typeface="Times New Roman" panose="02020603050405020304" pitchFamily="18" charset="0"/>
                <a:cs typeface="Calibri" panose="020F0502020204030204" pitchFamily="34" charset="0"/>
              </a:rPr>
              <a:t>People have the right to create their own supports, to access personal assistance and other supports outside the mental health system, to access all services and facilities provided to members of the community such as fitness training, yoga, cultural activities and religious worship.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153</a:t>
            </a:fld>
            <a:endParaRPr lang="x-none"/>
          </a:p>
        </p:txBody>
      </p:sp>
    </p:spTree>
    <p:extLst>
      <p:ext uri="{BB962C8B-B14F-4D97-AF65-F5344CB8AC3E}">
        <p14:creationId xmlns:p14="http://schemas.microsoft.com/office/powerpoint/2010/main" val="1997662516"/>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5775" y="533400"/>
            <a:ext cx="3125788" cy="1758950"/>
          </a:xfrm>
        </p:spPr>
      </p:sp>
      <p:sp>
        <p:nvSpPr>
          <p:cNvPr id="3" name="Notes Placeholder 2"/>
          <p:cNvSpPr>
            <a:spLocks noGrp="1"/>
          </p:cNvSpPr>
          <p:nvPr>
            <p:ph type="body" idx="1"/>
          </p:nvPr>
        </p:nvSpPr>
        <p:spPr>
          <a:xfrm>
            <a:off x="680879" y="2423102"/>
            <a:ext cx="5447030" cy="6275209"/>
          </a:xfrm>
        </p:spPr>
        <p:txBody>
          <a:bodyPr/>
          <a:lstStyle/>
          <a:p>
            <a:pPr marR="60325" lvl="0">
              <a:spcBef>
                <a:spcPts val="0"/>
              </a:spcBef>
              <a:spcAft>
                <a:spcPts val="600"/>
              </a:spcAft>
            </a:pPr>
            <a:r>
              <a:rPr lang="en-US" b="1" dirty="0">
                <a:ea typeface="Times New Roman" panose="02020603050405020304" pitchFamily="18" charset="0"/>
                <a:cs typeface="Calibri" panose="020F0502020204030204" pitchFamily="34" charset="0"/>
              </a:rPr>
              <a:t>Availability of community services and facilities</a:t>
            </a:r>
            <a:r>
              <a:rPr lang="en-US" dirty="0">
                <a:ea typeface="Times New Roman" panose="02020603050405020304" pitchFamily="18" charset="0"/>
                <a:cs typeface="Calibri" panose="020F0502020204030204" pitchFamily="34" charset="0"/>
              </a:rPr>
              <a:t>: Services and facilities available to the general population must be available to persons with disabilities (e.g. they have the right to go to a public school, to access the job market, to access health services, use shelters, use public transportation, go shopping, go to the cinema, etc.). </a:t>
            </a:r>
            <a:endParaRPr lang="x-none" dirty="0"/>
          </a:p>
          <a:p>
            <a:pPr marL="171450" marR="60325" lvl="0" indent="-17145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Calibri" panose="020F0502020204030204" pitchFamily="34" charset="0"/>
              </a:rPr>
              <a:t>The community is not a specific geographical or physical location; it is all places where people interact with each other. Therefore, people with disabilities should be able to be independent in the community everywhere and for all types of activities.</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Many services, even if they are located in the community, may not be inclusive and may perpetuate segregation and exclusion (e.g. group homes, sheltered workshops, day-care centres).</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lgn="just">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In some countries, people tend to live with their families with several generations under the same roof while in other countries having a place on one’s own is an important component of what being independent means.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lgn="just">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When article 19 refers to independent living, it does not mean that people with disabilities must live on their own, live away from their home, do everything by themselves or manage without support. Rather, article 19 means that people with disabilities must have the same choices in terms of living arrangements, and all other areas of life, as all other people in their community. Therefore, States Parties must develop a variety of services that are culturally appropriate for their specific communities, including indigenous peoples, ethnic minority groups and people living in rural areas. </a:t>
            </a:r>
          </a:p>
          <a:p>
            <a:pPr marL="171450" marR="60325" lvl="0" indent="-171450" algn="just">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In summary, article 19 has important implications for </a:t>
            </a:r>
            <a:r>
              <a:rPr lang="en-GB" dirty="0">
                <a:latin typeface="Calibri" panose="020F0502020204030204" pitchFamily="34" charset="0"/>
                <a:ea typeface="SimSun" panose="02010600030101010101" pitchFamily="2" charset="-122"/>
                <a:cs typeface="Arial" panose="020B0604020202020204" pitchFamily="34" charset="0"/>
              </a:rPr>
              <a:t>people with psychosocial, intellectual and cognitive disabilities</a:t>
            </a:r>
            <a:r>
              <a:rPr lang="en-GB" dirty="0">
                <a:latin typeface="Calibri" panose="020F0502020204030204" pitchFamily="34" charset="0"/>
                <a:ea typeface="Times New Roman" panose="02020603050405020304" pitchFamily="18" charset="0"/>
                <a:cs typeface="Calibri" panose="020F0502020204030204" pitchFamily="34" charset="0"/>
              </a:rPr>
              <a:t>. In particular, it prohibits forced institutionalization of people in mental health or social services and requires that people have access to a wide range of services (not only mental health and social services) to support them in living in the community.</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154</a:t>
            </a:fld>
            <a:endParaRPr lang="x-none"/>
          </a:p>
        </p:txBody>
      </p:sp>
    </p:spTree>
    <p:extLst>
      <p:ext uri="{BB962C8B-B14F-4D97-AF65-F5344CB8AC3E}">
        <p14:creationId xmlns:p14="http://schemas.microsoft.com/office/powerpoint/2010/main" val="3211496349"/>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For a </a:t>
            </a:r>
            <a:r>
              <a:rPr lang="en-GB" u="sng" dirty="0">
                <a:solidFill>
                  <a:srgbClr val="4F81BD"/>
                </a:solidFill>
                <a:latin typeface="Calibri" panose="020F0502020204030204" pitchFamily="34" charset="0"/>
                <a:ea typeface="SimSun" panose="02010600030101010101" pitchFamily="2" charset="-122"/>
                <a:cs typeface="Calibri" panose="020F0502020204030204" pitchFamily="34" charset="0"/>
              </a:rPr>
              <a:t>short </a:t>
            </a:r>
            <a:r>
              <a:rPr lang="en-GB" sz="900" dirty="0">
                <a:latin typeface="Calibri" panose="020F0502020204030204" pitchFamily="34" charset="0"/>
                <a:ea typeface="SimSun" panose="02010600030101010101" pitchFamily="2" charset="-122"/>
                <a:cs typeface="Arial" panose="020B0604020202020204" pitchFamily="34" charset="0"/>
              </a:rPr>
              <a:t> </a:t>
            </a: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presentation of article 19 of the CRPD, show participants the following video: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latin typeface="Calibri" panose="020F0502020204030204" pitchFamily="34" charset="0"/>
                <a:ea typeface="SimSun" panose="02010600030101010101" pitchFamily="2" charset="-122"/>
                <a:cs typeface="Calibri" panose="020F0502020204030204" pitchFamily="34" charset="0"/>
              </a:rPr>
              <a:t>UN CRPD: What is article 19 and independent living? Mental Health Europe (3:06) </a:t>
            </a:r>
            <a:r>
              <a:rPr lang="en-GB" u="sng" dirty="0">
                <a:solidFill>
                  <a:srgbClr val="0000FF"/>
                </a:solidFill>
                <a:latin typeface="Calibri" panose="020F0502020204030204" pitchFamily="34" charset="0"/>
                <a:ea typeface="SimSun" panose="02010600030101010101" pitchFamily="2" charset="-122"/>
                <a:cs typeface="Arial" panose="020B0604020202020204" pitchFamily="34" charset="0"/>
              </a:rPr>
              <a:t>https://</a:t>
            </a:r>
            <a:r>
              <a:rPr lang="en-GB" u="sng" dirty="0" err="1">
                <a:solidFill>
                  <a:srgbClr val="0000FF"/>
                </a:solidFill>
                <a:latin typeface="Calibri" panose="020F0502020204030204" pitchFamily="34" charset="0"/>
                <a:ea typeface="SimSun" panose="02010600030101010101" pitchFamily="2" charset="-122"/>
                <a:cs typeface="Arial" panose="020B0604020202020204" pitchFamily="34" charset="0"/>
              </a:rPr>
              <a:t>youtu.be</a:t>
            </a:r>
            <a:r>
              <a:rPr lang="en-GB" u="sng" dirty="0">
                <a:solidFill>
                  <a:srgbClr val="0000FF"/>
                </a:solidFill>
                <a:latin typeface="Calibri" panose="020F0502020204030204" pitchFamily="34" charset="0"/>
                <a:ea typeface="SimSun" panose="02010600030101010101" pitchFamily="2" charset="-122"/>
                <a:cs typeface="Arial" panose="020B0604020202020204" pitchFamily="34" charset="0"/>
              </a:rPr>
              <a:t>/gy7fJ2kJXKo</a:t>
            </a: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(accessed 9 April 2019).</a:t>
            </a:r>
          </a:p>
          <a:p>
            <a:pPr algn="just">
              <a:lnSpc>
                <a:spcPct val="115000"/>
              </a:lnSpc>
            </a:pP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Subtitles are available for this video by clicking on the ”subtitles/closed caption” button.</a:t>
            </a:r>
            <a:endParaRPr lang="x-none" dirty="0">
              <a:latin typeface="Calibri" panose="020F0502020204030204" pitchFamily="34" charset="0"/>
              <a:ea typeface="SimSun" panose="02010600030101010101" pitchFamily="2" charset="-122"/>
              <a:cs typeface="Arial" panose="020B0604020202020204" pitchFamily="34" charset="0"/>
            </a:endParaRPr>
          </a:p>
          <a:p>
            <a:pPr>
              <a:spcAft>
                <a:spcPts val="1000"/>
              </a:spcAft>
            </a:pPr>
            <a:r>
              <a:rPr lang="en-GB" sz="1050" dirty="0">
                <a:latin typeface="Calibri" panose="020F0502020204030204" pitchFamily="34" charset="0"/>
                <a:ea typeface="SimSun" panose="02010600030101010101" pitchFamily="2" charset="-122"/>
                <a:cs typeface="Arial" panose="020B0604020202020204" pitchFamily="34" charset="0"/>
              </a:rPr>
              <a:t> </a:t>
            </a:r>
            <a:endParaRPr lang="x-none" sz="1050"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155</a:t>
            </a:fld>
            <a:endParaRPr lang="x-none"/>
          </a:p>
        </p:txBody>
      </p:sp>
    </p:spTree>
    <p:extLst>
      <p:ext uri="{BB962C8B-B14F-4D97-AF65-F5344CB8AC3E}">
        <p14:creationId xmlns:p14="http://schemas.microsoft.com/office/powerpoint/2010/main" val="3130548360"/>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algn="just">
              <a:lnSpc>
                <a:spcPct val="115000"/>
              </a:lnSpc>
            </a:pPr>
            <a:r>
              <a:rPr lang="en-GB" b="1" i="1" dirty="0">
                <a:latin typeface="Calibri" panose="020F0502020204030204" pitchFamily="34" charset="0"/>
                <a:ea typeface="SimSun" panose="02010600030101010101" pitchFamily="2" charset="-122"/>
                <a:cs typeface="Calibri" panose="020F0502020204030204" pitchFamily="34" charset="0"/>
              </a:rPr>
              <a:t>Reflective exercise (5 min.)</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b="1"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Ask participants to think about the following question before the next topic: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Calibri" panose="020F0502020204030204" pitchFamily="34" charset="0"/>
              </a:rPr>
              <a:t>Do you think that the rights outlined in the CRPD are currently protected, respected and fulfilled for </a:t>
            </a:r>
            <a:r>
              <a:rPr lang="en-GB" dirty="0">
                <a:latin typeface="Calibri" panose="020F0502020204030204" pitchFamily="34" charset="0"/>
                <a:ea typeface="SimSun" panose="02010600030101010101" pitchFamily="2" charset="-122"/>
                <a:cs typeface="Arial" panose="020B0604020202020204" pitchFamily="34" charset="0"/>
              </a:rPr>
              <a:t>people with psychosocial, intellectual and cognitive disabilities?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156</a:t>
            </a:fld>
            <a:endParaRPr lang="x-none"/>
          </a:p>
        </p:txBody>
      </p:sp>
    </p:spTree>
    <p:extLst>
      <p:ext uri="{BB962C8B-B14F-4D97-AF65-F5344CB8AC3E}">
        <p14:creationId xmlns:p14="http://schemas.microsoft.com/office/powerpoint/2010/main" val="1378051718"/>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en-GB" dirty="0">
              <a:latin typeface="Calibri" panose="020F0502020204030204" pitchFamily="34" charset="0"/>
              <a:ea typeface="SimSun" panose="02010600030101010101" pitchFamily="2" charset="-122"/>
              <a:cs typeface="Arial" panose="020B0604020202020204" pitchFamily="34" charset="0"/>
            </a:endParaRPr>
          </a:p>
          <a:p>
            <a:pPr algn="just">
              <a:spcAft>
                <a:spcPts val="0"/>
              </a:spcAft>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1 hour and 5 minutes.</a:t>
            </a:r>
            <a:endParaRPr lang="en-GB"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157</a:t>
            </a:fld>
            <a:endParaRPr lang="x-none"/>
          </a:p>
        </p:txBody>
      </p:sp>
    </p:spTree>
    <p:extLst>
      <p:ext uri="{BB962C8B-B14F-4D97-AF65-F5344CB8AC3E}">
        <p14:creationId xmlns:p14="http://schemas.microsoft.com/office/powerpoint/2010/main" val="2588398802"/>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879" y="4784070"/>
            <a:ext cx="5447030" cy="4007435"/>
          </a:xfrm>
        </p:spPr>
        <p:txBody>
          <a:bodyPr/>
          <a:lstStyle/>
          <a:p>
            <a:pPr marR="60325"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Give participants the opportunity to share their thoughts on the question asked at the end of the previous topic: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600"/>
              </a:spcAft>
              <a:buFont typeface="Symbol" panose="05050102010706020507" pitchFamily="18" charset="2"/>
              <a:buChar char=""/>
            </a:pPr>
            <a:r>
              <a:rPr lang="en-GB" b="1" dirty="0">
                <a:latin typeface="Calibri" panose="020F0502020204030204" pitchFamily="34" charset="0"/>
                <a:ea typeface="SimSun" panose="02010600030101010101" pitchFamily="2" charset="-122"/>
                <a:cs typeface="Calibri" panose="020F0502020204030204" pitchFamily="34" charset="0"/>
              </a:rPr>
              <a:t>Do you think that the rights outlined in the CRPD are currently protected, respected and fulfilled for </a:t>
            </a:r>
            <a:r>
              <a:rPr lang="en-GB" b="1" dirty="0">
                <a:latin typeface="Calibri" panose="020F0502020204030204" pitchFamily="34" charset="0"/>
                <a:ea typeface="SimSun" panose="02010600030101010101" pitchFamily="2" charset="-122"/>
                <a:cs typeface="Arial" panose="020B0604020202020204" pitchFamily="34" charset="0"/>
              </a:rPr>
              <a:t>people with psychosocial, intellectual and cognitive disabilities</a:t>
            </a:r>
            <a:r>
              <a:rPr lang="en-GB" b="1" dirty="0">
                <a:latin typeface="Calibri" panose="020F0502020204030204" pitchFamily="34" charset="0"/>
                <a:ea typeface="SimSun" panose="02010600030101010101" pitchFamily="2" charset="-122"/>
                <a:cs typeface="Calibri" panose="020F050202020403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This reflective exercise provides the transition for participants to start thinking about how they can have a positive impact on the human rights of people with psychosocial, intellectual and cognitive disabilities. Try to focus the discussion beyond the mental health and social services context, so that participants explore the roles of individuals or groups in the wider society in protecting the rights in the CRPD.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The CRPD in the context of mental health and social services will be explored in more depth in the modules on </a:t>
            </a:r>
            <a:r>
              <a:rPr lang="en-GB" i="1" dirty="0">
                <a:solidFill>
                  <a:srgbClr val="4F81BD"/>
                </a:solidFill>
                <a:latin typeface="Calibri" panose="020F0502020204030204" pitchFamily="34" charset="0"/>
                <a:ea typeface="SimSun" panose="02010600030101010101" pitchFamily="2" charset="-122"/>
                <a:cs typeface="Calibri" panose="020F0502020204030204" pitchFamily="34" charset="0"/>
              </a:rPr>
              <a:t>Recovery and the right to health, Legal capacity and the right to decide</a:t>
            </a: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 and </a:t>
            </a:r>
            <a:r>
              <a:rPr lang="en-GB" i="1" dirty="0">
                <a:solidFill>
                  <a:srgbClr val="4F81BD"/>
                </a:solidFill>
                <a:latin typeface="Calibri" panose="020F0502020204030204" pitchFamily="34" charset="0"/>
                <a:ea typeface="SimSun" panose="02010600030101010101" pitchFamily="2" charset="-122"/>
                <a:cs typeface="Calibri" panose="020F0502020204030204" pitchFamily="34" charset="0"/>
              </a:rPr>
              <a:t>Freedom from coercion, violence and abuse</a:t>
            </a: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158</a:t>
            </a:fld>
            <a:endParaRPr lang="x-none"/>
          </a:p>
        </p:txBody>
      </p:sp>
    </p:spTree>
    <p:extLst>
      <p:ext uri="{BB962C8B-B14F-4D97-AF65-F5344CB8AC3E}">
        <p14:creationId xmlns:p14="http://schemas.microsoft.com/office/powerpoint/2010/main" val="3912834031"/>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0675" y="192088"/>
            <a:ext cx="1312863" cy="739775"/>
          </a:xfrm>
        </p:spPr>
      </p:sp>
      <p:sp>
        <p:nvSpPr>
          <p:cNvPr id="3" name="Notes Placeholder 2"/>
          <p:cNvSpPr>
            <a:spLocks noGrp="1"/>
          </p:cNvSpPr>
          <p:nvPr>
            <p:ph type="body" idx="1"/>
          </p:nvPr>
        </p:nvSpPr>
        <p:spPr>
          <a:xfrm>
            <a:off x="235628" y="931962"/>
            <a:ext cx="6562915" cy="8510192"/>
          </a:xfrm>
        </p:spPr>
        <p:txBody>
          <a:bodyPr/>
          <a:lstStyle/>
          <a:p>
            <a:pPr>
              <a:spcAft>
                <a:spcPts val="600"/>
              </a:spcAft>
            </a:pPr>
            <a:r>
              <a:rPr lang="en-GB" sz="1000" b="1" i="1" dirty="0">
                <a:latin typeface="Calibri" panose="020F0502020204030204" pitchFamily="34" charset="0"/>
                <a:ea typeface="SimSun" panose="02010600030101010101" pitchFamily="2" charset="-122"/>
                <a:cs typeface="Arial" panose="020B0604020202020204" pitchFamily="34" charset="0"/>
              </a:rPr>
              <a:t>Exercise 8.1: Why should I get involved and will it change anything? (30 min.)</a:t>
            </a:r>
            <a:endParaRPr lang="x-none" sz="1000" dirty="0">
              <a:latin typeface="Calibri" panose="020F0502020204030204" pitchFamily="34" charset="0"/>
              <a:ea typeface="SimSun" panose="02010600030101010101" pitchFamily="2" charset="-122"/>
              <a:cs typeface="Arial" panose="020B0604020202020204" pitchFamily="34" charset="0"/>
            </a:endParaRPr>
          </a:p>
          <a:p>
            <a:pPr marR="60325" algn="just">
              <a:spcAft>
                <a:spcPts val="600"/>
              </a:spcAft>
            </a:pPr>
            <a:r>
              <a:rPr lang="en-GB" sz="1000" dirty="0">
                <a:solidFill>
                  <a:srgbClr val="4F81BD"/>
                </a:solidFill>
                <a:latin typeface="Calibri" panose="020F0502020204030204" pitchFamily="34" charset="0"/>
                <a:ea typeface="SimSun" panose="02010600030101010101" pitchFamily="2" charset="-122"/>
                <a:cs typeface="Calibri" panose="020F0502020204030204" pitchFamily="34" charset="0"/>
              </a:rPr>
              <a:t>For this exercise you will be using the list of CRPD rights available in Annex 3. The purpose is to begin a discussion on why participants should be involved in the promotion of the rights of people with psychosocial, intellectual or cognitive disabilities and what they can do. This discussion should address each group represented in the room. To guide them, ask the following questions:</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gn="just">
              <a:spcBef>
                <a:spcPts val="0"/>
              </a:spcBef>
              <a:spcAft>
                <a:spcPts val="600"/>
              </a:spcAft>
              <a:buFont typeface="Symbol" panose="05050102010706020507" pitchFamily="18" charset="2"/>
              <a:buChar char=""/>
            </a:pPr>
            <a:r>
              <a:rPr lang="en-US" sz="1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Why is it important that </a:t>
            </a:r>
            <a:r>
              <a:rPr lang="en-US" sz="1000" b="1" u="sng" dirty="0">
                <a:solidFill>
                  <a:srgbClr val="000000"/>
                </a:solidFill>
                <a:latin typeface="Calibri" panose="020F0502020204030204" pitchFamily="34" charset="0"/>
                <a:ea typeface="Times New Roman" panose="02020603050405020304" pitchFamily="18" charset="0"/>
                <a:cs typeface="Calibri" panose="020F0502020204030204" pitchFamily="34" charset="0"/>
              </a:rPr>
              <a:t>you, as an individual, actively uphold</a:t>
            </a:r>
            <a:r>
              <a:rPr lang="en-US" sz="1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the rights of </a:t>
            </a:r>
            <a:r>
              <a:rPr lang="en-GB" sz="1000" b="1" dirty="0">
                <a:latin typeface="Calibri" panose="020F0502020204030204" pitchFamily="34" charset="0"/>
                <a:ea typeface="SimSun" panose="02010600030101010101" pitchFamily="2" charset="-122"/>
                <a:cs typeface="Arial" panose="020B0604020202020204" pitchFamily="34" charset="0"/>
              </a:rPr>
              <a:t>people with psychosocial, intellectual and cognitive disabilities</a:t>
            </a:r>
            <a:r>
              <a:rPr lang="en-US" sz="1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x-none" sz="1000" dirty="0">
              <a:latin typeface="Calibri" panose="020F0502020204030204" pitchFamily="34" charset="0"/>
              <a:ea typeface="SimSun" panose="02010600030101010101" pitchFamily="2" charset="-122"/>
              <a:cs typeface="Arial" panose="020B0604020202020204" pitchFamily="34" charset="0"/>
            </a:endParaRPr>
          </a:p>
          <a:p>
            <a:pPr marR="60325" algn="just">
              <a:spcAft>
                <a:spcPts val="600"/>
              </a:spcAft>
            </a:pPr>
            <a:r>
              <a:rPr lang="en-US"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t>Encourage participants to speak from their own perspectives (e.g. as a person with lived experience, a family member, mental health worker or other professional, a human rights advocate or others). Remember that people may belong to more than one group.</a:t>
            </a:r>
            <a:endParaRPr lang="x-none" sz="1000" dirty="0">
              <a:latin typeface="Calibri" panose="020F0502020204030204" pitchFamily="34" charset="0"/>
              <a:ea typeface="SimSun" panose="02010600030101010101" pitchFamily="2" charset="-122"/>
              <a:cs typeface="Arial" panose="020B0604020202020204" pitchFamily="34" charset="0"/>
            </a:endParaRPr>
          </a:p>
          <a:p>
            <a:pPr marR="60325" algn="just">
              <a:spcAft>
                <a:spcPts val="600"/>
              </a:spcAft>
            </a:pPr>
            <a:r>
              <a:rPr lang="en-US" sz="1000" u="sng" dirty="0">
                <a:solidFill>
                  <a:srgbClr val="4F81BD"/>
                </a:solidFill>
                <a:latin typeface="Calibri" panose="020F0502020204030204" pitchFamily="34" charset="0"/>
                <a:ea typeface="Times New Roman" panose="02020603050405020304" pitchFamily="18" charset="0"/>
                <a:cs typeface="Calibri" panose="020F0502020204030204" pitchFamily="34" charset="0"/>
              </a:rPr>
              <a:t>Potential answers from </a:t>
            </a:r>
            <a:r>
              <a:rPr lang="en-GB" sz="1000" u="sng" dirty="0">
                <a:solidFill>
                  <a:srgbClr val="4F81BD"/>
                </a:solidFill>
                <a:latin typeface="Calibri" panose="020F0502020204030204" pitchFamily="34" charset="0"/>
                <a:ea typeface="Times New Roman" panose="02020603050405020304" pitchFamily="18" charset="0"/>
                <a:cs typeface="Calibri" panose="020F0502020204030204" pitchFamily="34" charset="0"/>
              </a:rPr>
              <a:t>people with psychosocial, intellectual and cognitive disabilities</a:t>
            </a:r>
            <a:r>
              <a:rPr lang="en-US" sz="1000" u="sng" dirty="0">
                <a:solidFill>
                  <a:srgbClr val="4F81BD"/>
                </a:solidFill>
                <a:latin typeface="Calibri" panose="020F0502020204030204" pitchFamily="34" charset="0"/>
                <a:ea typeface="Times New Roman" panose="02020603050405020304" pitchFamily="18" charset="0"/>
                <a:cs typeface="Calibri" panose="020F0502020204030204" pitchFamily="34" charset="0"/>
              </a:rPr>
              <a:t>:</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spcBef>
                <a:spcPts val="0"/>
              </a:spcBef>
              <a:spcAft>
                <a:spcPts val="0"/>
              </a:spcAft>
              <a:buFont typeface="Symbol" panose="05050102010706020507" pitchFamily="18" charset="2"/>
              <a:buChar char=""/>
            </a:pPr>
            <a:r>
              <a:rPr lang="en-US"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t>Leading the way in formulating our rights, remedies, new attitudes and practices can contribute to changing the world in a positive way.</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spcBef>
                <a:spcPts val="0"/>
              </a:spcBef>
              <a:spcAft>
                <a:spcPts val="0"/>
              </a:spcAft>
              <a:buFont typeface="Symbol" panose="05050102010706020507" pitchFamily="18" charset="2"/>
              <a:buChar char=""/>
            </a:pPr>
            <a:r>
              <a:rPr lang="en-US"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t>Protecting and respecting our rights enable us to be heard and seen and to create knowledge from our shared experience.</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spcBef>
                <a:spcPts val="0"/>
              </a:spcBef>
              <a:spcAft>
                <a:spcPts val="0"/>
              </a:spcAft>
              <a:buFont typeface="Symbol" panose="05050102010706020507" pitchFamily="18" charset="2"/>
              <a:buChar char=""/>
            </a:pPr>
            <a:r>
              <a:rPr lang="en-US"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t>The more our rights are respected, the more we can contribute a wide array of expertise, skills and talents which can benefit everyone.</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spcBef>
                <a:spcPts val="0"/>
              </a:spcBef>
              <a:spcAft>
                <a:spcPts val="0"/>
              </a:spcAft>
              <a:buFont typeface="Symbol" panose="05050102010706020507" pitchFamily="18" charset="2"/>
              <a:buChar char=""/>
            </a:pPr>
            <a:r>
              <a:rPr lang="en-US"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t>Our struggle is linked with other people’s struggles against discrimination of any kind, poverty and power imbalance.</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spcBef>
                <a:spcPts val="0"/>
              </a:spcBef>
              <a:spcAft>
                <a:spcPts val="0"/>
              </a:spcAft>
              <a:buFont typeface="Symbol" panose="05050102010706020507" pitchFamily="18" charset="2"/>
              <a:buChar char=""/>
            </a:pPr>
            <a:r>
              <a:rPr lang="en-US"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t>We are human beings and should have the same opportunities as everyone else.</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spcBef>
                <a:spcPts val="0"/>
              </a:spcBef>
              <a:spcAft>
                <a:spcPts val="0"/>
              </a:spcAft>
              <a:buFont typeface="Symbol" panose="05050102010706020507" pitchFamily="18" charset="2"/>
              <a:buChar char=""/>
            </a:pPr>
            <a:r>
              <a:rPr lang="en-US"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t>We know what is best for us, what is helpful and what is not helpful and harmful.</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spcBef>
                <a:spcPts val="0"/>
              </a:spcBef>
              <a:spcAft>
                <a:spcPts val="600"/>
              </a:spcAft>
              <a:buFont typeface="Symbol" panose="05050102010706020507" pitchFamily="18" charset="2"/>
              <a:buChar char=""/>
            </a:pPr>
            <a:r>
              <a:rPr lang="en-US"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t>We have the right to participate in all actions and issues affecting us and to provide leadership and guidance to those who want to join us in making changes .</a:t>
            </a:r>
            <a:endParaRPr lang="x-none" sz="1000" dirty="0">
              <a:latin typeface="Calibri" panose="020F0502020204030204" pitchFamily="34" charset="0"/>
              <a:ea typeface="SimSun" panose="02010600030101010101" pitchFamily="2" charset="-122"/>
              <a:cs typeface="Arial" panose="020B0604020202020204" pitchFamily="34" charset="0"/>
            </a:endParaRPr>
          </a:p>
          <a:p>
            <a:pPr marR="60325"/>
            <a:r>
              <a:rPr lang="en-US" sz="1000" u="sng" dirty="0">
                <a:solidFill>
                  <a:srgbClr val="4F81BD"/>
                </a:solidFill>
                <a:latin typeface="Calibri" panose="020F0502020204030204" pitchFamily="34" charset="0"/>
                <a:ea typeface="Times New Roman" panose="02020603050405020304" pitchFamily="18" charset="0"/>
                <a:cs typeface="Calibri" panose="020F0502020204030204" pitchFamily="34" charset="0"/>
              </a:rPr>
              <a:t>Potential answers from mental health and other practitioners:</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spcBef>
                <a:spcPts val="0"/>
              </a:spcBef>
              <a:spcAft>
                <a:spcPts val="0"/>
              </a:spcAft>
              <a:buFont typeface="Symbol" panose="05050102010706020507" pitchFamily="18" charset="2"/>
              <a:buChar char=""/>
            </a:pPr>
            <a:r>
              <a:rPr lang="en-US"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t>I want to provide support to the people who come to my service.</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spcBef>
                <a:spcPts val="0"/>
              </a:spcBef>
              <a:spcAft>
                <a:spcPts val="0"/>
              </a:spcAft>
              <a:buFont typeface="Symbol" panose="05050102010706020507" pitchFamily="18" charset="2"/>
              <a:buChar char=""/>
            </a:pPr>
            <a:r>
              <a:rPr lang="en-US"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t>It is my legal obligation.</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spcBef>
                <a:spcPts val="0"/>
              </a:spcBef>
              <a:spcAft>
                <a:spcPts val="0"/>
              </a:spcAft>
              <a:buFont typeface="Symbol" panose="05050102010706020507" pitchFamily="18" charset="2"/>
              <a:buChar char=""/>
            </a:pPr>
            <a:r>
              <a:rPr lang="en-US"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t>This is part of my job and my responsibility.</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spcBef>
                <a:spcPts val="0"/>
              </a:spcBef>
              <a:spcAft>
                <a:spcPts val="0"/>
              </a:spcAft>
              <a:buFont typeface="Symbol" panose="05050102010706020507" pitchFamily="18" charset="2"/>
              <a:buChar char=""/>
            </a:pPr>
            <a:r>
              <a:rPr lang="en-US"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t>It is the right thing to do.</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spcBef>
                <a:spcPts val="0"/>
              </a:spcBef>
              <a:spcAft>
                <a:spcPts val="0"/>
              </a:spcAft>
              <a:buFont typeface="Symbol" panose="05050102010706020507" pitchFamily="18" charset="2"/>
              <a:buChar char=""/>
            </a:pPr>
            <a:r>
              <a:rPr lang="en-US"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t>By providing care and support that respects people’s rights, people are more likely to accept the services we provide, to respond well to our care and support and to recover.</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spcBef>
                <a:spcPts val="0"/>
              </a:spcBef>
              <a:spcAft>
                <a:spcPts val="600"/>
              </a:spcAft>
              <a:buFont typeface="Symbol" panose="05050102010706020507" pitchFamily="18" charset="2"/>
              <a:buChar char=""/>
            </a:pPr>
            <a:r>
              <a:rPr lang="en-US"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t>I aim to provide services of quality that are freely chosen by people and which do not go against their will.</a:t>
            </a:r>
            <a:endParaRPr lang="x-none" sz="1000" dirty="0">
              <a:latin typeface="Calibri" panose="020F0502020204030204" pitchFamily="34" charset="0"/>
              <a:ea typeface="SimSun" panose="02010600030101010101" pitchFamily="2" charset="-122"/>
              <a:cs typeface="Arial" panose="020B0604020202020204" pitchFamily="34" charset="0"/>
            </a:endParaRPr>
          </a:p>
          <a:p>
            <a:pPr marR="60325"/>
            <a:r>
              <a:rPr lang="en-US" sz="1000" u="sng" dirty="0">
                <a:solidFill>
                  <a:srgbClr val="4F81BD"/>
                </a:solidFill>
                <a:latin typeface="Calibri" panose="020F0502020204030204" pitchFamily="34" charset="0"/>
                <a:ea typeface="Times New Roman" panose="02020603050405020304" pitchFamily="18" charset="0"/>
                <a:cs typeface="Calibri" panose="020F0502020204030204" pitchFamily="34" charset="0"/>
              </a:rPr>
              <a:t>Potential answers from family members and care partners:</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spcBef>
                <a:spcPts val="0"/>
              </a:spcBef>
              <a:spcAft>
                <a:spcPts val="0"/>
              </a:spcAft>
              <a:buFont typeface="Symbol" panose="05050102010706020507" pitchFamily="18" charset="2"/>
              <a:buChar char=""/>
            </a:pPr>
            <a:r>
              <a:rPr lang="en-US"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t>I want what is best for my relative and these rights give them the best opportunities to live a good life.</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spcBef>
                <a:spcPts val="0"/>
              </a:spcBef>
              <a:spcAft>
                <a:spcPts val="600"/>
              </a:spcAft>
              <a:buFont typeface="Symbol" panose="05050102010706020507" pitchFamily="18" charset="2"/>
              <a:buChar char=""/>
            </a:pPr>
            <a:r>
              <a:rPr lang="en-US"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t>I want to have an important role in enabling my relative to live a more fulfilling </a:t>
            </a:r>
            <a:r>
              <a:rPr lang="en-GB"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t>life </a:t>
            </a:r>
            <a:r>
              <a:rPr lang="en-US"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t>by respecting their rights, accepting their choices and changing some of my actions. </a:t>
            </a:r>
            <a:endParaRPr lang="x-none" sz="1000" dirty="0">
              <a:latin typeface="Calibri" panose="020F0502020204030204" pitchFamily="34" charset="0"/>
              <a:ea typeface="SimSun" panose="02010600030101010101" pitchFamily="2" charset="-122"/>
              <a:cs typeface="Arial" panose="020B0604020202020204" pitchFamily="34" charset="0"/>
            </a:endParaRPr>
          </a:p>
          <a:p>
            <a:pPr marR="60325"/>
            <a:r>
              <a:rPr lang="en-US" sz="1000" u="sng" dirty="0">
                <a:solidFill>
                  <a:srgbClr val="4F81BD"/>
                </a:solidFill>
                <a:latin typeface="Calibri" panose="020F0502020204030204" pitchFamily="34" charset="0"/>
                <a:ea typeface="Times New Roman" panose="02020603050405020304" pitchFamily="18" charset="0"/>
                <a:cs typeface="Calibri" panose="020F0502020204030204" pitchFamily="34" charset="0"/>
              </a:rPr>
              <a:t>Potential answers for other groups represented:</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spcBef>
                <a:spcPts val="0"/>
              </a:spcBef>
              <a:spcAft>
                <a:spcPts val="0"/>
              </a:spcAft>
              <a:buFont typeface="Symbol" panose="05050102010706020507" pitchFamily="18" charset="2"/>
              <a:buChar char=""/>
            </a:pPr>
            <a:r>
              <a:rPr lang="en-US"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t>As a peer supporter, it is my role to support others in realizing their rights.</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spcBef>
                <a:spcPts val="0"/>
              </a:spcBef>
              <a:spcAft>
                <a:spcPts val="0"/>
              </a:spcAft>
              <a:buFont typeface="Symbol" panose="05050102010706020507" pitchFamily="18" charset="2"/>
              <a:buChar char=""/>
            </a:pPr>
            <a:r>
              <a:rPr lang="en-US"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t>As an advocate, I have an important role to play in raising awareness in society and claiming rights.</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spcBef>
                <a:spcPts val="0"/>
              </a:spcBef>
              <a:spcAft>
                <a:spcPts val="0"/>
              </a:spcAft>
              <a:buFont typeface="Symbol" panose="05050102010706020507" pitchFamily="18" charset="2"/>
              <a:buChar char=""/>
            </a:pPr>
            <a:r>
              <a:rPr lang="en-US"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t>As a lawyer, my job is to support people in claiming their rights in court and I want to be able to do so successfully.</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spcBef>
                <a:spcPts val="0"/>
              </a:spcBef>
              <a:spcAft>
                <a:spcPts val="0"/>
              </a:spcAft>
              <a:buFont typeface="Symbol" panose="05050102010706020507" pitchFamily="18" charset="2"/>
              <a:buChar char=""/>
            </a:pPr>
            <a:r>
              <a:rPr lang="en-US"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t>As a public official, it is my obligation to respect international law and give full effect to the rights of the CRPD.</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spcBef>
                <a:spcPts val="0"/>
              </a:spcBef>
              <a:spcAft>
                <a:spcPts val="0"/>
              </a:spcAft>
              <a:buFont typeface="Symbol" panose="05050102010706020507" pitchFamily="18" charset="2"/>
              <a:buChar char=""/>
            </a:pPr>
            <a:r>
              <a:rPr lang="en-US"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t>As a member of the police, it is my duty to protect all citizens, including citizens with disabilities.</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spcBef>
                <a:spcPts val="0"/>
              </a:spcBef>
              <a:spcAft>
                <a:spcPts val="0"/>
              </a:spcAft>
              <a:buFont typeface="Symbol" panose="05050102010706020507" pitchFamily="18" charset="2"/>
              <a:buChar char=""/>
            </a:pPr>
            <a:r>
              <a:rPr lang="en-US"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t>As a teacher, I want education to be more inclusive of persons with disabilities.</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spcBef>
                <a:spcPts val="0"/>
              </a:spcBef>
              <a:spcAft>
                <a:spcPts val="0"/>
              </a:spcAft>
              <a:buFont typeface="Symbol" panose="05050102010706020507" pitchFamily="18" charset="2"/>
              <a:buChar char=""/>
            </a:pPr>
            <a:r>
              <a:rPr lang="en-US"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t>As a religious or community leader, it is my duty to support all members of my community, including marginalized groups such as people with disabilities.</a:t>
            </a:r>
            <a:endParaRPr lang="x-none" sz="1000" dirty="0">
              <a:latin typeface="Calibri" panose="020F0502020204030204" pitchFamily="34" charset="0"/>
              <a:ea typeface="SimSun" panose="02010600030101010101" pitchFamily="2" charset="-122"/>
              <a:cs typeface="Arial" panose="020B0604020202020204" pitchFamily="34" charset="0"/>
            </a:endParaRPr>
          </a:p>
          <a:p>
            <a:endParaRPr lang="x-none" sz="980" dirty="0"/>
          </a:p>
        </p:txBody>
      </p:sp>
      <p:sp>
        <p:nvSpPr>
          <p:cNvPr id="4" name="Slide Number Placeholder 3"/>
          <p:cNvSpPr>
            <a:spLocks noGrp="1"/>
          </p:cNvSpPr>
          <p:nvPr>
            <p:ph type="sldNum" sz="quarter" idx="5"/>
          </p:nvPr>
        </p:nvSpPr>
        <p:spPr/>
        <p:txBody>
          <a:bodyPr/>
          <a:lstStyle/>
          <a:p>
            <a:fld id="{B30A59C1-2D98-4297-91D0-BBB9964FC570}" type="slidenum">
              <a:rPr lang="x-none" smtClean="0"/>
              <a:t>159</a:t>
            </a:fld>
            <a:endParaRPr lang="x-none"/>
          </a:p>
        </p:txBody>
      </p:sp>
    </p:spTree>
    <p:extLst>
      <p:ext uri="{BB962C8B-B14F-4D97-AF65-F5344CB8AC3E}">
        <p14:creationId xmlns:p14="http://schemas.microsoft.com/office/powerpoint/2010/main" val="8811732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algn="just">
              <a:lnSpc>
                <a:spcPct val="115000"/>
              </a:lnSpc>
              <a:tabLst>
                <a:tab pos="180340" algn="l"/>
              </a:tabLst>
            </a:pPr>
            <a:r>
              <a:rPr lang="en-GB" b="1" i="1" dirty="0">
                <a:latin typeface="Calibri" panose="020F0502020204030204" pitchFamily="34" charset="0"/>
                <a:ea typeface="SimSun" panose="02010600030101010101" pitchFamily="2" charset="-122"/>
                <a:cs typeface="Calibri" panose="020F0502020204030204" pitchFamily="34" charset="0"/>
              </a:rPr>
              <a:t>Exercise 1.2: Discussion – That’s not who I am!</a:t>
            </a:r>
            <a:r>
              <a:rPr lang="en-GB" dirty="0">
                <a:latin typeface="Calibri" panose="020F0502020204030204" pitchFamily="34" charset="0"/>
                <a:ea typeface="SimSun" panose="02010600030101010101" pitchFamily="2" charset="-122"/>
                <a:cs typeface="Calibri" panose="020F0502020204030204" pitchFamily="34" charset="0"/>
              </a:rPr>
              <a:t> </a:t>
            </a:r>
            <a:r>
              <a:rPr lang="en-US" b="1" i="1" dirty="0">
                <a:latin typeface="Calibri" panose="020F0502020204030204" pitchFamily="34" charset="0"/>
                <a:ea typeface="SimSun" panose="02010600030101010101" pitchFamily="2" charset="-122"/>
                <a:cs typeface="Calibri" panose="020F0502020204030204" pitchFamily="34" charset="0"/>
              </a:rPr>
              <a:t>- 2</a:t>
            </a:r>
            <a:endParaRPr lang="x-none">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tabLst>
                <a:tab pos="180340" algn="l"/>
              </a:tabLst>
            </a:pPr>
            <a:endParaRPr lang="en-GB" dirty="0">
              <a:latin typeface="Calibri" panose="020F0502020204030204" pitchFamily="34" charset="0"/>
              <a:ea typeface="SimSun" panose="02010600030101010101" pitchFamily="2" charset="-122"/>
              <a:cs typeface="Calibri" panose="020F0502020204030204" pitchFamily="34" charset="0"/>
            </a:endParaRPr>
          </a:p>
          <a:p>
            <a:pPr marR="60325" algn="just">
              <a:lnSpc>
                <a:spcPct val="115000"/>
              </a:lnSpc>
              <a:tabLst>
                <a:tab pos="180340" algn="l"/>
              </a:tabLst>
            </a:pPr>
            <a:endParaRPr lang="en-GB" dirty="0">
              <a:latin typeface="Calibri" panose="020F0502020204030204" pitchFamily="34" charset="0"/>
              <a:ea typeface="SimSun" panose="02010600030101010101" pitchFamily="2" charset="-122"/>
              <a:cs typeface="Calibri" panose="020F0502020204030204" pitchFamily="34" charset="0"/>
            </a:endParaRPr>
          </a:p>
          <a:p>
            <a:pPr marR="60325" algn="just">
              <a:lnSpc>
                <a:spcPct val="115000"/>
              </a:lnSpc>
              <a:tabLst>
                <a:tab pos="180340" algn="l"/>
              </a:tabLst>
            </a:pPr>
            <a:r>
              <a:rPr lang="en-GB" b="1" dirty="0">
                <a:latin typeface="Calibri" panose="020F0502020204030204" pitchFamily="34" charset="0"/>
                <a:ea typeface="SimSun" panose="02010600030101010101" pitchFamily="2" charset="-122"/>
                <a:cs typeface="Calibri" panose="020F0502020204030204" pitchFamily="34" charset="0"/>
              </a:rPr>
              <a:t>What impact did this have on you?</a:t>
            </a:r>
            <a:endParaRPr lang="x-none" b="1">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 </a:t>
            </a:r>
            <a:endParaRPr lang="x-none">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To prompt participants further, the facilitator can ask them if they are willing to consider how they felt about it, how the discrimination affected them that day and after that day?</a:t>
            </a:r>
            <a:endParaRPr lang="x-none">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16</a:t>
            </a:fld>
            <a:endParaRPr lang="en-GB"/>
          </a:p>
        </p:txBody>
      </p:sp>
    </p:spTree>
    <p:extLst>
      <p:ext uri="{BB962C8B-B14F-4D97-AF65-F5344CB8AC3E}">
        <p14:creationId xmlns:p14="http://schemas.microsoft.com/office/powerpoint/2010/main" val="3400916598"/>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9750" y="125413"/>
            <a:ext cx="887413" cy="500062"/>
          </a:xfrm>
        </p:spPr>
      </p:sp>
      <p:sp>
        <p:nvSpPr>
          <p:cNvPr id="3" name="Notes Placeholder 2"/>
          <p:cNvSpPr>
            <a:spLocks noGrp="1"/>
          </p:cNvSpPr>
          <p:nvPr>
            <p:ph type="body" idx="1"/>
          </p:nvPr>
        </p:nvSpPr>
        <p:spPr>
          <a:xfrm>
            <a:off x="214193" y="624760"/>
            <a:ext cx="6492463" cy="9255416"/>
          </a:xfrm>
        </p:spPr>
        <p:txBody>
          <a:bodyPr/>
          <a:lstStyle/>
          <a:p>
            <a:pPr marR="60325">
              <a:lnSpc>
                <a:spcPct val="115000"/>
              </a:lnSpc>
              <a:spcAft>
                <a:spcPts val="600"/>
              </a:spcAft>
            </a:pPr>
            <a:r>
              <a:rPr lang="en-US" sz="780" dirty="0">
                <a:solidFill>
                  <a:srgbClr val="4F81BD"/>
                </a:solidFill>
                <a:latin typeface="Calibri" panose="020F0502020204030204" pitchFamily="34" charset="0"/>
                <a:ea typeface="Times New Roman" panose="02020603050405020304" pitchFamily="18" charset="0"/>
                <a:cs typeface="Calibri" panose="020F0502020204030204" pitchFamily="34" charset="0"/>
              </a:rPr>
              <a:t>After this initial discussion, ask the group:</a:t>
            </a:r>
            <a:endParaRPr lang="x-none" sz="780"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600"/>
              </a:spcAft>
              <a:buFont typeface="Symbol" panose="05050102010706020507" pitchFamily="18" charset="2"/>
              <a:buChar char=""/>
            </a:pPr>
            <a:r>
              <a:rPr lang="en-US" sz="78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Can you think of some concrete actions that you could undertake to make the rights in the CRPD a reality?</a:t>
            </a:r>
            <a:endParaRPr lang="x-none" sz="780"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spcAft>
                <a:spcPts val="600"/>
              </a:spcAft>
            </a:pPr>
            <a:r>
              <a:rPr lang="en-US" sz="780" dirty="0">
                <a:solidFill>
                  <a:srgbClr val="4F81BD"/>
                </a:solidFill>
                <a:latin typeface="Calibri" panose="020F0502020204030204" pitchFamily="34" charset="0"/>
                <a:ea typeface="Times New Roman" panose="02020603050405020304" pitchFamily="18" charset="0"/>
                <a:cs typeface="Calibri" panose="020F0502020204030204" pitchFamily="34" charset="0"/>
              </a:rPr>
              <a:t>In answering this question, it is important for participants to understand that respecting the rights in the CRPD may involve changing their own day-to-day practices.</a:t>
            </a:r>
            <a:endParaRPr lang="x-none" sz="780"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spcAft>
                <a:spcPts val="600"/>
              </a:spcAft>
            </a:pPr>
            <a:r>
              <a:rPr lang="en-US" sz="780" u="sng" dirty="0">
                <a:solidFill>
                  <a:srgbClr val="4F81BD"/>
                </a:solidFill>
                <a:latin typeface="Calibri" panose="020F0502020204030204" pitchFamily="34" charset="0"/>
                <a:ea typeface="Times New Roman" panose="02020603050405020304" pitchFamily="18" charset="0"/>
                <a:cs typeface="Calibri" panose="020F0502020204030204" pitchFamily="34" charset="0"/>
              </a:rPr>
              <a:t>Potential answers from </a:t>
            </a:r>
            <a:r>
              <a:rPr lang="en-GB" sz="780" u="sng" dirty="0">
                <a:solidFill>
                  <a:srgbClr val="4F81BD"/>
                </a:solidFill>
                <a:latin typeface="Calibri" panose="020F0502020204030204" pitchFamily="34" charset="0"/>
                <a:ea typeface="Times New Roman" panose="02020603050405020304" pitchFamily="18" charset="0"/>
                <a:cs typeface="Calibri" panose="020F0502020204030204" pitchFamily="34" charset="0"/>
              </a:rPr>
              <a:t>people with psychosocial, intellectual and cognitive disabilities</a:t>
            </a:r>
            <a:r>
              <a:rPr lang="en-US" sz="780" u="sng" dirty="0">
                <a:solidFill>
                  <a:srgbClr val="4F81BD"/>
                </a:solidFill>
                <a:latin typeface="Calibri" panose="020F0502020204030204" pitchFamily="34" charset="0"/>
                <a:ea typeface="Times New Roman" panose="02020603050405020304" pitchFamily="18" charset="0"/>
                <a:cs typeface="Calibri" panose="020F0502020204030204" pitchFamily="34" charset="0"/>
              </a:rPr>
              <a:t>:</a:t>
            </a:r>
            <a:endParaRPr lang="x-none" sz="78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nSpc>
                <a:spcPct val="115000"/>
              </a:lnSpc>
              <a:spcBef>
                <a:spcPts val="0"/>
              </a:spcBef>
              <a:spcAft>
                <a:spcPts val="0"/>
              </a:spcAft>
              <a:buFont typeface="Symbol" panose="05050102010706020507" pitchFamily="18" charset="2"/>
              <a:buChar char=""/>
            </a:pPr>
            <a:r>
              <a:rPr lang="en-US" sz="780" dirty="0">
                <a:solidFill>
                  <a:srgbClr val="4F81BD"/>
                </a:solidFill>
                <a:latin typeface="Calibri" panose="020F0502020204030204" pitchFamily="34" charset="0"/>
                <a:ea typeface="Times New Roman" panose="02020603050405020304" pitchFamily="18" charset="0"/>
                <a:cs typeface="Calibri" panose="020F0502020204030204" pitchFamily="34" charset="0"/>
              </a:rPr>
              <a:t>I can support others whose rights have been violated.</a:t>
            </a:r>
            <a:endParaRPr lang="x-none" sz="78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nSpc>
                <a:spcPct val="115000"/>
              </a:lnSpc>
              <a:spcBef>
                <a:spcPts val="0"/>
              </a:spcBef>
              <a:spcAft>
                <a:spcPts val="0"/>
              </a:spcAft>
              <a:buFont typeface="Symbol" panose="05050102010706020507" pitchFamily="18" charset="2"/>
              <a:buChar char=""/>
            </a:pPr>
            <a:r>
              <a:rPr lang="en-US" sz="780" dirty="0">
                <a:solidFill>
                  <a:srgbClr val="4F81BD"/>
                </a:solidFill>
                <a:latin typeface="Calibri" panose="020F0502020204030204" pitchFamily="34" charset="0"/>
                <a:ea typeface="Times New Roman" panose="02020603050405020304" pitchFamily="18" charset="0"/>
                <a:cs typeface="Calibri" panose="020F0502020204030204" pitchFamily="34" charset="0"/>
              </a:rPr>
              <a:t>I can help others to understand our rights.</a:t>
            </a:r>
            <a:endParaRPr lang="x-none" sz="78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nSpc>
                <a:spcPct val="115000"/>
              </a:lnSpc>
              <a:spcBef>
                <a:spcPts val="0"/>
              </a:spcBef>
              <a:spcAft>
                <a:spcPts val="0"/>
              </a:spcAft>
              <a:buFont typeface="Symbol" panose="05050102010706020507" pitchFamily="18" charset="2"/>
              <a:buChar char=""/>
            </a:pPr>
            <a:r>
              <a:rPr lang="en-US" sz="780" dirty="0">
                <a:solidFill>
                  <a:srgbClr val="4F81BD"/>
                </a:solidFill>
                <a:latin typeface="Calibri" panose="020F0502020204030204" pitchFamily="34" charset="0"/>
                <a:ea typeface="Times New Roman" panose="02020603050405020304" pitchFamily="18" charset="0"/>
                <a:cs typeface="Calibri" panose="020F0502020204030204" pitchFamily="34" charset="0"/>
              </a:rPr>
              <a:t>I can start to explain my rights to others, including my family.</a:t>
            </a:r>
            <a:endParaRPr lang="x-none" sz="78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nSpc>
                <a:spcPct val="115000"/>
              </a:lnSpc>
              <a:spcBef>
                <a:spcPts val="0"/>
              </a:spcBef>
              <a:spcAft>
                <a:spcPts val="0"/>
              </a:spcAft>
              <a:buFont typeface="Symbol" panose="05050102010706020507" pitchFamily="18" charset="2"/>
              <a:buChar char=""/>
            </a:pPr>
            <a:r>
              <a:rPr lang="en-US" sz="780" dirty="0">
                <a:solidFill>
                  <a:srgbClr val="4F81BD"/>
                </a:solidFill>
                <a:latin typeface="Calibri" panose="020F0502020204030204" pitchFamily="34" charset="0"/>
                <a:ea typeface="Times New Roman" panose="02020603050405020304" pitchFamily="18" charset="0"/>
                <a:cs typeface="Calibri" panose="020F0502020204030204" pitchFamily="34" charset="0"/>
              </a:rPr>
              <a:t>I can speak with local officials about the need for change.</a:t>
            </a:r>
            <a:endParaRPr lang="x-none" sz="78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nSpc>
                <a:spcPct val="115000"/>
              </a:lnSpc>
              <a:spcBef>
                <a:spcPts val="0"/>
              </a:spcBef>
              <a:spcAft>
                <a:spcPts val="0"/>
              </a:spcAft>
              <a:buFont typeface="Symbol" panose="05050102010706020507" pitchFamily="18" charset="2"/>
              <a:buChar char=""/>
            </a:pPr>
            <a:r>
              <a:rPr lang="en-US" sz="780" dirty="0">
                <a:solidFill>
                  <a:srgbClr val="4F81BD"/>
                </a:solidFill>
                <a:latin typeface="Calibri" panose="020F0502020204030204" pitchFamily="34" charset="0"/>
                <a:ea typeface="Times New Roman" panose="02020603050405020304" pitchFamily="18" charset="0"/>
                <a:cs typeface="Calibri" panose="020F0502020204030204" pitchFamily="34" charset="0"/>
              </a:rPr>
              <a:t>I can help other persons in the same situation.</a:t>
            </a:r>
            <a:endParaRPr lang="x-none" sz="78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nSpc>
                <a:spcPct val="115000"/>
              </a:lnSpc>
              <a:spcBef>
                <a:spcPts val="0"/>
              </a:spcBef>
              <a:spcAft>
                <a:spcPts val="0"/>
              </a:spcAft>
              <a:buFont typeface="Symbol" panose="05050102010706020507" pitchFamily="18" charset="2"/>
              <a:buChar char=""/>
            </a:pPr>
            <a:r>
              <a:rPr lang="en-US" sz="780" dirty="0">
                <a:solidFill>
                  <a:srgbClr val="4F81BD"/>
                </a:solidFill>
                <a:latin typeface="Calibri" panose="020F0502020204030204" pitchFamily="34" charset="0"/>
                <a:ea typeface="Times New Roman" panose="02020603050405020304" pitchFamily="18" charset="0"/>
                <a:cs typeface="Calibri" panose="020F0502020204030204" pitchFamily="34" charset="0"/>
              </a:rPr>
              <a:t>I can talk about my experience to raise awareness about disability and human rights and make recommendations for change in law, policy and practices.</a:t>
            </a:r>
            <a:endParaRPr lang="x-none" sz="78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nSpc>
                <a:spcPct val="115000"/>
              </a:lnSpc>
              <a:spcBef>
                <a:spcPts val="0"/>
              </a:spcBef>
              <a:spcAft>
                <a:spcPts val="0"/>
              </a:spcAft>
              <a:buFont typeface="Symbol" panose="05050102010706020507" pitchFamily="18" charset="2"/>
              <a:buChar char=""/>
            </a:pPr>
            <a:r>
              <a:rPr lang="en-US" sz="780" dirty="0">
                <a:solidFill>
                  <a:srgbClr val="4F81BD"/>
                </a:solidFill>
                <a:latin typeface="Calibri" panose="020F0502020204030204" pitchFamily="34" charset="0"/>
                <a:ea typeface="Times New Roman" panose="02020603050405020304" pitchFamily="18" charset="0"/>
                <a:cs typeface="Calibri" panose="020F0502020204030204" pitchFamily="34" charset="0"/>
              </a:rPr>
              <a:t>I can work on creating support alternatives and/or advocacy actions.</a:t>
            </a:r>
            <a:endParaRPr lang="x-none" sz="78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nSpc>
                <a:spcPct val="115000"/>
              </a:lnSpc>
              <a:spcBef>
                <a:spcPts val="0"/>
              </a:spcBef>
              <a:spcAft>
                <a:spcPts val="0"/>
              </a:spcAft>
              <a:buFont typeface="Symbol" panose="05050102010706020507" pitchFamily="18" charset="2"/>
              <a:buChar char=""/>
            </a:pPr>
            <a:r>
              <a:rPr lang="en-US" sz="780" dirty="0">
                <a:solidFill>
                  <a:srgbClr val="4F81BD"/>
                </a:solidFill>
                <a:latin typeface="Calibri" panose="020F0502020204030204" pitchFamily="34" charset="0"/>
                <a:ea typeface="Times New Roman" panose="02020603050405020304" pitchFamily="18" charset="0"/>
                <a:cs typeface="Calibri" panose="020F0502020204030204" pitchFamily="34" charset="0"/>
              </a:rPr>
              <a:t>I can connect with local, national, regional and international organizations of persons with disabilities and other allies to share information and experience about strategies to claim our rights.</a:t>
            </a:r>
            <a:endParaRPr lang="x-none" sz="78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nSpc>
                <a:spcPct val="115000"/>
              </a:lnSpc>
              <a:spcBef>
                <a:spcPts val="0"/>
              </a:spcBef>
              <a:spcAft>
                <a:spcPts val="0"/>
              </a:spcAft>
              <a:buFont typeface="Symbol" panose="05050102010706020507" pitchFamily="18" charset="2"/>
              <a:buChar char=""/>
            </a:pPr>
            <a:r>
              <a:rPr lang="en-US" sz="780" dirty="0">
                <a:solidFill>
                  <a:srgbClr val="4F81BD"/>
                </a:solidFill>
                <a:latin typeface="Calibri" panose="020F0502020204030204" pitchFamily="34" charset="0"/>
                <a:ea typeface="Times New Roman" panose="02020603050405020304" pitchFamily="18" charset="0"/>
                <a:cs typeface="Calibri" panose="020F0502020204030204" pitchFamily="34" charset="0"/>
              </a:rPr>
              <a:t>I can use my professional training and skills as a lawyer / artist / journalist/ researcher / writer/ support worker/ mental health or other practitioner to benefit the movement and promote change.</a:t>
            </a:r>
            <a:endParaRPr lang="x-none" sz="78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nSpc>
                <a:spcPct val="115000"/>
              </a:lnSpc>
              <a:spcBef>
                <a:spcPts val="0"/>
              </a:spcBef>
              <a:spcAft>
                <a:spcPts val="0"/>
              </a:spcAft>
              <a:buFont typeface="Symbol" panose="05050102010706020507" pitchFamily="18" charset="2"/>
              <a:buChar char=""/>
            </a:pPr>
            <a:r>
              <a:rPr lang="en-US" sz="780" dirty="0">
                <a:solidFill>
                  <a:srgbClr val="4F81BD"/>
                </a:solidFill>
                <a:latin typeface="Calibri" panose="020F0502020204030204" pitchFamily="34" charset="0"/>
                <a:ea typeface="Times New Roman" panose="02020603050405020304" pitchFamily="18" charset="0"/>
                <a:cs typeface="Calibri" panose="020F0502020204030204" pitchFamily="34" charset="0"/>
              </a:rPr>
              <a:t>I can bring my perspective of a person with a disability to my work as a lawyer, artist, journalist, researcher or mental health or other practitioner.</a:t>
            </a:r>
            <a:endParaRPr lang="x-none" sz="78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nSpc>
                <a:spcPct val="115000"/>
              </a:lnSpc>
              <a:spcBef>
                <a:spcPts val="0"/>
              </a:spcBef>
              <a:spcAft>
                <a:spcPts val="600"/>
              </a:spcAft>
              <a:buFont typeface="Symbol" panose="05050102010706020507" pitchFamily="18" charset="2"/>
              <a:buChar char=""/>
            </a:pPr>
            <a:r>
              <a:rPr lang="en-US" sz="780" dirty="0">
                <a:solidFill>
                  <a:srgbClr val="4F81BD"/>
                </a:solidFill>
                <a:latin typeface="Calibri" panose="020F0502020204030204" pitchFamily="34" charset="0"/>
                <a:ea typeface="Times New Roman" panose="02020603050405020304" pitchFamily="18" charset="0"/>
                <a:cs typeface="Calibri" panose="020F0502020204030204" pitchFamily="34" charset="0"/>
              </a:rPr>
              <a:t>I can speak with lawyers, human rights advocates, national human rights institutions, NGOs, journalists and other potential allies to seek their support and collaboration in changing laws and seeking redress for people whose rights have been violated.</a:t>
            </a:r>
            <a:endParaRPr lang="x-none" sz="780"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spcAft>
                <a:spcPts val="600"/>
              </a:spcAft>
            </a:pPr>
            <a:r>
              <a:rPr lang="en-US" sz="780" u="sng" dirty="0">
                <a:solidFill>
                  <a:srgbClr val="4F81BD"/>
                </a:solidFill>
                <a:latin typeface="Calibri" panose="020F0502020204030204" pitchFamily="34" charset="0"/>
                <a:ea typeface="Times New Roman" panose="02020603050405020304" pitchFamily="18" charset="0"/>
                <a:cs typeface="Calibri" panose="020F0502020204030204" pitchFamily="34" charset="0"/>
              </a:rPr>
              <a:t>Potential answers from mental health and other practitioners:</a:t>
            </a:r>
            <a:endParaRPr lang="x-none" sz="78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nSpc>
                <a:spcPct val="115000"/>
              </a:lnSpc>
              <a:spcBef>
                <a:spcPts val="0"/>
              </a:spcBef>
              <a:spcAft>
                <a:spcPts val="0"/>
              </a:spcAft>
              <a:buFont typeface="Symbol" panose="05050102010706020507" pitchFamily="18" charset="2"/>
              <a:buChar char=""/>
            </a:pPr>
            <a:r>
              <a:rPr lang="en-US" sz="780" dirty="0">
                <a:solidFill>
                  <a:srgbClr val="4F81BD"/>
                </a:solidFill>
                <a:latin typeface="Calibri" panose="020F0502020204030204" pitchFamily="34" charset="0"/>
                <a:ea typeface="Times New Roman" panose="02020603050405020304" pitchFamily="18" charset="0"/>
                <a:cs typeface="Calibri" panose="020F0502020204030204" pitchFamily="34" charset="0"/>
              </a:rPr>
              <a:t>I can make sure that my clinical practice respects the principles and rights in the CRPD. </a:t>
            </a:r>
            <a:endParaRPr lang="x-none" sz="78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nSpc>
                <a:spcPct val="115000"/>
              </a:lnSpc>
              <a:spcBef>
                <a:spcPts val="0"/>
              </a:spcBef>
              <a:spcAft>
                <a:spcPts val="0"/>
              </a:spcAft>
              <a:buFont typeface="Symbol" panose="05050102010706020507" pitchFamily="18" charset="2"/>
              <a:buChar char=""/>
            </a:pPr>
            <a:r>
              <a:rPr lang="en-US" sz="780" dirty="0">
                <a:solidFill>
                  <a:srgbClr val="4F81BD"/>
                </a:solidFill>
                <a:latin typeface="Calibri" panose="020F0502020204030204" pitchFamily="34" charset="0"/>
                <a:ea typeface="Times New Roman" panose="02020603050405020304" pitchFamily="18" charset="0"/>
                <a:cs typeface="Calibri" panose="020F0502020204030204" pitchFamily="34" charset="0"/>
              </a:rPr>
              <a:t>I can train and inform other staff about human rights and make sure that my colleagues understand the rights in the CRPD.</a:t>
            </a:r>
            <a:endParaRPr lang="x-none" sz="78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nSpc>
                <a:spcPct val="115000"/>
              </a:lnSpc>
              <a:spcBef>
                <a:spcPts val="0"/>
              </a:spcBef>
              <a:spcAft>
                <a:spcPts val="0"/>
              </a:spcAft>
              <a:buFont typeface="Symbol" panose="05050102010706020507" pitchFamily="18" charset="2"/>
              <a:buChar char=""/>
            </a:pPr>
            <a:r>
              <a:rPr lang="en-US" sz="780" dirty="0">
                <a:solidFill>
                  <a:srgbClr val="4F81BD"/>
                </a:solidFill>
                <a:latin typeface="Calibri" panose="020F0502020204030204" pitchFamily="34" charset="0"/>
                <a:ea typeface="Times New Roman" panose="02020603050405020304" pitchFamily="18" charset="0"/>
                <a:cs typeface="Calibri" panose="020F0502020204030204" pitchFamily="34" charset="0"/>
              </a:rPr>
              <a:t>I can talk to </a:t>
            </a:r>
            <a:r>
              <a:rPr lang="en-GB" sz="780" dirty="0">
                <a:solidFill>
                  <a:srgbClr val="4F81BD"/>
                </a:solidFill>
                <a:latin typeface="Calibri" panose="020F0502020204030204" pitchFamily="34" charset="0"/>
                <a:ea typeface="Times New Roman" panose="02020603050405020304" pitchFamily="18" charset="0"/>
                <a:cs typeface="Calibri" panose="020F0502020204030204" pitchFamily="34" charset="0"/>
              </a:rPr>
              <a:t>people with psychosocial, intellectual or cognitive disabilities </a:t>
            </a:r>
            <a:r>
              <a:rPr lang="en-US" sz="780" dirty="0">
                <a:solidFill>
                  <a:srgbClr val="4F81BD"/>
                </a:solidFill>
                <a:latin typeface="Calibri" panose="020F0502020204030204" pitchFamily="34" charset="0"/>
                <a:ea typeface="Times New Roman" panose="02020603050405020304" pitchFamily="18" charset="0"/>
                <a:cs typeface="Calibri" panose="020F0502020204030204" pitchFamily="34" charset="0"/>
              </a:rPr>
              <a:t>in my workplace about their rights.</a:t>
            </a:r>
            <a:endParaRPr lang="x-none" sz="78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nSpc>
                <a:spcPct val="115000"/>
              </a:lnSpc>
              <a:spcBef>
                <a:spcPts val="0"/>
              </a:spcBef>
              <a:spcAft>
                <a:spcPts val="0"/>
              </a:spcAft>
              <a:buFont typeface="Symbol" panose="05050102010706020507" pitchFamily="18" charset="2"/>
              <a:buChar char=""/>
            </a:pPr>
            <a:r>
              <a:rPr lang="en-US" sz="780" dirty="0">
                <a:solidFill>
                  <a:srgbClr val="4F81BD"/>
                </a:solidFill>
                <a:latin typeface="Calibri" panose="020F0502020204030204" pitchFamily="34" charset="0"/>
                <a:ea typeface="Times New Roman" panose="02020603050405020304" pitchFamily="18" charset="0"/>
                <a:cs typeface="Calibri" panose="020F0502020204030204" pitchFamily="34" charset="0"/>
              </a:rPr>
              <a:t>I can listen to people with psychosocial, intellectual or cognitive disabilities when they raise issues about rights that I may not have considered before.</a:t>
            </a:r>
            <a:endParaRPr lang="x-none" sz="78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nSpc>
                <a:spcPct val="115000"/>
              </a:lnSpc>
              <a:spcBef>
                <a:spcPts val="0"/>
              </a:spcBef>
              <a:spcAft>
                <a:spcPts val="0"/>
              </a:spcAft>
              <a:buFont typeface="Symbol" panose="05050102010706020507" pitchFamily="18" charset="2"/>
              <a:buChar char=""/>
            </a:pPr>
            <a:r>
              <a:rPr lang="en-US" sz="780" dirty="0">
                <a:solidFill>
                  <a:srgbClr val="4F81BD"/>
                </a:solidFill>
                <a:latin typeface="Calibri" panose="020F0502020204030204" pitchFamily="34" charset="0"/>
                <a:ea typeface="Times New Roman" panose="02020603050405020304" pitchFamily="18" charset="0"/>
                <a:cs typeface="Calibri" panose="020F0502020204030204" pitchFamily="34" charset="0"/>
              </a:rPr>
              <a:t>I can speak to the service management about action that can be taken in my service to improve respect for people’s rights.</a:t>
            </a:r>
            <a:endParaRPr lang="x-none" sz="78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nSpc>
                <a:spcPct val="115000"/>
              </a:lnSpc>
              <a:spcBef>
                <a:spcPts val="0"/>
              </a:spcBef>
              <a:spcAft>
                <a:spcPts val="0"/>
              </a:spcAft>
              <a:buFont typeface="Symbol" panose="05050102010706020507" pitchFamily="18" charset="2"/>
              <a:buChar char=""/>
            </a:pPr>
            <a:r>
              <a:rPr lang="en-US" sz="780" dirty="0">
                <a:solidFill>
                  <a:srgbClr val="4F81BD"/>
                </a:solidFill>
                <a:latin typeface="Calibri" panose="020F0502020204030204" pitchFamily="34" charset="0"/>
                <a:ea typeface="Times New Roman" panose="02020603050405020304" pitchFamily="18" charset="0"/>
                <a:cs typeface="Calibri" panose="020F0502020204030204" pitchFamily="34" charset="0"/>
              </a:rPr>
              <a:t>I can speak with local officials about the need for change.</a:t>
            </a:r>
            <a:endParaRPr lang="x-none" sz="78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nSpc>
                <a:spcPct val="115000"/>
              </a:lnSpc>
              <a:spcBef>
                <a:spcPts val="0"/>
              </a:spcBef>
              <a:spcAft>
                <a:spcPts val="0"/>
              </a:spcAft>
              <a:buFont typeface="Symbol" panose="05050102010706020507" pitchFamily="18" charset="2"/>
              <a:buChar char=""/>
            </a:pPr>
            <a:r>
              <a:rPr lang="en-US" sz="780" dirty="0">
                <a:solidFill>
                  <a:srgbClr val="4F81BD"/>
                </a:solidFill>
                <a:latin typeface="Calibri" panose="020F0502020204030204" pitchFamily="34" charset="0"/>
                <a:ea typeface="Times New Roman" panose="02020603050405020304" pitchFamily="18" charset="0"/>
                <a:cs typeface="Calibri" panose="020F0502020204030204" pitchFamily="34" charset="0"/>
              </a:rPr>
              <a:t>I can make sure </a:t>
            </a:r>
            <a:r>
              <a:rPr lang="en-GB" sz="780" dirty="0">
                <a:solidFill>
                  <a:srgbClr val="4F81BD"/>
                </a:solidFill>
                <a:latin typeface="Calibri" panose="020F0502020204030204" pitchFamily="34" charset="0"/>
                <a:ea typeface="Times New Roman" panose="02020603050405020304" pitchFamily="18" charset="0"/>
                <a:cs typeface="Calibri" panose="020F0502020204030204" pitchFamily="34" charset="0"/>
              </a:rPr>
              <a:t>people with psychosocial, intellectual or cognitive disabilities </a:t>
            </a:r>
            <a:r>
              <a:rPr lang="en-US" sz="780" dirty="0">
                <a:solidFill>
                  <a:srgbClr val="4F81BD"/>
                </a:solidFill>
                <a:latin typeface="Calibri" panose="020F0502020204030204" pitchFamily="34" charset="0"/>
                <a:ea typeface="Times New Roman" panose="02020603050405020304" pitchFamily="18" charset="0"/>
                <a:cs typeface="Calibri" panose="020F0502020204030204" pitchFamily="34" charset="0"/>
              </a:rPr>
              <a:t>participate in decisions concerning the running of the service.</a:t>
            </a:r>
            <a:endParaRPr lang="x-none" sz="78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nSpc>
                <a:spcPct val="115000"/>
              </a:lnSpc>
              <a:spcBef>
                <a:spcPts val="0"/>
              </a:spcBef>
              <a:spcAft>
                <a:spcPts val="0"/>
              </a:spcAft>
              <a:buFont typeface="Symbol" panose="05050102010706020507" pitchFamily="18" charset="2"/>
              <a:buChar char=""/>
            </a:pPr>
            <a:r>
              <a:rPr lang="en-GB" sz="780" dirty="0">
                <a:solidFill>
                  <a:srgbClr val="4F81BD"/>
                </a:solidFill>
                <a:latin typeface="Calibri" panose="020F0502020204030204" pitchFamily="34" charset="0"/>
                <a:ea typeface="SimSun" panose="02010600030101010101" pitchFamily="2" charset="-122"/>
                <a:cs typeface="Arial" panose="020B0604020202020204" pitchFamily="34" charset="0"/>
              </a:rPr>
              <a:t>I can respect and support people’s right to choose, including to choose their own understanding of their distress and what care, support and/or treatment options they want to have.</a:t>
            </a:r>
            <a:endParaRPr lang="x-none" sz="78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nSpc>
                <a:spcPct val="115000"/>
              </a:lnSpc>
              <a:spcBef>
                <a:spcPts val="0"/>
              </a:spcBef>
              <a:spcAft>
                <a:spcPts val="0"/>
              </a:spcAft>
              <a:buFont typeface="Symbol" panose="05050102010706020507" pitchFamily="18" charset="2"/>
              <a:buChar char=""/>
            </a:pPr>
            <a:r>
              <a:rPr lang="en-GB" sz="780" dirty="0">
                <a:solidFill>
                  <a:srgbClr val="4F81BD"/>
                </a:solidFill>
                <a:latin typeface="Calibri" panose="020F0502020204030204" pitchFamily="34" charset="0"/>
                <a:ea typeface="SimSun" panose="02010600030101010101" pitchFamily="2" charset="-122"/>
                <a:cs typeface="Arial" panose="020B0604020202020204" pitchFamily="34" charset="0"/>
              </a:rPr>
              <a:t>I can offer people different perspectives and potential explanations of their distress.</a:t>
            </a:r>
            <a:endParaRPr lang="x-none" sz="78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nSpc>
                <a:spcPct val="115000"/>
              </a:lnSpc>
              <a:spcBef>
                <a:spcPts val="0"/>
              </a:spcBef>
              <a:spcAft>
                <a:spcPts val="600"/>
              </a:spcAft>
              <a:buFont typeface="Symbol" panose="05050102010706020507" pitchFamily="18" charset="2"/>
              <a:buChar char=""/>
            </a:pPr>
            <a:r>
              <a:rPr lang="en-GB" sz="780" dirty="0">
                <a:solidFill>
                  <a:srgbClr val="4F81BD"/>
                </a:solidFill>
                <a:latin typeface="Calibri" panose="020F0502020204030204" pitchFamily="34" charset="0"/>
                <a:ea typeface="SimSun" panose="02010600030101010101" pitchFamily="2" charset="-122"/>
                <a:cs typeface="Arial" panose="020B0604020202020204" pitchFamily="34" charset="0"/>
              </a:rPr>
              <a:t>I can join national and/or international advocacy efforts to promote a human rights-based approach in services.</a:t>
            </a:r>
            <a:endParaRPr lang="x-none" sz="780"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spcAft>
                <a:spcPts val="600"/>
              </a:spcAft>
            </a:pPr>
            <a:r>
              <a:rPr lang="en-US" sz="780" u="sng" dirty="0">
                <a:solidFill>
                  <a:srgbClr val="4F81BD"/>
                </a:solidFill>
                <a:latin typeface="Calibri" panose="020F0502020204030204" pitchFamily="34" charset="0"/>
                <a:ea typeface="Times New Roman" panose="02020603050405020304" pitchFamily="18" charset="0"/>
                <a:cs typeface="Calibri" panose="020F0502020204030204" pitchFamily="34" charset="0"/>
              </a:rPr>
              <a:t>Potential answers from family members and other care partners:</a:t>
            </a:r>
            <a:endParaRPr lang="x-none" sz="78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nSpc>
                <a:spcPct val="115000"/>
              </a:lnSpc>
              <a:spcBef>
                <a:spcPts val="0"/>
              </a:spcBef>
              <a:spcAft>
                <a:spcPts val="0"/>
              </a:spcAft>
              <a:buFont typeface="Symbol" panose="05050102010706020507" pitchFamily="18" charset="2"/>
              <a:buChar char=""/>
            </a:pPr>
            <a:r>
              <a:rPr lang="en-US" sz="780" dirty="0">
                <a:solidFill>
                  <a:srgbClr val="4F81BD"/>
                </a:solidFill>
                <a:latin typeface="Calibri" panose="020F0502020204030204" pitchFamily="34" charset="0"/>
                <a:ea typeface="Times New Roman" panose="02020603050405020304" pitchFamily="18" charset="0"/>
                <a:cs typeface="Calibri" panose="020F0502020204030204" pitchFamily="34" charset="0"/>
              </a:rPr>
              <a:t>I can help my relative voice their wishes and preferences and support them in explaining these to others to make sure they get the support they want.</a:t>
            </a:r>
            <a:endParaRPr lang="x-none" sz="78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nSpc>
                <a:spcPct val="115000"/>
              </a:lnSpc>
              <a:spcBef>
                <a:spcPts val="0"/>
              </a:spcBef>
              <a:spcAft>
                <a:spcPts val="0"/>
              </a:spcAft>
              <a:buFont typeface="Symbol" panose="05050102010706020507" pitchFamily="18" charset="2"/>
              <a:buChar char=""/>
            </a:pPr>
            <a:r>
              <a:rPr lang="en-US" sz="780" dirty="0">
                <a:solidFill>
                  <a:srgbClr val="4F81BD"/>
                </a:solidFill>
                <a:latin typeface="Calibri" panose="020F0502020204030204" pitchFamily="34" charset="0"/>
                <a:ea typeface="Times New Roman" panose="02020603050405020304" pitchFamily="18" charset="0"/>
                <a:cs typeface="Calibri" panose="020F0502020204030204" pitchFamily="34" charset="0"/>
              </a:rPr>
              <a:t>I can tell my relative what I have learned about their rights, and explain it to them as best as I can.</a:t>
            </a:r>
            <a:endParaRPr lang="x-none" sz="78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nSpc>
                <a:spcPct val="115000"/>
              </a:lnSpc>
              <a:spcBef>
                <a:spcPts val="0"/>
              </a:spcBef>
              <a:spcAft>
                <a:spcPts val="0"/>
              </a:spcAft>
              <a:buFont typeface="Symbol" panose="05050102010706020507" pitchFamily="18" charset="2"/>
              <a:buChar char=""/>
            </a:pPr>
            <a:r>
              <a:rPr lang="en-US" sz="780" dirty="0">
                <a:solidFill>
                  <a:srgbClr val="4F81BD"/>
                </a:solidFill>
                <a:latin typeface="Calibri" panose="020F0502020204030204" pitchFamily="34" charset="0"/>
                <a:ea typeface="Times New Roman" panose="02020603050405020304" pitchFamily="18" charset="0"/>
                <a:cs typeface="Calibri" panose="020F0502020204030204" pitchFamily="34" charset="0"/>
              </a:rPr>
              <a:t>I can support my relative in a respectful way.</a:t>
            </a:r>
            <a:endParaRPr lang="x-none" sz="78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nSpc>
                <a:spcPct val="115000"/>
              </a:lnSpc>
              <a:spcBef>
                <a:spcPts val="0"/>
              </a:spcBef>
              <a:spcAft>
                <a:spcPts val="0"/>
              </a:spcAft>
              <a:buFont typeface="Symbol" panose="05050102010706020507" pitchFamily="18" charset="2"/>
              <a:buChar char=""/>
            </a:pPr>
            <a:r>
              <a:rPr lang="en-US" sz="780" dirty="0">
                <a:solidFill>
                  <a:srgbClr val="4F81BD"/>
                </a:solidFill>
                <a:latin typeface="Calibri" panose="020F0502020204030204" pitchFamily="34" charset="0"/>
                <a:ea typeface="Times New Roman" panose="02020603050405020304" pitchFamily="18" charset="0"/>
                <a:cs typeface="Calibri" panose="020F0502020204030204" pitchFamily="34" charset="0"/>
              </a:rPr>
              <a:t>I can refrain from overprotecting my relative.</a:t>
            </a:r>
            <a:endParaRPr lang="x-none" sz="78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nSpc>
                <a:spcPct val="115000"/>
              </a:lnSpc>
              <a:spcBef>
                <a:spcPts val="0"/>
              </a:spcBef>
              <a:spcAft>
                <a:spcPts val="0"/>
              </a:spcAft>
              <a:buFont typeface="Symbol" panose="05050102010706020507" pitchFamily="18" charset="2"/>
              <a:buChar char=""/>
            </a:pPr>
            <a:r>
              <a:rPr lang="en-US" sz="780" dirty="0">
                <a:solidFill>
                  <a:srgbClr val="4F81BD"/>
                </a:solidFill>
                <a:latin typeface="Calibri" panose="020F0502020204030204" pitchFamily="34" charset="0"/>
                <a:ea typeface="Times New Roman" panose="02020603050405020304" pitchFamily="18" charset="0"/>
                <a:cs typeface="Calibri" panose="020F0502020204030204" pitchFamily="34" charset="0"/>
              </a:rPr>
              <a:t>I can make sure that I listen to and respect the views and decisions of my relative.</a:t>
            </a:r>
            <a:endParaRPr lang="x-none" sz="78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nSpc>
                <a:spcPct val="115000"/>
              </a:lnSpc>
              <a:spcBef>
                <a:spcPts val="0"/>
              </a:spcBef>
              <a:spcAft>
                <a:spcPts val="0"/>
              </a:spcAft>
              <a:buFont typeface="Symbol" panose="05050102010706020507" pitchFamily="18" charset="2"/>
              <a:buChar char=""/>
            </a:pPr>
            <a:r>
              <a:rPr lang="en-US" sz="780" dirty="0">
                <a:solidFill>
                  <a:srgbClr val="4F81BD"/>
                </a:solidFill>
                <a:latin typeface="Calibri" panose="020F0502020204030204" pitchFamily="34" charset="0"/>
                <a:ea typeface="Times New Roman" panose="02020603050405020304" pitchFamily="18" charset="0"/>
                <a:cs typeface="Calibri" panose="020F0502020204030204" pitchFamily="34" charset="0"/>
              </a:rPr>
              <a:t>I can support and encourage my relative to make decisions and become more independent.</a:t>
            </a:r>
            <a:endParaRPr lang="x-none" sz="78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nSpc>
                <a:spcPct val="115000"/>
              </a:lnSpc>
              <a:spcBef>
                <a:spcPts val="0"/>
              </a:spcBef>
              <a:spcAft>
                <a:spcPts val="0"/>
              </a:spcAft>
              <a:buFont typeface="Symbol" panose="05050102010706020507" pitchFamily="18" charset="2"/>
              <a:buChar char=""/>
            </a:pPr>
            <a:r>
              <a:rPr lang="en-US" sz="780" dirty="0">
                <a:solidFill>
                  <a:srgbClr val="4F81BD"/>
                </a:solidFill>
                <a:latin typeface="Calibri" panose="020F0502020204030204" pitchFamily="34" charset="0"/>
                <a:ea typeface="Times New Roman" panose="02020603050405020304" pitchFamily="18" charset="0"/>
                <a:cs typeface="Calibri" panose="020F0502020204030204" pitchFamily="34" charset="0"/>
              </a:rPr>
              <a:t>I can make sure that the rights of my relative are being respected by other family members, by mental health workers and other practitioners, etc.</a:t>
            </a:r>
            <a:endParaRPr lang="x-none" sz="78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nSpc>
                <a:spcPct val="115000"/>
              </a:lnSpc>
              <a:spcBef>
                <a:spcPts val="0"/>
              </a:spcBef>
              <a:spcAft>
                <a:spcPts val="0"/>
              </a:spcAft>
              <a:buFont typeface="Symbol" panose="05050102010706020507" pitchFamily="18" charset="2"/>
              <a:buChar char=""/>
            </a:pPr>
            <a:r>
              <a:rPr lang="en-US" sz="780" dirty="0">
                <a:solidFill>
                  <a:srgbClr val="4F81BD"/>
                </a:solidFill>
                <a:latin typeface="Calibri" panose="020F0502020204030204" pitchFamily="34" charset="0"/>
                <a:ea typeface="Times New Roman" panose="02020603050405020304" pitchFamily="18" charset="0"/>
                <a:cs typeface="Calibri" panose="020F0502020204030204" pitchFamily="34" charset="0"/>
              </a:rPr>
              <a:t>I can speak with local officials about the need for change, and about the creation of the services to meet my relative’s needs and services that my family needs.</a:t>
            </a:r>
            <a:endParaRPr lang="x-none" sz="78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nSpc>
                <a:spcPct val="115000"/>
              </a:lnSpc>
              <a:spcBef>
                <a:spcPts val="0"/>
              </a:spcBef>
              <a:spcAft>
                <a:spcPts val="0"/>
              </a:spcAft>
              <a:buFont typeface="Symbol" panose="05050102010706020507" pitchFamily="18" charset="2"/>
              <a:buChar char=""/>
            </a:pPr>
            <a:r>
              <a:rPr lang="en-US" sz="780" dirty="0">
                <a:solidFill>
                  <a:srgbClr val="4F81BD"/>
                </a:solidFill>
                <a:latin typeface="Calibri" panose="020F0502020204030204" pitchFamily="34" charset="0"/>
                <a:ea typeface="Times New Roman" panose="02020603050405020304" pitchFamily="18" charset="0"/>
                <a:cs typeface="Calibri" panose="020F0502020204030204" pitchFamily="34" charset="0"/>
              </a:rPr>
              <a:t>I can help my relatives to claim their rights .</a:t>
            </a:r>
            <a:endParaRPr lang="x-none" sz="78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nSpc>
                <a:spcPct val="115000"/>
              </a:lnSpc>
              <a:spcBef>
                <a:spcPts val="0"/>
              </a:spcBef>
              <a:spcAft>
                <a:spcPts val="0"/>
              </a:spcAft>
              <a:buFont typeface="Symbol" panose="05050102010706020507" pitchFamily="18" charset="2"/>
              <a:buChar char=""/>
            </a:pPr>
            <a:r>
              <a:rPr lang="en-US" sz="780" dirty="0">
                <a:solidFill>
                  <a:srgbClr val="4F81BD"/>
                </a:solidFill>
                <a:latin typeface="Calibri" panose="020F0502020204030204" pitchFamily="34" charset="0"/>
                <a:ea typeface="Times New Roman" panose="02020603050405020304" pitchFamily="18" charset="0"/>
                <a:cs typeface="Calibri" panose="020F0502020204030204" pitchFamily="34" charset="0"/>
              </a:rPr>
              <a:t>I can support my relative to engage with networks of people and activities such as sports clubs and leisure and cultural activities.</a:t>
            </a:r>
            <a:endParaRPr lang="x-none" sz="78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nSpc>
                <a:spcPct val="115000"/>
              </a:lnSpc>
              <a:spcBef>
                <a:spcPts val="0"/>
              </a:spcBef>
              <a:spcAft>
                <a:spcPts val="600"/>
              </a:spcAft>
              <a:buFont typeface="Symbol" panose="05050102010706020507" pitchFamily="18" charset="2"/>
              <a:buChar char=""/>
            </a:pPr>
            <a:r>
              <a:rPr lang="en-US" sz="780" dirty="0">
                <a:solidFill>
                  <a:srgbClr val="4F81BD"/>
                </a:solidFill>
                <a:latin typeface="Calibri" panose="020F0502020204030204" pitchFamily="34" charset="0"/>
                <a:ea typeface="Times New Roman" panose="02020603050405020304" pitchFamily="18" charset="0"/>
                <a:cs typeface="Calibri" panose="020F0502020204030204" pitchFamily="34" charset="0"/>
              </a:rPr>
              <a:t>I can raise awareness in my community in order to break down stigma, stereotypes and prejudices. </a:t>
            </a:r>
            <a:endParaRPr lang="x-none" sz="780"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spcAft>
                <a:spcPts val="600"/>
              </a:spcAft>
            </a:pPr>
            <a:r>
              <a:rPr lang="en-US" sz="780" u="sng" dirty="0">
                <a:solidFill>
                  <a:srgbClr val="4F81BD"/>
                </a:solidFill>
                <a:latin typeface="Calibri" panose="020F0502020204030204" pitchFamily="34" charset="0"/>
                <a:ea typeface="Times New Roman" panose="02020603050405020304" pitchFamily="18" charset="0"/>
                <a:cs typeface="Calibri" panose="020F0502020204030204" pitchFamily="34" charset="0"/>
              </a:rPr>
              <a:t>Potential answers from other groups represented: </a:t>
            </a:r>
            <a:endParaRPr lang="x-none" sz="78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nSpc>
                <a:spcPct val="115000"/>
              </a:lnSpc>
              <a:spcBef>
                <a:spcPts val="0"/>
              </a:spcBef>
              <a:spcAft>
                <a:spcPts val="0"/>
              </a:spcAft>
              <a:buFont typeface="Symbol" panose="05050102010706020507" pitchFamily="18" charset="2"/>
              <a:buChar char=""/>
            </a:pPr>
            <a:r>
              <a:rPr lang="en-US" sz="780" dirty="0">
                <a:solidFill>
                  <a:srgbClr val="4F81BD"/>
                </a:solidFill>
                <a:latin typeface="Calibri" panose="020F0502020204030204" pitchFamily="34" charset="0"/>
                <a:ea typeface="Times New Roman" panose="02020603050405020304" pitchFamily="18" charset="0"/>
                <a:cs typeface="Calibri" panose="020F0502020204030204" pitchFamily="34" charset="0"/>
              </a:rPr>
              <a:t>As a peer supporter, I can give people the information they need to defend their rights.</a:t>
            </a:r>
            <a:endParaRPr lang="x-none" sz="78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nSpc>
                <a:spcPct val="115000"/>
              </a:lnSpc>
              <a:spcBef>
                <a:spcPts val="0"/>
              </a:spcBef>
              <a:spcAft>
                <a:spcPts val="0"/>
              </a:spcAft>
              <a:buFont typeface="Symbol" panose="05050102010706020507" pitchFamily="18" charset="2"/>
              <a:buChar char=""/>
            </a:pPr>
            <a:r>
              <a:rPr lang="en-US" sz="780" dirty="0">
                <a:solidFill>
                  <a:srgbClr val="4F81BD"/>
                </a:solidFill>
                <a:latin typeface="Calibri" panose="020F0502020204030204" pitchFamily="34" charset="0"/>
                <a:ea typeface="Times New Roman" panose="02020603050405020304" pitchFamily="18" charset="0"/>
                <a:cs typeface="Calibri" panose="020F0502020204030204" pitchFamily="34" charset="0"/>
              </a:rPr>
              <a:t>As an advocate, I can launch a campaign to raise awareness about the CRPD.</a:t>
            </a:r>
            <a:endParaRPr lang="x-none" sz="78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nSpc>
                <a:spcPct val="115000"/>
              </a:lnSpc>
              <a:spcBef>
                <a:spcPts val="0"/>
              </a:spcBef>
              <a:spcAft>
                <a:spcPts val="0"/>
              </a:spcAft>
              <a:buFont typeface="Symbol" panose="05050102010706020507" pitchFamily="18" charset="2"/>
              <a:buChar char=""/>
            </a:pPr>
            <a:r>
              <a:rPr lang="en-US" sz="780" dirty="0">
                <a:solidFill>
                  <a:srgbClr val="4F81BD"/>
                </a:solidFill>
                <a:latin typeface="Calibri" panose="020F0502020204030204" pitchFamily="34" charset="0"/>
                <a:ea typeface="Times New Roman" panose="02020603050405020304" pitchFamily="18" charset="0"/>
                <a:cs typeface="Calibri" panose="020F0502020204030204" pitchFamily="34" charset="0"/>
              </a:rPr>
              <a:t>As a lawyer, I can bring cases to court to make the government change the law in line with the CRPD.</a:t>
            </a:r>
            <a:endParaRPr lang="x-none" sz="78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nSpc>
                <a:spcPct val="115000"/>
              </a:lnSpc>
              <a:spcBef>
                <a:spcPts val="0"/>
              </a:spcBef>
              <a:spcAft>
                <a:spcPts val="0"/>
              </a:spcAft>
              <a:buFont typeface="Symbol" panose="05050102010706020507" pitchFamily="18" charset="2"/>
              <a:buChar char=""/>
            </a:pPr>
            <a:r>
              <a:rPr lang="en-US" sz="780" dirty="0">
                <a:solidFill>
                  <a:srgbClr val="4F81BD"/>
                </a:solidFill>
                <a:latin typeface="Calibri" panose="020F0502020204030204" pitchFamily="34" charset="0"/>
                <a:ea typeface="Times New Roman" panose="02020603050405020304" pitchFamily="18" charset="0"/>
                <a:cs typeface="Calibri" panose="020F0502020204030204" pitchFamily="34" charset="0"/>
              </a:rPr>
              <a:t>As a public official, I can push for law reform in compliance with the CRPD.</a:t>
            </a:r>
            <a:endParaRPr lang="x-none" sz="78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nSpc>
                <a:spcPct val="115000"/>
              </a:lnSpc>
              <a:spcBef>
                <a:spcPts val="0"/>
              </a:spcBef>
              <a:spcAft>
                <a:spcPts val="0"/>
              </a:spcAft>
              <a:buFont typeface="Symbol" panose="05050102010706020507" pitchFamily="18" charset="2"/>
              <a:buChar char=""/>
            </a:pPr>
            <a:r>
              <a:rPr lang="en-US" sz="780" dirty="0">
                <a:solidFill>
                  <a:srgbClr val="4F81BD"/>
                </a:solidFill>
                <a:latin typeface="Calibri" panose="020F0502020204030204" pitchFamily="34" charset="0"/>
                <a:ea typeface="Times New Roman" panose="02020603050405020304" pitchFamily="18" charset="0"/>
                <a:cs typeface="Calibri" panose="020F0502020204030204" pitchFamily="34" charset="0"/>
              </a:rPr>
              <a:t>As a member of the police force, I can remain vigilant in order to ensure that persons with disabilities in my community are being treated with respect and that all their rights are respected.</a:t>
            </a:r>
            <a:endParaRPr lang="x-none" sz="78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nSpc>
                <a:spcPct val="115000"/>
              </a:lnSpc>
              <a:spcBef>
                <a:spcPts val="0"/>
              </a:spcBef>
              <a:spcAft>
                <a:spcPts val="0"/>
              </a:spcAft>
              <a:buFont typeface="Symbol" panose="05050102010706020507" pitchFamily="18" charset="2"/>
              <a:buChar char=""/>
            </a:pPr>
            <a:r>
              <a:rPr lang="en-US" sz="780" dirty="0">
                <a:solidFill>
                  <a:srgbClr val="4F81BD"/>
                </a:solidFill>
                <a:latin typeface="Calibri" panose="020F0502020204030204" pitchFamily="34" charset="0"/>
                <a:ea typeface="Times New Roman" panose="02020603050405020304" pitchFamily="18" charset="0"/>
                <a:cs typeface="Calibri" panose="020F0502020204030204" pitchFamily="34" charset="0"/>
              </a:rPr>
              <a:t>As a teacher, I can advocate for inclusive education and more training and resources to support the needs of student with disabilities.</a:t>
            </a:r>
            <a:endParaRPr lang="x-none" sz="78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nSpc>
                <a:spcPct val="115000"/>
              </a:lnSpc>
              <a:spcBef>
                <a:spcPts val="0"/>
              </a:spcBef>
              <a:spcAft>
                <a:spcPts val="0"/>
              </a:spcAft>
              <a:buFont typeface="Symbol" panose="05050102010706020507" pitchFamily="18" charset="2"/>
              <a:buChar char=""/>
            </a:pPr>
            <a:r>
              <a:rPr lang="en-US" sz="780" dirty="0">
                <a:solidFill>
                  <a:srgbClr val="4F81BD"/>
                </a:solidFill>
                <a:latin typeface="Calibri" panose="020F0502020204030204" pitchFamily="34" charset="0"/>
                <a:ea typeface="Times New Roman" panose="02020603050405020304" pitchFamily="18" charset="0"/>
                <a:cs typeface="Calibri" panose="020F0502020204030204" pitchFamily="34" charset="0"/>
              </a:rPr>
              <a:t>As a religious or community leader, I can raise awareness about the rights of people with disabilities and the importance of respecting and including them as member of the community.</a:t>
            </a:r>
            <a:endParaRPr lang="x-none" sz="780" dirty="0">
              <a:latin typeface="Calibri" panose="020F0502020204030204" pitchFamily="34" charset="0"/>
              <a:ea typeface="SimSun" panose="02010600030101010101" pitchFamily="2" charset="-122"/>
              <a:cs typeface="Arial" panose="020B0604020202020204" pitchFamily="34" charset="0"/>
            </a:endParaRPr>
          </a:p>
          <a:p>
            <a:endParaRPr lang="x-none" sz="780" dirty="0"/>
          </a:p>
        </p:txBody>
      </p:sp>
      <p:sp>
        <p:nvSpPr>
          <p:cNvPr id="4" name="Slide Number Placeholder 3"/>
          <p:cNvSpPr>
            <a:spLocks noGrp="1"/>
          </p:cNvSpPr>
          <p:nvPr>
            <p:ph type="sldNum" sz="quarter" idx="5"/>
          </p:nvPr>
        </p:nvSpPr>
        <p:spPr/>
        <p:txBody>
          <a:bodyPr/>
          <a:lstStyle/>
          <a:p>
            <a:fld id="{B30A59C1-2D98-4297-91D0-BBB9964FC570}" type="slidenum">
              <a:rPr lang="x-none" smtClean="0"/>
              <a:t>160</a:t>
            </a:fld>
            <a:endParaRPr lang="x-none"/>
          </a:p>
        </p:txBody>
      </p:sp>
    </p:spTree>
    <p:extLst>
      <p:ext uri="{BB962C8B-B14F-4D97-AF65-F5344CB8AC3E}">
        <p14:creationId xmlns:p14="http://schemas.microsoft.com/office/powerpoint/2010/main" val="2714397458"/>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0000" y="157163"/>
            <a:ext cx="1376363" cy="774700"/>
          </a:xfrm>
        </p:spPr>
      </p:sp>
      <p:sp>
        <p:nvSpPr>
          <p:cNvPr id="3" name="Notes Placeholder 2"/>
          <p:cNvSpPr>
            <a:spLocks noGrp="1"/>
          </p:cNvSpPr>
          <p:nvPr>
            <p:ph type="body" idx="1"/>
          </p:nvPr>
        </p:nvSpPr>
        <p:spPr>
          <a:xfrm>
            <a:off x="148942" y="931962"/>
            <a:ext cx="6510904" cy="8851910"/>
          </a:xfrm>
        </p:spPr>
        <p:txBody>
          <a:bodyPr/>
          <a:lstStyle/>
          <a:p>
            <a:pPr marR="60325">
              <a:lnSpc>
                <a:spcPct val="115000"/>
              </a:lnSpc>
              <a:spcAft>
                <a:spcPts val="600"/>
              </a:spcAft>
            </a:pPr>
            <a:r>
              <a:rPr lang="en-US"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t>Explain to participants that the rights in the CRPD are human rights and should always be respected, protected and fulfilled. </a:t>
            </a:r>
            <a:endParaRPr lang="x-none" sz="1000"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spcAft>
                <a:spcPts val="600"/>
              </a:spcAft>
            </a:pPr>
            <a:r>
              <a:rPr lang="en-US"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t>However it is also valuable to look at the benefits that upholding human rights may have for the different groups concerned. </a:t>
            </a:r>
            <a:endParaRPr lang="x-none" sz="1000"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spcAft>
                <a:spcPts val="600"/>
              </a:spcAft>
            </a:pPr>
            <a:r>
              <a:rPr lang="en-US"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t>Therefore ask the group:</a:t>
            </a:r>
            <a:endParaRPr lang="x-none" sz="1000"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pPr>
            <a:r>
              <a:rPr lang="en-GB" sz="1000" dirty="0">
                <a:latin typeface="Calibri" panose="020F0502020204030204" pitchFamily="34" charset="0"/>
                <a:ea typeface="SimSun" panose="02010600030101010101" pitchFamily="2" charset="-122"/>
                <a:cs typeface="Arial" panose="020B0604020202020204" pitchFamily="34" charset="0"/>
              </a:rPr>
              <a:t>If everyone takes action to fulfil the rights of the CRPD, what would be the positive impact of these actions for the following groups: </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nSpc>
                <a:spcPct val="115000"/>
              </a:lnSpc>
              <a:spcBef>
                <a:spcPts val="0"/>
              </a:spcBef>
              <a:spcAft>
                <a:spcPts val="0"/>
              </a:spcAft>
              <a:buFont typeface="Symbol" panose="05050102010706020507" pitchFamily="18" charset="2"/>
              <a:buChar char=""/>
            </a:pPr>
            <a:r>
              <a:rPr lang="en-GB" sz="1000" dirty="0">
                <a:latin typeface="Calibri" panose="020F0502020204030204" pitchFamily="34" charset="0"/>
                <a:ea typeface="SimSun" panose="02010600030101010101" pitchFamily="2" charset="-122"/>
                <a:cs typeface="Arial" panose="020B0604020202020204" pitchFamily="34" charset="0"/>
              </a:rPr>
              <a:t>People with psychosocial, intellectual or cognitive disabilities?</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nSpc>
                <a:spcPct val="115000"/>
              </a:lnSpc>
              <a:spcBef>
                <a:spcPts val="0"/>
              </a:spcBef>
              <a:spcAft>
                <a:spcPts val="0"/>
              </a:spcAft>
              <a:buFont typeface="Symbol" panose="05050102010706020507" pitchFamily="18" charset="2"/>
              <a:buChar char=""/>
            </a:pPr>
            <a:r>
              <a:rPr lang="en-GB" sz="1000" dirty="0">
                <a:latin typeface="Calibri" panose="020F0502020204030204" pitchFamily="34" charset="0"/>
                <a:ea typeface="SimSun" panose="02010600030101010101" pitchFamily="2" charset="-122"/>
                <a:cs typeface="Arial" panose="020B0604020202020204" pitchFamily="34" charset="0"/>
              </a:rPr>
              <a:t>Mental health and other practitioners?</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nSpc>
                <a:spcPct val="115000"/>
              </a:lnSpc>
              <a:spcBef>
                <a:spcPts val="0"/>
              </a:spcBef>
              <a:spcAft>
                <a:spcPts val="0"/>
              </a:spcAft>
              <a:buFont typeface="Symbol" panose="05050102010706020507" pitchFamily="18" charset="2"/>
              <a:buChar char=""/>
            </a:pPr>
            <a:r>
              <a:rPr lang="en-GB" sz="1000" dirty="0">
                <a:latin typeface="Calibri" panose="020F0502020204030204" pitchFamily="34" charset="0"/>
                <a:ea typeface="SimSun" panose="02010600030101010101" pitchFamily="2" charset="-122"/>
                <a:cs typeface="Arial" panose="020B0604020202020204" pitchFamily="34" charset="0"/>
              </a:rPr>
              <a:t>Family members and other care partners?</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nSpc>
                <a:spcPct val="115000"/>
              </a:lnSpc>
              <a:spcBef>
                <a:spcPts val="0"/>
              </a:spcBef>
              <a:spcAft>
                <a:spcPts val="600"/>
              </a:spcAft>
              <a:buFont typeface="Symbol" panose="05050102010706020507" pitchFamily="18" charset="2"/>
              <a:buChar char=""/>
            </a:pPr>
            <a:r>
              <a:rPr lang="en-GB" sz="1000" dirty="0">
                <a:latin typeface="Calibri" panose="020F0502020204030204" pitchFamily="34" charset="0"/>
                <a:ea typeface="SimSun" panose="02010600030101010101" pitchFamily="2" charset="-122"/>
                <a:cs typeface="Arial" panose="020B0604020202020204" pitchFamily="34" charset="0"/>
              </a:rPr>
              <a:t>Other relevant persons in the community?</a:t>
            </a:r>
            <a:endParaRPr lang="x-none" sz="1000"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US" sz="1000" u="sng" dirty="0">
                <a:solidFill>
                  <a:srgbClr val="4F81BD"/>
                </a:solidFill>
                <a:latin typeface="Calibri" panose="020F0502020204030204" pitchFamily="34" charset="0"/>
                <a:ea typeface="Times New Roman" panose="02020603050405020304" pitchFamily="18" charset="0"/>
                <a:cs typeface="Calibri" panose="020F0502020204030204" pitchFamily="34" charset="0"/>
              </a:rPr>
              <a:t>Potential benefits for </a:t>
            </a:r>
            <a:r>
              <a:rPr lang="en-GB" sz="1000" u="sng" dirty="0">
                <a:solidFill>
                  <a:srgbClr val="4F81BD"/>
                </a:solidFill>
                <a:latin typeface="Calibri" panose="020F0502020204030204" pitchFamily="34" charset="0"/>
                <a:ea typeface="Times New Roman" panose="02020603050405020304" pitchFamily="18" charset="0"/>
                <a:cs typeface="Calibri" panose="020F0502020204030204" pitchFamily="34" charset="0"/>
              </a:rPr>
              <a:t>people with psychosocial, intellectual or cognitive disabilities</a:t>
            </a:r>
            <a:r>
              <a:rPr lang="en-US" sz="1000" u="sng" dirty="0">
                <a:solidFill>
                  <a:srgbClr val="4F81BD"/>
                </a:solidFill>
                <a:latin typeface="Calibri" panose="020F0502020204030204" pitchFamily="34" charset="0"/>
                <a:ea typeface="Times New Roman" panose="02020603050405020304" pitchFamily="18" charset="0"/>
                <a:cs typeface="Calibri" panose="020F0502020204030204" pitchFamily="34" charset="0"/>
              </a:rPr>
              <a:t>:</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gn="just">
              <a:lnSpc>
                <a:spcPct val="115000"/>
              </a:lnSpc>
              <a:spcBef>
                <a:spcPts val="0"/>
              </a:spcBef>
              <a:spcAft>
                <a:spcPts val="0"/>
              </a:spcAft>
              <a:buFont typeface="Symbol" panose="05050102010706020507" pitchFamily="18" charset="2"/>
              <a:buChar char=""/>
            </a:pPr>
            <a:r>
              <a:rPr lang="en-US"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t>They would have greater independence and be less dependent on family, friends and mental health and other practitioners.</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gn="just">
              <a:lnSpc>
                <a:spcPct val="115000"/>
              </a:lnSpc>
              <a:spcBef>
                <a:spcPts val="0"/>
              </a:spcBef>
              <a:spcAft>
                <a:spcPts val="0"/>
              </a:spcAft>
              <a:buFont typeface="Symbol" panose="05050102010706020507" pitchFamily="18" charset="2"/>
              <a:buChar char=""/>
            </a:pPr>
            <a:r>
              <a:rPr lang="en-US"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t>They would feel more empowered to take control over their own life and recovery.</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gn="just">
              <a:lnSpc>
                <a:spcPct val="115000"/>
              </a:lnSpc>
              <a:spcBef>
                <a:spcPts val="0"/>
              </a:spcBef>
              <a:spcAft>
                <a:spcPts val="0"/>
              </a:spcAft>
              <a:buFont typeface="Symbol" panose="05050102010706020507" pitchFamily="18" charset="2"/>
              <a:buChar char=""/>
            </a:pPr>
            <a:r>
              <a:rPr lang="en-US"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t>They would feel more confident that they would not be taken advantage of or abused.</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gn="just">
              <a:lnSpc>
                <a:spcPct val="115000"/>
              </a:lnSpc>
              <a:spcBef>
                <a:spcPts val="0"/>
              </a:spcBef>
              <a:spcAft>
                <a:spcPts val="0"/>
              </a:spcAft>
              <a:buFont typeface="Symbol" panose="05050102010706020507" pitchFamily="18" charset="2"/>
              <a:buChar char=""/>
            </a:pPr>
            <a:r>
              <a:rPr lang="en-US"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t>They would feel more empowered to shed light on human rights violations that they may experience.</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gn="just">
              <a:lnSpc>
                <a:spcPct val="115000"/>
              </a:lnSpc>
              <a:spcBef>
                <a:spcPts val="0"/>
              </a:spcBef>
              <a:spcAft>
                <a:spcPts val="0"/>
              </a:spcAft>
              <a:buFont typeface="Symbol" panose="05050102010706020507" pitchFamily="18" charset="2"/>
              <a:buChar char=""/>
            </a:pPr>
            <a:r>
              <a:rPr lang="en-US"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t>They would be able to develop new skills.</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gn="just">
              <a:lnSpc>
                <a:spcPct val="115000"/>
              </a:lnSpc>
              <a:spcBef>
                <a:spcPts val="0"/>
              </a:spcBef>
              <a:spcAft>
                <a:spcPts val="0"/>
              </a:spcAft>
              <a:buFont typeface="Symbol" panose="05050102010706020507" pitchFamily="18" charset="2"/>
              <a:buChar char=""/>
            </a:pPr>
            <a:r>
              <a:rPr lang="en-US"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t>They would be able to contribute skills and talents to society.</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gn="just">
              <a:lnSpc>
                <a:spcPct val="115000"/>
              </a:lnSpc>
              <a:spcBef>
                <a:spcPts val="0"/>
              </a:spcBef>
              <a:spcAft>
                <a:spcPts val="600"/>
              </a:spcAft>
              <a:buFont typeface="Symbol" panose="05050102010706020507" pitchFamily="18" charset="2"/>
              <a:buChar char=""/>
            </a:pPr>
            <a:r>
              <a:rPr lang="en-US"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t>They would be safe from coercive intervention.</a:t>
            </a:r>
            <a:endParaRPr lang="x-none" sz="1000"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US" sz="1000" u="sng" dirty="0">
                <a:solidFill>
                  <a:srgbClr val="4F81BD"/>
                </a:solidFill>
                <a:latin typeface="Calibri" panose="020F0502020204030204" pitchFamily="34" charset="0"/>
                <a:ea typeface="Times New Roman" panose="02020603050405020304" pitchFamily="18" charset="0"/>
                <a:cs typeface="Calibri" panose="020F0502020204030204" pitchFamily="34" charset="0"/>
              </a:rPr>
              <a:t>Potential benefits for mental health and other practitioners:</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gn="just">
              <a:lnSpc>
                <a:spcPct val="115000"/>
              </a:lnSpc>
              <a:spcBef>
                <a:spcPts val="0"/>
              </a:spcBef>
              <a:spcAft>
                <a:spcPts val="0"/>
              </a:spcAft>
              <a:buFont typeface="Symbol" panose="05050102010706020507" pitchFamily="18" charset="2"/>
              <a:buChar char=""/>
            </a:pPr>
            <a:r>
              <a:rPr lang="en-US"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t>They </a:t>
            </a:r>
            <a:r>
              <a:rPr lang="en-GB"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t>would be able to </a:t>
            </a:r>
            <a:r>
              <a:rPr lang="en-US"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t>provide better quality of care for people.</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gn="just">
              <a:lnSpc>
                <a:spcPct val="115000"/>
              </a:lnSpc>
              <a:spcBef>
                <a:spcPts val="0"/>
              </a:spcBef>
              <a:spcAft>
                <a:spcPts val="0"/>
              </a:spcAft>
              <a:buFont typeface="Symbol" panose="05050102010706020507" pitchFamily="18" charset="2"/>
              <a:buChar char=""/>
            </a:pPr>
            <a:r>
              <a:rPr lang="en-US"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t>They would see better outcomes for people so they would feel happier in their job.</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gn="just">
              <a:lnSpc>
                <a:spcPct val="115000"/>
              </a:lnSpc>
              <a:spcBef>
                <a:spcPts val="0"/>
              </a:spcBef>
              <a:spcAft>
                <a:spcPts val="0"/>
              </a:spcAft>
              <a:buFont typeface="Symbol" panose="05050102010706020507" pitchFamily="18" charset="2"/>
              <a:buChar char=""/>
            </a:pPr>
            <a:r>
              <a:rPr lang="en-US"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t>They </a:t>
            </a:r>
            <a:r>
              <a:rPr lang="en-GB"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t>would be able to </a:t>
            </a:r>
            <a:r>
              <a:rPr lang="en-US"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t>improve the services provided.</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gn="just">
              <a:lnSpc>
                <a:spcPct val="115000"/>
              </a:lnSpc>
              <a:spcBef>
                <a:spcPts val="0"/>
              </a:spcBef>
              <a:spcAft>
                <a:spcPts val="0"/>
              </a:spcAft>
              <a:buFont typeface="Symbol" panose="05050102010706020507" pitchFamily="18" charset="2"/>
              <a:buChar char=""/>
            </a:pPr>
            <a:r>
              <a:rPr lang="en-US"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t>The service would be a more enjoyable place to work.</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gn="just">
              <a:lnSpc>
                <a:spcPct val="115000"/>
              </a:lnSpc>
              <a:spcBef>
                <a:spcPts val="0"/>
              </a:spcBef>
              <a:spcAft>
                <a:spcPts val="600"/>
              </a:spcAft>
              <a:buFont typeface="Symbol" panose="05050102010706020507" pitchFamily="18" charset="2"/>
              <a:buChar char=""/>
            </a:pPr>
            <a:r>
              <a:rPr lang="en-US"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t>People to whom they provide care and support will lead more fulfilling and dignified lives which in turn would make them proud of their job.</a:t>
            </a:r>
            <a:endParaRPr lang="x-none" sz="1000"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US" sz="1000" u="sng" dirty="0">
                <a:solidFill>
                  <a:srgbClr val="4F81BD"/>
                </a:solidFill>
                <a:latin typeface="Calibri" panose="020F0502020204030204" pitchFamily="34" charset="0"/>
                <a:ea typeface="Times New Roman" panose="02020603050405020304" pitchFamily="18" charset="0"/>
                <a:cs typeface="Calibri" panose="020F0502020204030204" pitchFamily="34" charset="0"/>
              </a:rPr>
              <a:t>Potential benefits for family members and care partners:</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gn="just">
              <a:lnSpc>
                <a:spcPct val="115000"/>
              </a:lnSpc>
              <a:spcBef>
                <a:spcPts val="0"/>
              </a:spcBef>
              <a:spcAft>
                <a:spcPts val="0"/>
              </a:spcAft>
              <a:buFont typeface="Symbol" panose="05050102010706020507" pitchFamily="18" charset="2"/>
              <a:buChar char=""/>
            </a:pPr>
            <a:r>
              <a:rPr lang="en-US"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t>They would feel happier because their relative will have a better quality of life.</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gn="just">
              <a:lnSpc>
                <a:spcPct val="115000"/>
              </a:lnSpc>
              <a:spcBef>
                <a:spcPts val="0"/>
              </a:spcBef>
              <a:spcAft>
                <a:spcPts val="0"/>
              </a:spcAft>
              <a:buFont typeface="Symbol" panose="05050102010706020507" pitchFamily="18" charset="2"/>
              <a:buChar char=""/>
            </a:pPr>
            <a:r>
              <a:rPr lang="en-US"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t>They can feel proud of their relative’s achievement and focus on their strengths and abilities. </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gn="just">
              <a:lnSpc>
                <a:spcPct val="115000"/>
              </a:lnSpc>
              <a:spcBef>
                <a:spcPts val="0"/>
              </a:spcBef>
              <a:spcAft>
                <a:spcPts val="0"/>
              </a:spcAft>
              <a:buFont typeface="Symbol" panose="05050102010706020507" pitchFamily="18" charset="2"/>
              <a:buChar char=""/>
            </a:pPr>
            <a:r>
              <a:rPr lang="en-US"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t>If their relative is receiving good-quality care and support and if their rights are respected, then family members and care partners will feel more confident and less stressed.</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gn="just">
              <a:lnSpc>
                <a:spcPct val="115000"/>
              </a:lnSpc>
              <a:spcBef>
                <a:spcPts val="0"/>
              </a:spcBef>
              <a:spcAft>
                <a:spcPts val="600"/>
              </a:spcAft>
              <a:buFont typeface="Symbol" panose="05050102010706020507" pitchFamily="18" charset="2"/>
              <a:buChar char=""/>
            </a:pPr>
            <a:r>
              <a:rPr lang="en-US"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t>Their relative will be able to become more independent and will be able to engage more fully in family life.</a:t>
            </a:r>
            <a:endParaRPr lang="x-none" sz="1000"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US" sz="1000" u="sng" dirty="0">
                <a:solidFill>
                  <a:srgbClr val="4F81BD"/>
                </a:solidFill>
                <a:latin typeface="Calibri" panose="020F0502020204030204" pitchFamily="34" charset="0"/>
                <a:ea typeface="Times New Roman" panose="02020603050405020304" pitchFamily="18" charset="0"/>
                <a:cs typeface="Calibri" panose="020F0502020204030204" pitchFamily="34" charset="0"/>
              </a:rPr>
              <a:t>Potential benefits for other relevant persons in the community:</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gn="just">
              <a:lnSpc>
                <a:spcPct val="115000"/>
              </a:lnSpc>
              <a:spcBef>
                <a:spcPts val="0"/>
              </a:spcBef>
              <a:spcAft>
                <a:spcPts val="0"/>
              </a:spcAft>
              <a:buFont typeface="Symbol" panose="05050102010706020507" pitchFamily="18" charset="2"/>
              <a:buChar char=""/>
            </a:pPr>
            <a:r>
              <a:rPr lang="en-US"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t>Peer supporters will be able to support others more efficiently.</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gn="just">
              <a:lnSpc>
                <a:spcPct val="115000"/>
              </a:lnSpc>
              <a:spcBef>
                <a:spcPts val="0"/>
              </a:spcBef>
              <a:spcAft>
                <a:spcPts val="0"/>
              </a:spcAft>
              <a:buFont typeface="Symbol" panose="05050102010706020507" pitchFamily="18" charset="2"/>
              <a:buChar char=""/>
            </a:pPr>
            <a:r>
              <a:rPr lang="en-US"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t>Advocates will be able to help people secure their human rights more effectively.</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gn="just">
              <a:lnSpc>
                <a:spcPct val="115000"/>
              </a:lnSpc>
              <a:spcBef>
                <a:spcPts val="0"/>
              </a:spcBef>
              <a:spcAft>
                <a:spcPts val="0"/>
              </a:spcAft>
              <a:buFont typeface="Symbol" panose="05050102010706020507" pitchFamily="18" charset="2"/>
              <a:buChar char=""/>
            </a:pPr>
            <a:r>
              <a:rPr lang="en-US"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t>Lawyers will be able to defend human rights more effectively in courts.</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gn="just">
              <a:lnSpc>
                <a:spcPct val="115000"/>
              </a:lnSpc>
              <a:spcBef>
                <a:spcPts val="0"/>
              </a:spcBef>
              <a:spcAft>
                <a:spcPts val="0"/>
              </a:spcAft>
              <a:buFont typeface="Symbol" panose="05050102010706020507" pitchFamily="18" charset="2"/>
              <a:buChar char=""/>
            </a:pPr>
            <a:r>
              <a:rPr lang="en-US"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t>Public officials will have the satisfaction of seeing more effective services and supports for people with psychosocial, intellectual or cognitive disabilities.</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gn="just">
              <a:lnSpc>
                <a:spcPct val="115000"/>
              </a:lnSpc>
              <a:spcBef>
                <a:spcPts val="0"/>
              </a:spcBef>
              <a:spcAft>
                <a:spcPts val="0"/>
              </a:spcAft>
              <a:buFont typeface="Symbol" panose="05050102010706020507" pitchFamily="18" charset="2"/>
              <a:buChar char=""/>
            </a:pPr>
            <a:r>
              <a:rPr lang="en-US"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t>Members of the police will be able to work in a more respectful and safe community.</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gn="just">
              <a:lnSpc>
                <a:spcPct val="115000"/>
              </a:lnSpc>
              <a:spcBef>
                <a:spcPts val="0"/>
              </a:spcBef>
              <a:spcAft>
                <a:spcPts val="0"/>
              </a:spcAft>
              <a:buFont typeface="Symbol" panose="05050102010706020507" pitchFamily="18" charset="2"/>
              <a:buChar char=""/>
            </a:pPr>
            <a:r>
              <a:rPr lang="en-US"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t>Teachers will be able to provide education to a diverse group of people.</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gn="just">
              <a:lnSpc>
                <a:spcPct val="115000"/>
              </a:lnSpc>
              <a:spcBef>
                <a:spcPts val="0"/>
              </a:spcBef>
              <a:spcAft>
                <a:spcPts val="0"/>
              </a:spcAft>
              <a:buFont typeface="Symbol" panose="05050102010706020507" pitchFamily="18" charset="2"/>
              <a:buChar char=""/>
            </a:pPr>
            <a:r>
              <a:rPr lang="en-US"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t>Religious or community leaders will see more respect for diversity in the community</a:t>
            </a:r>
            <a:endParaRPr lang="x-none" sz="1000" dirty="0">
              <a:latin typeface="Calibri" panose="020F0502020204030204" pitchFamily="34" charset="0"/>
              <a:ea typeface="SimSun" panose="02010600030101010101" pitchFamily="2" charset="-122"/>
              <a:cs typeface="Arial" panose="020B0604020202020204" pitchFamily="34" charset="0"/>
            </a:endParaRPr>
          </a:p>
          <a:p>
            <a:endParaRPr lang="x-none" sz="1000" dirty="0"/>
          </a:p>
        </p:txBody>
      </p:sp>
      <p:sp>
        <p:nvSpPr>
          <p:cNvPr id="4" name="Slide Number Placeholder 3"/>
          <p:cNvSpPr>
            <a:spLocks noGrp="1"/>
          </p:cNvSpPr>
          <p:nvPr>
            <p:ph type="sldNum" sz="quarter" idx="5"/>
          </p:nvPr>
        </p:nvSpPr>
        <p:spPr/>
        <p:txBody>
          <a:bodyPr/>
          <a:lstStyle/>
          <a:p>
            <a:fld id="{B30A59C1-2D98-4297-91D0-BBB9964FC570}" type="slidenum">
              <a:rPr lang="x-none" smtClean="0"/>
              <a:t>161</a:t>
            </a:fld>
            <a:endParaRPr lang="x-none"/>
          </a:p>
        </p:txBody>
      </p:sp>
    </p:spTree>
    <p:extLst>
      <p:ext uri="{BB962C8B-B14F-4D97-AF65-F5344CB8AC3E}">
        <p14:creationId xmlns:p14="http://schemas.microsoft.com/office/powerpoint/2010/main" val="2169729797"/>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b="1" i="1" dirty="0">
                <a:latin typeface="Calibri" panose="020F0502020204030204" pitchFamily="34" charset="0"/>
                <a:ea typeface="SimSun" panose="02010600030101010101" pitchFamily="2" charset="-122"/>
                <a:cs typeface="Arial" panose="020B0604020202020204" pitchFamily="34" charset="0"/>
              </a:rPr>
              <a:t>Exercise 8.2: Taking action to promote CRPD rights (20 min.)</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In order to summarize the previous discussion briefly, explain to participants that we all have different</a:t>
            </a:r>
            <a:r>
              <a:rPr lang="en-GB" sz="1000" dirty="0">
                <a:solidFill>
                  <a:srgbClr val="4F81BD"/>
                </a:solidFill>
                <a:latin typeface="Calibri" panose="020F0502020204030204" pitchFamily="34" charset="0"/>
                <a:ea typeface="SimSun" panose="02010600030101010101" pitchFamily="2" charset="-122"/>
                <a:cs typeface="Calibri" panose="020F0502020204030204" pitchFamily="34" charset="0"/>
              </a:rPr>
              <a:t> </a:t>
            </a: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roles in society but that we can all contribute to respecting, protecting and fulfilling the rights of people with disabilities.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Ask participants to take their copy of Annex 3 (The rights of the CRPD). Divide participants into 3 groups. Allocate one article (articles 12, 16 and 19) to each group.</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Give the 3 groups 15 minutes to discuss the following question and then report back to the plenary:.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gn="just">
              <a:lnSpc>
                <a:spcPct val="115000"/>
              </a:lnSpc>
              <a:spcBef>
                <a:spcPts val="0"/>
              </a:spcBef>
              <a:spcAft>
                <a:spcPts val="1000"/>
              </a:spcAft>
              <a:buFont typeface="Symbol" panose="05050102010706020507" pitchFamily="18" charset="2"/>
              <a:buChar char=""/>
            </a:pPr>
            <a:r>
              <a:rPr lang="en-GB" b="1" dirty="0">
                <a:latin typeface="Calibri" panose="020F0502020204030204" pitchFamily="34" charset="0"/>
                <a:ea typeface="SimSun" panose="02010600030101010101" pitchFamily="2" charset="-122"/>
                <a:cs typeface="Calibri" panose="020F0502020204030204" pitchFamily="34" charset="0"/>
              </a:rPr>
              <a:t>What actions can </a:t>
            </a:r>
            <a:r>
              <a:rPr lang="en-GB" b="1" u="sng" dirty="0">
                <a:latin typeface="Calibri" panose="020F0502020204030204" pitchFamily="34" charset="0"/>
                <a:ea typeface="SimSun" panose="02010600030101010101" pitchFamily="2" charset="-122"/>
                <a:cs typeface="Calibri" panose="020F0502020204030204" pitchFamily="34" charset="0"/>
              </a:rPr>
              <a:t>you</a:t>
            </a:r>
            <a:r>
              <a:rPr lang="en-GB" b="1" dirty="0">
                <a:latin typeface="Calibri" panose="020F0502020204030204" pitchFamily="34" charset="0"/>
                <a:ea typeface="SimSun" panose="02010600030101010101" pitchFamily="2" charset="-122"/>
                <a:cs typeface="Calibri" panose="020F0502020204030204" pitchFamily="34" charset="0"/>
              </a:rPr>
              <a:t> take to protect this right of the CRPD?</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162</a:t>
            </a:fld>
            <a:endParaRPr lang="x-none"/>
          </a:p>
        </p:txBody>
      </p:sp>
    </p:spTree>
    <p:extLst>
      <p:ext uri="{BB962C8B-B14F-4D97-AF65-F5344CB8AC3E}">
        <p14:creationId xmlns:p14="http://schemas.microsoft.com/office/powerpoint/2010/main" val="363144033"/>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49563" y="80963"/>
            <a:ext cx="1219200" cy="685800"/>
          </a:xfrm>
        </p:spPr>
      </p:sp>
      <p:sp>
        <p:nvSpPr>
          <p:cNvPr id="3" name="Notes Placeholder 2"/>
          <p:cNvSpPr>
            <a:spLocks noGrp="1"/>
          </p:cNvSpPr>
          <p:nvPr>
            <p:ph type="body" idx="1"/>
          </p:nvPr>
        </p:nvSpPr>
        <p:spPr>
          <a:xfrm>
            <a:off x="179676" y="766279"/>
            <a:ext cx="6627536" cy="8675874"/>
          </a:xfrm>
        </p:spPr>
        <p:txBody>
          <a:bodyPr numCol="2"/>
          <a:lstStyle/>
          <a:p>
            <a:pPr marR="60325" lvl="0" algn="just">
              <a:lnSpc>
                <a:spcPct val="115000"/>
              </a:lnSpc>
              <a:spcAft>
                <a:spcPts val="300"/>
              </a:spcAft>
            </a:pPr>
            <a:r>
              <a:rPr lang="en-GB" sz="600" dirty="0">
                <a:solidFill>
                  <a:srgbClr val="4F81BD"/>
                </a:solidFill>
                <a:latin typeface="Calibri" panose="020F0502020204030204" pitchFamily="34" charset="0"/>
                <a:ea typeface="SimSun" panose="02010600030101010101" pitchFamily="2" charset="-122"/>
                <a:cs typeface="Calibri" panose="020F0502020204030204" pitchFamily="34" charset="0"/>
              </a:rPr>
              <a:t>When participants report to the plenary, display the answers to the question on the flipchart in the format of a spider diagram (as below). Draw branches from the circle for each group represented. </a:t>
            </a:r>
            <a:endParaRPr lang="x-none" sz="60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spcAft>
                <a:spcPts val="300"/>
              </a:spcAft>
            </a:pPr>
            <a:r>
              <a:rPr lang="en-GB" sz="600" dirty="0">
                <a:solidFill>
                  <a:srgbClr val="4F81BD"/>
                </a:solidFill>
                <a:latin typeface="Calibri" panose="020F0502020204030204" pitchFamily="34" charset="0"/>
                <a:ea typeface="SimSun" panose="02010600030101010101" pitchFamily="2" charset="-122"/>
                <a:cs typeface="Calibri" panose="020F0502020204030204" pitchFamily="34" charset="0"/>
              </a:rPr>
              <a:t>The diagram on the slide above is an example of how the spider diagram might appear. The facilitator can draw a separate spider diagram for each article or add participants’ answers to the same diagram. </a:t>
            </a:r>
            <a:endParaRPr lang="x-none" sz="600"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300"/>
              </a:spcAft>
            </a:pPr>
            <a:r>
              <a:rPr lang="en-GB" sz="600" b="1" u="sng" dirty="0">
                <a:solidFill>
                  <a:srgbClr val="4F81BD"/>
                </a:solidFill>
                <a:latin typeface="Calibri" panose="020F0502020204030204" pitchFamily="34" charset="0"/>
                <a:ea typeface="SimSun" panose="02010600030101010101" pitchFamily="2" charset="-122"/>
                <a:cs typeface="Calibri" panose="020F0502020204030204" pitchFamily="34" charset="0"/>
              </a:rPr>
              <a:t>Potential answers in relation to article 12: </a:t>
            </a:r>
            <a:endParaRPr lang="x-none" sz="600"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sz="600" u="sng" dirty="0">
                <a:solidFill>
                  <a:srgbClr val="4F81BD"/>
                </a:solidFill>
                <a:latin typeface="Calibri" panose="020F0502020204030204" pitchFamily="34" charset="0"/>
                <a:ea typeface="SimSun" panose="02010600030101010101" pitchFamily="2" charset="-122"/>
                <a:cs typeface="Calibri" panose="020F0502020204030204" pitchFamily="34" charset="0"/>
              </a:rPr>
              <a:t>Potential answers from </a:t>
            </a:r>
            <a:r>
              <a:rPr lang="en-GB" sz="600" u="sng" dirty="0">
                <a:solidFill>
                  <a:srgbClr val="4F81BD"/>
                </a:solidFill>
                <a:latin typeface="Calibri" panose="020F0502020204030204" pitchFamily="34" charset="0"/>
                <a:ea typeface="SimSun" panose="02010600030101010101" pitchFamily="2" charset="-122"/>
                <a:cs typeface="Arial" panose="020B0604020202020204" pitchFamily="34" charset="0"/>
              </a:rPr>
              <a:t>people with psychosocial, intellectual and cognitive disabilities:</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60325" lvl="0" indent="-114300">
              <a:lnSpc>
                <a:spcPct val="115000"/>
              </a:lnSpc>
              <a:spcBef>
                <a:spcPts val="0"/>
              </a:spcBef>
              <a:spcAft>
                <a:spcPts val="0"/>
              </a:spcAft>
              <a:buFont typeface="Symbol" panose="05050102010706020507" pitchFamily="18" charset="2"/>
              <a:buChar char=""/>
            </a:pPr>
            <a:r>
              <a:rPr lang="en-GB" sz="600" dirty="0">
                <a:solidFill>
                  <a:srgbClr val="4F81BD"/>
                </a:solidFill>
                <a:latin typeface="Calibri" panose="020F0502020204030204" pitchFamily="34" charset="0"/>
                <a:ea typeface="SimSun" panose="02010600030101010101" pitchFamily="2" charset="-122"/>
                <a:cs typeface="Arial" panose="020B0604020202020204" pitchFamily="34" charset="0"/>
              </a:rPr>
              <a:t>Share with others our knowledge of article 12 and its implications for our rights.</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60325" lvl="0" indent="-114300">
              <a:lnSpc>
                <a:spcPct val="115000"/>
              </a:lnSpc>
              <a:spcBef>
                <a:spcPts val="0"/>
              </a:spcBef>
              <a:spcAft>
                <a:spcPts val="0"/>
              </a:spcAft>
              <a:buFont typeface="Symbol" panose="05050102010706020507" pitchFamily="18" charset="2"/>
              <a:buChar char=""/>
            </a:pPr>
            <a:r>
              <a:rPr lang="en-GB" sz="600" dirty="0">
                <a:solidFill>
                  <a:srgbClr val="4F81BD"/>
                </a:solidFill>
                <a:latin typeface="Calibri" panose="020F0502020204030204" pitchFamily="34" charset="0"/>
                <a:ea typeface="SimSun" panose="02010600030101010101" pitchFamily="2" charset="-122"/>
                <a:cs typeface="Arial" panose="020B0604020202020204" pitchFamily="34" charset="0"/>
              </a:rPr>
              <a:t>Assert our right to drive all decisions on all issues affecting us, including treatment, financial, personal and other decisions (e.g. having a partner, intimate relationship, children, how to spend our money, etc.). </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60325" lvl="0" indent="-114300">
              <a:lnSpc>
                <a:spcPct val="115000"/>
              </a:lnSpc>
              <a:spcBef>
                <a:spcPts val="0"/>
              </a:spcBef>
              <a:spcAft>
                <a:spcPts val="300"/>
              </a:spcAft>
              <a:buFont typeface="Symbol" panose="05050102010706020507" pitchFamily="18" charset="2"/>
              <a:buChar char=""/>
            </a:pPr>
            <a:r>
              <a:rPr lang="en-GB" sz="600" dirty="0">
                <a:solidFill>
                  <a:srgbClr val="4F81BD"/>
                </a:solidFill>
                <a:latin typeface="Calibri" panose="020F0502020204030204" pitchFamily="34" charset="0"/>
                <a:ea typeface="SimSun" panose="02010600030101010101" pitchFamily="2" charset="-122"/>
                <a:cs typeface="Arial" panose="020B0604020202020204" pitchFamily="34" charset="0"/>
              </a:rPr>
              <a:t>Seek redress and support from others when our right to make decisions has been violated.</a:t>
            </a:r>
            <a:endParaRPr lang="x-none" sz="600" dirty="0"/>
          </a:p>
          <a:p>
            <a:pPr marR="60325"/>
            <a:r>
              <a:rPr lang="en-GB" sz="600" u="sng" dirty="0">
                <a:solidFill>
                  <a:srgbClr val="4F81BD"/>
                </a:solidFill>
                <a:ea typeface="SimSun" panose="02010600030101010101" pitchFamily="2" charset="-122"/>
                <a:cs typeface="Calibri" panose="020F0502020204030204" pitchFamily="34" charset="0"/>
              </a:rPr>
              <a:t>Potential answers from mental health and other practitioners</a:t>
            </a:r>
            <a:endParaRPr lang="x-none" sz="600" dirty="0"/>
          </a:p>
          <a:p>
            <a:pPr marL="114300" marR="60325" lvl="0" indent="-114300">
              <a:lnSpc>
                <a:spcPct val="115000"/>
              </a:lnSpc>
              <a:spcBef>
                <a:spcPts val="0"/>
              </a:spcBef>
              <a:spcAft>
                <a:spcPts val="0"/>
              </a:spcAft>
              <a:buFont typeface="Symbol" panose="05050102010706020507" pitchFamily="18" charset="2"/>
              <a:buChar char=""/>
            </a:pPr>
            <a:r>
              <a:rPr lang="en-GB" sz="600" dirty="0">
                <a:solidFill>
                  <a:srgbClr val="4F81BD"/>
                </a:solidFill>
                <a:latin typeface="Calibri" panose="020F0502020204030204" pitchFamily="34" charset="0"/>
                <a:ea typeface="SimSun" panose="02010600030101010101" pitchFamily="2" charset="-122"/>
                <a:cs typeface="Arial" panose="020B0604020202020204" pitchFamily="34" charset="0"/>
              </a:rPr>
              <a:t>Respect people’s right to make decisions by requesting, and following, their instructions regarding whether they would like to receive certain treatments or not, which type of treatment they wish to receive, and on everyday things such as what activities they would like to do or what food they would like to eat.</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60325" lvl="0" indent="-114300">
              <a:lnSpc>
                <a:spcPct val="115000"/>
              </a:lnSpc>
              <a:spcBef>
                <a:spcPts val="0"/>
              </a:spcBef>
              <a:spcAft>
                <a:spcPts val="0"/>
              </a:spcAft>
              <a:buFont typeface="Symbol" panose="05050102010706020507" pitchFamily="18" charset="2"/>
              <a:buChar char=""/>
            </a:pPr>
            <a:r>
              <a:rPr lang="en-GB" sz="600" dirty="0">
                <a:solidFill>
                  <a:srgbClr val="4F81BD"/>
                </a:solidFill>
                <a:latin typeface="Calibri" panose="020F0502020204030204" pitchFamily="34" charset="0"/>
                <a:ea typeface="SimSun" panose="02010600030101010101" pitchFamily="2" charset="-122"/>
                <a:cs typeface="Arial" panose="020B0604020202020204" pitchFamily="34" charset="0"/>
              </a:rPr>
              <a:t>Give people more time to reach a decision.</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60325" lvl="0" indent="-114300">
              <a:lnSpc>
                <a:spcPct val="115000"/>
              </a:lnSpc>
              <a:spcBef>
                <a:spcPts val="0"/>
              </a:spcBef>
              <a:spcAft>
                <a:spcPts val="0"/>
              </a:spcAft>
              <a:buFont typeface="Symbol" panose="05050102010706020507" pitchFamily="18" charset="2"/>
              <a:buChar char=""/>
            </a:pPr>
            <a:r>
              <a:rPr lang="en-GB" sz="600" dirty="0">
                <a:solidFill>
                  <a:srgbClr val="4F81BD"/>
                </a:solidFill>
                <a:latin typeface="Calibri" panose="020F0502020204030204" pitchFamily="34" charset="0"/>
                <a:ea typeface="SimSun" panose="02010600030101010101" pitchFamily="2" charset="-122"/>
                <a:cs typeface="Arial" panose="020B0604020202020204" pitchFamily="34" charset="0"/>
              </a:rPr>
              <a:t>Make sure that people can access formal or informal support persons of their choosing to make their decisions</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60325" lvl="0" indent="-114300">
              <a:lnSpc>
                <a:spcPct val="115000"/>
              </a:lnSpc>
              <a:spcBef>
                <a:spcPts val="0"/>
              </a:spcBef>
              <a:spcAft>
                <a:spcPts val="0"/>
              </a:spcAft>
              <a:buFont typeface="Symbol" panose="05050102010706020507" pitchFamily="18" charset="2"/>
              <a:buChar char=""/>
            </a:pPr>
            <a:r>
              <a:rPr lang="en-GB" sz="600" dirty="0">
                <a:solidFill>
                  <a:srgbClr val="4F81BD"/>
                </a:solidFill>
                <a:latin typeface="Calibri" panose="020F0502020204030204" pitchFamily="34" charset="0"/>
                <a:ea typeface="SimSun" panose="02010600030101010101" pitchFamily="2" charset="-122"/>
                <a:cs typeface="Arial" panose="020B0604020202020204" pitchFamily="34" charset="0"/>
              </a:rPr>
              <a:t>Inform authorities if we see others failing to treat persons with disabilities with dignity.</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60325" lvl="0" indent="-114300">
              <a:lnSpc>
                <a:spcPct val="115000"/>
              </a:lnSpc>
              <a:spcBef>
                <a:spcPts val="0"/>
              </a:spcBef>
              <a:spcAft>
                <a:spcPts val="0"/>
              </a:spcAft>
              <a:buFont typeface="Symbol" panose="05050102010706020507" pitchFamily="18" charset="2"/>
              <a:buChar char=""/>
            </a:pPr>
            <a:r>
              <a:rPr lang="en-GB" sz="600" dirty="0">
                <a:solidFill>
                  <a:srgbClr val="4F81BD"/>
                </a:solidFill>
                <a:latin typeface="Calibri" panose="020F0502020204030204" pitchFamily="34" charset="0"/>
                <a:ea typeface="SimSun" panose="02010600030101010101" pitchFamily="2" charset="-122"/>
                <a:cs typeface="Arial" panose="020B0604020202020204" pitchFamily="34" charset="0"/>
              </a:rPr>
              <a:t>Support people to access complaints mechanisms and/or get in contact with lawyers if they require them. </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60325" lvl="0" indent="-114300">
              <a:lnSpc>
                <a:spcPct val="115000"/>
              </a:lnSpc>
              <a:spcBef>
                <a:spcPts val="0"/>
              </a:spcBef>
              <a:spcAft>
                <a:spcPts val="0"/>
              </a:spcAft>
              <a:buFont typeface="Symbol" panose="05050102010706020507" pitchFamily="18" charset="2"/>
              <a:buChar char=""/>
            </a:pPr>
            <a:r>
              <a:rPr lang="en-GB" sz="600" dirty="0">
                <a:solidFill>
                  <a:srgbClr val="4F81BD"/>
                </a:solidFill>
                <a:latin typeface="Calibri" panose="020F0502020204030204" pitchFamily="34" charset="0"/>
                <a:ea typeface="SimSun" panose="02010600030101010101" pitchFamily="2" charset="-122"/>
                <a:cs typeface="Arial" panose="020B0604020202020204" pitchFamily="34" charset="0"/>
              </a:rPr>
              <a:t>Make sure that people have access to information like medical files.</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60325" lvl="0" indent="-114300">
              <a:lnSpc>
                <a:spcPct val="115000"/>
              </a:lnSpc>
              <a:spcBef>
                <a:spcPts val="0"/>
              </a:spcBef>
              <a:spcAft>
                <a:spcPts val="0"/>
              </a:spcAft>
              <a:buFont typeface="Symbol" panose="05050102010706020507" pitchFamily="18" charset="2"/>
              <a:buChar char=""/>
            </a:pPr>
            <a:r>
              <a:rPr lang="en-GB" sz="600" dirty="0">
                <a:solidFill>
                  <a:srgbClr val="4F81BD"/>
                </a:solidFill>
                <a:latin typeface="Calibri" panose="020F0502020204030204" pitchFamily="34" charset="0"/>
                <a:ea typeface="SimSun" panose="02010600030101010101" pitchFamily="2" charset="-122"/>
                <a:cs typeface="Arial" panose="020B0604020202020204" pitchFamily="34" charset="0"/>
              </a:rPr>
              <a:t>Facilitate access to independent advocacy organizations and peer support groups.</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60325" lvl="0" indent="-114300">
              <a:lnSpc>
                <a:spcPct val="115000"/>
              </a:lnSpc>
              <a:spcBef>
                <a:spcPts val="0"/>
              </a:spcBef>
              <a:spcAft>
                <a:spcPts val="0"/>
              </a:spcAft>
              <a:buFont typeface="Symbol" panose="05050102010706020507" pitchFamily="18" charset="2"/>
              <a:buChar char=""/>
            </a:pPr>
            <a:r>
              <a:rPr lang="en-GB" sz="600" dirty="0">
                <a:solidFill>
                  <a:srgbClr val="4F81BD"/>
                </a:solidFill>
                <a:latin typeface="Calibri" panose="020F0502020204030204" pitchFamily="34" charset="0"/>
                <a:ea typeface="SimSun" panose="02010600030101010101" pitchFamily="2" charset="-122"/>
                <a:cs typeface="Arial" panose="020B0604020202020204" pitchFamily="34" charset="0"/>
              </a:rPr>
              <a:t>Make sure that people have access to their own money and property and respect the decisions that they make around these matters.</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60325" lvl="0" indent="-114300">
              <a:lnSpc>
                <a:spcPct val="115000"/>
              </a:lnSpc>
              <a:spcBef>
                <a:spcPts val="0"/>
              </a:spcBef>
              <a:spcAft>
                <a:spcPts val="0"/>
              </a:spcAft>
              <a:buFont typeface="Symbol" panose="05050102010706020507" pitchFamily="18" charset="2"/>
              <a:buChar char=""/>
            </a:pPr>
            <a:r>
              <a:rPr lang="en-GB" sz="600" dirty="0">
                <a:solidFill>
                  <a:srgbClr val="4F81BD"/>
                </a:solidFill>
                <a:latin typeface="Calibri" panose="020F0502020204030204" pitchFamily="34" charset="0"/>
                <a:ea typeface="SimSun" panose="02010600030101010101" pitchFamily="2" charset="-122"/>
                <a:cs typeface="Arial" panose="020B0604020202020204" pitchFamily="34" charset="0"/>
              </a:rPr>
              <a:t>Make sure people with lived experience are employed at all levels of the service (e.g. as peer support workers, managers, etc.).</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60325" lvl="0" indent="-114300">
              <a:lnSpc>
                <a:spcPct val="115000"/>
              </a:lnSpc>
              <a:spcBef>
                <a:spcPts val="0"/>
              </a:spcBef>
              <a:spcAft>
                <a:spcPts val="300"/>
              </a:spcAft>
              <a:buFont typeface="Symbol" panose="05050102010706020507" pitchFamily="18" charset="2"/>
              <a:buChar char=""/>
            </a:pPr>
            <a:r>
              <a:rPr lang="en-GB" sz="600" dirty="0">
                <a:solidFill>
                  <a:srgbClr val="4F81BD"/>
                </a:solidFill>
                <a:latin typeface="Calibri" panose="020F0502020204030204" pitchFamily="34" charset="0"/>
                <a:ea typeface="SimSun" panose="02010600030101010101" pitchFamily="2" charset="-122"/>
                <a:cs typeface="Arial" panose="020B0604020202020204" pitchFamily="34" charset="0"/>
              </a:rPr>
              <a:t>Ensure that people are treated equally and given a voice in terms of the running of the service and can participate in quality assessments. </a:t>
            </a:r>
            <a:endParaRPr lang="x-none" sz="600"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pPr>
            <a:r>
              <a:rPr lang="en-GB" sz="600" u="sng" dirty="0">
                <a:solidFill>
                  <a:srgbClr val="4F81BD"/>
                </a:solidFill>
                <a:latin typeface="Calibri" panose="020F0502020204030204" pitchFamily="34" charset="0"/>
                <a:ea typeface="SimSun" panose="02010600030101010101" pitchFamily="2" charset="-122"/>
                <a:cs typeface="Calibri" panose="020F0502020204030204" pitchFamily="34" charset="0"/>
              </a:rPr>
              <a:t>Potential answers from </a:t>
            </a:r>
            <a:r>
              <a:rPr lang="en-GB" sz="600" u="sng" dirty="0">
                <a:solidFill>
                  <a:srgbClr val="4F81BD"/>
                </a:solidFill>
                <a:latin typeface="Calibri" panose="020F0502020204030204" pitchFamily="34" charset="0"/>
                <a:ea typeface="SimSun" panose="02010600030101010101" pitchFamily="2" charset="-122"/>
                <a:cs typeface="Arial" panose="020B0604020202020204" pitchFamily="34" charset="0"/>
              </a:rPr>
              <a:t>family, care partners and other supporters:</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60325" lvl="0" indent="-114300">
              <a:spcBef>
                <a:spcPts val="0"/>
              </a:spcBef>
              <a:spcAft>
                <a:spcPts val="0"/>
              </a:spcAft>
              <a:buFont typeface="Symbol" panose="05050102010706020507" pitchFamily="18" charset="2"/>
              <a:buChar char=""/>
            </a:pPr>
            <a:r>
              <a:rPr lang="en-GB" sz="600" dirty="0">
                <a:solidFill>
                  <a:srgbClr val="4F81BD"/>
                </a:solidFill>
              </a:rPr>
              <a:t>Always treat our relatives with dignity and respect.</a:t>
            </a:r>
            <a:endParaRPr lang="x-none" sz="600" dirty="0"/>
          </a:p>
          <a:p>
            <a:pPr marL="114300" marR="60325" lvl="0" indent="-114300">
              <a:spcBef>
                <a:spcPts val="0"/>
              </a:spcBef>
              <a:spcAft>
                <a:spcPts val="0"/>
              </a:spcAft>
              <a:buFont typeface="Symbol" panose="05050102010706020507" pitchFamily="18" charset="2"/>
              <a:buChar char=""/>
            </a:pPr>
            <a:r>
              <a:rPr lang="en-GB" sz="600" dirty="0">
                <a:solidFill>
                  <a:srgbClr val="4F81BD"/>
                </a:solidFill>
              </a:rPr>
              <a:t>Make sure we listen to and respect all decisions and choices made by our relatives. </a:t>
            </a:r>
            <a:endParaRPr lang="x-none" sz="600" dirty="0"/>
          </a:p>
          <a:p>
            <a:pPr marL="114300" marR="60325" lvl="0" indent="-114300">
              <a:spcBef>
                <a:spcPts val="0"/>
              </a:spcBef>
              <a:spcAft>
                <a:spcPts val="0"/>
              </a:spcAft>
              <a:buFont typeface="Symbol" panose="05050102010706020507" pitchFamily="18" charset="2"/>
              <a:buChar char=""/>
            </a:pPr>
            <a:r>
              <a:rPr lang="en-GB" sz="600" dirty="0">
                <a:solidFill>
                  <a:srgbClr val="4F81BD"/>
                </a:solidFill>
              </a:rPr>
              <a:t>Support our relatives in decision-making (e.g. by discussing and explaining different options) and help them to communicate their decisions.</a:t>
            </a:r>
            <a:endParaRPr lang="x-none" sz="600" dirty="0"/>
          </a:p>
          <a:p>
            <a:pPr marL="114300" marR="60325" lvl="0" indent="-114300">
              <a:spcBef>
                <a:spcPts val="0"/>
              </a:spcBef>
              <a:spcAft>
                <a:spcPts val="0"/>
              </a:spcAft>
              <a:buFont typeface="Symbol" panose="05050102010706020507" pitchFamily="18" charset="2"/>
              <a:buChar char=""/>
            </a:pPr>
            <a:r>
              <a:rPr lang="en-GB" sz="600" dirty="0">
                <a:solidFill>
                  <a:srgbClr val="4F81BD"/>
                </a:solidFill>
              </a:rPr>
              <a:t>Make sure that others respect our relatives’ decisions.</a:t>
            </a:r>
            <a:endParaRPr lang="x-none" sz="600" dirty="0"/>
          </a:p>
          <a:p>
            <a:pPr marL="114300" marR="60325" lvl="0" indent="-114300">
              <a:spcBef>
                <a:spcPts val="0"/>
              </a:spcBef>
              <a:spcAft>
                <a:spcPts val="0"/>
              </a:spcAft>
              <a:buFont typeface="Symbol" panose="05050102010706020507" pitchFamily="18" charset="2"/>
              <a:buChar char=""/>
            </a:pPr>
            <a:r>
              <a:rPr lang="en-GB" sz="600" dirty="0">
                <a:solidFill>
                  <a:srgbClr val="4F81BD"/>
                </a:solidFill>
              </a:rPr>
              <a:t>Support our relatives in accessing complaints mechanisms or getting help from the legal system if needed.</a:t>
            </a:r>
            <a:endParaRPr lang="x-none" sz="600" dirty="0"/>
          </a:p>
          <a:p>
            <a:pPr marL="114300" marR="60325" lvl="0" indent="-114300">
              <a:spcBef>
                <a:spcPts val="0"/>
              </a:spcBef>
              <a:spcAft>
                <a:spcPts val="300"/>
              </a:spcAft>
              <a:buFont typeface="Symbol" panose="05050102010706020507" pitchFamily="18" charset="2"/>
              <a:buChar char=""/>
            </a:pPr>
            <a:r>
              <a:rPr lang="en-GB" sz="600" dirty="0">
                <a:solidFill>
                  <a:srgbClr val="4F81BD"/>
                </a:solidFill>
              </a:rPr>
              <a:t>Make sure we involve and consult our relatives on all decisions and issues affecting family life.</a:t>
            </a:r>
            <a:endParaRPr lang="x-none" sz="600" dirty="0"/>
          </a:p>
          <a:p>
            <a:pPr marR="60325"/>
            <a:r>
              <a:rPr lang="en-GB" sz="600" u="sng" dirty="0">
                <a:solidFill>
                  <a:srgbClr val="4F81BD"/>
                </a:solidFill>
                <a:cs typeface="Calibri" panose="020F0502020204030204" pitchFamily="34" charset="0"/>
              </a:rPr>
              <a:t>Potential answers from other groups represented</a:t>
            </a:r>
            <a:r>
              <a:rPr lang="en-GB" sz="600" u="sng" dirty="0">
                <a:solidFill>
                  <a:srgbClr val="4F81BD"/>
                </a:solidFill>
              </a:rPr>
              <a:t>:</a:t>
            </a:r>
            <a:endParaRPr lang="x-none" sz="600" dirty="0"/>
          </a:p>
          <a:p>
            <a:pPr marR="60325"/>
            <a:r>
              <a:rPr lang="en-GB" sz="600" dirty="0">
                <a:solidFill>
                  <a:srgbClr val="4F81BD"/>
                </a:solidFill>
              </a:rPr>
              <a:t> </a:t>
            </a:r>
            <a:endParaRPr lang="x-none" sz="600" dirty="0"/>
          </a:p>
          <a:p>
            <a:pPr marL="114300" marR="60325" lvl="0" indent="-114300">
              <a:spcBef>
                <a:spcPts val="0"/>
              </a:spcBef>
              <a:spcAft>
                <a:spcPts val="0"/>
              </a:spcAft>
              <a:buFont typeface="Symbol" panose="05050102010706020507" pitchFamily="18" charset="2"/>
              <a:buChar char=""/>
            </a:pPr>
            <a:r>
              <a:rPr lang="en-GB" sz="600" dirty="0">
                <a:solidFill>
                  <a:srgbClr val="4F81BD"/>
                </a:solidFill>
              </a:rPr>
              <a:t>Peer supporters can encourage others to respect people’s right to make decisions.</a:t>
            </a:r>
            <a:endParaRPr lang="x-none" sz="600" dirty="0"/>
          </a:p>
          <a:p>
            <a:pPr marL="114300" marR="60325" lvl="0" indent="-114300">
              <a:spcBef>
                <a:spcPts val="0"/>
              </a:spcBef>
              <a:spcAft>
                <a:spcPts val="0"/>
              </a:spcAft>
              <a:buFont typeface="Symbol" panose="05050102010706020507" pitchFamily="18" charset="2"/>
              <a:buChar char=""/>
            </a:pPr>
            <a:r>
              <a:rPr lang="en-GB" sz="600" dirty="0">
                <a:solidFill>
                  <a:srgbClr val="4F81BD"/>
                </a:solidFill>
              </a:rPr>
              <a:t>Peer supporters can encourage and support others to voice their preferences and decisions.</a:t>
            </a:r>
            <a:endParaRPr lang="x-none" sz="600" dirty="0"/>
          </a:p>
          <a:p>
            <a:pPr marL="114300" marR="60325" lvl="0" indent="-114300">
              <a:spcBef>
                <a:spcPts val="0"/>
              </a:spcBef>
              <a:spcAft>
                <a:spcPts val="0"/>
              </a:spcAft>
              <a:buFont typeface="Symbol" panose="05050102010706020507" pitchFamily="18" charset="2"/>
              <a:buChar char=""/>
            </a:pPr>
            <a:r>
              <a:rPr lang="en-GB" sz="600" dirty="0">
                <a:solidFill>
                  <a:srgbClr val="4F81BD"/>
                </a:solidFill>
              </a:rPr>
              <a:t>Advocates can campaign for the abolition of guardianship laws and their replacement by laws that introduce supported decision making.</a:t>
            </a:r>
            <a:endParaRPr lang="x-none" sz="600" dirty="0"/>
          </a:p>
          <a:p>
            <a:pPr marL="114300" marR="60325" lvl="0" indent="-114300">
              <a:spcBef>
                <a:spcPts val="0"/>
              </a:spcBef>
              <a:spcAft>
                <a:spcPts val="0"/>
              </a:spcAft>
              <a:buFont typeface="Symbol" panose="05050102010706020507" pitchFamily="18" charset="2"/>
              <a:buChar char=""/>
            </a:pPr>
            <a:r>
              <a:rPr lang="en-GB" sz="600" dirty="0">
                <a:solidFill>
                  <a:srgbClr val="4F81BD"/>
                </a:solidFill>
              </a:rPr>
              <a:t>Lawyers can provide information about the right to legal capacity and support people in bringing claims before courts.</a:t>
            </a:r>
            <a:endParaRPr lang="x-none" sz="600" dirty="0"/>
          </a:p>
          <a:p>
            <a:pPr marL="114300" marR="60325" lvl="0" indent="-114300">
              <a:spcBef>
                <a:spcPts val="0"/>
              </a:spcBef>
              <a:spcAft>
                <a:spcPts val="0"/>
              </a:spcAft>
              <a:buFont typeface="Symbol" panose="05050102010706020507" pitchFamily="18" charset="2"/>
              <a:buChar char=""/>
            </a:pPr>
            <a:r>
              <a:rPr lang="en-GB" sz="600" dirty="0">
                <a:solidFill>
                  <a:srgbClr val="4F81BD"/>
                </a:solidFill>
              </a:rPr>
              <a:t>Public officials can support the repealing of laws that allow for a person’s legal capacity to be restricted and support the creation of laws and policies that respect and ensure the right of people with disabilities to make decisions and to access supported decision making mechanisms. </a:t>
            </a:r>
            <a:endParaRPr lang="x-none" sz="600" dirty="0"/>
          </a:p>
          <a:p>
            <a:pPr marL="114300" marR="60325" lvl="0" indent="-114300">
              <a:spcBef>
                <a:spcPts val="0"/>
              </a:spcBef>
              <a:spcAft>
                <a:spcPts val="0"/>
              </a:spcAft>
              <a:buFont typeface="Symbol" panose="05050102010706020507" pitchFamily="18" charset="2"/>
              <a:buChar char=""/>
            </a:pPr>
            <a:r>
              <a:rPr lang="en-GB" sz="600" dirty="0">
                <a:solidFill>
                  <a:srgbClr val="4F81BD"/>
                </a:solidFill>
              </a:rPr>
              <a:t>Public officials and members of the police force can provide information about rights and legal procedures in an easy-to-read format / braille / audio. </a:t>
            </a:r>
            <a:endParaRPr lang="x-none" sz="600" dirty="0"/>
          </a:p>
          <a:p>
            <a:pPr marL="114300" marR="60325" lvl="0" indent="-114300">
              <a:spcBef>
                <a:spcPts val="0"/>
              </a:spcBef>
              <a:spcAft>
                <a:spcPts val="0"/>
              </a:spcAft>
              <a:buFont typeface="Symbol" panose="05050102010706020507" pitchFamily="18" charset="2"/>
              <a:buChar char=""/>
            </a:pPr>
            <a:r>
              <a:rPr lang="en-GB" sz="600" dirty="0">
                <a:solidFill>
                  <a:srgbClr val="4F81BD"/>
                </a:solidFill>
              </a:rPr>
              <a:t>Teachers can support people in accessing the resources they need when they look for information on specific topics.</a:t>
            </a:r>
            <a:endParaRPr lang="x-none" sz="600" dirty="0"/>
          </a:p>
          <a:p>
            <a:pPr marL="114300" marR="60325" lvl="0" indent="-114300">
              <a:spcBef>
                <a:spcPts val="0"/>
              </a:spcBef>
              <a:spcAft>
                <a:spcPts val="300"/>
              </a:spcAft>
              <a:buFont typeface="Symbol" panose="05050102010706020507" pitchFamily="18" charset="2"/>
              <a:buChar char=""/>
            </a:pPr>
            <a:r>
              <a:rPr lang="en-GB" sz="600" dirty="0">
                <a:solidFill>
                  <a:srgbClr val="4F81BD"/>
                </a:solidFill>
              </a:rPr>
              <a:t>Religious and community leaders can provide spiritual guidance when people approach them for advice.</a:t>
            </a:r>
            <a:endParaRPr lang="x-none" sz="600"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spcAft>
                <a:spcPts val="300"/>
              </a:spcAft>
              <a:tabLst>
                <a:tab pos="2559050" algn="l"/>
              </a:tabLst>
            </a:pPr>
            <a:r>
              <a:rPr lang="en-GB" sz="600" b="1" u="sng" dirty="0">
                <a:solidFill>
                  <a:srgbClr val="4F81BD"/>
                </a:solidFill>
                <a:latin typeface="Calibri" panose="020F0502020204030204" pitchFamily="34" charset="0"/>
                <a:ea typeface="SimSun" panose="02010600030101010101" pitchFamily="2" charset="-122"/>
                <a:cs typeface="Calibri" panose="020F0502020204030204" pitchFamily="34" charset="0"/>
              </a:rPr>
              <a:t>Potential answers in relation to article 16: </a:t>
            </a:r>
            <a:endParaRPr lang="x-none" sz="600" dirty="0">
              <a:latin typeface="Calibri" panose="020F0502020204030204" pitchFamily="34" charset="0"/>
              <a:ea typeface="SimSun" panose="02010600030101010101" pitchFamily="2" charset="-122"/>
              <a:cs typeface="Arial" panose="020B0604020202020204" pitchFamily="34" charset="0"/>
            </a:endParaRPr>
          </a:p>
          <a:p>
            <a:pPr marR="60325"/>
            <a:r>
              <a:rPr lang="en-GB" sz="600" u="sng" dirty="0">
                <a:solidFill>
                  <a:srgbClr val="4F81BD"/>
                </a:solidFill>
                <a:cs typeface="Calibri" panose="020F0502020204030204" pitchFamily="34" charset="0"/>
              </a:rPr>
              <a:t>Potential answers from </a:t>
            </a:r>
            <a:r>
              <a:rPr lang="en-GB" sz="600" u="sng" dirty="0">
                <a:solidFill>
                  <a:srgbClr val="4F81BD"/>
                </a:solidFill>
              </a:rPr>
              <a:t>people with psychosocial, intellectual and cognitive disabilities:</a:t>
            </a:r>
            <a:endParaRPr lang="x-none" sz="600" dirty="0"/>
          </a:p>
          <a:p>
            <a:pPr marL="114300" marR="60325" indent="-114300">
              <a:lnSpc>
                <a:spcPct val="115000"/>
              </a:lnSpc>
              <a:spcBef>
                <a:spcPts val="0"/>
              </a:spcBef>
              <a:spcAft>
                <a:spcPts val="0"/>
              </a:spcAft>
              <a:buFont typeface="Calibri" panose="020F0502020204030204" pitchFamily="34" charset="0"/>
              <a:buChar char="•"/>
            </a:pPr>
            <a:r>
              <a:rPr lang="en-GB" sz="600" dirty="0">
                <a:solidFill>
                  <a:srgbClr val="4F81BD"/>
                </a:solidFill>
                <a:latin typeface="Calibri" panose="020F0502020204030204" pitchFamily="34" charset="0"/>
                <a:ea typeface="SimSun" panose="02010600030101010101" pitchFamily="2" charset="-122"/>
                <a:cs typeface="Arial" panose="020B0604020202020204" pitchFamily="34" charset="0"/>
              </a:rPr>
              <a:t>Fight to change laws that allow for exploitation, violence and abuse to be perpetuated against us.</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60325" indent="-114300">
              <a:lnSpc>
                <a:spcPct val="115000"/>
              </a:lnSpc>
              <a:spcBef>
                <a:spcPts val="0"/>
              </a:spcBef>
              <a:spcAft>
                <a:spcPts val="0"/>
              </a:spcAft>
              <a:buFont typeface="Calibri" panose="020F0502020204030204" pitchFamily="34" charset="0"/>
              <a:buChar char="•"/>
            </a:pPr>
            <a:r>
              <a:rPr lang="en-GB" sz="600" dirty="0">
                <a:solidFill>
                  <a:srgbClr val="4F81BD"/>
                </a:solidFill>
                <a:latin typeface="Calibri" panose="020F0502020204030204" pitchFamily="34" charset="0"/>
                <a:ea typeface="SimSun" panose="02010600030101010101" pitchFamily="2" charset="-122"/>
                <a:cs typeface="Arial" panose="020B0604020202020204" pitchFamily="34" charset="0"/>
              </a:rPr>
              <a:t>If we feel that we are being abused, inform someone who is trustworthy and also lodge a complaint about this. </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60325" indent="-114300">
              <a:lnSpc>
                <a:spcPct val="115000"/>
              </a:lnSpc>
              <a:spcBef>
                <a:spcPts val="0"/>
              </a:spcBef>
              <a:spcAft>
                <a:spcPts val="0"/>
              </a:spcAft>
              <a:buFont typeface="Calibri" panose="020F0502020204030204" pitchFamily="34" charset="0"/>
              <a:buChar char="•"/>
            </a:pPr>
            <a:r>
              <a:rPr lang="en-GB" sz="600" dirty="0">
                <a:solidFill>
                  <a:srgbClr val="4F81BD"/>
                </a:solidFill>
                <a:latin typeface="Calibri" panose="020F0502020204030204" pitchFamily="34" charset="0"/>
                <a:ea typeface="SimSun" panose="02010600030101010101" pitchFamily="2" charset="-122"/>
                <a:cs typeface="Arial" panose="020B0604020202020204" pitchFamily="34" charset="0"/>
              </a:rPr>
              <a:t>Help others who may be experiencing abuse by supporting them to report abuse.</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60325" indent="-114300">
              <a:lnSpc>
                <a:spcPct val="115000"/>
              </a:lnSpc>
              <a:spcBef>
                <a:spcPts val="0"/>
              </a:spcBef>
              <a:spcAft>
                <a:spcPts val="300"/>
              </a:spcAft>
              <a:buFont typeface="Calibri" panose="020F0502020204030204" pitchFamily="34" charset="0"/>
              <a:buChar char="•"/>
            </a:pPr>
            <a:r>
              <a:rPr lang="en-GB" sz="600" dirty="0">
                <a:solidFill>
                  <a:srgbClr val="4F81BD"/>
                </a:solidFill>
                <a:latin typeface="Calibri" panose="020F0502020204030204" pitchFamily="34" charset="0"/>
                <a:ea typeface="SimSun" panose="02010600030101010101" pitchFamily="2" charset="-122"/>
                <a:cs typeface="Arial" panose="020B0604020202020204" pitchFamily="34" charset="0"/>
              </a:rPr>
              <a:t>Draw attention to our specific concerns and needs, including gender-based issues, related to preventing and addressing abuse.</a:t>
            </a:r>
            <a:endParaRPr lang="x-none" sz="600"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pPr>
            <a:r>
              <a:rPr lang="en-GB" sz="600" u="sng" dirty="0">
                <a:solidFill>
                  <a:srgbClr val="4F81BD"/>
                </a:solidFill>
                <a:latin typeface="Calibri" panose="020F0502020204030204" pitchFamily="34" charset="0"/>
                <a:ea typeface="SimSun" panose="02010600030101010101" pitchFamily="2" charset="-122"/>
                <a:cs typeface="Calibri" panose="020F0502020204030204" pitchFamily="34" charset="0"/>
              </a:rPr>
              <a:t>Potential answers from mental </a:t>
            </a:r>
            <a:r>
              <a:rPr lang="en-GB" sz="600" u="sng" dirty="0">
                <a:solidFill>
                  <a:srgbClr val="4F81BD"/>
                </a:solidFill>
                <a:latin typeface="Calibri" panose="020F0502020204030204" pitchFamily="34" charset="0"/>
                <a:ea typeface="SimSun" panose="02010600030101010101" pitchFamily="2" charset="-122"/>
                <a:cs typeface="Arial" panose="020B0604020202020204" pitchFamily="34" charset="0"/>
              </a:rPr>
              <a:t>health and other practitioners:</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60325" lvl="0" indent="-114300">
              <a:lnSpc>
                <a:spcPct val="115000"/>
              </a:lnSpc>
              <a:spcBef>
                <a:spcPts val="0"/>
              </a:spcBef>
              <a:spcAft>
                <a:spcPts val="0"/>
              </a:spcAft>
              <a:buFont typeface="Symbol" panose="05050102010706020507" pitchFamily="18" charset="2"/>
              <a:buChar char=""/>
            </a:pPr>
            <a:r>
              <a:rPr lang="en-GB" sz="600" dirty="0">
                <a:solidFill>
                  <a:srgbClr val="4F81BD"/>
                </a:solidFill>
                <a:latin typeface="Calibri" panose="020F0502020204030204" pitchFamily="34" charset="0"/>
                <a:ea typeface="SimSun" panose="02010600030101010101" pitchFamily="2" charset="-122"/>
                <a:cs typeface="Arial" panose="020B0604020202020204" pitchFamily="34" charset="0"/>
              </a:rPr>
              <a:t>Always treat people with respect and dignity, regardless of disability, gender, age or other factors.</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60325" lvl="0" indent="-114300">
              <a:lnSpc>
                <a:spcPct val="115000"/>
              </a:lnSpc>
              <a:spcBef>
                <a:spcPts val="0"/>
              </a:spcBef>
              <a:spcAft>
                <a:spcPts val="0"/>
              </a:spcAft>
              <a:buFont typeface="Symbol" panose="05050102010706020507" pitchFamily="18" charset="2"/>
              <a:buChar char=""/>
            </a:pPr>
            <a:r>
              <a:rPr lang="en-GB" sz="600" dirty="0">
                <a:solidFill>
                  <a:srgbClr val="4F81BD"/>
                </a:solidFill>
                <a:latin typeface="Calibri" panose="020F0502020204030204" pitchFamily="34" charset="0"/>
                <a:ea typeface="SimSun" panose="02010600030101010101" pitchFamily="2" charset="-122"/>
                <a:cs typeface="Arial" panose="020B0604020202020204" pitchFamily="34" charset="0"/>
              </a:rPr>
              <a:t>Participate in training to eliminate violence, abuse and coercive practices from our practice.</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60325" lvl="0" indent="-114300">
              <a:lnSpc>
                <a:spcPct val="115000"/>
              </a:lnSpc>
              <a:spcBef>
                <a:spcPts val="0"/>
              </a:spcBef>
              <a:spcAft>
                <a:spcPts val="0"/>
              </a:spcAft>
              <a:buFont typeface="Symbol" panose="05050102010706020507" pitchFamily="18" charset="2"/>
              <a:buChar char=""/>
            </a:pPr>
            <a:r>
              <a:rPr lang="en-GB" sz="600" dirty="0">
                <a:solidFill>
                  <a:srgbClr val="4F81BD"/>
                </a:solidFill>
                <a:latin typeface="Calibri" panose="020F0502020204030204" pitchFamily="34" charset="0"/>
                <a:ea typeface="SimSun" panose="02010600030101010101" pitchFamily="2" charset="-122"/>
                <a:cs typeface="Arial" panose="020B0604020202020204" pitchFamily="34" charset="0"/>
              </a:rPr>
              <a:t>Make sure that people are not afraid to report abuses and are listened to.</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60325" lvl="0" indent="-114300">
              <a:lnSpc>
                <a:spcPct val="115000"/>
              </a:lnSpc>
              <a:spcBef>
                <a:spcPts val="0"/>
              </a:spcBef>
              <a:spcAft>
                <a:spcPts val="0"/>
              </a:spcAft>
              <a:buFont typeface="Symbol" panose="05050102010706020507" pitchFamily="18" charset="2"/>
              <a:buChar char=""/>
            </a:pPr>
            <a:r>
              <a:rPr lang="en-GB" sz="600" dirty="0">
                <a:solidFill>
                  <a:srgbClr val="4F81BD"/>
                </a:solidFill>
                <a:latin typeface="Calibri" panose="020F0502020204030204" pitchFamily="34" charset="0"/>
                <a:ea typeface="SimSun" panose="02010600030101010101" pitchFamily="2" charset="-122"/>
                <a:cs typeface="Arial" panose="020B0604020202020204" pitchFamily="34" charset="0"/>
              </a:rPr>
              <a:t>Make sure that our responses to behaviours we find challenging never involve using force and coercion or hurting the person.</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60325" lvl="0" indent="-114300">
              <a:lnSpc>
                <a:spcPct val="115000"/>
              </a:lnSpc>
              <a:spcBef>
                <a:spcPts val="0"/>
              </a:spcBef>
              <a:spcAft>
                <a:spcPts val="0"/>
              </a:spcAft>
              <a:buFont typeface="Symbol" panose="05050102010706020507" pitchFamily="18" charset="2"/>
              <a:buChar char=""/>
            </a:pPr>
            <a:r>
              <a:rPr lang="en-GB" sz="600" dirty="0">
                <a:solidFill>
                  <a:srgbClr val="4F81BD"/>
                </a:solidFill>
                <a:latin typeface="Calibri" panose="020F0502020204030204" pitchFamily="34" charset="0"/>
                <a:ea typeface="SimSun" panose="02010600030101010101" pitchFamily="2" charset="-122"/>
                <a:cs typeface="Arial" panose="020B0604020202020204" pitchFamily="34" charset="0"/>
              </a:rPr>
              <a:t>Allow independent human rights defenders and advocates to access services to support people in filing complaints.</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60325" lvl="0" indent="-114300">
              <a:lnSpc>
                <a:spcPct val="115000"/>
              </a:lnSpc>
              <a:spcBef>
                <a:spcPts val="0"/>
              </a:spcBef>
              <a:spcAft>
                <a:spcPts val="0"/>
              </a:spcAft>
              <a:buFont typeface="Symbol" panose="05050102010706020507" pitchFamily="18" charset="2"/>
              <a:buChar char=""/>
            </a:pPr>
            <a:r>
              <a:rPr lang="en-GB" sz="600" dirty="0">
                <a:solidFill>
                  <a:srgbClr val="4F81BD"/>
                </a:solidFill>
                <a:latin typeface="Calibri" panose="020F0502020204030204" pitchFamily="34" charset="0"/>
                <a:ea typeface="SimSun" panose="02010600030101010101" pitchFamily="2" charset="-122"/>
                <a:cs typeface="Arial" panose="020B0604020202020204" pitchFamily="34" charset="0"/>
              </a:rPr>
              <a:t>Establish easily accessible complaints mechanisms and make sure that allegations of abuses are thoroughly investigated and remedied.</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60325" lvl="0" indent="-114300">
              <a:lnSpc>
                <a:spcPct val="115000"/>
              </a:lnSpc>
              <a:spcBef>
                <a:spcPts val="0"/>
              </a:spcBef>
              <a:spcAft>
                <a:spcPts val="0"/>
              </a:spcAft>
              <a:buFont typeface="Symbol" panose="05050102010706020507" pitchFamily="18" charset="2"/>
              <a:buChar char=""/>
            </a:pPr>
            <a:r>
              <a:rPr lang="en-GB" sz="600" dirty="0">
                <a:solidFill>
                  <a:srgbClr val="4F81BD"/>
                </a:solidFill>
                <a:latin typeface="Calibri" panose="020F0502020204030204" pitchFamily="34" charset="0"/>
                <a:ea typeface="SimSun" panose="02010600030101010101" pitchFamily="2" charset="-122"/>
                <a:cs typeface="Arial" panose="020B0604020202020204" pitchFamily="34" charset="0"/>
              </a:rPr>
              <a:t>Request further resources and training (e.g. on de-escalation techniques for avoiding or managing crises).</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60325" lvl="0" indent="-114300">
              <a:lnSpc>
                <a:spcPct val="115000"/>
              </a:lnSpc>
              <a:spcBef>
                <a:spcPts val="0"/>
              </a:spcBef>
              <a:spcAft>
                <a:spcPts val="300"/>
              </a:spcAft>
              <a:buFont typeface="Symbol" panose="05050102010706020507" pitchFamily="18" charset="2"/>
              <a:buChar char=""/>
            </a:pPr>
            <a:r>
              <a:rPr lang="en-GB" sz="600" dirty="0">
                <a:solidFill>
                  <a:srgbClr val="4F81BD"/>
                </a:solidFill>
                <a:latin typeface="Calibri" panose="020F0502020204030204" pitchFamily="34" charset="0"/>
                <a:ea typeface="SimSun" panose="02010600030101010101" pitchFamily="2" charset="-122"/>
                <a:cs typeface="Arial" panose="020B0604020202020204" pitchFamily="34" charset="0"/>
              </a:rPr>
              <a:t>Ensure that our colleagues uphold the principles of the CRPD in their work, treating all people as equals and without discrimination.</a:t>
            </a:r>
            <a:endParaRPr lang="x-none" sz="600" dirty="0"/>
          </a:p>
          <a:p>
            <a:pPr marR="60325">
              <a:lnSpc>
                <a:spcPct val="115000"/>
              </a:lnSpc>
              <a:spcAft>
                <a:spcPts val="300"/>
              </a:spcAft>
            </a:pPr>
            <a:r>
              <a:rPr lang="en-GB" sz="600" u="sng" dirty="0">
                <a:solidFill>
                  <a:srgbClr val="4F81BD"/>
                </a:solidFill>
                <a:latin typeface="Calibri" panose="020F0502020204030204" pitchFamily="34" charset="0"/>
                <a:ea typeface="SimSun" panose="02010600030101010101" pitchFamily="2" charset="-122"/>
                <a:cs typeface="Calibri" panose="020F0502020204030204" pitchFamily="34" charset="0"/>
              </a:rPr>
              <a:t>Potential answers from </a:t>
            </a:r>
            <a:r>
              <a:rPr lang="en-GB" sz="600" u="sng" dirty="0">
                <a:solidFill>
                  <a:srgbClr val="4F81BD"/>
                </a:solidFill>
                <a:latin typeface="Calibri" panose="020F0502020204030204" pitchFamily="34" charset="0"/>
                <a:ea typeface="SimSun" panose="02010600030101010101" pitchFamily="2" charset="-122"/>
                <a:cs typeface="Arial" panose="020B0604020202020204" pitchFamily="34" charset="0"/>
              </a:rPr>
              <a:t>family</a:t>
            </a:r>
            <a:r>
              <a:rPr lang="en-GB" sz="600" i="1" u="sng" dirty="0">
                <a:solidFill>
                  <a:srgbClr val="4F81BD"/>
                </a:solidFill>
                <a:latin typeface="Calibri" panose="020F0502020204030204" pitchFamily="34" charset="0"/>
                <a:ea typeface="Times New Roman" panose="02020603050405020304" pitchFamily="18" charset="0"/>
                <a:cs typeface="Calibri" panose="020F0502020204030204" pitchFamily="34" charset="0"/>
              </a:rPr>
              <a:t> </a:t>
            </a:r>
            <a:r>
              <a:rPr lang="en-US" sz="600" u="sng" dirty="0">
                <a:solidFill>
                  <a:srgbClr val="4F81BD"/>
                </a:solidFill>
                <a:latin typeface="Calibri" panose="020F0502020204030204" pitchFamily="34" charset="0"/>
                <a:ea typeface="Times New Roman" panose="02020603050405020304" pitchFamily="18" charset="0"/>
                <a:cs typeface="Calibri" panose="020F0502020204030204" pitchFamily="34" charset="0"/>
              </a:rPr>
              <a:t>and other care partners</a:t>
            </a:r>
            <a:r>
              <a:rPr lang="en-GB" sz="600" u="sng" dirty="0">
                <a:solidFill>
                  <a:srgbClr val="4F81BD"/>
                </a:solidFill>
                <a:latin typeface="Calibri" panose="020F0502020204030204" pitchFamily="34" charset="0"/>
                <a:ea typeface="SimSun" panose="02010600030101010101" pitchFamily="2" charset="-122"/>
                <a:cs typeface="Arial" panose="020B0604020202020204" pitchFamily="34" charset="0"/>
              </a:rPr>
              <a:t>:</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60325" lvl="0" indent="-114300">
              <a:lnSpc>
                <a:spcPct val="115000"/>
              </a:lnSpc>
              <a:spcBef>
                <a:spcPts val="0"/>
              </a:spcBef>
              <a:spcAft>
                <a:spcPts val="0"/>
              </a:spcAft>
              <a:buFont typeface="Symbol" panose="05050102010706020507" pitchFamily="18" charset="2"/>
              <a:buChar char=""/>
            </a:pPr>
            <a:r>
              <a:rPr lang="en-GB" sz="600" dirty="0">
                <a:solidFill>
                  <a:srgbClr val="4F81BD"/>
                </a:solidFill>
                <a:latin typeface="Calibri" panose="020F0502020204030204" pitchFamily="34" charset="0"/>
                <a:ea typeface="SimSun" panose="02010600030101010101" pitchFamily="2" charset="-122"/>
                <a:cs typeface="Arial" panose="020B0604020202020204" pitchFamily="34" charset="0"/>
              </a:rPr>
              <a:t>Make sure that we are not behaving in an abusive way.</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60325" lvl="0" indent="-114300">
              <a:lnSpc>
                <a:spcPct val="115000"/>
              </a:lnSpc>
              <a:spcBef>
                <a:spcPts val="0"/>
              </a:spcBef>
              <a:spcAft>
                <a:spcPts val="0"/>
              </a:spcAft>
              <a:buFont typeface="Symbol" panose="05050102010706020507" pitchFamily="18" charset="2"/>
              <a:buChar char=""/>
            </a:pPr>
            <a:r>
              <a:rPr lang="en-GB" sz="600" dirty="0">
                <a:solidFill>
                  <a:srgbClr val="4F81BD"/>
                </a:solidFill>
                <a:latin typeface="Calibri" panose="020F0502020204030204" pitchFamily="34" charset="0"/>
                <a:ea typeface="SimSun" panose="02010600030101010101" pitchFamily="2" charset="-122"/>
                <a:cs typeface="Arial" panose="020B0604020202020204" pitchFamily="34" charset="0"/>
              </a:rPr>
              <a:t>Be careful about the way our relatives are being treated by people involved in their care and support.</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60325" lvl="0" indent="-114300">
              <a:lnSpc>
                <a:spcPct val="115000"/>
              </a:lnSpc>
              <a:spcBef>
                <a:spcPts val="0"/>
              </a:spcBef>
              <a:spcAft>
                <a:spcPts val="0"/>
              </a:spcAft>
              <a:buFont typeface="Symbol" panose="05050102010706020507" pitchFamily="18" charset="2"/>
              <a:buChar char=""/>
            </a:pPr>
            <a:r>
              <a:rPr lang="en-GB" sz="600" dirty="0">
                <a:solidFill>
                  <a:srgbClr val="4F81BD"/>
                </a:solidFill>
                <a:latin typeface="Calibri" panose="020F0502020204030204" pitchFamily="34" charset="0"/>
                <a:ea typeface="SimSun" panose="02010600030101010101" pitchFamily="2" charset="-122"/>
                <a:cs typeface="Arial" panose="020B0604020202020204" pitchFamily="34" charset="0"/>
              </a:rPr>
              <a:t>If we are concerned about any mistreatment or abuse, reach out to someone who can help.</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60325" lvl="0" indent="-114300">
              <a:lnSpc>
                <a:spcPct val="115000"/>
              </a:lnSpc>
              <a:spcBef>
                <a:spcPts val="0"/>
              </a:spcBef>
              <a:spcAft>
                <a:spcPts val="300"/>
              </a:spcAft>
              <a:buFont typeface="Symbol" panose="05050102010706020507" pitchFamily="18" charset="2"/>
              <a:buChar char=""/>
            </a:pPr>
            <a:r>
              <a:rPr lang="en-GB" sz="600" dirty="0">
                <a:solidFill>
                  <a:srgbClr val="4F81BD"/>
                </a:solidFill>
                <a:latin typeface="Calibri" panose="020F0502020204030204" pitchFamily="34" charset="0"/>
                <a:ea typeface="SimSun" panose="02010600030101010101" pitchFamily="2" charset="-122"/>
                <a:cs typeface="Arial" panose="020B0604020202020204" pitchFamily="34" charset="0"/>
              </a:rPr>
              <a:t>Ask to be actively involved in staff training in order to foster respect for the rights of people with disabilities.</a:t>
            </a:r>
            <a:endParaRPr lang="x-none" sz="600"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pPr>
            <a:r>
              <a:rPr lang="en-GB" sz="600" u="sng" dirty="0">
                <a:solidFill>
                  <a:srgbClr val="4F81BD"/>
                </a:solidFill>
                <a:latin typeface="Calibri" panose="020F0502020204030204" pitchFamily="34" charset="0"/>
                <a:ea typeface="SimSun" panose="02010600030101010101" pitchFamily="2" charset="-122"/>
                <a:cs typeface="Calibri" panose="020F0502020204030204" pitchFamily="34" charset="0"/>
              </a:rPr>
              <a:t>Potential answers from other groups represented</a:t>
            </a:r>
            <a:r>
              <a:rPr lang="en-GB" sz="600" u="sng" dirty="0">
                <a:solidFill>
                  <a:srgbClr val="4F81BD"/>
                </a:solidFill>
                <a:latin typeface="Calibri" panose="020F0502020204030204" pitchFamily="34" charset="0"/>
                <a:ea typeface="SimSun" panose="02010600030101010101" pitchFamily="2" charset="-122"/>
                <a:cs typeface="Arial" panose="020B0604020202020204" pitchFamily="34" charset="0"/>
              </a:rPr>
              <a:t>:</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60325" lvl="0" indent="-114300">
              <a:lnSpc>
                <a:spcPct val="115000"/>
              </a:lnSpc>
              <a:spcBef>
                <a:spcPts val="0"/>
              </a:spcBef>
              <a:spcAft>
                <a:spcPts val="0"/>
              </a:spcAft>
              <a:buFont typeface="Symbol" panose="05050102010706020507" pitchFamily="18" charset="2"/>
              <a:buChar char=""/>
            </a:pPr>
            <a:r>
              <a:rPr lang="en-GB" sz="600" dirty="0">
                <a:solidFill>
                  <a:srgbClr val="4F81BD"/>
                </a:solidFill>
                <a:latin typeface="Calibri" panose="020F0502020204030204" pitchFamily="34" charset="0"/>
                <a:ea typeface="SimSun" panose="02010600030101010101" pitchFamily="2" charset="-122"/>
                <a:cs typeface="Arial" panose="020B0604020202020204" pitchFamily="34" charset="0"/>
              </a:rPr>
              <a:t>Peer supporters can support people in accessing complaints mechanisms and can provide emotional and practical support for people who have experienced abuse.</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60325" lvl="0" indent="-114300">
              <a:lnSpc>
                <a:spcPct val="115000"/>
              </a:lnSpc>
              <a:spcBef>
                <a:spcPts val="0"/>
              </a:spcBef>
              <a:spcAft>
                <a:spcPts val="0"/>
              </a:spcAft>
              <a:buFont typeface="Symbol" panose="05050102010706020507" pitchFamily="18" charset="2"/>
              <a:buChar char=""/>
            </a:pPr>
            <a:r>
              <a:rPr lang="en-GB" sz="600" dirty="0">
                <a:solidFill>
                  <a:srgbClr val="4F81BD"/>
                </a:solidFill>
                <a:latin typeface="Calibri" panose="020F0502020204030204" pitchFamily="34" charset="0"/>
                <a:ea typeface="SimSun" panose="02010600030101010101" pitchFamily="2" charset="-122"/>
                <a:cs typeface="Arial" panose="020B0604020202020204" pitchFamily="34" charset="0"/>
              </a:rPr>
              <a:t>Advocates can organize training to prevent, identify and report abuse and to highlight how gender, age and other diverse factors need to be considered in doing so.</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60325" lvl="0" indent="-114300">
              <a:lnSpc>
                <a:spcPct val="115000"/>
              </a:lnSpc>
              <a:spcBef>
                <a:spcPts val="0"/>
              </a:spcBef>
              <a:spcAft>
                <a:spcPts val="0"/>
              </a:spcAft>
              <a:buFont typeface="Symbol" panose="05050102010706020507" pitchFamily="18" charset="2"/>
              <a:buChar char=""/>
            </a:pPr>
            <a:r>
              <a:rPr lang="en-GB" sz="600" dirty="0">
                <a:solidFill>
                  <a:srgbClr val="4F81BD"/>
                </a:solidFill>
                <a:latin typeface="Calibri" panose="020F0502020204030204" pitchFamily="34" charset="0"/>
                <a:ea typeface="SimSun" panose="02010600030101010101" pitchFamily="2" charset="-122"/>
                <a:cs typeface="Arial" panose="020B0604020202020204" pitchFamily="34" charset="0"/>
              </a:rPr>
              <a:t>Lawyers can support people in legal proceedings when they have been abused and can help them to obtain remedies to their complaints.</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60325" lvl="0" indent="-114300">
              <a:lnSpc>
                <a:spcPct val="115000"/>
              </a:lnSpc>
              <a:spcBef>
                <a:spcPts val="0"/>
              </a:spcBef>
              <a:spcAft>
                <a:spcPts val="0"/>
              </a:spcAft>
              <a:buFont typeface="Symbol" panose="05050102010706020507" pitchFamily="18" charset="2"/>
              <a:buChar char=""/>
            </a:pPr>
            <a:r>
              <a:rPr lang="en-GB" sz="600" dirty="0">
                <a:solidFill>
                  <a:srgbClr val="4F81BD"/>
                </a:solidFill>
                <a:latin typeface="Calibri" panose="020F0502020204030204" pitchFamily="34" charset="0"/>
                <a:ea typeface="SimSun" panose="02010600030101010101" pitchFamily="2" charset="-122"/>
                <a:cs typeface="Arial" panose="020B0604020202020204" pitchFamily="34" charset="0"/>
              </a:rPr>
              <a:t>Public officials can repeal laws and regulations that allow coercive practices in services, including detention, non-consensual treatment, seclusion and restraint.</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60325" lvl="0" indent="-114300">
              <a:lnSpc>
                <a:spcPct val="115000"/>
              </a:lnSpc>
              <a:spcBef>
                <a:spcPts val="0"/>
              </a:spcBef>
              <a:spcAft>
                <a:spcPts val="0"/>
              </a:spcAft>
              <a:buFont typeface="Symbol" panose="05050102010706020507" pitchFamily="18" charset="2"/>
              <a:buChar char=""/>
            </a:pPr>
            <a:r>
              <a:rPr lang="en-GB" sz="600" dirty="0">
                <a:solidFill>
                  <a:srgbClr val="4F81BD"/>
                </a:solidFill>
                <a:latin typeface="Calibri" panose="020F0502020204030204" pitchFamily="34" charset="0"/>
                <a:ea typeface="SimSun" panose="02010600030101010101" pitchFamily="2" charset="-122"/>
                <a:cs typeface="Arial" panose="020B0604020202020204" pitchFamily="34" charset="0"/>
              </a:rPr>
              <a:t>Public officials can create and fund mechanisms to monitor services for people with psychosocial, intellectual or cognitive disabilities to make sure high-quality standards of care and human rights are being respected. </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60325" lvl="0" indent="-114300">
              <a:lnSpc>
                <a:spcPct val="115000"/>
              </a:lnSpc>
              <a:spcBef>
                <a:spcPts val="0"/>
              </a:spcBef>
              <a:spcAft>
                <a:spcPts val="0"/>
              </a:spcAft>
              <a:buFont typeface="Symbol" panose="05050102010706020507" pitchFamily="18" charset="2"/>
              <a:buChar char=""/>
            </a:pPr>
            <a:r>
              <a:rPr lang="en-GB" sz="600" dirty="0">
                <a:solidFill>
                  <a:srgbClr val="4F81BD"/>
                </a:solidFill>
                <a:latin typeface="Calibri" panose="020F0502020204030204" pitchFamily="34" charset="0"/>
                <a:ea typeface="SimSun" panose="02010600030101010101" pitchFamily="2" charset="-122"/>
                <a:cs typeface="Arial" panose="020B0604020202020204" pitchFamily="34" charset="0"/>
              </a:rPr>
              <a:t>Public officials can ensure that laws and mechanisms are in place to make sure that anyone who violates this right is accountable and faces justice.</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60325" lvl="0" indent="-114300">
              <a:lnSpc>
                <a:spcPct val="115000"/>
              </a:lnSpc>
              <a:spcBef>
                <a:spcPts val="0"/>
              </a:spcBef>
              <a:spcAft>
                <a:spcPts val="0"/>
              </a:spcAft>
              <a:buFont typeface="Symbol" panose="05050102010706020507" pitchFamily="18" charset="2"/>
              <a:buChar char=""/>
            </a:pPr>
            <a:r>
              <a:rPr lang="en-GB" sz="600" dirty="0">
                <a:solidFill>
                  <a:srgbClr val="4F81BD"/>
                </a:solidFill>
                <a:latin typeface="Calibri" panose="020F0502020204030204" pitchFamily="34" charset="0"/>
                <a:ea typeface="SimSun" panose="02010600030101010101" pitchFamily="2" charset="-122"/>
                <a:cs typeface="Arial" panose="020B0604020202020204" pitchFamily="34" charset="0"/>
              </a:rPr>
              <a:t>Public officials can push for the development of clear guidelines on the correct way to manage crisis situations and on how to avoid coercive practices, violence and abuse.</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60325" lvl="0" indent="-114300">
              <a:lnSpc>
                <a:spcPct val="115000"/>
              </a:lnSpc>
              <a:spcBef>
                <a:spcPts val="0"/>
              </a:spcBef>
              <a:spcAft>
                <a:spcPts val="0"/>
              </a:spcAft>
              <a:buFont typeface="Symbol" panose="05050102010706020507" pitchFamily="18" charset="2"/>
              <a:buChar char=""/>
            </a:pPr>
            <a:r>
              <a:rPr lang="en-GB" sz="600" dirty="0">
                <a:solidFill>
                  <a:srgbClr val="4F81BD"/>
                </a:solidFill>
                <a:latin typeface="Calibri" panose="020F0502020204030204" pitchFamily="34" charset="0"/>
                <a:ea typeface="SimSun" panose="02010600030101010101" pitchFamily="2" charset="-122"/>
                <a:cs typeface="Arial" panose="020B0604020202020204" pitchFamily="34" charset="0"/>
              </a:rPr>
              <a:t>Public officials can provide financial and other necessary resources for training and support for mental health and other practitioners. </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60325" lvl="0" indent="-114300">
              <a:lnSpc>
                <a:spcPct val="115000"/>
              </a:lnSpc>
              <a:spcBef>
                <a:spcPts val="0"/>
              </a:spcBef>
              <a:spcAft>
                <a:spcPts val="0"/>
              </a:spcAft>
              <a:buFont typeface="Symbol" panose="05050102010706020507" pitchFamily="18" charset="2"/>
              <a:buChar char=""/>
            </a:pPr>
            <a:r>
              <a:rPr lang="en-GB" sz="600" dirty="0">
                <a:solidFill>
                  <a:srgbClr val="4F81BD"/>
                </a:solidFill>
                <a:latin typeface="Calibri" panose="020F0502020204030204" pitchFamily="34" charset="0"/>
                <a:ea typeface="SimSun" panose="02010600030101010101" pitchFamily="2" charset="-122"/>
                <a:cs typeface="Arial" panose="020B0604020202020204" pitchFamily="34" charset="0"/>
              </a:rPr>
              <a:t>Members of the police force can make sure that people with disabilities are able to access procedures to report abuse and that abuses are properly investigated.</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60325" lvl="0" indent="-114300">
              <a:lnSpc>
                <a:spcPct val="115000"/>
              </a:lnSpc>
              <a:spcBef>
                <a:spcPts val="0"/>
              </a:spcBef>
              <a:spcAft>
                <a:spcPts val="0"/>
              </a:spcAft>
              <a:buFont typeface="Symbol" panose="05050102010706020507" pitchFamily="18" charset="2"/>
              <a:buChar char=""/>
            </a:pPr>
            <a:r>
              <a:rPr lang="en-GB" sz="600" dirty="0">
                <a:solidFill>
                  <a:srgbClr val="4F81BD"/>
                </a:solidFill>
                <a:latin typeface="Calibri" panose="020F0502020204030204" pitchFamily="34" charset="0"/>
                <a:ea typeface="SimSun" panose="02010600030101010101" pitchFamily="2" charset="-122"/>
                <a:cs typeface="Arial" panose="020B0604020202020204" pitchFamily="34" charset="0"/>
              </a:rPr>
              <a:t>Teachers can educate on the importance of respecting each other and not tolerating any form of bullying.</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60325" lvl="0" indent="-114300">
              <a:lnSpc>
                <a:spcPct val="115000"/>
              </a:lnSpc>
              <a:spcBef>
                <a:spcPts val="0"/>
              </a:spcBef>
              <a:spcAft>
                <a:spcPts val="300"/>
              </a:spcAft>
              <a:buFont typeface="Symbol" panose="05050102010706020507" pitchFamily="18" charset="2"/>
              <a:buChar char=""/>
            </a:pPr>
            <a:r>
              <a:rPr lang="en-GB" sz="600" dirty="0">
                <a:solidFill>
                  <a:srgbClr val="4F81BD"/>
                </a:solidFill>
                <a:latin typeface="Calibri" panose="020F0502020204030204" pitchFamily="34" charset="0"/>
                <a:ea typeface="SimSun" panose="02010600030101010101" pitchFamily="2" charset="-122"/>
                <a:cs typeface="Arial" panose="020B0604020202020204" pitchFamily="34" charset="0"/>
              </a:rPr>
              <a:t>Religious and community leaders can make sure they find time to meet people who have been abused and provide support to them.</a:t>
            </a:r>
            <a:endParaRPr lang="x-none" sz="600"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spcAft>
                <a:spcPts val="300"/>
              </a:spcAft>
              <a:tabLst>
                <a:tab pos="2559050" algn="l"/>
              </a:tabLst>
            </a:pPr>
            <a:r>
              <a:rPr lang="en-GB" sz="600" b="1" u="sng" dirty="0">
                <a:solidFill>
                  <a:srgbClr val="4F81BD"/>
                </a:solidFill>
                <a:latin typeface="Calibri" panose="020F0502020204030204" pitchFamily="34" charset="0"/>
                <a:ea typeface="SimSun" panose="02010600030101010101" pitchFamily="2" charset="-122"/>
                <a:cs typeface="Calibri" panose="020F0502020204030204" pitchFamily="34" charset="0"/>
              </a:rPr>
              <a:t>Potential answers in relation to article 19:</a:t>
            </a:r>
            <a:endParaRPr lang="x-none" sz="600"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sz="600" u="sng" dirty="0">
                <a:solidFill>
                  <a:srgbClr val="4F81BD"/>
                </a:solidFill>
                <a:latin typeface="Calibri" panose="020F0502020204030204" pitchFamily="34" charset="0"/>
                <a:ea typeface="SimSun" panose="02010600030101010101" pitchFamily="2" charset="-122"/>
                <a:cs typeface="Calibri" panose="020F0502020204030204" pitchFamily="34" charset="0"/>
              </a:rPr>
              <a:t>Potential answers from </a:t>
            </a:r>
            <a:r>
              <a:rPr lang="en-GB" sz="600" u="sng" dirty="0">
                <a:solidFill>
                  <a:srgbClr val="4F81BD"/>
                </a:solidFill>
                <a:latin typeface="Calibri" panose="020F0502020204030204" pitchFamily="34" charset="0"/>
                <a:ea typeface="SimSun" panose="02010600030101010101" pitchFamily="2" charset="-122"/>
                <a:cs typeface="Arial" panose="020B0604020202020204" pitchFamily="34" charset="0"/>
              </a:rPr>
              <a:t>people with psychosocial, intellectual and cognitive disabilities:</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0" lvl="0" indent="-114300">
              <a:lnSpc>
                <a:spcPct val="115000"/>
              </a:lnSpc>
              <a:spcBef>
                <a:spcPts val="0"/>
              </a:spcBef>
              <a:spcAft>
                <a:spcPts val="0"/>
              </a:spcAft>
              <a:buFont typeface="Symbol" panose="05050102010706020507" pitchFamily="18" charset="2"/>
              <a:buChar char=""/>
            </a:pPr>
            <a:r>
              <a:rPr lang="en-GB" sz="600" dirty="0">
                <a:solidFill>
                  <a:srgbClr val="4F81BD"/>
                </a:solidFill>
                <a:latin typeface="Calibri" panose="020F0502020204030204" pitchFamily="34" charset="0"/>
                <a:ea typeface="SimSun" panose="02010600030101010101" pitchFamily="2" charset="-122"/>
                <a:cs typeface="Calibri" panose="020F0502020204030204" pitchFamily="34" charset="0"/>
              </a:rPr>
              <a:t>Assert our right to live the life we want, where we want to live it and with whom.</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0" lvl="0" indent="-114300">
              <a:lnSpc>
                <a:spcPct val="115000"/>
              </a:lnSpc>
              <a:spcBef>
                <a:spcPts val="0"/>
              </a:spcBef>
              <a:spcAft>
                <a:spcPts val="0"/>
              </a:spcAft>
              <a:buFont typeface="Symbol" panose="05050102010706020507" pitchFamily="18" charset="2"/>
              <a:buChar char=""/>
            </a:pPr>
            <a:r>
              <a:rPr lang="en-GB" sz="600" dirty="0">
                <a:solidFill>
                  <a:srgbClr val="4F81BD"/>
                </a:solidFill>
                <a:latin typeface="Calibri" panose="020F0502020204030204" pitchFamily="34" charset="0"/>
                <a:ea typeface="SimSun" panose="02010600030101010101" pitchFamily="2" charset="-122"/>
                <a:cs typeface="Calibri" panose="020F0502020204030204" pitchFamily="34" charset="0"/>
              </a:rPr>
              <a:t>Advocate to make all facilities and services in our community accessible for us.</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0" lvl="0" indent="-114300">
              <a:lnSpc>
                <a:spcPct val="115000"/>
              </a:lnSpc>
              <a:spcBef>
                <a:spcPts val="0"/>
              </a:spcBef>
              <a:spcAft>
                <a:spcPts val="300"/>
              </a:spcAft>
              <a:buFont typeface="Symbol" panose="05050102010706020507" pitchFamily="18" charset="2"/>
              <a:buChar char=""/>
            </a:pPr>
            <a:r>
              <a:rPr lang="en-GB" sz="600" dirty="0">
                <a:solidFill>
                  <a:srgbClr val="4F81BD"/>
                </a:solidFill>
                <a:latin typeface="Calibri" panose="020F0502020204030204" pitchFamily="34" charset="0"/>
                <a:ea typeface="SimSun" panose="02010600030101010101" pitchFamily="2" charset="-122"/>
                <a:cs typeface="Calibri" panose="020F0502020204030204" pitchFamily="34" charset="0"/>
              </a:rPr>
              <a:t>Seek help from lawyers and advocates when we are separated from our community (e.g. because of forced admission to mental health services, because of lack of options for independent or community living, etc.)</a:t>
            </a:r>
            <a:endParaRPr lang="x-none" sz="600"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pPr>
            <a:r>
              <a:rPr lang="en-GB" sz="600" u="sng" dirty="0">
                <a:solidFill>
                  <a:srgbClr val="4F81BD"/>
                </a:solidFill>
                <a:latin typeface="Calibri" panose="020F0502020204030204" pitchFamily="34" charset="0"/>
                <a:ea typeface="SimSun" panose="02010600030101010101" pitchFamily="2" charset="-122"/>
                <a:cs typeface="Calibri" panose="020F0502020204030204" pitchFamily="34" charset="0"/>
              </a:rPr>
              <a:t>Potential answers from mental health and other practitioners</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60325" lvl="0" indent="-114300">
              <a:lnSpc>
                <a:spcPct val="115000"/>
              </a:lnSpc>
              <a:spcBef>
                <a:spcPts val="0"/>
              </a:spcBef>
              <a:spcAft>
                <a:spcPts val="0"/>
              </a:spcAft>
              <a:buFont typeface="Symbol" panose="05050102010706020507" pitchFamily="18" charset="2"/>
              <a:buChar char=""/>
            </a:pPr>
            <a:r>
              <a:rPr lang="en-GB" sz="600" dirty="0">
                <a:solidFill>
                  <a:srgbClr val="4F81BD"/>
                </a:solidFill>
                <a:latin typeface="Calibri" panose="020F0502020204030204" pitchFamily="34" charset="0"/>
                <a:ea typeface="SimSun" panose="02010600030101010101" pitchFamily="2" charset="-122"/>
                <a:cs typeface="Arial" panose="020B0604020202020204" pitchFamily="34" charset="0"/>
              </a:rPr>
              <a:t>Make sure that our services respect people’s right to live in the community and do not segregate them from their community, even for short periods of time.</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60325" lvl="0" indent="-114300">
              <a:lnSpc>
                <a:spcPct val="115000"/>
              </a:lnSpc>
              <a:spcBef>
                <a:spcPts val="0"/>
              </a:spcBef>
              <a:spcAft>
                <a:spcPts val="0"/>
              </a:spcAft>
              <a:buFont typeface="Symbol" panose="05050102010706020507" pitchFamily="18" charset="2"/>
              <a:buChar char=""/>
            </a:pPr>
            <a:r>
              <a:rPr lang="en-GB" sz="600" dirty="0">
                <a:solidFill>
                  <a:srgbClr val="4F81BD"/>
                </a:solidFill>
                <a:latin typeface="Calibri" panose="020F0502020204030204" pitchFamily="34" charset="0"/>
                <a:ea typeface="SimSun" panose="02010600030101010101" pitchFamily="2" charset="-122"/>
                <a:cs typeface="Arial" panose="020B0604020202020204" pitchFamily="34" charset="0"/>
              </a:rPr>
              <a:t>Make sure that our practices are respectful and supportive of people’s choices and preferences concerning their way of life and habits.</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60325" lvl="0" indent="-114300">
              <a:lnSpc>
                <a:spcPct val="115000"/>
              </a:lnSpc>
              <a:spcBef>
                <a:spcPts val="0"/>
              </a:spcBef>
              <a:spcAft>
                <a:spcPts val="300"/>
              </a:spcAft>
              <a:buFont typeface="Symbol" panose="05050102010706020507" pitchFamily="18" charset="2"/>
              <a:buChar char=""/>
            </a:pPr>
            <a:r>
              <a:rPr lang="en-GB" sz="600" dirty="0">
                <a:solidFill>
                  <a:srgbClr val="4F81BD"/>
                </a:solidFill>
                <a:latin typeface="Calibri" panose="020F0502020204030204" pitchFamily="34" charset="0"/>
                <a:ea typeface="SimSun" panose="02010600030101010101" pitchFamily="2" charset="-122"/>
                <a:cs typeface="Arial" panose="020B0604020202020204" pitchFamily="34" charset="0"/>
              </a:rPr>
              <a:t>Make sure that our service does not impose rules that undermine people’s identity and choices (e.g. rigid routines, impersonal group activities, uniform clothing, etc.).</a:t>
            </a:r>
            <a:endParaRPr lang="x-none" sz="600"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pPr>
            <a:r>
              <a:rPr lang="en-GB" sz="600" u="sng" dirty="0">
                <a:solidFill>
                  <a:srgbClr val="4F81BD"/>
                </a:solidFill>
                <a:latin typeface="Calibri" panose="020F0502020204030204" pitchFamily="34" charset="0"/>
                <a:ea typeface="SimSun" panose="02010600030101010101" pitchFamily="2" charset="-122"/>
                <a:cs typeface="Calibri" panose="020F0502020204030204" pitchFamily="34" charset="0"/>
              </a:rPr>
              <a:t>Potential answers from </a:t>
            </a:r>
            <a:r>
              <a:rPr lang="en-GB" sz="600" u="sng" dirty="0">
                <a:solidFill>
                  <a:srgbClr val="4F81BD"/>
                </a:solidFill>
                <a:latin typeface="Calibri" panose="020F0502020204030204" pitchFamily="34" charset="0"/>
                <a:ea typeface="SimSun" panose="02010600030101010101" pitchFamily="2" charset="-122"/>
                <a:cs typeface="Arial" panose="020B0604020202020204" pitchFamily="34" charset="0"/>
              </a:rPr>
              <a:t>family</a:t>
            </a:r>
            <a:r>
              <a:rPr lang="en-GB" sz="600" i="1" u="sng" dirty="0">
                <a:solidFill>
                  <a:srgbClr val="4F81BD"/>
                </a:solidFill>
                <a:latin typeface="Calibri" panose="020F0502020204030204" pitchFamily="34" charset="0"/>
                <a:ea typeface="Times New Roman" panose="02020603050405020304" pitchFamily="18" charset="0"/>
                <a:cs typeface="Calibri" panose="020F0502020204030204" pitchFamily="34" charset="0"/>
              </a:rPr>
              <a:t> </a:t>
            </a:r>
            <a:r>
              <a:rPr lang="en-US" sz="600" u="sng" dirty="0">
                <a:solidFill>
                  <a:srgbClr val="4F81BD"/>
                </a:solidFill>
                <a:latin typeface="Calibri" panose="020F0502020204030204" pitchFamily="34" charset="0"/>
                <a:ea typeface="Times New Roman" panose="02020603050405020304" pitchFamily="18" charset="0"/>
                <a:cs typeface="Calibri" panose="020F0502020204030204" pitchFamily="34" charset="0"/>
              </a:rPr>
              <a:t>and other care partners</a:t>
            </a:r>
            <a:r>
              <a:rPr lang="en-GB" sz="600" u="sng" dirty="0">
                <a:solidFill>
                  <a:srgbClr val="4F81BD"/>
                </a:solidFill>
                <a:latin typeface="Calibri" panose="020F0502020204030204" pitchFamily="34" charset="0"/>
                <a:ea typeface="SimSun" panose="02010600030101010101" pitchFamily="2" charset="-122"/>
                <a:cs typeface="Arial" panose="020B0604020202020204" pitchFamily="34" charset="0"/>
              </a:rPr>
              <a:t>:</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60325" lvl="0" indent="-114300">
              <a:lnSpc>
                <a:spcPct val="115000"/>
              </a:lnSpc>
              <a:spcBef>
                <a:spcPts val="0"/>
              </a:spcBef>
              <a:spcAft>
                <a:spcPts val="0"/>
              </a:spcAft>
              <a:buFont typeface="Symbol" panose="05050102010706020507" pitchFamily="18" charset="2"/>
              <a:buChar char=""/>
            </a:pPr>
            <a:r>
              <a:rPr lang="en-GB" sz="600" dirty="0">
                <a:solidFill>
                  <a:srgbClr val="4F81BD"/>
                </a:solidFill>
                <a:latin typeface="Calibri" panose="020F0502020204030204" pitchFamily="34" charset="0"/>
                <a:ea typeface="SimSun" panose="02010600030101010101" pitchFamily="2" charset="-122"/>
                <a:cs typeface="Arial" panose="020B0604020202020204" pitchFamily="34" charset="0"/>
              </a:rPr>
              <a:t>Respect our relatives’ day-to-day choices and way of life.</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60325" lvl="0" indent="-114300">
              <a:lnSpc>
                <a:spcPct val="115000"/>
              </a:lnSpc>
              <a:spcBef>
                <a:spcPts val="0"/>
              </a:spcBef>
              <a:spcAft>
                <a:spcPts val="0"/>
              </a:spcAft>
              <a:buFont typeface="Symbol" panose="05050102010706020507" pitchFamily="18" charset="2"/>
              <a:buChar char=""/>
            </a:pPr>
            <a:r>
              <a:rPr lang="en-GB" sz="600" dirty="0">
                <a:solidFill>
                  <a:srgbClr val="4F81BD"/>
                </a:solidFill>
                <a:latin typeface="Calibri" panose="020F0502020204030204" pitchFamily="34" charset="0"/>
                <a:ea typeface="SimSun" panose="02010600030101010101" pitchFamily="2" charset="-122"/>
                <a:cs typeface="Arial" panose="020B0604020202020204" pitchFamily="34" charset="0"/>
              </a:rPr>
              <a:t>Support people in accessing facilities and services in the community.</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60325" lvl="0" indent="-114300">
              <a:lnSpc>
                <a:spcPct val="115000"/>
              </a:lnSpc>
              <a:spcBef>
                <a:spcPts val="0"/>
              </a:spcBef>
              <a:spcAft>
                <a:spcPts val="0"/>
              </a:spcAft>
              <a:buFont typeface="Symbol" panose="05050102010706020507" pitchFamily="18" charset="2"/>
              <a:buChar char=""/>
            </a:pPr>
            <a:r>
              <a:rPr lang="en-GB" sz="600" dirty="0">
                <a:solidFill>
                  <a:srgbClr val="4F81BD"/>
                </a:solidFill>
                <a:latin typeface="Calibri" panose="020F0502020204030204" pitchFamily="34" charset="0"/>
                <a:ea typeface="SimSun" panose="02010600030101010101" pitchFamily="2" charset="-122"/>
                <a:cs typeface="Arial" panose="020B0604020202020204" pitchFamily="34" charset="0"/>
              </a:rPr>
              <a:t>Support our relatives when it is their wish to (re)gain more independence.</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60325" lvl="0" indent="-114300">
              <a:lnSpc>
                <a:spcPct val="115000"/>
              </a:lnSpc>
              <a:spcBef>
                <a:spcPts val="0"/>
              </a:spcBef>
              <a:spcAft>
                <a:spcPts val="300"/>
              </a:spcAft>
              <a:buFont typeface="Symbol" panose="05050102010706020507" pitchFamily="18" charset="2"/>
              <a:buChar char=""/>
            </a:pPr>
            <a:r>
              <a:rPr lang="en-GB" sz="600" dirty="0">
                <a:solidFill>
                  <a:srgbClr val="4F81BD"/>
                </a:solidFill>
                <a:latin typeface="Calibri" panose="020F0502020204030204" pitchFamily="34" charset="0"/>
                <a:ea typeface="SimSun" panose="02010600030101010101" pitchFamily="2" charset="-122"/>
                <a:cs typeface="Arial" panose="020B0604020202020204" pitchFamily="34" charset="0"/>
              </a:rPr>
              <a:t>Talk to people in our community about the right of our relatives to be included in the community.</a:t>
            </a:r>
            <a:endParaRPr lang="x-none" sz="600"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pPr>
            <a:r>
              <a:rPr lang="en-GB" sz="600" u="sng" dirty="0">
                <a:solidFill>
                  <a:srgbClr val="4F81BD"/>
                </a:solidFill>
                <a:latin typeface="Calibri" panose="020F0502020204030204" pitchFamily="34" charset="0"/>
                <a:ea typeface="SimSun" panose="02010600030101010101" pitchFamily="2" charset="-122"/>
                <a:cs typeface="Calibri" panose="020F0502020204030204" pitchFamily="34" charset="0"/>
              </a:rPr>
              <a:t>Potential answers from other groups represented</a:t>
            </a:r>
            <a:r>
              <a:rPr lang="en-GB" sz="600" u="sng" dirty="0">
                <a:solidFill>
                  <a:srgbClr val="4F81BD"/>
                </a:solidFill>
                <a:latin typeface="Calibri" panose="020F0502020204030204" pitchFamily="34" charset="0"/>
                <a:ea typeface="SimSun" panose="02010600030101010101" pitchFamily="2" charset="-122"/>
                <a:cs typeface="Arial" panose="020B0604020202020204" pitchFamily="34" charset="0"/>
              </a:rPr>
              <a:t>:</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60325" lvl="0" indent="-114300">
              <a:lnSpc>
                <a:spcPct val="115000"/>
              </a:lnSpc>
              <a:spcBef>
                <a:spcPts val="0"/>
              </a:spcBef>
              <a:spcAft>
                <a:spcPts val="0"/>
              </a:spcAft>
              <a:buFont typeface="Symbol" panose="05050102010706020507" pitchFamily="18" charset="2"/>
              <a:buChar char=""/>
            </a:pPr>
            <a:r>
              <a:rPr lang="en-GB" sz="600" dirty="0">
                <a:solidFill>
                  <a:srgbClr val="4F81BD"/>
                </a:solidFill>
                <a:latin typeface="Calibri" panose="020F0502020204030204" pitchFamily="34" charset="0"/>
                <a:ea typeface="SimSun" panose="02010600030101010101" pitchFamily="2" charset="-122"/>
                <a:cs typeface="Arial" panose="020B0604020202020204" pitchFamily="34" charset="0"/>
              </a:rPr>
              <a:t>Peer supporters can support people to access housing and other supports and services of their choice.</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60325" lvl="0" indent="-114300">
              <a:lnSpc>
                <a:spcPct val="115000"/>
              </a:lnSpc>
              <a:spcBef>
                <a:spcPts val="0"/>
              </a:spcBef>
              <a:spcAft>
                <a:spcPts val="0"/>
              </a:spcAft>
              <a:buFont typeface="Symbol" panose="05050102010706020507" pitchFamily="18" charset="2"/>
              <a:buChar char=""/>
            </a:pPr>
            <a:r>
              <a:rPr lang="en-GB" sz="600" dirty="0">
                <a:solidFill>
                  <a:srgbClr val="4F81BD"/>
                </a:solidFill>
                <a:latin typeface="Calibri" panose="020F0502020204030204" pitchFamily="34" charset="0"/>
                <a:ea typeface="SimSun" panose="02010600030101010101" pitchFamily="2" charset="-122"/>
                <a:cs typeface="Arial" panose="020B0604020202020204" pitchFamily="34" charset="0"/>
              </a:rPr>
              <a:t>Advocates can campaign for the closure of institutions and the development of community services.</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60325" lvl="0" indent="-114300">
              <a:lnSpc>
                <a:spcPct val="115000"/>
              </a:lnSpc>
              <a:spcBef>
                <a:spcPts val="0"/>
              </a:spcBef>
              <a:spcAft>
                <a:spcPts val="0"/>
              </a:spcAft>
              <a:buFont typeface="Symbol" panose="05050102010706020507" pitchFamily="18" charset="2"/>
              <a:buChar char=""/>
            </a:pPr>
            <a:r>
              <a:rPr lang="en-GB" sz="600" dirty="0">
                <a:solidFill>
                  <a:srgbClr val="4F81BD"/>
                </a:solidFill>
                <a:latin typeface="Calibri" panose="020F0502020204030204" pitchFamily="34" charset="0"/>
                <a:ea typeface="SimSun" panose="02010600030101010101" pitchFamily="2" charset="-122"/>
                <a:cs typeface="Arial" panose="020B0604020202020204" pitchFamily="34" charset="0"/>
              </a:rPr>
              <a:t>Lawyers can support people in obtaining remedies when they have been segregated from their community.</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60325" lvl="0" indent="-114300">
              <a:lnSpc>
                <a:spcPct val="115000"/>
              </a:lnSpc>
              <a:spcBef>
                <a:spcPts val="0"/>
              </a:spcBef>
              <a:spcAft>
                <a:spcPts val="0"/>
              </a:spcAft>
              <a:buFont typeface="Symbol" panose="05050102010706020507" pitchFamily="18" charset="2"/>
              <a:buChar char=""/>
            </a:pPr>
            <a:r>
              <a:rPr lang="en-GB" sz="600" dirty="0">
                <a:solidFill>
                  <a:srgbClr val="4F81BD"/>
                </a:solidFill>
                <a:latin typeface="Calibri" panose="020F0502020204030204" pitchFamily="34" charset="0"/>
                <a:ea typeface="SimSun" panose="02010600030101010101" pitchFamily="2" charset="-122"/>
                <a:cs typeface="Arial" panose="020B0604020202020204" pitchFamily="34" charset="0"/>
              </a:rPr>
              <a:t>Public officials can support deinstitutionalization policies and the creation of a broad range of community services and supports which are accessible to people with disabilities.</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60325" lvl="0" indent="-114300">
              <a:lnSpc>
                <a:spcPct val="115000"/>
              </a:lnSpc>
              <a:spcBef>
                <a:spcPts val="0"/>
              </a:spcBef>
              <a:spcAft>
                <a:spcPts val="0"/>
              </a:spcAft>
              <a:buFont typeface="Symbol" panose="05050102010706020507" pitchFamily="18" charset="2"/>
              <a:buChar char=""/>
            </a:pPr>
            <a:r>
              <a:rPr lang="en-GB" sz="600" dirty="0">
                <a:solidFill>
                  <a:srgbClr val="4F81BD"/>
                </a:solidFill>
                <a:latin typeface="Calibri" panose="020F0502020204030204" pitchFamily="34" charset="0"/>
                <a:ea typeface="SimSun" panose="02010600030101010101" pitchFamily="2" charset="-122"/>
                <a:cs typeface="Arial" panose="020B0604020202020204" pitchFamily="34" charset="0"/>
              </a:rPr>
              <a:t>Members of the police can make sure that people with disabilities are not abused, excluded or bullied in the community. They can receive training on how to be open and tolerant to people who demonstrate unusual behaviours in public places.</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60325" lvl="0" indent="-114300">
              <a:lnSpc>
                <a:spcPct val="115000"/>
              </a:lnSpc>
              <a:spcBef>
                <a:spcPts val="0"/>
              </a:spcBef>
              <a:spcAft>
                <a:spcPts val="0"/>
              </a:spcAft>
              <a:buFont typeface="Symbol" panose="05050102010706020507" pitchFamily="18" charset="2"/>
              <a:buChar char=""/>
            </a:pPr>
            <a:r>
              <a:rPr lang="en-GB" sz="600" dirty="0">
                <a:solidFill>
                  <a:srgbClr val="4F81BD"/>
                </a:solidFill>
                <a:latin typeface="Calibri" panose="020F0502020204030204" pitchFamily="34" charset="0"/>
                <a:ea typeface="SimSun" panose="02010600030101010101" pitchFamily="2" charset="-122"/>
                <a:cs typeface="Arial" panose="020B0604020202020204" pitchFamily="34" charset="0"/>
              </a:rPr>
              <a:t>Teachers can advocate for more support to enable children with disabilities to attend school.</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60325" lvl="0" indent="-114300">
              <a:lnSpc>
                <a:spcPct val="115000"/>
              </a:lnSpc>
              <a:spcBef>
                <a:spcPts val="0"/>
              </a:spcBef>
              <a:spcAft>
                <a:spcPts val="0"/>
              </a:spcAft>
              <a:buFont typeface="Symbol" panose="05050102010706020507" pitchFamily="18" charset="2"/>
              <a:buChar char=""/>
            </a:pPr>
            <a:r>
              <a:rPr lang="en-GB" sz="600" dirty="0">
                <a:solidFill>
                  <a:srgbClr val="4F81BD"/>
                </a:solidFill>
                <a:latin typeface="Calibri" panose="020F0502020204030204" pitchFamily="34" charset="0"/>
                <a:ea typeface="SimSun" panose="02010600030101010101" pitchFamily="2" charset="-122"/>
                <a:cs typeface="Arial" panose="020B0604020202020204" pitchFamily="34" charset="0"/>
              </a:rPr>
              <a:t>Religious and community leaders can make sure that all community spaces and places of worship are accessible and open to people with all variety of disabilities.</a:t>
            </a:r>
            <a:endParaRPr lang="x-none" sz="600" dirty="0">
              <a:latin typeface="Calibri" panose="020F0502020204030204" pitchFamily="34" charset="0"/>
              <a:ea typeface="SimSun" panose="02010600030101010101" pitchFamily="2" charset="-122"/>
              <a:cs typeface="Arial" panose="020B0604020202020204" pitchFamily="34" charset="0"/>
            </a:endParaRPr>
          </a:p>
          <a:p>
            <a:endParaRPr lang="x-none" sz="600" dirty="0"/>
          </a:p>
        </p:txBody>
      </p:sp>
      <p:sp>
        <p:nvSpPr>
          <p:cNvPr id="4" name="Slide Number Placeholder 3"/>
          <p:cNvSpPr>
            <a:spLocks noGrp="1"/>
          </p:cNvSpPr>
          <p:nvPr>
            <p:ph type="sldNum" sz="quarter" idx="5"/>
          </p:nvPr>
        </p:nvSpPr>
        <p:spPr/>
        <p:txBody>
          <a:bodyPr/>
          <a:lstStyle/>
          <a:p>
            <a:fld id="{B30A59C1-2D98-4297-91D0-BBB9964FC570}" type="slidenum">
              <a:rPr lang="x-none" smtClean="0"/>
              <a:t>163</a:t>
            </a:fld>
            <a:endParaRPr lang="x-none" dirty="0"/>
          </a:p>
        </p:txBody>
      </p:sp>
    </p:spTree>
    <p:extLst>
      <p:ext uri="{BB962C8B-B14F-4D97-AF65-F5344CB8AC3E}">
        <p14:creationId xmlns:p14="http://schemas.microsoft.com/office/powerpoint/2010/main" val="4112339867"/>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a:lnSpc>
                <a:spcPct val="115000"/>
              </a:lnSpc>
            </a:pPr>
            <a:r>
              <a:rPr lang="en-GB" b="1" i="1" dirty="0">
                <a:latin typeface="Calibri" panose="020F0502020204030204" pitchFamily="34" charset="0"/>
                <a:ea typeface="SimSun" panose="02010600030101010101" pitchFamily="2" charset="-122"/>
                <a:cs typeface="Arial" panose="020B0604020202020204" pitchFamily="34" charset="0"/>
              </a:rPr>
              <a:t>Concluding the training (10 min.)</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pPr>
            <a:r>
              <a:rPr lang="en-GB" b="1" i="1"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r>
              <a:rPr lang="en-GB" dirty="0">
                <a:solidFill>
                  <a:srgbClr val="4F81BD"/>
                </a:solidFill>
              </a:rPr>
              <a:t>In conclusion, ask the participants the following question:</a:t>
            </a:r>
            <a:endParaRPr lang="x-none" dirty="0"/>
          </a:p>
          <a:p>
            <a:pPr marR="60325"/>
            <a:r>
              <a:rPr lang="en-GB" dirty="0"/>
              <a:t> </a:t>
            </a:r>
            <a:endParaRPr lang="x-none" dirty="0"/>
          </a:p>
          <a:p>
            <a:r>
              <a:rPr lang="en-GB" dirty="0">
                <a:latin typeface="Calibri" panose="020F0502020204030204" pitchFamily="34" charset="0"/>
                <a:ea typeface="SimSun" panose="02010600030101010101" pitchFamily="2" charset="-122"/>
                <a:cs typeface="Arial" panose="020B0604020202020204" pitchFamily="34" charset="0"/>
              </a:rPr>
              <a:t>What are the key points that you have learned from this training?</a:t>
            </a:r>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164</a:t>
            </a:fld>
            <a:endParaRPr lang="x-none"/>
          </a:p>
        </p:txBody>
      </p:sp>
    </p:spTree>
    <p:extLst>
      <p:ext uri="{BB962C8B-B14F-4D97-AF65-F5344CB8AC3E}">
        <p14:creationId xmlns:p14="http://schemas.microsoft.com/office/powerpoint/2010/main" val="345956216"/>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algn="just">
              <a:spcAft>
                <a:spcPts val="1200"/>
              </a:spcAft>
            </a:pPr>
            <a:r>
              <a:rPr lang="en-GB" dirty="0">
                <a:solidFill>
                  <a:srgbClr val="4F81BD"/>
                </a:solidFill>
              </a:rPr>
              <a:t>Once participants have had the opportunity to answer, follow the discussion with these take-home messages.</a:t>
            </a:r>
            <a:endParaRPr lang="x-none" dirty="0"/>
          </a:p>
          <a:p>
            <a:pPr marR="60325">
              <a:spcAft>
                <a:spcPts val="600"/>
              </a:spcAft>
            </a:pPr>
            <a:r>
              <a:rPr lang="en-GB" b="1" dirty="0"/>
              <a:t>Take-home messages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gn="just">
              <a:lnSpc>
                <a:spcPct val="115000"/>
              </a:lnSpc>
              <a:spcBef>
                <a:spcPts val="0"/>
              </a:spcBef>
              <a:spcAft>
                <a:spcPts val="120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Calibri" panose="020F0502020204030204" pitchFamily="34" charset="0"/>
              </a:rPr>
              <a:t>Many actions can be taken to fight discrimination and other human rights violations and to protect, respect and fulfill the rights of persons with disabilities.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gn="just">
              <a:lnSpc>
                <a:spcPct val="115000"/>
              </a:lnSpc>
              <a:spcBef>
                <a:spcPts val="0"/>
              </a:spcBef>
              <a:spcAft>
                <a:spcPts val="120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Calibri" panose="020F0502020204030204" pitchFamily="34" charset="0"/>
              </a:rPr>
              <a:t>The CRPD is a legally binding Convention that is key to protecting the rights of people with disabilities, including the rights of people with psychosocial, intellectual and cognitive disabilities.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gn="just">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Calibri" panose="020F0502020204030204" pitchFamily="34" charset="0"/>
              </a:rPr>
              <a:t>Everyone can play an important role in making sure that the rights of people with psychosocial disabilities and with intellectual disabilities are respected, protected and fulfilled.</a:t>
            </a:r>
            <a:endParaRPr lang="x-none" dirty="0">
              <a:latin typeface="Calibri" panose="020F0502020204030204" pitchFamily="34" charset="0"/>
              <a:ea typeface="SimSun" panose="02010600030101010101" pitchFamily="2" charset="-122"/>
              <a:cs typeface="Arial" panose="020B0604020202020204" pitchFamily="34" charset="0"/>
            </a:endParaRPr>
          </a:p>
        </p:txBody>
      </p:sp>
      <p:sp>
        <p:nvSpPr>
          <p:cNvPr id="4" name="Slide Number Placeholder 3"/>
          <p:cNvSpPr>
            <a:spLocks noGrp="1"/>
          </p:cNvSpPr>
          <p:nvPr>
            <p:ph type="sldNum" sz="quarter" idx="5"/>
          </p:nvPr>
        </p:nvSpPr>
        <p:spPr/>
        <p:txBody>
          <a:bodyPr/>
          <a:lstStyle/>
          <a:p>
            <a:fld id="{B30A59C1-2D98-4297-91D0-BBB9964FC570}" type="slidenum">
              <a:rPr lang="x-none" smtClean="0"/>
              <a:t>165</a:t>
            </a:fld>
            <a:endParaRPr lang="x-none"/>
          </a:p>
        </p:txBody>
      </p:sp>
    </p:spTree>
    <p:extLst>
      <p:ext uri="{BB962C8B-B14F-4D97-AF65-F5344CB8AC3E}">
        <p14:creationId xmlns:p14="http://schemas.microsoft.com/office/powerpoint/2010/main" val="2257809864"/>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1600A8A-902E-430E-A833-453AE05FDB61}" type="slidenum">
              <a:rPr lang="en-GB" smtClean="0"/>
              <a:t>166</a:t>
            </a:fld>
            <a:endParaRPr lang="en-GB"/>
          </a:p>
        </p:txBody>
      </p:sp>
      <p:sp>
        <p:nvSpPr>
          <p:cNvPr id="6" name="Notes Placeholder 2">
            <a:extLst>
              <a:ext uri="{FF2B5EF4-FFF2-40B4-BE49-F238E27FC236}">
                <a16:creationId xmlns:a16="http://schemas.microsoft.com/office/drawing/2014/main" id="{4A7CE460-1058-C245-864C-572A2D729D7F}"/>
              </a:ext>
            </a:extLst>
          </p:cNvPr>
          <p:cNvSpPr txBox="1">
            <a:spLocks/>
          </p:cNvSpPr>
          <p:nvPr/>
        </p:nvSpPr>
        <p:spPr>
          <a:xfrm>
            <a:off x="364624" y="252599"/>
            <a:ext cx="5820508" cy="9688327"/>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sz="1100" b="1" dirty="0">
                <a:latin typeface="+mj-lt"/>
              </a:rPr>
              <a:t>Conceptualization </a:t>
            </a:r>
          </a:p>
          <a:p>
            <a:r>
              <a:rPr lang="en-US" sz="1100" dirty="0">
                <a:latin typeface="+mj-lt"/>
              </a:rPr>
              <a:t>Michelle Funk (Coordinator) and Natalie Drew Bold (Technical Officer) Mental Health Policy and Service Development, Department of Mental Health and Substance Abuse (WHO, Geneva)</a:t>
            </a:r>
          </a:p>
          <a:p>
            <a:endParaRPr lang="en-US" sz="1100" dirty="0">
              <a:latin typeface="+mj-lt"/>
            </a:endParaRPr>
          </a:p>
          <a:p>
            <a:r>
              <a:rPr lang="en-US" sz="1100" b="1" dirty="0">
                <a:latin typeface="+mj-lt"/>
              </a:rPr>
              <a:t>Writing and editorial team</a:t>
            </a:r>
          </a:p>
          <a:p>
            <a:r>
              <a:rPr lang="en-US" sz="1100" dirty="0">
                <a:latin typeface="+mj-lt"/>
              </a:rPr>
              <a:t>Dr Michelle Funk, (WHO, Geneva), Natalie Drew Bold (WHO, Geneva); Marie </a:t>
            </a:r>
            <a:r>
              <a:rPr lang="en-US" sz="1100" dirty="0" err="1">
                <a:latin typeface="+mj-lt"/>
              </a:rPr>
              <a:t>Baudel</a:t>
            </a:r>
            <a:r>
              <a:rPr lang="en-US" sz="1100" dirty="0">
                <a:latin typeface="+mj-lt"/>
              </a:rPr>
              <a:t>, </a:t>
            </a:r>
            <a:r>
              <a:rPr lang="en-US" sz="1100" dirty="0" err="1">
                <a:latin typeface="+mj-lt"/>
              </a:rPr>
              <a:t>Université</a:t>
            </a:r>
            <a:r>
              <a:rPr lang="en-US" sz="1100" dirty="0">
                <a:latin typeface="+mj-lt"/>
              </a:rPr>
              <a:t> de Nantes, France</a:t>
            </a:r>
          </a:p>
          <a:p>
            <a:endParaRPr lang="en-US" sz="1100" dirty="0">
              <a:latin typeface="+mj-lt"/>
            </a:endParaRPr>
          </a:p>
          <a:p>
            <a:r>
              <a:rPr lang="en-US" sz="1100" b="1" dirty="0">
                <a:latin typeface="+mj-lt"/>
              </a:rPr>
              <a:t>Key international experts</a:t>
            </a:r>
          </a:p>
          <a:p>
            <a:r>
              <a:rPr lang="en-US" sz="1100" dirty="0">
                <a:latin typeface="+mj-lt"/>
              </a:rPr>
              <a:t>Celia Brown, </a:t>
            </a:r>
            <a:r>
              <a:rPr lang="en-US" sz="1100" dirty="0" err="1">
                <a:latin typeface="+mj-lt"/>
              </a:rPr>
              <a:t>MindFreedom</a:t>
            </a:r>
            <a:r>
              <a:rPr lang="en-US" sz="1100" dirty="0">
                <a:latin typeface="+mj-lt"/>
              </a:rPr>
              <a:t> International, (United States of America); Mauro Giovanni Carta, </a:t>
            </a:r>
            <a:r>
              <a:rPr lang="en-US" sz="1100" dirty="0" err="1">
                <a:latin typeface="+mj-lt"/>
              </a:rPr>
              <a:t>Università</a:t>
            </a:r>
            <a:r>
              <a:rPr lang="en-US" sz="1100" dirty="0">
                <a:latin typeface="+mj-lt"/>
              </a:rPr>
              <a:t> </a:t>
            </a:r>
            <a:r>
              <a:rPr lang="en-US" sz="1100" dirty="0" err="1">
                <a:latin typeface="+mj-lt"/>
              </a:rPr>
              <a:t>degli</a:t>
            </a:r>
            <a:r>
              <a:rPr lang="en-US" sz="1100" dirty="0">
                <a:latin typeface="+mj-lt"/>
              </a:rPr>
              <a:t> </a:t>
            </a:r>
            <a:r>
              <a:rPr lang="en-US" sz="1100" dirty="0" err="1">
                <a:latin typeface="+mj-lt"/>
              </a:rPr>
              <a:t>studi</a:t>
            </a:r>
            <a:r>
              <a:rPr lang="en-US" sz="1100" dirty="0">
                <a:latin typeface="+mj-lt"/>
              </a:rPr>
              <a:t> di Cagliari (Italy); </a:t>
            </a:r>
            <a:r>
              <a:rPr lang="en-US" sz="1100" dirty="0" err="1">
                <a:latin typeface="+mj-lt"/>
              </a:rPr>
              <a:t>Yeni</a:t>
            </a:r>
            <a:r>
              <a:rPr lang="en-US" sz="1100" dirty="0">
                <a:latin typeface="+mj-lt"/>
              </a:rPr>
              <a:t> Rosa Damayanti, Indonesia Mental Health Association (Indonesia); Sera </a:t>
            </a:r>
            <a:r>
              <a:rPr lang="en-US" sz="1100" dirty="0" err="1">
                <a:latin typeface="+mj-lt"/>
              </a:rPr>
              <a:t>Davidow</a:t>
            </a:r>
            <a:r>
              <a:rPr lang="en-US" sz="1100" dirty="0">
                <a:latin typeface="+mj-lt"/>
              </a:rPr>
              <a:t>, Western Mass Recovery Learning Community (United Sates of America); Catalina </a:t>
            </a:r>
            <a:r>
              <a:rPr lang="en-US" sz="1100" dirty="0" err="1">
                <a:latin typeface="+mj-lt"/>
              </a:rPr>
              <a:t>Devandas</a:t>
            </a:r>
            <a:r>
              <a:rPr lang="en-US" sz="1100" dirty="0">
                <a:latin typeface="+mj-lt"/>
              </a:rPr>
              <a:t> Aguilar, UN Special Rapporteur on the rights of persons with disabilities (Switzerland); Julian Eaton, CBM International and London School of Hygiene and Tropical Medicine (United Kingdom); Salam Gómez, World Network of Users and Survivors of Psychiatry (Colombia); Gemma Hunting, International Consultant (Germany); Diane Kingston, International HIV/AIDS Alliance (United Kingdom); Itzhak </a:t>
            </a:r>
            <a:r>
              <a:rPr lang="en-US" sz="1100" dirty="0" err="1">
                <a:latin typeface="+mj-lt"/>
              </a:rPr>
              <a:t>Levav</a:t>
            </a:r>
            <a:r>
              <a:rPr lang="en-US" sz="1100" dirty="0">
                <a:latin typeface="+mj-lt"/>
              </a:rPr>
              <a:t>, Department of Community Mental Health, University of Haifa (Israel); Peter McGovern, </a:t>
            </a:r>
            <a:r>
              <a:rPr lang="en-US" sz="1100" dirty="0" err="1">
                <a:latin typeface="+mj-lt"/>
              </a:rPr>
              <a:t>Modum</a:t>
            </a:r>
            <a:r>
              <a:rPr lang="en-US" sz="1100" dirty="0">
                <a:latin typeface="+mj-lt"/>
              </a:rPr>
              <a:t> Bad (Norway); David McGrath, International consultant (Australia); Tina </a:t>
            </a:r>
            <a:r>
              <a:rPr lang="en-US" sz="1100" dirty="0" err="1">
                <a:latin typeface="+mj-lt"/>
              </a:rPr>
              <a:t>Minkowitz</a:t>
            </a:r>
            <a:r>
              <a:rPr lang="en-US" sz="1100" dirty="0">
                <a:latin typeface="+mj-lt"/>
              </a:rPr>
              <a:t>, Center for the Human Rights of Users and Survivors of Psychiatry (United Sates of America); Peter </a:t>
            </a:r>
            <a:r>
              <a:rPr lang="en-US" sz="1100" dirty="0" err="1">
                <a:latin typeface="+mj-lt"/>
              </a:rPr>
              <a:t>Mittler</a:t>
            </a:r>
            <a:r>
              <a:rPr lang="en-US" sz="1100" dirty="0">
                <a:latin typeface="+mj-lt"/>
              </a:rPr>
              <a:t>, Dementia Alliance International (United Kingdom); Maria Francesca Moro, Columbia University (United Sates of America), ; Fiona Morrissey, Disability Law Research Consultant (Ireland); Michael </a:t>
            </a:r>
            <a:r>
              <a:rPr lang="en-US" sz="1100" dirty="0" err="1">
                <a:latin typeface="+mj-lt"/>
              </a:rPr>
              <a:t>Njenga</a:t>
            </a:r>
            <a:r>
              <a:rPr lang="en-US" sz="1100" dirty="0">
                <a:latin typeface="+mj-lt"/>
              </a:rPr>
              <a:t>, Users and Survivors of Psychiatry in Kenya (Kenya); David W. Oaks, </a:t>
            </a:r>
            <a:r>
              <a:rPr lang="en-US" sz="1100" dirty="0" err="1">
                <a:latin typeface="+mj-lt"/>
              </a:rPr>
              <a:t>Aciu</a:t>
            </a:r>
            <a:r>
              <a:rPr lang="en-US" sz="1100" dirty="0">
                <a:latin typeface="+mj-lt"/>
              </a:rPr>
              <a:t> </a:t>
            </a:r>
            <a:r>
              <a:rPr lang="en-US" sz="1100" dirty="0" err="1">
                <a:latin typeface="+mj-lt"/>
              </a:rPr>
              <a:t>Insitute</a:t>
            </a:r>
            <a:r>
              <a:rPr lang="en-US" sz="1100" dirty="0">
                <a:latin typeface="+mj-lt"/>
              </a:rPr>
              <a:t>, LLC (United States of America); </a:t>
            </a:r>
            <a:r>
              <a:rPr lang="en-US" sz="1100" dirty="0" err="1">
                <a:latin typeface="+mj-lt"/>
              </a:rPr>
              <a:t>Soumitra</a:t>
            </a:r>
            <a:r>
              <a:rPr lang="en-US" sz="1100" dirty="0">
                <a:latin typeface="+mj-lt"/>
              </a:rPr>
              <a:t> </a:t>
            </a:r>
            <a:r>
              <a:rPr lang="en-US" sz="1100" dirty="0" err="1">
                <a:latin typeface="+mj-lt"/>
              </a:rPr>
              <a:t>Pathare</a:t>
            </a:r>
            <a:r>
              <a:rPr lang="en-US" sz="1100" dirty="0">
                <a:latin typeface="+mj-lt"/>
              </a:rPr>
              <a:t>, Centre for Mental Health Law and Policy, Indian Law Society (India); </a:t>
            </a:r>
            <a:r>
              <a:rPr lang="en-US" sz="1100" dirty="0" err="1">
                <a:latin typeface="+mj-lt"/>
              </a:rPr>
              <a:t>Dainius</a:t>
            </a:r>
            <a:r>
              <a:rPr lang="en-US" sz="1100" dirty="0">
                <a:latin typeface="+mj-lt"/>
              </a:rPr>
              <a:t> </a:t>
            </a:r>
            <a:r>
              <a:rPr lang="en-US" sz="1100" dirty="0" err="1">
                <a:latin typeface="+mj-lt"/>
              </a:rPr>
              <a:t>Pūras</a:t>
            </a:r>
            <a:r>
              <a:rPr lang="en-US" sz="1100" dirty="0">
                <a:latin typeface="+mj-lt"/>
              </a:rPr>
              <a:t>, Special Rapporteur on the right of everyone to the enjoyment of the highest attainable standard of health (Switzerland); </a:t>
            </a:r>
            <a:r>
              <a:rPr lang="en-US" sz="1100" dirty="0" err="1">
                <a:latin typeface="+mj-lt"/>
              </a:rPr>
              <a:t>Jolijn</a:t>
            </a:r>
            <a:r>
              <a:rPr lang="en-US" sz="1100" dirty="0">
                <a:latin typeface="+mj-lt"/>
              </a:rPr>
              <a:t> </a:t>
            </a:r>
            <a:r>
              <a:rPr lang="en-US" sz="1100" dirty="0" err="1">
                <a:latin typeface="+mj-lt"/>
              </a:rPr>
              <a:t>Santegoeds</a:t>
            </a:r>
            <a:r>
              <a:rPr lang="en-US" sz="1100" dirty="0">
                <a:latin typeface="+mj-lt"/>
              </a:rPr>
              <a:t>, World Network of Users and Survivors of Psychiatry (the Netherlands); </a:t>
            </a:r>
            <a:r>
              <a:rPr lang="en-US" sz="1100" dirty="0" err="1">
                <a:latin typeface="+mj-lt"/>
              </a:rPr>
              <a:t>Sashi</a:t>
            </a:r>
            <a:r>
              <a:rPr lang="en-US" sz="1100" dirty="0">
                <a:latin typeface="+mj-lt"/>
              </a:rPr>
              <a:t> </a:t>
            </a:r>
            <a:r>
              <a:rPr lang="en-US" sz="1100" dirty="0" err="1">
                <a:latin typeface="+mj-lt"/>
              </a:rPr>
              <a:t>Sashidharan</a:t>
            </a:r>
            <a:r>
              <a:rPr lang="en-US" sz="1100" dirty="0">
                <a:latin typeface="+mj-lt"/>
              </a:rPr>
              <a:t>, University of Glasgow (United Kingdom); Gregory Smith, International consultant, (United States of America); Kate </a:t>
            </a:r>
            <a:r>
              <a:rPr lang="en-US" sz="1100" dirty="0" err="1">
                <a:latin typeface="+mj-lt"/>
              </a:rPr>
              <a:t>Swaffer</a:t>
            </a:r>
            <a:r>
              <a:rPr lang="en-US" sz="1100" dirty="0">
                <a:latin typeface="+mj-lt"/>
              </a:rPr>
              <a:t>, Dementia International Alliance(Australia); Carmen Valle, CBM International (Thailand); Alberto Vásquez </a:t>
            </a:r>
            <a:r>
              <a:rPr lang="en-US" sz="1100" dirty="0" err="1">
                <a:latin typeface="+mj-lt"/>
              </a:rPr>
              <a:t>Encalada</a:t>
            </a:r>
            <a:r>
              <a:rPr lang="en-US" sz="1100" dirty="0">
                <a:latin typeface="+mj-lt"/>
              </a:rPr>
              <a:t>, Office of the UN Special Rapporteur on the rights of persons with disabilities (Switzerland)</a:t>
            </a:r>
          </a:p>
          <a:p>
            <a:endParaRPr lang="en-US" sz="1100" dirty="0">
              <a:latin typeface="+mj-lt"/>
            </a:endParaRPr>
          </a:p>
          <a:p>
            <a:r>
              <a:rPr lang="en-US" sz="1100" b="1" dirty="0">
                <a:latin typeface="+mj-lt"/>
              </a:rPr>
              <a:t>Contributions</a:t>
            </a:r>
          </a:p>
          <a:p>
            <a:r>
              <a:rPr lang="en-US" sz="1100" dirty="0">
                <a:solidFill>
                  <a:schemeClr val="accent2"/>
                </a:solidFill>
                <a:latin typeface="+mj-lt"/>
              </a:rPr>
              <a:t>Technical reviewers</a:t>
            </a:r>
          </a:p>
          <a:p>
            <a:r>
              <a:rPr lang="en-US" sz="1100" dirty="0">
                <a:latin typeface="+mj-lt"/>
              </a:rPr>
              <a:t>Abu Bakar Abdul Kadir, Hospital </a:t>
            </a:r>
            <a:r>
              <a:rPr lang="en-US" sz="1100" dirty="0" err="1">
                <a:latin typeface="+mj-lt"/>
              </a:rPr>
              <a:t>Permai</a:t>
            </a:r>
            <a:r>
              <a:rPr lang="en-US" sz="1100" dirty="0">
                <a:latin typeface="+mj-lt"/>
              </a:rPr>
              <a:t> (Malaysia); </a:t>
            </a:r>
            <a:r>
              <a:rPr lang="en-US" sz="1100" dirty="0" err="1">
                <a:latin typeface="+mj-lt"/>
              </a:rPr>
              <a:t>Robinah</a:t>
            </a:r>
            <a:r>
              <a:rPr lang="en-US" sz="1100" dirty="0">
                <a:latin typeface="+mj-lt"/>
              </a:rPr>
              <a:t> </a:t>
            </a:r>
            <a:r>
              <a:rPr lang="en-US" sz="1100" dirty="0" err="1">
                <a:latin typeface="+mj-lt"/>
              </a:rPr>
              <a:t>Nakanwagi</a:t>
            </a:r>
            <a:r>
              <a:rPr lang="en-US" sz="1100" dirty="0">
                <a:latin typeface="+mj-lt"/>
              </a:rPr>
              <a:t> </a:t>
            </a:r>
            <a:r>
              <a:rPr lang="en-US" sz="1100" dirty="0" err="1">
                <a:latin typeface="+mj-lt"/>
              </a:rPr>
              <a:t>Alambuya</a:t>
            </a:r>
            <a:r>
              <a:rPr lang="en-US" sz="1100" dirty="0">
                <a:latin typeface="+mj-lt"/>
              </a:rPr>
              <a:t>, Pan African Network of People with Psychosocial Disabilities. (Uganda); Anna </a:t>
            </a:r>
            <a:r>
              <a:rPr lang="en-US" sz="1100" dirty="0" err="1">
                <a:latin typeface="+mj-lt"/>
              </a:rPr>
              <a:t>Arstein-Kerslake</a:t>
            </a:r>
            <a:r>
              <a:rPr lang="en-US" sz="1100" dirty="0">
                <a:latin typeface="+mj-lt"/>
              </a:rPr>
              <a:t>, Melbourne Law School, University of Melbourne (Australia); Lori Ashcraft, Resilience Inc. (United States of America); Rod Astbury, Western Australia Association for Mental Health (Australia); Joseph </a:t>
            </a:r>
            <a:r>
              <a:rPr lang="en-US" sz="1100" dirty="0" err="1">
                <a:latin typeface="+mj-lt"/>
              </a:rPr>
              <a:t>Atukunda</a:t>
            </a:r>
            <a:r>
              <a:rPr lang="en-US" sz="1100" dirty="0">
                <a:latin typeface="+mj-lt"/>
              </a:rPr>
              <a:t>, </a:t>
            </a:r>
            <a:r>
              <a:rPr lang="en-US" sz="1100" dirty="0" err="1">
                <a:latin typeface="+mj-lt"/>
              </a:rPr>
              <a:t>Heartsounds</a:t>
            </a:r>
            <a:r>
              <a:rPr lang="en-US" sz="1100" dirty="0">
                <a:latin typeface="+mj-lt"/>
              </a:rPr>
              <a:t>, Uganda (Uganda); David Axworthy, Western Australian Mental Health Commission (Australia); Simon </a:t>
            </a:r>
            <a:r>
              <a:rPr lang="en-US" sz="1100" dirty="0" err="1">
                <a:latin typeface="+mj-lt"/>
              </a:rPr>
              <a:t>Vasseur</a:t>
            </a:r>
            <a:r>
              <a:rPr lang="en-US" sz="1100" dirty="0">
                <a:latin typeface="+mj-lt"/>
              </a:rPr>
              <a:t> </a:t>
            </a:r>
            <a:r>
              <a:rPr lang="en-US" sz="1100" dirty="0" err="1">
                <a:latin typeface="+mj-lt"/>
              </a:rPr>
              <a:t>Bacle</a:t>
            </a:r>
            <a:r>
              <a:rPr lang="en-US" sz="1100" dirty="0">
                <a:latin typeface="+mj-lt"/>
              </a:rPr>
              <a:t>, EPSM Lille Metropole, WHO Collaborating Centre, Lille (France); Sam </a:t>
            </a:r>
            <a:r>
              <a:rPr lang="en-US" sz="1100" dirty="0" err="1">
                <a:latin typeface="+mj-lt"/>
              </a:rPr>
              <a:t>Badege</a:t>
            </a:r>
            <a:r>
              <a:rPr lang="en-US" sz="1100" dirty="0">
                <a:latin typeface="+mj-lt"/>
              </a:rPr>
              <a:t>, National Organization of Users and Survivors of Psychiatry in Rwanda (Rwanda); Amrit </a:t>
            </a:r>
            <a:r>
              <a:rPr lang="en-US" sz="1100" dirty="0" err="1">
                <a:latin typeface="+mj-lt"/>
              </a:rPr>
              <a:t>Bakhshy</a:t>
            </a:r>
            <a:r>
              <a:rPr lang="en-US" sz="1100" dirty="0">
                <a:latin typeface="+mj-lt"/>
              </a:rPr>
              <a:t>, Schizophrenia Awareness Association (India); Anja Baumann, Action Mental Health Germany (Germany); Jerome </a:t>
            </a:r>
            <a:r>
              <a:rPr lang="en-US" sz="1100" dirty="0" err="1">
                <a:latin typeface="+mj-lt"/>
              </a:rPr>
              <a:t>Bickenbach</a:t>
            </a:r>
            <a:r>
              <a:rPr lang="en-US" sz="1100" dirty="0">
                <a:latin typeface="+mj-lt"/>
              </a:rPr>
              <a:t>, University of Lucerne (Switzerland); Jean-Sébastien Blanc, Association for the Prevention of Torture (Switzerland); Pat Bracken, Independent Consultant Psychiatrist (Ireland); Simon Bradstreet, University of Glasgow (United Kingdom); Claudia Pellegrini Braga, University of São Paulo (Brazil); Rio de Janeiro Public </a:t>
            </a:r>
            <a:r>
              <a:rPr lang="lt-LT" sz="1100" dirty="0" err="1">
                <a:latin typeface="+mj-lt"/>
              </a:rPr>
              <a:t>Prosecutor's</a:t>
            </a:r>
            <a:r>
              <a:rPr lang="lt-LT" sz="1100" dirty="0">
                <a:latin typeface="+mj-lt"/>
              </a:rPr>
              <a:t> Office (</a:t>
            </a:r>
            <a:r>
              <a:rPr lang="lt-LT" sz="1100" dirty="0" err="1">
                <a:latin typeface="+mj-lt"/>
              </a:rPr>
              <a:t>Brazil</a:t>
            </a:r>
            <a:r>
              <a:rPr lang="lt-LT" sz="1100" dirty="0">
                <a:latin typeface="+mj-lt"/>
              </a:rPr>
              <a:t>); </a:t>
            </a:r>
            <a:r>
              <a:rPr lang="lt-LT" sz="1100" dirty="0" err="1">
                <a:latin typeface="+mj-lt"/>
              </a:rPr>
              <a:t>Patricia</a:t>
            </a:r>
            <a:r>
              <a:rPr lang="lt-LT" sz="1100" dirty="0">
                <a:latin typeface="+mj-lt"/>
              </a:rPr>
              <a:t> </a:t>
            </a:r>
            <a:r>
              <a:rPr lang="lt-LT" sz="1100" dirty="0" err="1">
                <a:latin typeface="+mj-lt"/>
              </a:rPr>
              <a:t>Brogna</a:t>
            </a:r>
            <a:r>
              <a:rPr lang="lt-LT" sz="1100" dirty="0">
                <a:latin typeface="+mj-lt"/>
              </a:rPr>
              <a:t>, </a:t>
            </a:r>
            <a:r>
              <a:rPr lang="lt-LT" sz="1100" dirty="0" err="1">
                <a:latin typeface="+mj-lt"/>
              </a:rPr>
              <a:t>National</a:t>
            </a:r>
            <a:r>
              <a:rPr lang="lt-LT" sz="1100" dirty="0">
                <a:latin typeface="+mj-lt"/>
              </a:rPr>
              <a:t> </a:t>
            </a:r>
            <a:r>
              <a:rPr lang="lt-LT" sz="1100" dirty="0" err="1">
                <a:latin typeface="+mj-lt"/>
              </a:rPr>
              <a:t>School</a:t>
            </a:r>
            <a:r>
              <a:rPr lang="lt-LT" sz="1100" dirty="0">
                <a:latin typeface="+mj-lt"/>
              </a:rPr>
              <a:t> </a:t>
            </a:r>
            <a:r>
              <a:rPr lang="lt-LT" sz="1100" dirty="0" err="1">
                <a:latin typeface="+mj-lt"/>
              </a:rPr>
              <a:t>of</a:t>
            </a:r>
            <a:r>
              <a:rPr lang="lt-LT" sz="1100" dirty="0">
                <a:latin typeface="+mj-lt"/>
              </a:rPr>
              <a:t> </a:t>
            </a:r>
            <a:r>
              <a:rPr lang="lt-LT" sz="1100" dirty="0" err="1">
                <a:latin typeface="+mj-lt"/>
              </a:rPr>
              <a:t>Occupational</a:t>
            </a:r>
            <a:r>
              <a:rPr lang="lt-LT" sz="1100" dirty="0">
                <a:latin typeface="+mj-lt"/>
              </a:rPr>
              <a:t> </a:t>
            </a:r>
            <a:r>
              <a:rPr lang="lt-LT" sz="1100" dirty="0" err="1">
                <a:latin typeface="+mj-lt"/>
              </a:rPr>
              <a:t>Therapy</a:t>
            </a:r>
            <a:r>
              <a:rPr lang="lt-LT" sz="1100" dirty="0">
                <a:latin typeface="+mj-lt"/>
              </a:rPr>
              <a:t>, (Argentina); </a:t>
            </a:r>
            <a:r>
              <a:rPr lang="lt-LT" sz="1100" dirty="0" err="1">
                <a:latin typeface="+mj-lt"/>
              </a:rPr>
              <a:t>Celia</a:t>
            </a:r>
            <a:r>
              <a:rPr lang="lt-LT" sz="1100" dirty="0">
                <a:latin typeface="+mj-lt"/>
              </a:rPr>
              <a:t> </a:t>
            </a:r>
            <a:r>
              <a:rPr lang="lt-LT" sz="1100" dirty="0" err="1">
                <a:latin typeface="+mj-lt"/>
              </a:rPr>
              <a:t>Brown</a:t>
            </a:r>
            <a:r>
              <a:rPr lang="lt-LT" sz="1100" dirty="0">
                <a:latin typeface="+mj-lt"/>
              </a:rPr>
              <a:t>, </a:t>
            </a:r>
            <a:r>
              <a:rPr lang="lt-LT" sz="1100" dirty="0" err="1">
                <a:latin typeface="+mj-lt"/>
              </a:rPr>
              <a:t>MindFreedom</a:t>
            </a:r>
            <a:r>
              <a:rPr lang="lt-LT" sz="1100" dirty="0">
                <a:latin typeface="+mj-lt"/>
              </a:rPr>
              <a:t> International, (United </a:t>
            </a:r>
            <a:r>
              <a:rPr lang="lt-LT" sz="1100" dirty="0" err="1">
                <a:latin typeface="+mj-lt"/>
              </a:rPr>
              <a:t>States</a:t>
            </a:r>
            <a:r>
              <a:rPr lang="lt-LT" sz="1100" dirty="0">
                <a:latin typeface="+mj-lt"/>
              </a:rPr>
              <a:t> </a:t>
            </a:r>
            <a:r>
              <a:rPr lang="lt-LT" sz="1100" dirty="0" err="1">
                <a:latin typeface="+mj-lt"/>
              </a:rPr>
              <a:t>of</a:t>
            </a:r>
            <a:r>
              <a:rPr lang="lt-LT" sz="1100" dirty="0">
                <a:latin typeface="+mj-lt"/>
              </a:rPr>
              <a:t> America); </a:t>
            </a:r>
            <a:r>
              <a:rPr lang="lt-LT" sz="1100" dirty="0" err="1">
                <a:latin typeface="+mj-lt"/>
              </a:rPr>
              <a:t>Kimberly</a:t>
            </a:r>
            <a:r>
              <a:rPr lang="lt-LT" sz="1100" dirty="0">
                <a:latin typeface="+mj-lt"/>
              </a:rPr>
              <a:t> </a:t>
            </a:r>
            <a:r>
              <a:rPr lang="lt-LT" sz="1100" dirty="0" err="1">
                <a:latin typeface="+mj-lt"/>
              </a:rPr>
              <a:t>Budnick</a:t>
            </a:r>
            <a:r>
              <a:rPr lang="lt-LT" sz="1100" dirty="0">
                <a:latin typeface="+mj-lt"/>
              </a:rPr>
              <a:t>, </a:t>
            </a:r>
            <a:r>
              <a:rPr lang="lt-LT" sz="1100" dirty="0" err="1">
                <a:latin typeface="+mj-lt"/>
              </a:rPr>
              <a:t>Head</a:t>
            </a:r>
            <a:r>
              <a:rPr lang="lt-LT" sz="1100" dirty="0">
                <a:latin typeface="+mj-lt"/>
              </a:rPr>
              <a:t> </a:t>
            </a:r>
            <a:r>
              <a:rPr lang="lt-LT" sz="1100" dirty="0" err="1">
                <a:latin typeface="+mj-lt"/>
              </a:rPr>
              <a:t>Start</a:t>
            </a:r>
            <a:r>
              <a:rPr lang="lt-LT" sz="1100" dirty="0">
                <a:latin typeface="+mj-lt"/>
              </a:rPr>
              <a:t> </a:t>
            </a:r>
            <a:r>
              <a:rPr lang="lt-LT" sz="1100" dirty="0" err="1">
                <a:latin typeface="+mj-lt"/>
              </a:rPr>
              <a:t>Teacher</a:t>
            </a:r>
            <a:r>
              <a:rPr lang="lt-LT" sz="1100" dirty="0">
                <a:latin typeface="+mj-lt"/>
              </a:rPr>
              <a:t>/</a:t>
            </a:r>
            <a:r>
              <a:rPr lang="lt-LT" sz="1100" dirty="0" err="1">
                <a:latin typeface="+mj-lt"/>
              </a:rPr>
              <a:t>Early</a:t>
            </a:r>
            <a:r>
              <a:rPr lang="lt-LT" sz="1100" dirty="0">
                <a:latin typeface="+mj-lt"/>
              </a:rPr>
              <a:t> </a:t>
            </a:r>
            <a:r>
              <a:rPr lang="lt-LT" sz="1100" dirty="0" err="1">
                <a:latin typeface="+mj-lt"/>
              </a:rPr>
              <a:t>Childhood</a:t>
            </a:r>
            <a:r>
              <a:rPr lang="lt-LT" sz="1100" dirty="0">
                <a:latin typeface="+mj-lt"/>
              </a:rPr>
              <a:t> </a:t>
            </a:r>
            <a:r>
              <a:rPr lang="lt-LT" sz="1100" dirty="0" err="1">
                <a:latin typeface="+mj-lt"/>
              </a:rPr>
              <a:t>Educator</a:t>
            </a:r>
            <a:r>
              <a:rPr lang="lt-LT" sz="1100" dirty="0">
                <a:latin typeface="+mj-lt"/>
              </a:rPr>
              <a:t> (United </a:t>
            </a:r>
            <a:r>
              <a:rPr lang="lt-LT" sz="1100" dirty="0" err="1">
                <a:latin typeface="+mj-lt"/>
              </a:rPr>
              <a:t>States</a:t>
            </a:r>
            <a:r>
              <a:rPr lang="lt-LT" sz="1100" dirty="0">
                <a:latin typeface="+mj-lt"/>
              </a:rPr>
              <a:t> </a:t>
            </a:r>
            <a:r>
              <a:rPr lang="lt-LT" sz="1100" dirty="0" err="1">
                <a:latin typeface="+mj-lt"/>
              </a:rPr>
              <a:t>of</a:t>
            </a:r>
            <a:r>
              <a:rPr lang="lt-LT" sz="1100" dirty="0">
                <a:latin typeface="+mj-lt"/>
              </a:rPr>
              <a:t> America); </a:t>
            </a:r>
            <a:r>
              <a:rPr lang="lt-LT" sz="1100" dirty="0" err="1">
                <a:latin typeface="+mj-lt"/>
              </a:rPr>
              <a:t>Janice</a:t>
            </a:r>
            <a:r>
              <a:rPr lang="lt-LT" sz="1100" dirty="0">
                <a:latin typeface="+mj-lt"/>
              </a:rPr>
              <a:t> </a:t>
            </a:r>
            <a:r>
              <a:rPr lang="lt-LT" sz="1100" dirty="0" err="1">
                <a:latin typeface="+mj-lt"/>
              </a:rPr>
              <a:t>Cambri</a:t>
            </a:r>
            <a:r>
              <a:rPr lang="lt-LT" sz="1100" dirty="0">
                <a:latin typeface="+mj-lt"/>
              </a:rPr>
              <a:t>, </a:t>
            </a:r>
            <a:r>
              <a:rPr lang="lt-LT" sz="1100" dirty="0" err="1">
                <a:latin typeface="+mj-lt"/>
              </a:rPr>
              <a:t>Psychosocial</a:t>
            </a:r>
            <a:r>
              <a:rPr lang="lt-LT" sz="1100" dirty="0">
                <a:latin typeface="+mj-lt"/>
              </a:rPr>
              <a:t> </a:t>
            </a:r>
            <a:r>
              <a:rPr lang="lt-LT" sz="1100" dirty="0" err="1">
                <a:latin typeface="+mj-lt"/>
              </a:rPr>
              <a:t>Disability</a:t>
            </a:r>
            <a:r>
              <a:rPr lang="lt-LT" sz="1100" dirty="0">
                <a:latin typeface="+mj-lt"/>
              </a:rPr>
              <a:t> </a:t>
            </a:r>
            <a:r>
              <a:rPr lang="lt-LT" sz="1100" dirty="0" err="1">
                <a:latin typeface="+mj-lt"/>
              </a:rPr>
              <a:t>Inclusive</a:t>
            </a:r>
            <a:r>
              <a:rPr lang="lt-LT" sz="1100" dirty="0">
                <a:latin typeface="+mj-lt"/>
              </a:rPr>
              <a:t> </a:t>
            </a:r>
            <a:r>
              <a:rPr lang="lt-LT" sz="1100" dirty="0" err="1">
                <a:latin typeface="+mj-lt"/>
              </a:rPr>
              <a:t>Philippines</a:t>
            </a:r>
            <a:r>
              <a:rPr lang="lt-LT" sz="1100" dirty="0">
                <a:latin typeface="+mj-lt"/>
              </a:rPr>
              <a:t> (</a:t>
            </a:r>
            <a:r>
              <a:rPr lang="lt-LT" sz="1100" dirty="0" err="1">
                <a:latin typeface="+mj-lt"/>
              </a:rPr>
              <a:t>Philippines</a:t>
            </a:r>
            <a:r>
              <a:rPr lang="lt-LT" sz="1100" dirty="0">
                <a:latin typeface="+mj-lt"/>
              </a:rPr>
              <a:t>); </a:t>
            </a:r>
            <a:r>
              <a:rPr lang="lt-LT" sz="1100" dirty="0" err="1">
                <a:latin typeface="+mj-lt"/>
              </a:rPr>
              <a:t>Aleisha</a:t>
            </a:r>
            <a:r>
              <a:rPr lang="lt-LT" sz="1100" dirty="0">
                <a:latin typeface="+mj-lt"/>
              </a:rPr>
              <a:t> </a:t>
            </a:r>
            <a:r>
              <a:rPr lang="lt-LT" sz="1100" dirty="0" err="1">
                <a:latin typeface="+mj-lt"/>
              </a:rPr>
              <a:t>Carroll</a:t>
            </a:r>
            <a:r>
              <a:rPr lang="lt-LT" sz="1100" dirty="0">
                <a:latin typeface="+mj-lt"/>
              </a:rPr>
              <a:t>, CBM </a:t>
            </a:r>
            <a:r>
              <a:rPr lang="lt-LT" sz="1100" dirty="0" err="1">
                <a:latin typeface="+mj-lt"/>
              </a:rPr>
              <a:t>Australia</a:t>
            </a:r>
            <a:r>
              <a:rPr lang="lt-LT" sz="1100" dirty="0">
                <a:latin typeface="+mj-lt"/>
              </a:rPr>
              <a:t> (</a:t>
            </a:r>
            <a:r>
              <a:rPr lang="lt-LT" sz="1100" dirty="0" err="1">
                <a:latin typeface="+mj-lt"/>
              </a:rPr>
              <a:t>Australia</a:t>
            </a:r>
            <a:r>
              <a:rPr lang="lt-LT" sz="1100" dirty="0">
                <a:latin typeface="+mj-lt"/>
              </a:rPr>
              <a:t>); Mauro </a:t>
            </a:r>
            <a:r>
              <a:rPr lang="lt-LT" sz="1100" dirty="0" err="1">
                <a:latin typeface="+mj-lt"/>
              </a:rPr>
              <a:t>Giovanni</a:t>
            </a:r>
            <a:r>
              <a:rPr lang="lt-LT" sz="1100" dirty="0">
                <a:latin typeface="+mj-lt"/>
              </a:rPr>
              <a:t> </a:t>
            </a:r>
            <a:r>
              <a:rPr lang="lt-LT" sz="1100" dirty="0" err="1">
                <a:latin typeface="+mj-lt"/>
              </a:rPr>
              <a:t>Carta</a:t>
            </a:r>
            <a:r>
              <a:rPr lang="lt-LT" sz="1100" dirty="0">
                <a:latin typeface="+mj-lt"/>
              </a:rPr>
              <a:t>, </a:t>
            </a:r>
            <a:r>
              <a:rPr lang="lt-LT" sz="1100" dirty="0" err="1">
                <a:latin typeface="+mj-lt"/>
              </a:rPr>
              <a:t>Università</a:t>
            </a:r>
            <a:r>
              <a:rPr lang="lt-LT" sz="1100" dirty="0">
                <a:latin typeface="+mj-lt"/>
              </a:rPr>
              <a:t> degli </a:t>
            </a:r>
            <a:r>
              <a:rPr lang="lt-LT" sz="1100" dirty="0" err="1">
                <a:latin typeface="+mj-lt"/>
              </a:rPr>
              <a:t>studi</a:t>
            </a:r>
            <a:r>
              <a:rPr lang="lt-LT" sz="1100" dirty="0">
                <a:latin typeface="+mj-lt"/>
              </a:rPr>
              <a:t> di </a:t>
            </a:r>
            <a:r>
              <a:rPr lang="lt-LT" sz="1100" dirty="0" err="1">
                <a:latin typeface="+mj-lt"/>
              </a:rPr>
              <a:t>Cagliari</a:t>
            </a:r>
            <a:r>
              <a:rPr lang="lt-LT" sz="1100" dirty="0">
                <a:latin typeface="+mj-lt"/>
              </a:rPr>
              <a:t> (</a:t>
            </a:r>
            <a:r>
              <a:rPr lang="lt-LT" sz="1100" dirty="0" err="1">
                <a:latin typeface="+mj-lt"/>
              </a:rPr>
              <a:t>Italy</a:t>
            </a:r>
            <a:r>
              <a:rPr lang="lt-LT" sz="1100" dirty="0">
                <a:latin typeface="+mj-lt"/>
              </a:rPr>
              <a:t>); </a:t>
            </a:r>
            <a:r>
              <a:rPr lang="lt-LT" sz="1100" dirty="0" err="1">
                <a:latin typeface="+mj-lt"/>
              </a:rPr>
              <a:t>Chauhan</a:t>
            </a:r>
            <a:r>
              <a:rPr lang="lt-LT" sz="1100" dirty="0">
                <a:latin typeface="+mj-lt"/>
              </a:rPr>
              <a:t> </a:t>
            </a:r>
            <a:r>
              <a:rPr lang="lt-LT" sz="1100" dirty="0" err="1">
                <a:latin typeface="+mj-lt"/>
              </a:rPr>
              <a:t>Ajay</a:t>
            </a:r>
            <a:r>
              <a:rPr lang="lt-LT" sz="1100" dirty="0">
                <a:latin typeface="+mj-lt"/>
              </a:rPr>
              <a:t>, </a:t>
            </a:r>
            <a:r>
              <a:rPr lang="lt-LT" sz="1100" dirty="0" err="1">
                <a:latin typeface="+mj-lt"/>
              </a:rPr>
              <a:t>State</a:t>
            </a:r>
            <a:r>
              <a:rPr lang="lt-LT" sz="1100" dirty="0">
                <a:latin typeface="+mj-lt"/>
              </a:rPr>
              <a:t> </a:t>
            </a:r>
            <a:r>
              <a:rPr lang="lt-LT" sz="1100" dirty="0" err="1">
                <a:latin typeface="+mj-lt"/>
              </a:rPr>
              <a:t>Mental</a:t>
            </a:r>
            <a:r>
              <a:rPr lang="lt-LT" sz="1100" dirty="0">
                <a:latin typeface="+mj-lt"/>
              </a:rPr>
              <a:t> </a:t>
            </a:r>
            <a:r>
              <a:rPr lang="lt-LT" sz="1100" dirty="0" err="1">
                <a:latin typeface="+mj-lt"/>
              </a:rPr>
              <a:t>Health</a:t>
            </a:r>
            <a:r>
              <a:rPr lang="lt-LT" sz="1100" dirty="0">
                <a:latin typeface="+mj-lt"/>
              </a:rPr>
              <a:t> </a:t>
            </a:r>
            <a:r>
              <a:rPr lang="lt-LT" sz="1100" dirty="0" err="1">
                <a:latin typeface="+mj-lt"/>
              </a:rPr>
              <a:t>Authority</a:t>
            </a:r>
            <a:r>
              <a:rPr lang="lt-LT" sz="1100" dirty="0">
                <a:latin typeface="+mj-lt"/>
              </a:rPr>
              <a:t>, </a:t>
            </a:r>
            <a:r>
              <a:rPr lang="lt-LT" sz="1100" dirty="0" err="1">
                <a:latin typeface="+mj-lt"/>
              </a:rPr>
              <a:t>Gujarat</a:t>
            </a:r>
            <a:r>
              <a:rPr lang="lt-LT" sz="1100" dirty="0">
                <a:latin typeface="+mj-lt"/>
              </a:rPr>
              <a:t>, (</a:t>
            </a:r>
            <a:r>
              <a:rPr lang="lt-LT" sz="1100" dirty="0" err="1">
                <a:latin typeface="+mj-lt"/>
              </a:rPr>
              <a:t>India</a:t>
            </a:r>
            <a:r>
              <a:rPr lang="lt-LT" sz="1100" dirty="0">
                <a:latin typeface="+mj-lt"/>
              </a:rPr>
              <a:t>); </a:t>
            </a:r>
            <a:r>
              <a:rPr lang="lt-LT" sz="1100" dirty="0" err="1">
                <a:latin typeface="+mj-lt"/>
              </a:rPr>
              <a:t>Facundo</a:t>
            </a:r>
            <a:r>
              <a:rPr lang="lt-LT" sz="1100" dirty="0">
                <a:latin typeface="+mj-lt"/>
              </a:rPr>
              <a:t> </a:t>
            </a:r>
            <a:r>
              <a:rPr lang="lt-LT" sz="1100" dirty="0" err="1">
                <a:latin typeface="+mj-lt"/>
              </a:rPr>
              <a:t>Chavez</a:t>
            </a:r>
            <a:r>
              <a:rPr lang="lt-LT" sz="1100" dirty="0">
                <a:latin typeface="+mj-lt"/>
              </a:rPr>
              <a:t> </a:t>
            </a:r>
            <a:r>
              <a:rPr lang="lt-LT" sz="1100" dirty="0" err="1">
                <a:latin typeface="+mj-lt"/>
              </a:rPr>
              <a:t>Penillas</a:t>
            </a:r>
            <a:r>
              <a:rPr lang="lt-LT" sz="1100" dirty="0">
                <a:latin typeface="+mj-lt"/>
              </a:rPr>
              <a:t>, Office </a:t>
            </a:r>
            <a:r>
              <a:rPr lang="lt-LT" sz="1100" dirty="0" err="1">
                <a:latin typeface="+mj-lt"/>
              </a:rPr>
              <a:t>of</a:t>
            </a:r>
            <a:r>
              <a:rPr lang="lt-LT" sz="1100" dirty="0">
                <a:latin typeface="+mj-lt"/>
              </a:rPr>
              <a:t> </a:t>
            </a:r>
            <a:r>
              <a:rPr lang="lt-LT" sz="1100" dirty="0" err="1">
                <a:latin typeface="+mj-lt"/>
              </a:rPr>
              <a:t>the</a:t>
            </a:r>
            <a:r>
              <a:rPr lang="lt-LT" sz="1100" dirty="0">
                <a:latin typeface="+mj-lt"/>
              </a:rPr>
              <a:t> United </a:t>
            </a:r>
            <a:r>
              <a:rPr lang="lt-LT" sz="1100" dirty="0" err="1">
                <a:latin typeface="+mj-lt"/>
              </a:rPr>
              <a:t>Nations</a:t>
            </a:r>
            <a:r>
              <a:rPr lang="lt-LT" sz="1100" dirty="0">
                <a:latin typeface="+mj-lt"/>
              </a:rPr>
              <a:t> </a:t>
            </a:r>
            <a:r>
              <a:rPr lang="lt-LT" sz="1100" dirty="0" err="1">
                <a:latin typeface="+mj-lt"/>
              </a:rPr>
              <a:t>High</a:t>
            </a:r>
            <a:r>
              <a:rPr lang="lt-LT" sz="1100" dirty="0">
                <a:latin typeface="+mj-lt"/>
              </a:rPr>
              <a:t> </a:t>
            </a:r>
            <a:r>
              <a:rPr lang="lt-LT" sz="1100" dirty="0" err="1">
                <a:latin typeface="+mj-lt"/>
              </a:rPr>
              <a:t>Commissioner</a:t>
            </a:r>
            <a:r>
              <a:rPr lang="lt-LT" sz="1100" dirty="0">
                <a:latin typeface="+mj-lt"/>
              </a:rPr>
              <a:t> </a:t>
            </a:r>
            <a:r>
              <a:rPr lang="lt-LT" sz="1100" dirty="0" err="1">
                <a:latin typeface="+mj-lt"/>
              </a:rPr>
              <a:t>for</a:t>
            </a:r>
            <a:r>
              <a:rPr lang="lt-LT" sz="1100" dirty="0">
                <a:latin typeface="+mj-lt"/>
              </a:rPr>
              <a:t> </a:t>
            </a:r>
            <a:r>
              <a:rPr lang="lt-LT" sz="1100" dirty="0" err="1">
                <a:latin typeface="+mj-lt"/>
              </a:rPr>
              <a:t>Human</a:t>
            </a:r>
            <a:r>
              <a:rPr lang="lt-LT" sz="1100" dirty="0">
                <a:latin typeface="+mj-lt"/>
              </a:rPr>
              <a:t> </a:t>
            </a:r>
            <a:r>
              <a:rPr lang="lt-LT" sz="1100" dirty="0" err="1">
                <a:latin typeface="+mj-lt"/>
              </a:rPr>
              <a:t>Rights</a:t>
            </a:r>
            <a:r>
              <a:rPr lang="lt-LT" sz="1100" dirty="0">
                <a:latin typeface="+mj-lt"/>
              </a:rPr>
              <a:t> (</a:t>
            </a:r>
            <a:r>
              <a:rPr lang="lt-LT" sz="1100" dirty="0" err="1">
                <a:latin typeface="+mj-lt"/>
              </a:rPr>
              <a:t>Switzerland</a:t>
            </a:r>
            <a:r>
              <a:rPr lang="lt-LT" sz="1100" dirty="0">
                <a:latin typeface="+mj-lt"/>
              </a:rPr>
              <a:t>); </a:t>
            </a:r>
            <a:r>
              <a:rPr lang="lt-LT" sz="1100" dirty="0" err="1">
                <a:latin typeface="+mj-lt"/>
              </a:rPr>
              <a:t>Daniel</a:t>
            </a:r>
            <a:r>
              <a:rPr lang="lt-LT" sz="1100" dirty="0">
                <a:latin typeface="+mj-lt"/>
              </a:rPr>
              <a:t> </a:t>
            </a:r>
            <a:r>
              <a:rPr lang="lt-LT" sz="1100" dirty="0" err="1">
                <a:latin typeface="+mj-lt"/>
              </a:rPr>
              <a:t>Chisholm</a:t>
            </a:r>
            <a:r>
              <a:rPr lang="lt-LT" sz="1100" dirty="0">
                <a:latin typeface="+mj-lt"/>
              </a:rPr>
              <a:t>, WHO </a:t>
            </a:r>
            <a:r>
              <a:rPr lang="lt-LT" sz="1100" dirty="0" err="1">
                <a:latin typeface="+mj-lt"/>
              </a:rPr>
              <a:t>Regional</a:t>
            </a:r>
            <a:r>
              <a:rPr lang="lt-LT" sz="1100" dirty="0">
                <a:latin typeface="+mj-lt"/>
              </a:rPr>
              <a:t> Office </a:t>
            </a:r>
            <a:r>
              <a:rPr lang="lt-LT" sz="1100" dirty="0" err="1">
                <a:latin typeface="+mj-lt"/>
              </a:rPr>
              <a:t>for</a:t>
            </a:r>
            <a:r>
              <a:rPr lang="lt-LT" sz="1100" dirty="0">
                <a:latin typeface="+mj-lt"/>
              </a:rPr>
              <a:t> </a:t>
            </a:r>
            <a:r>
              <a:rPr lang="lt-LT" sz="1100" dirty="0" err="1">
                <a:latin typeface="+mj-lt"/>
              </a:rPr>
              <a:t>Europe</a:t>
            </a:r>
            <a:r>
              <a:rPr lang="lt-LT" sz="1100" dirty="0">
                <a:latin typeface="+mj-lt"/>
              </a:rPr>
              <a:t> (</a:t>
            </a:r>
            <a:r>
              <a:rPr lang="lt-LT" sz="1100" dirty="0" err="1">
                <a:latin typeface="+mj-lt"/>
              </a:rPr>
              <a:t>Denmark</a:t>
            </a:r>
            <a:r>
              <a:rPr lang="lt-LT" sz="1100" dirty="0">
                <a:latin typeface="+mj-lt"/>
              </a:rPr>
              <a:t>); </a:t>
            </a:r>
            <a:endParaRPr lang="en-US" sz="1100" dirty="0">
              <a:latin typeface="+mj-lt"/>
            </a:endParaRPr>
          </a:p>
        </p:txBody>
      </p:sp>
    </p:spTree>
    <p:extLst>
      <p:ext uri="{BB962C8B-B14F-4D97-AF65-F5344CB8AC3E}">
        <p14:creationId xmlns:p14="http://schemas.microsoft.com/office/powerpoint/2010/main" val="33188887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496888"/>
            <a:ext cx="5529262" cy="3111500"/>
          </a:xfrm>
        </p:spPr>
      </p:sp>
      <p:sp>
        <p:nvSpPr>
          <p:cNvPr id="3" name="Notes Placeholder 2"/>
          <p:cNvSpPr>
            <a:spLocks noGrp="1"/>
          </p:cNvSpPr>
          <p:nvPr>
            <p:ph type="body" idx="1"/>
          </p:nvPr>
        </p:nvSpPr>
        <p:spPr>
          <a:xfrm>
            <a:off x="680879" y="3608763"/>
            <a:ext cx="5447030" cy="5833390"/>
          </a:xfrm>
        </p:spPr>
        <p:txBody>
          <a:bodyPr/>
          <a:lstStyle/>
          <a:p>
            <a:pPr marR="60325"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Next, ask participants the following question: </a:t>
            </a:r>
            <a:endParaRPr lang="x-none">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spcAft>
                <a:spcPts val="600"/>
              </a:spcAft>
            </a:pPr>
            <a:r>
              <a:rPr lang="en-GB" b="1" dirty="0">
                <a:latin typeface="Calibri" panose="020F0502020204030204" pitchFamily="34" charset="0"/>
                <a:ea typeface="SimSun" panose="02010600030101010101" pitchFamily="2" charset="-122"/>
                <a:cs typeface="Calibri" panose="020F0502020204030204" pitchFamily="34" charset="0"/>
              </a:rPr>
              <a:t>How are people with psychosocial, intellectual or cognitive disabilities often perceived by society?</a:t>
            </a:r>
            <a:endParaRPr lang="x-none" b="1">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Examples of answers from participants may include negative views and stereotypes – e.g. that people with psychosocial, intellectual or cognitive disabilities are incapable of working, are incapable of making decisions about themselves, should be medicated and/or locked up in institutions etc</a:t>
            </a:r>
            <a:endParaRPr lang="x-none">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It may also be interesting to note that:</a:t>
            </a:r>
            <a:endParaRPr lang="x-none">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Mental health practitioners and others may sometimes have a very limited view or perception of people with psychosocial, intellectual or cognitive disabilities. For instance, they see people with psychosocial disabilities only at a very specific time in their life (e.g. when they are experiencing distress or in a crisis). They may also see people with intellectual or cognitive </a:t>
            </a:r>
            <a:r>
              <a:rPr lang="en-GB" dirty="0" err="1">
                <a:solidFill>
                  <a:srgbClr val="4F81BD"/>
                </a:solidFill>
                <a:latin typeface="Calibri" panose="020F0502020204030204" pitchFamily="34" charset="0"/>
                <a:ea typeface="SimSun" panose="02010600030101010101" pitchFamily="2" charset="-122"/>
                <a:cs typeface="Calibri" panose="020F0502020204030204" pitchFamily="34" charset="0"/>
              </a:rPr>
              <a:t>disabilies</a:t>
            </a: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 in specific contexts (e.g. residential services) where people do not have opportunities to develop their potential. Because practitioners do not see these people at other times in their life or in different contexts, they have only a very limited view of the persons concerned and of what they can achieve, which does not accurately reflect the person as a whole. </a:t>
            </a:r>
            <a:endParaRPr lang="x-none">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17</a:t>
            </a:fld>
            <a:endParaRPr lang="en-GB"/>
          </a:p>
        </p:txBody>
      </p:sp>
    </p:spTree>
    <p:extLst>
      <p:ext uri="{BB962C8B-B14F-4D97-AF65-F5344CB8AC3E}">
        <p14:creationId xmlns:p14="http://schemas.microsoft.com/office/powerpoint/2010/main" val="8849613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8175" y="496888"/>
            <a:ext cx="5530850" cy="3111500"/>
          </a:xfrm>
        </p:spPr>
      </p:sp>
      <p:sp>
        <p:nvSpPr>
          <p:cNvPr id="3" name="Notes Placeholder 2"/>
          <p:cNvSpPr>
            <a:spLocks noGrp="1"/>
          </p:cNvSpPr>
          <p:nvPr>
            <p:ph type="body" idx="1"/>
          </p:nvPr>
        </p:nvSpPr>
        <p:spPr>
          <a:xfrm>
            <a:off x="680879" y="3608763"/>
            <a:ext cx="5447030" cy="5833390"/>
          </a:xfrm>
        </p:spPr>
        <p:txBody>
          <a:bodyPr/>
          <a:lstStyle/>
          <a:p>
            <a:pPr marR="60325" algn="just"/>
            <a:r>
              <a:rPr lang="en-GB" sz="1100" dirty="0">
                <a:solidFill>
                  <a:srgbClr val="4F81BD"/>
                </a:solidFill>
                <a:latin typeface="Calibri" panose="020F0502020204030204" pitchFamily="34" charset="0"/>
                <a:ea typeface="SimSun" panose="02010600030101010101" pitchFamily="2" charset="-122"/>
                <a:cs typeface="Calibri" panose="020F0502020204030204" pitchFamily="34" charset="0"/>
              </a:rPr>
              <a:t>Use this discussion as an opportunity to explore the common labels and abusive words imposed on people with psychosocial, intellectual or cognitive disabilities. Ask participants:</a:t>
            </a:r>
            <a:endParaRPr lang="x-none" sz="1100">
              <a:latin typeface="Calibri" panose="020F0502020204030204" pitchFamily="34" charset="0"/>
              <a:ea typeface="SimSun" panose="02010600030101010101" pitchFamily="2" charset="-122"/>
              <a:cs typeface="Arial" panose="020B0604020202020204" pitchFamily="34" charset="0"/>
            </a:endParaRPr>
          </a:p>
          <a:p>
            <a:pPr marR="60325" algn="just"/>
            <a:r>
              <a:rPr lang="en-GB" sz="1100" b="1" dirty="0">
                <a:latin typeface="Calibri" panose="020F0502020204030204" pitchFamily="34" charset="0"/>
                <a:ea typeface="SimSun" panose="02010600030101010101" pitchFamily="2" charset="-122"/>
                <a:cs typeface="Calibri" panose="020F0502020204030204" pitchFamily="34" charset="0"/>
              </a:rPr>
              <a:t>What are some common labels or abusive words used in relation to people with psychosocial, intellectual or cognitive disabilities?</a:t>
            </a:r>
          </a:p>
          <a:p>
            <a:pPr marR="60325" algn="just"/>
            <a:endParaRPr lang="x-none" sz="1100" b="1">
              <a:latin typeface="Calibri" panose="020F0502020204030204" pitchFamily="34" charset="0"/>
              <a:ea typeface="SimSun" panose="02010600030101010101" pitchFamily="2" charset="-122"/>
              <a:cs typeface="Arial" panose="020B0604020202020204" pitchFamily="34" charset="0"/>
            </a:endParaRPr>
          </a:p>
          <a:p>
            <a:pPr marR="60325" algn="just"/>
            <a:r>
              <a:rPr lang="en-GB" sz="1100" dirty="0">
                <a:solidFill>
                  <a:srgbClr val="4F81BD"/>
                </a:solidFill>
                <a:latin typeface="Calibri" panose="020F0502020204030204" pitchFamily="34" charset="0"/>
                <a:ea typeface="SimSun" panose="02010600030101010101" pitchFamily="2" charset="-122"/>
                <a:cs typeface="Calibri" panose="020F0502020204030204" pitchFamily="34" charset="0"/>
              </a:rPr>
              <a:t>Once they have given some examples (e.g. mad, manic, mental case, schizophrenic, demented, retarded, imbecile, screwed up, stupid, mentally ill), explore with participants the terms and the language that they think are acceptable when referring to or addressing each of these groups of people in their own context and country.</a:t>
            </a:r>
          </a:p>
          <a:p>
            <a:pPr marR="60325" algn="just"/>
            <a:endParaRPr lang="x-none" sz="1100">
              <a:latin typeface="Calibri" panose="020F0502020204030204" pitchFamily="34" charset="0"/>
              <a:ea typeface="SimSun" panose="02010600030101010101" pitchFamily="2" charset="-122"/>
              <a:cs typeface="Arial" panose="020B0604020202020204" pitchFamily="34" charset="0"/>
            </a:endParaRPr>
          </a:p>
          <a:p>
            <a:pPr marR="60325" algn="just"/>
            <a:r>
              <a:rPr lang="en-GB" sz="1100" dirty="0">
                <a:solidFill>
                  <a:srgbClr val="4F81BD"/>
                </a:solidFill>
                <a:latin typeface="Calibri" panose="020F0502020204030204" pitchFamily="34" charset="0"/>
                <a:ea typeface="SimSun" panose="02010600030101010101" pitchFamily="2" charset="-122"/>
                <a:cs typeface="Calibri" panose="020F0502020204030204" pitchFamily="34" charset="0"/>
              </a:rPr>
              <a:t>For instance some people with psychosocial disabilities may find the term “people with a psychiatric diagnosis” acceptable while others may not. Others may prefer “people with mental health conditions” or “people with psychosocial disabilities” etc. </a:t>
            </a:r>
          </a:p>
          <a:p>
            <a:pPr marR="60325" algn="just"/>
            <a:endParaRPr lang="x-none" sz="1100">
              <a:latin typeface="Calibri" panose="020F0502020204030204" pitchFamily="34" charset="0"/>
              <a:ea typeface="SimSun" panose="02010600030101010101" pitchFamily="2" charset="-122"/>
              <a:cs typeface="Arial" panose="020B0604020202020204" pitchFamily="34" charset="0"/>
            </a:endParaRPr>
          </a:p>
          <a:p>
            <a:pPr marR="60325" algn="just"/>
            <a:r>
              <a:rPr lang="en-GB" sz="1100" dirty="0">
                <a:solidFill>
                  <a:srgbClr val="4F81BD"/>
                </a:solidFill>
                <a:latin typeface="Calibri" panose="020F0502020204030204" pitchFamily="34" charset="0"/>
                <a:ea typeface="SimSun" panose="02010600030101010101" pitchFamily="2" charset="-122"/>
                <a:cs typeface="Calibri" panose="020F0502020204030204" pitchFamily="34" charset="0"/>
              </a:rPr>
              <a:t>People with intellectual disabilities may prefer terms such as “learning disabilities”.  </a:t>
            </a:r>
          </a:p>
          <a:p>
            <a:pPr marR="60325" algn="just"/>
            <a:r>
              <a:rPr lang="en-GB" sz="1100" dirty="0">
                <a:solidFill>
                  <a:srgbClr val="4F81BD"/>
                </a:solidFill>
                <a:latin typeface="Calibri" panose="020F0502020204030204" pitchFamily="34" charset="0"/>
                <a:ea typeface="SimSun" panose="02010600030101010101" pitchFamily="2" charset="-122"/>
                <a:cs typeface="Calibri" panose="020F0502020204030204" pitchFamily="34" charset="0"/>
              </a:rPr>
              <a:t>Similarly, some people with cognitive disabilities may identify with certain diagnoses such as “people with dementia” “people with Alzheimer” or “people with autism spectrum disorders” while others may not.</a:t>
            </a:r>
          </a:p>
          <a:p>
            <a:pPr marR="60325" algn="just"/>
            <a:endParaRPr lang="x-none" sz="1100">
              <a:latin typeface="Calibri" panose="020F0502020204030204" pitchFamily="34" charset="0"/>
              <a:ea typeface="SimSun" panose="02010600030101010101" pitchFamily="2" charset="-122"/>
              <a:cs typeface="Arial" panose="020B0604020202020204" pitchFamily="34" charset="0"/>
            </a:endParaRPr>
          </a:p>
          <a:p>
            <a:pPr marR="60325" algn="just"/>
            <a:r>
              <a:rPr lang="en-GB" sz="1100" dirty="0">
                <a:solidFill>
                  <a:srgbClr val="4F81BD"/>
                </a:solidFill>
                <a:latin typeface="Calibri" panose="020F0502020204030204" pitchFamily="34" charset="0"/>
                <a:ea typeface="SimSun" panose="02010600030101010101" pitchFamily="2" charset="-122"/>
                <a:cs typeface="Calibri" panose="020F0502020204030204" pitchFamily="34" charset="0"/>
              </a:rPr>
              <a:t>When referring to people who are using or who have used mental health or social services, some persons may prefer terms such as “consumers” or “survivors of psychiatry” while still others may prefer “mental health service users”.</a:t>
            </a:r>
          </a:p>
          <a:p>
            <a:pPr marR="60325" algn="just"/>
            <a:endParaRPr lang="x-none" sz="1100">
              <a:latin typeface="Calibri" panose="020F0502020204030204" pitchFamily="34" charset="0"/>
              <a:ea typeface="SimSun" panose="02010600030101010101" pitchFamily="2" charset="-122"/>
              <a:cs typeface="Arial" panose="020B0604020202020204" pitchFamily="34" charset="0"/>
            </a:endParaRPr>
          </a:p>
          <a:p>
            <a:pPr marR="60325" algn="just"/>
            <a:r>
              <a:rPr lang="en-GB" sz="1100" dirty="0">
                <a:solidFill>
                  <a:srgbClr val="4F81BD"/>
                </a:solidFill>
                <a:latin typeface="Calibri" panose="020F0502020204030204" pitchFamily="34" charset="0"/>
                <a:ea typeface="SimSun" panose="02010600030101010101" pitchFamily="2" charset="-122"/>
                <a:cs typeface="Calibri" panose="020F0502020204030204" pitchFamily="34" charset="0"/>
              </a:rPr>
              <a:t>It may be interesting to note that sometimes the same word may be considered abusive in one context although, in another context, it may be considered neutral or even positive. The word “mad” for example has been claimed by the “Mad pride” movement.</a:t>
            </a:r>
            <a:endParaRPr lang="x-none" sz="1100">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18</a:t>
            </a:fld>
            <a:endParaRPr lang="en-GB"/>
          </a:p>
        </p:txBody>
      </p:sp>
    </p:spTree>
    <p:extLst>
      <p:ext uri="{BB962C8B-B14F-4D97-AF65-F5344CB8AC3E}">
        <p14:creationId xmlns:p14="http://schemas.microsoft.com/office/powerpoint/2010/main" val="17299409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496888"/>
            <a:ext cx="5529262" cy="3111500"/>
          </a:xfrm>
        </p:spPr>
      </p:sp>
      <p:sp>
        <p:nvSpPr>
          <p:cNvPr id="3" name="Notes Placeholder 2"/>
          <p:cNvSpPr>
            <a:spLocks noGrp="1"/>
          </p:cNvSpPr>
          <p:nvPr>
            <p:ph type="body" idx="1"/>
          </p:nvPr>
        </p:nvSpPr>
        <p:spPr>
          <a:xfrm>
            <a:off x="680879" y="3608763"/>
            <a:ext cx="5447030" cy="5833390"/>
          </a:xfrm>
        </p:spPr>
        <p:txBody>
          <a:bodyPr/>
          <a:lstStyle/>
          <a:p>
            <a:pPr marR="60325" algn="just">
              <a:lnSpc>
                <a:spcPct val="115000"/>
              </a:lnSpc>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At this point, show one or more of the following videos to participants:</a:t>
            </a:r>
            <a:endParaRPr lang="x-none">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 </a:t>
            </a:r>
            <a:endParaRPr lang="x-none">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b="1" dirty="0">
                <a:latin typeface="Calibri" panose="020F0502020204030204" pitchFamily="34" charset="0"/>
                <a:ea typeface="SimSun" panose="02010600030101010101" pitchFamily="2" charset="-122"/>
                <a:cs typeface="Calibri" panose="020F0502020204030204" pitchFamily="34" charset="0"/>
              </a:rPr>
              <a:t>1/The Gestalt Project (2012) Stop the Stigma (Mental Health Video KCM</a:t>
            </a:r>
            <a:r>
              <a:rPr lang="en-GB" dirty="0">
                <a:latin typeface="Calibri" panose="020F0502020204030204" pitchFamily="34" charset="0"/>
                <a:ea typeface="SimSun" panose="02010600030101010101" pitchFamily="2" charset="-122"/>
                <a:cs typeface="Calibri" panose="020F0502020204030204" pitchFamily="34" charset="0"/>
              </a:rPr>
              <a:t>), </a:t>
            </a:r>
            <a:r>
              <a:rPr lang="en-GB" b="1" dirty="0">
                <a:latin typeface="Calibri" panose="020F0502020204030204" pitchFamily="34" charset="0"/>
                <a:ea typeface="SimSun" panose="02010600030101010101" pitchFamily="2" charset="-122"/>
                <a:cs typeface="Calibri" panose="020F0502020204030204" pitchFamily="34" charset="0"/>
              </a:rPr>
              <a:t>Directed by Kian Connor (</a:t>
            </a:r>
            <a:r>
              <a:rPr lang="en-GB" b="1"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3" action="ppaction://hlinkfile" tooltip="Madjedi, 2012 #41">
                  <a:extLst>
                    <a:ext uri="{A12FA001-AC4F-418D-AE19-62706E023703}">
                      <ahyp:hlinkClr xmlns:ahyp="http://schemas.microsoft.com/office/drawing/2018/hyperlinkcolor" val="tx"/>
                    </a:ext>
                  </a:extLst>
                </a:hlinkClick>
              </a:rPr>
              <a:t>4</a:t>
            </a:r>
            <a:r>
              <a:rPr lang="en-GB" b="1" dirty="0">
                <a:latin typeface="Calibri" panose="020F0502020204030204" pitchFamily="34" charset="0"/>
                <a:ea typeface="SimSun" panose="02010600030101010101" pitchFamily="2" charset="-122"/>
                <a:cs typeface="Calibri" panose="020F0502020204030204" pitchFamily="34" charset="0"/>
              </a:rPr>
              <a:t>) </a:t>
            </a:r>
            <a:r>
              <a:rPr lang="en-GB" sz="800" dirty="0">
                <a:latin typeface="Calibri" panose="020F0502020204030204" pitchFamily="34" charset="0"/>
                <a:ea typeface="SimSun" panose="02010600030101010101" pitchFamily="2" charset="-122"/>
                <a:cs typeface="Arial" panose="020B0604020202020204" pitchFamily="34" charset="0"/>
              </a:rPr>
              <a:t> </a:t>
            </a:r>
            <a:r>
              <a:rPr lang="en-GB" b="1" dirty="0">
                <a:latin typeface="Calibri" panose="020F0502020204030204" pitchFamily="34" charset="0"/>
                <a:ea typeface="SimSun" panose="02010600030101010101" pitchFamily="2" charset="-122"/>
                <a:cs typeface="Calibri" panose="020F0502020204030204" pitchFamily="34" charset="0"/>
              </a:rPr>
              <a:t>(4:09 min.):</a:t>
            </a:r>
            <a:r>
              <a:rPr lang="en-GB" dirty="0">
                <a:solidFill>
                  <a:srgbClr val="3333CC"/>
                </a:solidFill>
                <a:latin typeface="Calibri" panose="020F0502020204030204" pitchFamily="34" charset="0"/>
                <a:ea typeface="SimSun" panose="02010600030101010101" pitchFamily="2" charset="-122"/>
                <a:cs typeface="Calibri" panose="020F0502020204030204" pitchFamily="34" charset="0"/>
              </a:rPr>
              <a:t> </a:t>
            </a:r>
            <a:r>
              <a:rPr lang="en-GB" u="sng" dirty="0">
                <a:solidFill>
                  <a:srgbClr val="3333CC"/>
                </a:solidFill>
                <a:latin typeface="Calibri" panose="020F0502020204030204" pitchFamily="34" charset="0"/>
                <a:ea typeface="SimSun" panose="02010600030101010101" pitchFamily="2" charset="-122"/>
                <a:cs typeface="Calibri" panose="020F0502020204030204" pitchFamily="34" charset="0"/>
              </a:rPr>
              <a:t>https://</a:t>
            </a:r>
            <a:r>
              <a:rPr lang="en-GB" u="sng" dirty="0" err="1">
                <a:solidFill>
                  <a:srgbClr val="3333CC"/>
                </a:solidFill>
                <a:latin typeface="Calibri" panose="020F0502020204030204" pitchFamily="34" charset="0"/>
                <a:ea typeface="SimSun" panose="02010600030101010101" pitchFamily="2" charset="-122"/>
                <a:cs typeface="Calibri" panose="020F0502020204030204" pitchFamily="34" charset="0"/>
              </a:rPr>
              <a:t>www.youtube.com</a:t>
            </a:r>
            <a:r>
              <a:rPr lang="en-GB" u="sng" dirty="0">
                <a:solidFill>
                  <a:srgbClr val="3333CC"/>
                </a:solidFill>
                <a:latin typeface="Calibri" panose="020F0502020204030204" pitchFamily="34" charset="0"/>
                <a:ea typeface="SimSun" panose="02010600030101010101" pitchFamily="2" charset="-122"/>
                <a:cs typeface="Calibri" panose="020F0502020204030204" pitchFamily="34" charset="0"/>
              </a:rPr>
              <a:t>/</a:t>
            </a:r>
            <a:r>
              <a:rPr lang="en-GB" u="sng" dirty="0" err="1">
                <a:solidFill>
                  <a:srgbClr val="3333CC"/>
                </a:solidFill>
                <a:latin typeface="Calibri" panose="020F0502020204030204" pitchFamily="34" charset="0"/>
                <a:ea typeface="SimSun" panose="02010600030101010101" pitchFamily="2" charset="-122"/>
                <a:cs typeface="Calibri" panose="020F0502020204030204" pitchFamily="34" charset="0"/>
              </a:rPr>
              <a:t>watch?v</a:t>
            </a:r>
            <a:r>
              <a:rPr lang="en-GB" u="sng" dirty="0">
                <a:solidFill>
                  <a:srgbClr val="3333CC"/>
                </a:solidFill>
                <a:latin typeface="Calibri" panose="020F0502020204030204" pitchFamily="34" charset="0"/>
                <a:ea typeface="SimSun" panose="02010600030101010101" pitchFamily="2" charset="-122"/>
                <a:cs typeface="Calibri" panose="020F0502020204030204" pitchFamily="34" charset="0"/>
              </a:rPr>
              <a:t>=Ol8OELgJPzw&amp;feature=</a:t>
            </a:r>
            <a:r>
              <a:rPr lang="en-GB" u="sng" dirty="0" err="1">
                <a:solidFill>
                  <a:srgbClr val="3333CC"/>
                </a:solidFill>
                <a:latin typeface="Calibri" panose="020F0502020204030204" pitchFamily="34" charset="0"/>
                <a:ea typeface="SimSun" panose="02010600030101010101" pitchFamily="2" charset="-122"/>
                <a:cs typeface="Calibri" panose="020F0502020204030204" pitchFamily="34" charset="0"/>
              </a:rPr>
              <a:t>youtu.be</a:t>
            </a:r>
            <a:r>
              <a:rPr lang="en-GB" u="sng" dirty="0">
                <a:solidFill>
                  <a:srgbClr val="3333CC"/>
                </a:solidFill>
                <a:latin typeface="Calibri" panose="020F0502020204030204" pitchFamily="34" charset="0"/>
                <a:ea typeface="SimSun" panose="02010600030101010101" pitchFamily="2" charset="-122"/>
                <a:cs typeface="Calibri" panose="020F0502020204030204" pitchFamily="34" charset="0"/>
              </a:rPr>
              <a:t> </a:t>
            </a:r>
            <a:r>
              <a:rPr lang="en-GB" dirty="0">
                <a:latin typeface="Calibri" panose="020F0502020204030204" pitchFamily="34" charset="0"/>
                <a:ea typeface="SimSun" panose="02010600030101010101" pitchFamily="2" charset="-122"/>
                <a:cs typeface="Calibri" panose="020F0502020204030204" pitchFamily="34" charset="0"/>
              </a:rPr>
              <a:t>(accessed 9 April 2019) </a:t>
            </a:r>
            <a:endParaRPr lang="x-none">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latin typeface="Calibri" panose="020F0502020204030204" pitchFamily="34" charset="0"/>
                <a:ea typeface="SimSun" panose="02010600030101010101" pitchFamily="2" charset="-122"/>
                <a:cs typeface="Calibri" panose="020F0502020204030204" pitchFamily="34" charset="0"/>
              </a:rPr>
              <a:t>This video illustrates the importance of seeing persons beyond psychiatric labels/diagnoses.</a:t>
            </a: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 </a:t>
            </a:r>
            <a:endParaRPr lang="x-none">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 </a:t>
            </a:r>
            <a:endParaRPr lang="x-none">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b="1" dirty="0">
                <a:solidFill>
                  <a:srgbClr val="000000"/>
                </a:solidFill>
                <a:latin typeface="Calibri" panose="020F0502020204030204" pitchFamily="34" charset="0"/>
                <a:ea typeface="SimSun" panose="02010600030101010101" pitchFamily="2" charset="-122"/>
                <a:cs typeface="Calibri" panose="020F0502020204030204" pitchFamily="34" charset="0"/>
              </a:rPr>
              <a:t>2/</a:t>
            </a: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 </a:t>
            </a:r>
            <a:r>
              <a:rPr lang="en-GB" b="1" dirty="0">
                <a:solidFill>
                  <a:srgbClr val="000000"/>
                </a:solidFill>
                <a:latin typeface="Calibri" panose="020F0502020204030204" pitchFamily="34" charset="0"/>
                <a:ea typeface="SimSun" panose="02010600030101010101" pitchFamily="2" charset="-122"/>
                <a:cs typeface="Calibri" panose="020F0502020204030204" pitchFamily="34" charset="0"/>
              </a:rPr>
              <a:t>Let’s talk about intellectual disabilities: Loretta Claiborne at </a:t>
            </a:r>
            <a:r>
              <a:rPr lang="en-GB" b="1" dirty="0" err="1">
                <a:solidFill>
                  <a:srgbClr val="000000"/>
                </a:solidFill>
                <a:latin typeface="Calibri" panose="020F0502020204030204" pitchFamily="34" charset="0"/>
                <a:ea typeface="SimSun" panose="02010600030101010101" pitchFamily="2" charset="-122"/>
                <a:cs typeface="Calibri" panose="020F0502020204030204" pitchFamily="34" charset="0"/>
              </a:rPr>
              <a:t>TedxMidAtlantic</a:t>
            </a:r>
            <a:r>
              <a:rPr lang="en-GB" b="1" dirty="0">
                <a:solidFill>
                  <a:srgbClr val="000000"/>
                </a:solidFill>
                <a:latin typeface="Calibri" panose="020F0502020204030204" pitchFamily="34" charset="0"/>
                <a:ea typeface="SimSun" panose="02010600030101010101" pitchFamily="2" charset="-122"/>
                <a:cs typeface="Calibri" panose="020F0502020204030204" pitchFamily="34" charset="0"/>
              </a:rPr>
              <a:t>, </a:t>
            </a:r>
            <a:r>
              <a:rPr lang="en-GB" b="1" dirty="0" err="1">
                <a:solidFill>
                  <a:srgbClr val="000000"/>
                </a:solidFill>
                <a:latin typeface="Calibri" panose="020F0502020204030204" pitchFamily="34" charset="0"/>
                <a:ea typeface="SimSun" panose="02010600030101010101" pitchFamily="2" charset="-122"/>
                <a:cs typeface="Calibri" panose="020F0502020204030204" pitchFamily="34" charset="0"/>
              </a:rPr>
              <a:t>Tedx</a:t>
            </a:r>
            <a:r>
              <a:rPr lang="en-GB" b="1" dirty="0">
                <a:solidFill>
                  <a:srgbClr val="000000"/>
                </a:solidFill>
                <a:latin typeface="Calibri" panose="020F0502020204030204" pitchFamily="34" charset="0"/>
                <a:ea typeface="SimSun" panose="02010600030101010101" pitchFamily="2" charset="-122"/>
                <a:cs typeface="Calibri" panose="020F0502020204030204" pitchFamily="34" charset="0"/>
              </a:rPr>
              <a:t> Talks (11:34)</a:t>
            </a: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 </a:t>
            </a:r>
            <a:r>
              <a:rPr lang="en-GB"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4">
                  <a:extLst>
                    <a:ext uri="{A12FA001-AC4F-418D-AE19-62706E023703}">
                      <ahyp:hlinkClr xmlns:ahyp="http://schemas.microsoft.com/office/drawing/2018/hyperlinkcolor" val="tx"/>
                    </a:ext>
                  </a:extLst>
                </a:hlinkClick>
              </a:rPr>
              <a:t>https://www.youtube.com/watch?v=0XXqr_ZSsMg</a:t>
            </a: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 (accessed 9 April 2019)</a:t>
            </a:r>
            <a:endParaRPr lang="x-none">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This video illustrates not only the stigma and bullying faced by people with intellectual disabilities but also how it is possible for individuals to fight against these. </a:t>
            </a:r>
            <a:endParaRPr lang="x-none">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 </a:t>
            </a:r>
            <a:endParaRPr lang="x-none">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b="1" dirty="0">
                <a:solidFill>
                  <a:srgbClr val="000000"/>
                </a:solidFill>
                <a:latin typeface="Calibri" panose="020F0502020204030204" pitchFamily="34" charset="0"/>
                <a:ea typeface="SimSun" panose="02010600030101010101" pitchFamily="2" charset="-122"/>
                <a:cs typeface="Calibri" panose="020F0502020204030204" pitchFamily="34" charset="0"/>
              </a:rPr>
              <a:t>3/</a:t>
            </a: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 </a:t>
            </a:r>
            <a:r>
              <a:rPr lang="en-GB" b="1" dirty="0">
                <a:solidFill>
                  <a:srgbClr val="000000"/>
                </a:solidFill>
                <a:latin typeface="Calibri" panose="020F0502020204030204" pitchFamily="34" charset="0"/>
                <a:ea typeface="SimSun" panose="02010600030101010101" pitchFamily="2" charset="-122"/>
                <a:cs typeface="Calibri" panose="020F0502020204030204" pitchFamily="34" charset="0"/>
              </a:rPr>
              <a:t>Alzheimer’s stigma 2013, Alzheimer’s Association (1:58)</a:t>
            </a:r>
            <a:endParaRPr lang="x-none">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US"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5">
                  <a:extLst>
                    <a:ext uri="{A12FA001-AC4F-418D-AE19-62706E023703}">
                      <ahyp:hlinkClr xmlns:ahyp="http://schemas.microsoft.com/office/drawing/2018/hyperlinkcolor" val="tx"/>
                    </a:ext>
                  </a:extLst>
                </a:hlinkClick>
              </a:rPr>
              <a:t>https://www.youtube.com/watch?v=kIz6gurnNVc</a:t>
            </a:r>
            <a:r>
              <a:rPr lang="en-US" dirty="0">
                <a:solidFill>
                  <a:srgbClr val="000000"/>
                </a:solidFill>
                <a:latin typeface="Calibri" panose="020F0502020204030204" pitchFamily="34" charset="0"/>
                <a:ea typeface="SimSun" panose="02010600030101010101" pitchFamily="2" charset="-122"/>
                <a:cs typeface="Calibri" panose="020F0502020204030204" pitchFamily="34" charset="0"/>
              </a:rPr>
              <a:t> (accessed 23 November 2018)</a:t>
            </a:r>
            <a:endParaRPr lang="x-none">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This video illustrates the stigma faced by individuals with Alzheimer's disease.</a:t>
            </a:r>
            <a:endParaRPr lang="x-none">
              <a:latin typeface="Calibri" panose="020F0502020204030204" pitchFamily="34" charset="0"/>
              <a:ea typeface="SimSun" panose="02010600030101010101" pitchFamily="2" charset="-122"/>
              <a:cs typeface="Arial" panose="020B0604020202020204" pitchFamily="34" charset="0"/>
            </a:endParaRPr>
          </a:p>
          <a:p>
            <a:pPr>
              <a:spcAft>
                <a:spcPts val="1000"/>
              </a:spcAft>
            </a:pPr>
            <a:r>
              <a:rPr lang="en-GB" sz="800" dirty="0">
                <a:latin typeface="Calibri" panose="020F0502020204030204" pitchFamily="34" charset="0"/>
                <a:ea typeface="SimSun" panose="02010600030101010101" pitchFamily="2" charset="-122"/>
                <a:cs typeface="Arial" panose="020B0604020202020204" pitchFamily="34" charset="0"/>
              </a:rPr>
              <a:t> </a:t>
            </a:r>
            <a:endParaRPr lang="x-none" sz="800">
              <a:latin typeface="Calibri" panose="020F0502020204030204" pitchFamily="34" charset="0"/>
              <a:ea typeface="SimSun" panose="02010600030101010101" pitchFamily="2" charset="-122"/>
              <a:cs typeface="Arial" panose="020B0604020202020204" pitchFamily="34" charset="0"/>
            </a:endParaRPr>
          </a:p>
          <a:p>
            <a:pPr>
              <a:spcAft>
                <a:spcPts val="1000"/>
              </a:spcAft>
            </a:pPr>
            <a:endParaRPr lang="x-none" sz="800">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19</a:t>
            </a:fld>
            <a:endParaRPr lang="en-GB"/>
          </a:p>
        </p:txBody>
      </p:sp>
    </p:spTree>
    <p:extLst>
      <p:ext uri="{BB962C8B-B14F-4D97-AF65-F5344CB8AC3E}">
        <p14:creationId xmlns:p14="http://schemas.microsoft.com/office/powerpoint/2010/main" val="4286260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0A59C1-2D98-4297-91D0-BBB9964FC570}" type="slidenum">
              <a:rPr lang="x-none" smtClean="0"/>
              <a:t>2</a:t>
            </a:fld>
            <a:endParaRPr lang="x-none"/>
          </a:p>
        </p:txBody>
      </p:sp>
    </p:spTree>
    <p:extLst>
      <p:ext uri="{BB962C8B-B14F-4D97-AF65-F5344CB8AC3E}">
        <p14:creationId xmlns:p14="http://schemas.microsoft.com/office/powerpoint/2010/main" val="11012528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algn="just">
              <a:lnSpc>
                <a:spcPct val="115000"/>
              </a:lnSpc>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At the end of the video, it is important to highlight that:</a:t>
            </a:r>
          </a:p>
          <a:p>
            <a:pPr marR="60325" algn="just">
              <a:lnSpc>
                <a:spcPct val="115000"/>
              </a:lnSpc>
            </a:pPr>
            <a:endParaRPr lang="x-none">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latin typeface="Calibri" panose="020F0502020204030204" pitchFamily="34" charset="0"/>
                <a:ea typeface="SimSun" panose="02010600030101010101" pitchFamily="2" charset="-122"/>
                <a:cs typeface="Calibri" panose="020F0502020204030204" pitchFamily="34" charset="0"/>
              </a:rPr>
              <a:t>Many people with psychosocial, intellectual or cognitive disabilities refuse to be defined or limited by a label or diagnosis and achieve lives that are as fulfilling and successful lives as anyone else’s. </a:t>
            </a:r>
            <a:endParaRPr lang="x-none">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latin typeface="Calibri" panose="020F0502020204030204" pitchFamily="34" charset="0"/>
                <a:ea typeface="SimSun" panose="02010600030101010101" pitchFamily="2" charset="-122"/>
                <a:cs typeface="Calibri" panose="020F0502020204030204" pitchFamily="34" charset="0"/>
              </a:rPr>
              <a:t> </a:t>
            </a:r>
            <a:endParaRPr lang="x-none">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latin typeface="Calibri" panose="020F0502020204030204" pitchFamily="34" charset="0"/>
                <a:ea typeface="SimSun" panose="02010600030101010101" pitchFamily="2" charset="-122"/>
                <a:cs typeface="Calibri" panose="020F0502020204030204" pitchFamily="34" charset="0"/>
              </a:rPr>
              <a:t>On the other hand, others may internalize the negative views and attitudes that the society holds towards them; they may feel ashamed and blame and this then acts as a barrier to achieving their aspirations in life. This can be called “internalized oppression” or “self-stigma”. It can also prevent people from asserting their rights and obtaining redress for mistreatment and discrimination.</a:t>
            </a:r>
            <a:endParaRPr lang="x-none">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20</a:t>
            </a:fld>
            <a:endParaRPr lang="en-GB"/>
          </a:p>
        </p:txBody>
      </p:sp>
    </p:spTree>
    <p:extLst>
      <p:ext uri="{BB962C8B-B14F-4D97-AF65-F5344CB8AC3E}">
        <p14:creationId xmlns:p14="http://schemas.microsoft.com/office/powerpoint/2010/main" val="3970924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496888"/>
            <a:ext cx="5529262" cy="3111500"/>
          </a:xfrm>
        </p:spPr>
      </p:sp>
      <p:sp>
        <p:nvSpPr>
          <p:cNvPr id="3" name="Notes Placeholder 2"/>
          <p:cNvSpPr>
            <a:spLocks noGrp="1"/>
          </p:cNvSpPr>
          <p:nvPr>
            <p:ph type="body" idx="1"/>
          </p:nvPr>
        </p:nvSpPr>
        <p:spPr>
          <a:xfrm>
            <a:off x="725527" y="3608763"/>
            <a:ext cx="5594554" cy="5493396"/>
          </a:xfrm>
        </p:spPr>
        <p:txBody>
          <a:bodyPr/>
          <a:lstStyle/>
          <a:p>
            <a:pPr marR="60325" algn="just">
              <a:spcAft>
                <a:spcPts val="600"/>
              </a:spcAft>
            </a:pPr>
            <a:r>
              <a:rPr lang="en-GB" sz="1100" b="1" i="1" dirty="0">
                <a:latin typeface="Calibri" panose="020F0502020204030204" pitchFamily="34" charset="0"/>
                <a:ea typeface="SimSun" panose="02010600030101010101" pitchFamily="2" charset="-122"/>
                <a:cs typeface="Calibri" panose="020F0502020204030204" pitchFamily="34" charset="0"/>
              </a:rPr>
              <a:t>Exercise 1.3: Discussion – Understanding institutionalized discrimination (15 min.)</a:t>
            </a:r>
            <a:endParaRPr lang="x-none" sz="1100" dirty="0">
              <a:latin typeface="Calibri" panose="020F0502020204030204" pitchFamily="34" charset="0"/>
              <a:ea typeface="SimSun" panose="02010600030101010101" pitchFamily="2" charset="-122"/>
              <a:cs typeface="Arial" panose="020B0604020202020204" pitchFamily="34" charset="0"/>
            </a:endParaRPr>
          </a:p>
          <a:p>
            <a:pPr marR="60325" algn="just">
              <a:spcAft>
                <a:spcPts val="600"/>
              </a:spcAft>
            </a:pPr>
            <a:r>
              <a:rPr lang="en-GB" sz="1100" dirty="0">
                <a:solidFill>
                  <a:srgbClr val="4F81BD"/>
                </a:solidFill>
                <a:latin typeface="Calibri" panose="020F0502020204030204" pitchFamily="34" charset="0"/>
                <a:ea typeface="SimSun" panose="02010600030101010101" pitchFamily="2" charset="-122"/>
                <a:cs typeface="Calibri" panose="020F0502020204030204" pitchFamily="34" charset="0"/>
              </a:rPr>
              <a:t>This is an opportunity to have the group discuss examples of when people with psychosocial, intellectual or cognitive disabilities are unfairly treated on the basis of prejudices and power inequalities that exist within laws, policies, health-care systems etc. As explained in the previous presentation, this is often </a:t>
            </a:r>
            <a:r>
              <a:rPr lang="en-GB" sz="1100" dirty="0" err="1">
                <a:solidFill>
                  <a:srgbClr val="4F81BD"/>
                </a:solidFill>
                <a:latin typeface="Calibri" panose="020F0502020204030204" pitchFamily="34" charset="0"/>
                <a:ea typeface="SimSun" panose="02010600030101010101" pitchFamily="2" charset="-122"/>
                <a:cs typeface="Calibri" panose="020F0502020204030204" pitchFamily="34" charset="0"/>
              </a:rPr>
              <a:t>refered</a:t>
            </a:r>
            <a:r>
              <a:rPr lang="en-GB" sz="1100" dirty="0">
                <a:solidFill>
                  <a:srgbClr val="4F81BD"/>
                </a:solidFill>
                <a:latin typeface="Calibri" panose="020F0502020204030204" pitchFamily="34" charset="0"/>
                <a:ea typeface="SimSun" panose="02010600030101010101" pitchFamily="2" charset="-122"/>
                <a:cs typeface="Calibri" panose="020F0502020204030204" pitchFamily="34" charset="0"/>
              </a:rPr>
              <a:t> to as “institutionalized discrimination”.</a:t>
            </a:r>
            <a:endParaRPr lang="x-none" sz="1100" dirty="0">
              <a:latin typeface="Calibri" panose="020F0502020204030204" pitchFamily="34" charset="0"/>
              <a:ea typeface="SimSun" panose="02010600030101010101" pitchFamily="2" charset="-122"/>
              <a:cs typeface="Arial" panose="020B0604020202020204" pitchFamily="34" charset="0"/>
            </a:endParaRPr>
          </a:p>
          <a:p>
            <a:pPr marR="60325" algn="just">
              <a:spcAft>
                <a:spcPts val="600"/>
              </a:spcAft>
            </a:pPr>
            <a:r>
              <a:rPr lang="en-GB" sz="1100" dirty="0">
                <a:solidFill>
                  <a:srgbClr val="4F81BD"/>
                </a:solidFill>
                <a:latin typeface="Calibri" panose="020F0502020204030204" pitchFamily="34" charset="0"/>
                <a:ea typeface="SimSun" panose="02010600030101010101" pitchFamily="2" charset="-122"/>
                <a:cs typeface="Calibri" panose="020F0502020204030204" pitchFamily="34" charset="0"/>
              </a:rPr>
              <a:t>Ask participants:</a:t>
            </a:r>
            <a:endParaRPr lang="x-none" sz="1100" dirty="0">
              <a:latin typeface="Calibri" panose="020F0502020204030204" pitchFamily="34" charset="0"/>
              <a:ea typeface="SimSun" panose="02010600030101010101" pitchFamily="2" charset="-122"/>
              <a:cs typeface="Arial" panose="020B0604020202020204" pitchFamily="34" charset="0"/>
            </a:endParaRPr>
          </a:p>
          <a:p>
            <a:pPr marR="60325" algn="just">
              <a:spcAft>
                <a:spcPts val="600"/>
              </a:spcAft>
            </a:pPr>
            <a:r>
              <a:rPr lang="en-GB" sz="1100" b="1" dirty="0">
                <a:latin typeface="Calibri" panose="020F0502020204030204" pitchFamily="34" charset="0"/>
                <a:ea typeface="SimSun" panose="02010600030101010101" pitchFamily="2" charset="-122"/>
                <a:cs typeface="Calibri" panose="020F0502020204030204" pitchFamily="34" charset="0"/>
              </a:rPr>
              <a:t>Can you give examples of laws, policies and other systemic issues that prevent people with psychosocial, intellectual or cognitive disabilities from enjoying their rights?</a:t>
            </a:r>
            <a:endParaRPr lang="x-none" sz="1100" b="1" dirty="0">
              <a:latin typeface="Calibri" panose="020F0502020204030204" pitchFamily="34" charset="0"/>
              <a:ea typeface="SimSun" panose="02010600030101010101" pitchFamily="2" charset="-122"/>
              <a:cs typeface="Arial" panose="020B0604020202020204" pitchFamily="34" charset="0"/>
            </a:endParaRPr>
          </a:p>
          <a:p>
            <a:pPr marR="60325">
              <a:spcAft>
                <a:spcPts val="600"/>
              </a:spcAft>
            </a:pPr>
            <a:r>
              <a:rPr lang="en-GB" sz="1100" u="sng" dirty="0">
                <a:solidFill>
                  <a:srgbClr val="4F81BD"/>
                </a:solidFill>
                <a:latin typeface="Calibri" panose="020F0502020204030204" pitchFamily="34" charset="0"/>
                <a:ea typeface="SimSun" panose="02010600030101010101" pitchFamily="2" charset="-122"/>
                <a:cs typeface="Calibri" panose="020F0502020204030204" pitchFamily="34" charset="0"/>
              </a:rPr>
              <a:t>Examples of possible responses from participants may include</a:t>
            </a:r>
            <a:r>
              <a:rPr lang="en-GB" sz="1100" dirty="0">
                <a:solidFill>
                  <a:srgbClr val="4F81BD"/>
                </a:solidFill>
                <a:latin typeface="Calibri" panose="020F0502020204030204" pitchFamily="34" charset="0"/>
                <a:ea typeface="SimSun" panose="02010600030101010101" pitchFamily="2" charset="-122"/>
                <a:cs typeface="Calibri" panose="020F0502020204030204" pitchFamily="34" charset="0"/>
              </a:rPr>
              <a:t>: </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spcBef>
                <a:spcPts val="0"/>
              </a:spcBef>
              <a:spcAft>
                <a:spcPts val="0"/>
              </a:spcAft>
              <a:buFont typeface="Symbol" panose="05050102010706020507" pitchFamily="18" charset="2"/>
              <a:buChar char=""/>
            </a:pPr>
            <a:r>
              <a:rPr lang="en-GB" sz="1100" dirty="0">
                <a:solidFill>
                  <a:srgbClr val="4F81BD"/>
                </a:solidFill>
                <a:latin typeface="Calibri" panose="020F0502020204030204" pitchFamily="34" charset="0"/>
                <a:ea typeface="SimSun" panose="02010600030101010101" pitchFamily="2" charset="-122"/>
                <a:cs typeface="Calibri" panose="020F0502020204030204" pitchFamily="34" charset="0"/>
              </a:rPr>
              <a:t>Discriminatory laws may prevent people from ever being employed. For instance, the law may state that people will lose their disability benefits if they work. As a consequence, people prefer to remain on benefits as they feel that the disability benefits will bring more financial security than the employment options that might be available.</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spcBef>
                <a:spcPts val="0"/>
              </a:spcBef>
              <a:spcAft>
                <a:spcPts val="0"/>
              </a:spcAft>
              <a:buFont typeface="Symbol" panose="05050102010706020507" pitchFamily="18" charset="2"/>
              <a:buChar char=""/>
            </a:pPr>
            <a:r>
              <a:rPr lang="en-GB" sz="1100" dirty="0">
                <a:solidFill>
                  <a:srgbClr val="4F81BD"/>
                </a:solidFill>
                <a:latin typeface="Calibri" panose="020F0502020204030204" pitchFamily="34" charset="0"/>
                <a:ea typeface="SimSun" panose="02010600030101010101" pitchFamily="2" charset="-122"/>
                <a:cs typeface="Calibri" panose="020F0502020204030204" pitchFamily="34" charset="0"/>
              </a:rPr>
              <a:t>Discriminatory practices in areas such as health insurance sometimes deny coverage for mental health services or limit people to service options that they do not find acceptable, including institutional care and medications</a:t>
            </a: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spcBef>
                <a:spcPts val="0"/>
              </a:spcBef>
              <a:spcAft>
                <a:spcPts val="0"/>
              </a:spcAft>
              <a:buFont typeface="Symbol" panose="05050102010706020507" pitchFamily="18" charset="2"/>
              <a:buChar char=""/>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Systemic discrimination at the level of policy means that people with disabilities may be forced to enter institutions in order to have shelter and/or services that are not provided in the community.</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spcBef>
                <a:spcPts val="0"/>
              </a:spcBef>
              <a:spcAft>
                <a:spcPts val="0"/>
              </a:spcAft>
              <a:buFont typeface="Symbol" panose="05050102010706020507" pitchFamily="18" charset="2"/>
              <a:buChar char=""/>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Discriminatory mental health laws, attitudes and practices in the health and social welfare system may result in people being institutionalized and given treatment against their will.</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spcBef>
                <a:spcPts val="0"/>
              </a:spcBef>
              <a:spcAft>
                <a:spcPts val="0"/>
              </a:spcAft>
              <a:buFont typeface="Symbol" panose="05050102010706020507" pitchFamily="18" charset="2"/>
              <a:buChar char=""/>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Guardianship laws result in family members or appointed guardians making all decisions about a person’s life.</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90170" marR="60325" lvl="0" indent="0" algn="l" defTabSz="914400" rtl="0" eaLnBrk="1" fontAlgn="auto" latinLnBrk="0" hangingPunct="1">
              <a:spcBef>
                <a:spcPts val="0"/>
              </a:spcBef>
              <a:spcAft>
                <a:spcPts val="0"/>
              </a:spcAft>
              <a:buClrTx/>
              <a:buSzTx/>
              <a:buFontTx/>
              <a:buNone/>
              <a:tabLst/>
              <a:defRPr/>
            </a:pPr>
            <a:r>
              <a:rPr kumimoji="0" lang="en-GB" sz="1100" b="0" i="0" u="none" strike="noStrike" kern="1200" cap="none" spc="0" normalizeH="0" baseline="0" noProof="0" dirty="0">
                <a:ln>
                  <a:noFill/>
                </a:ln>
                <a:solidFill>
                  <a:srgbClr val="4F81BD"/>
                </a:solidFill>
                <a:effectLst/>
                <a:uLnTx/>
                <a:uFillTx/>
                <a:latin typeface="Calibri" panose="020F0502020204030204" pitchFamily="34" charset="0"/>
                <a:ea typeface="SimSun" panose="02010600030101010101" pitchFamily="2" charset="-122"/>
                <a:cs typeface="Calibri" panose="020F0502020204030204" pitchFamily="34" charset="0"/>
              </a:rPr>
              <a:t>Once participants have provided examples, introduce the next topic:</a:t>
            </a:r>
            <a:endParaRPr kumimoji="0" lang="x-none" sz="1100" b="0" i="0" u="none" strike="noStrike" kern="1200" cap="none" spc="0" normalizeH="0" baseline="0" noProof="0" dirty="0">
              <a:ln>
                <a:noFill/>
              </a:ln>
              <a:solidFill>
                <a:prstClr val="black"/>
              </a:solidFill>
              <a:effectLst/>
              <a:uLnTx/>
              <a:uFillTx/>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21</a:t>
            </a:fld>
            <a:endParaRPr lang="en-GB"/>
          </a:p>
        </p:txBody>
      </p:sp>
    </p:spTree>
    <p:extLst>
      <p:ext uri="{BB962C8B-B14F-4D97-AF65-F5344CB8AC3E}">
        <p14:creationId xmlns:p14="http://schemas.microsoft.com/office/powerpoint/2010/main" val="41774987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0170" marR="60325">
              <a:lnSpc>
                <a:spcPct val="115000"/>
              </a:lnSpc>
              <a:spcBef>
                <a:spcPts val="0"/>
              </a:spcBef>
              <a:spcAft>
                <a:spcPts val="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People with psychosocial, intellectual or cognitive disabilities experience many forms of discrimination in their everyday life.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1000"/>
              </a:spcAft>
              <a:buFont typeface="Symbol" panose="05050102010706020507" pitchFamily="18" charset="2"/>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Negative attitudes, laws, policies and environments, constitute “barriers” that prevent people from enjoying their rights.</a:t>
            </a:r>
            <a:endParaRPr lang="en-US"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1000"/>
              </a:spcAft>
              <a:buFont typeface="Symbol" panose="05050102010706020507" pitchFamily="18" charset="2"/>
              <a:buChar char=""/>
            </a:pPr>
            <a:r>
              <a:rPr lang="en-GB" dirty="0">
                <a:solidFill>
                  <a:srgbClr val="000000"/>
                </a:solidFill>
                <a:latin typeface="Calibri" panose="020F0502020204030204" pitchFamily="34" charset="0"/>
                <a:ea typeface="SimSun" panose="02010600030101010101" pitchFamily="2" charset="-122"/>
              </a:rPr>
              <a:t>These barriers will be explored more in depth in the following topic.</a:t>
            </a:r>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22</a:t>
            </a:fld>
            <a:endParaRPr lang="x-none"/>
          </a:p>
        </p:txBody>
      </p:sp>
    </p:spTree>
    <p:extLst>
      <p:ext uri="{BB962C8B-B14F-4D97-AF65-F5344CB8AC3E}">
        <p14:creationId xmlns:p14="http://schemas.microsoft.com/office/powerpoint/2010/main" val="2191645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0A59C1-2D98-4297-91D0-BBB9964FC570}" type="slidenum">
              <a:rPr lang="x-none" smtClean="0"/>
              <a:t>23</a:t>
            </a:fld>
            <a:endParaRPr lang="x-none"/>
          </a:p>
        </p:txBody>
      </p:sp>
    </p:spTree>
    <p:extLst>
      <p:ext uri="{BB962C8B-B14F-4D97-AF65-F5344CB8AC3E}">
        <p14:creationId xmlns:p14="http://schemas.microsoft.com/office/powerpoint/2010/main" val="40065515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84338" y="274638"/>
            <a:ext cx="3440112" cy="1936750"/>
          </a:xfrm>
        </p:spPr>
      </p:sp>
      <p:sp>
        <p:nvSpPr>
          <p:cNvPr id="3" name="Notes Placeholder 2"/>
          <p:cNvSpPr>
            <a:spLocks noGrp="1"/>
          </p:cNvSpPr>
          <p:nvPr>
            <p:ph type="body" idx="1"/>
          </p:nvPr>
        </p:nvSpPr>
        <p:spPr>
          <a:xfrm>
            <a:off x="680879" y="2285378"/>
            <a:ext cx="5526466" cy="5766771"/>
          </a:xfrm>
        </p:spPr>
        <p:txBody>
          <a:bodyPr/>
          <a:lstStyle/>
          <a:p>
            <a:pPr marR="60325" algn="just">
              <a:lnSpc>
                <a:spcPct val="115000"/>
              </a:lnSpc>
              <a:spcAft>
                <a:spcPts val="600"/>
              </a:spcAft>
            </a:pPr>
            <a:r>
              <a:rPr lang="en-GB" b="1" i="1" dirty="0">
                <a:latin typeface="Calibri" panose="020F0502020204030204" pitchFamily="34" charset="0"/>
                <a:ea typeface="SimSun" panose="02010600030101010101" pitchFamily="2" charset="-122"/>
                <a:cs typeface="Calibri" panose="020F0502020204030204" pitchFamily="34" charset="0"/>
              </a:rPr>
              <a:t>Exercise 2.1: Understanding disability (30 min.)</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The goal of this exercise is to lay the foundations for later discussions about the different models of disability. Participants will consider </a:t>
            </a:r>
            <a:r>
              <a:rPr lang="en-US" dirty="0">
                <a:solidFill>
                  <a:srgbClr val="4F81BD"/>
                </a:solidFill>
                <a:latin typeface="Calibri" panose="020F0502020204030204" pitchFamily="34" charset="0"/>
                <a:ea typeface="Times New Roman" panose="02020603050405020304" pitchFamily="18" charset="0"/>
                <a:cs typeface="Calibri" panose="020F0502020204030204" pitchFamily="34" charset="0"/>
              </a:rPr>
              <a:t>the barriers faced by people with disabilities in their everyday life</a:t>
            </a: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 It will help participants to move from traditional understandings of disability (charity and medical models) to the current understanding of disability (social and human rights models).</a:t>
            </a:r>
            <a:endParaRPr lang="x-none" dirty="0">
              <a:latin typeface="Calibri" panose="020F0502020204030204" pitchFamily="34" charset="0"/>
              <a:ea typeface="SimSun" panose="02010600030101010101" pitchFamily="2" charset="-122"/>
              <a:cs typeface="Arial" panose="020B0604020202020204" pitchFamily="34" charset="0"/>
            </a:endParaRPr>
          </a:p>
          <a:p>
            <a:pPr marR="60960"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Participants should be divided into 5 groups. </a:t>
            </a:r>
            <a:endParaRPr lang="x-none" dirty="0">
              <a:latin typeface="Calibri" panose="020F0502020204030204" pitchFamily="34" charset="0"/>
              <a:ea typeface="SimSun" panose="02010600030101010101" pitchFamily="2" charset="-122"/>
              <a:cs typeface="Arial" panose="020B0604020202020204" pitchFamily="34" charset="0"/>
            </a:endParaRPr>
          </a:p>
          <a:p>
            <a:pPr marR="60960" algn="just">
              <a:lnSpc>
                <a:spcPct val="115000"/>
              </a:lnSpc>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Each group should examine one of the five types of barriers faced by people with disabilities: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960" lvl="0" indent="-3429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physical barriers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960" lvl="0" indent="-3429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attitudinal barriers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960" lvl="0" indent="-3429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communication  barriers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960" lvl="0" indent="-3429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social barriers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960" lvl="0" indent="-342900">
              <a:lnSpc>
                <a:spcPct val="115000"/>
              </a:lnSpc>
              <a:spcBef>
                <a:spcPts val="0"/>
              </a:spcBef>
              <a:spcAft>
                <a:spcPts val="60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legal barriers.</a:t>
            </a:r>
            <a:endParaRPr lang="x-none" dirty="0">
              <a:latin typeface="Calibri" panose="020F0502020204030204" pitchFamily="34" charset="0"/>
              <a:ea typeface="SimSun" panose="02010600030101010101" pitchFamily="2" charset="-122"/>
              <a:cs typeface="Arial" panose="020B0604020202020204" pitchFamily="34" charset="0"/>
            </a:endParaRPr>
          </a:p>
          <a:p>
            <a:pPr marR="60960"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Ask each group to:</a:t>
            </a:r>
            <a:endParaRPr lang="x-none" dirty="0">
              <a:latin typeface="Calibri" panose="020F0502020204030204" pitchFamily="34" charset="0"/>
              <a:ea typeface="SimSun" panose="02010600030101010101" pitchFamily="2" charset="-122"/>
              <a:cs typeface="Arial" panose="020B0604020202020204" pitchFamily="34" charset="0"/>
            </a:endParaRPr>
          </a:p>
          <a:p>
            <a:pPr marR="60960" algn="just">
              <a:lnSpc>
                <a:spcPct val="115000"/>
              </a:lnSpc>
              <a:spcAft>
                <a:spcPts val="600"/>
              </a:spcAft>
            </a:pPr>
            <a:r>
              <a:rPr lang="en-GB" b="1" dirty="0">
                <a:latin typeface="Calibri" panose="020F0502020204030204" pitchFamily="34" charset="0"/>
                <a:ea typeface="SimSun" panose="02010600030101010101" pitchFamily="2" charset="-122"/>
                <a:cs typeface="Arial" panose="020B0604020202020204" pitchFamily="34" charset="0"/>
              </a:rPr>
              <a:t>Make a list of the possible physical, attitudinal, communication, social or legal barriers that are faced by people with disabilities.</a:t>
            </a:r>
            <a:endParaRPr lang="x-none" b="1" dirty="0">
              <a:latin typeface="Calibri" panose="020F0502020204030204" pitchFamily="34" charset="0"/>
              <a:ea typeface="SimSun" panose="02010600030101010101" pitchFamily="2" charset="-122"/>
              <a:cs typeface="Arial" panose="020B0604020202020204" pitchFamily="34" charset="0"/>
            </a:endParaRPr>
          </a:p>
          <a:p>
            <a:pPr marR="60960" algn="just">
              <a:lnSpc>
                <a:spcPct val="115000"/>
              </a:lnSpc>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It may be necessary to provide some initial examples from those listed below. Remind participants that some of the barriers have already been mentioned during the discussions of Topic 1. After 10–15 minutes of discussion, ask each group to nominate a spokesperson to report back to the plenary (i.e. to the full group). Potential responses from each group might include:</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B30A59C1-2D98-4297-91D0-BBB9964FC570}" type="slidenum">
              <a:rPr lang="x-none" smtClean="0"/>
              <a:t>24</a:t>
            </a:fld>
            <a:endParaRPr lang="x-none"/>
          </a:p>
        </p:txBody>
      </p:sp>
    </p:spTree>
    <p:extLst>
      <p:ext uri="{BB962C8B-B14F-4D97-AF65-F5344CB8AC3E}">
        <p14:creationId xmlns:p14="http://schemas.microsoft.com/office/powerpoint/2010/main" val="33255880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a:lnSpc>
                <a:spcPct val="115000"/>
              </a:lnSpc>
            </a:pPr>
            <a:r>
              <a:rPr lang="en-GB" b="1" i="1" dirty="0">
                <a:latin typeface="Calibri" panose="020F0502020204030204" pitchFamily="34" charset="0"/>
                <a:ea typeface="SimSun" panose="02010600030101010101" pitchFamily="2" charset="-122"/>
                <a:cs typeface="Arial" panose="020B0604020202020204" pitchFamily="34" charset="0"/>
              </a:rPr>
              <a:t>Presentation: The different models of disability (</a:t>
            </a:r>
            <a:r>
              <a:rPr lang="en-GB" b="1" i="1" dirty="0">
                <a:latin typeface="Calibri" panose="020F0502020204030204" pitchFamily="34" charset="0"/>
                <a:ea typeface="SimSun" panose="02010600030101010101" pitchFamily="2" charset="-122"/>
                <a:cs typeface="Arial" panose="020B0604020202020204" pitchFamily="34" charset="0"/>
                <a:hlinkClick r:id="rId3" action="ppaction://hlinkfile" tooltip=", 2008 #53"/>
              </a:rPr>
              <a:t>5</a:t>
            </a:r>
            <a:r>
              <a:rPr lang="en-GB" b="1" i="1" dirty="0">
                <a:latin typeface="Calibri" panose="020F0502020204030204" pitchFamily="34" charset="0"/>
                <a:ea typeface="SimSun" panose="02010600030101010101" pitchFamily="2" charset="-122"/>
                <a:cs typeface="Arial" panose="020B0604020202020204" pitchFamily="34" charset="0"/>
              </a:rPr>
              <a:t>) (30 min.)</a:t>
            </a:r>
            <a:endParaRPr lang="en-US" b="1" i="1"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pP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For a long time disability has been understood as resulting only from a person’s impairment. </a:t>
            </a:r>
          </a:p>
          <a:p>
            <a:pPr>
              <a:lnSpc>
                <a:spcPct val="115000"/>
              </a:lnSpc>
              <a:spcAft>
                <a:spcPts val="1000"/>
              </a:spcAft>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However, this understanding of disability has now changed. It is now understood that what prevents people with disabilities from enjoying their rights is not primarily their actual or perceived impairment but rather various barriers that they face in society. This is because society is mainly designed and organized for persons without impairments. </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following slides explain different models of disability which reflect this evolving understanding of disability.</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25</a:t>
            </a:fld>
            <a:endParaRPr lang="x-none"/>
          </a:p>
        </p:txBody>
      </p:sp>
    </p:spTree>
    <p:extLst>
      <p:ext uri="{BB962C8B-B14F-4D97-AF65-F5344CB8AC3E}">
        <p14:creationId xmlns:p14="http://schemas.microsoft.com/office/powerpoint/2010/main" val="21948798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a:lnSpc>
                <a:spcPct val="115000"/>
              </a:lnSpc>
            </a:pPr>
            <a:r>
              <a:rPr lang="en-GB" b="1" u="sng" dirty="0">
                <a:latin typeface="Calibri" panose="020F0502020204030204" pitchFamily="34" charset="0"/>
                <a:ea typeface="SimSun" panose="02010600030101010101" pitchFamily="2" charset="-122"/>
                <a:cs typeface="Arial" panose="020B0604020202020204" pitchFamily="34" charset="0"/>
              </a:rPr>
              <a:t>Charity model</a:t>
            </a:r>
            <a:endParaRPr lang="x-none">
              <a:latin typeface="Calibri" panose="020F0502020204030204" pitchFamily="34" charset="0"/>
              <a:ea typeface="SimSun" panose="02010600030101010101" pitchFamily="2" charset="-122"/>
              <a:cs typeface="Arial" panose="020B0604020202020204" pitchFamily="34" charset="0"/>
            </a:endParaRPr>
          </a:p>
          <a:p>
            <a:pPr marR="60325">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The charity model sees people with disabilities as helpless victims who are to be pitied and are dependent on the mercy, care and protection of others.</a:t>
            </a:r>
            <a:endParaRPr lang="x-none">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This model relies on the goodwill and benevolence of others to care for and protect people with disabilities (e.g. through special schools, care homes and institutions, and through financial or other charity handouts). </a:t>
            </a:r>
            <a:endParaRPr lang="x-none" sz="105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The charity model assumes that persons with disabilities lack the capacity to live and participate in their communities by themselves. </a:t>
            </a:r>
            <a:endParaRPr lang="x-none" sz="105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In this way the charity model is very disempowering. </a:t>
            </a:r>
            <a:endParaRPr lang="x-none" sz="1050">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B30A59C1-2D98-4297-91D0-BBB9964FC570}" type="slidenum">
              <a:rPr lang="x-none" smtClean="0"/>
              <a:t>26</a:t>
            </a:fld>
            <a:endParaRPr lang="x-none"/>
          </a:p>
        </p:txBody>
      </p:sp>
    </p:spTree>
    <p:extLst>
      <p:ext uri="{BB962C8B-B14F-4D97-AF65-F5344CB8AC3E}">
        <p14:creationId xmlns:p14="http://schemas.microsoft.com/office/powerpoint/2010/main" val="33054718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a:lnSpc>
                <a:spcPct val="115000"/>
              </a:lnSpc>
            </a:pPr>
            <a:r>
              <a:rPr lang="en-GB" b="1" u="sng" dirty="0">
                <a:latin typeface="Calibri" panose="020F0502020204030204" pitchFamily="34" charset="0"/>
                <a:ea typeface="SimSun" panose="02010600030101010101" pitchFamily="2" charset="-122"/>
                <a:cs typeface="Arial" panose="020B0604020202020204" pitchFamily="34" charset="0"/>
              </a:rPr>
              <a:t>Medical model</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indent="-342900" fontAlgn="auto">
              <a:lnSpc>
                <a:spcPct val="115000"/>
              </a:lnSpc>
              <a:buClrTx/>
              <a:buSzTx/>
              <a:buFont typeface="Symbol" panose="05050102010706020507" pitchFamily="18" charset="2"/>
              <a:buChar char=""/>
              <a:tabLst>
                <a:tab pos="810260" algn="l"/>
                <a:tab pos="3240405" algn="l"/>
              </a:tabLst>
              <a:defRPr/>
            </a:pPr>
            <a:r>
              <a:rPr lang="en-US" dirty="0">
                <a:latin typeface="Calibri" panose="020F0502020204030204" pitchFamily="34" charset="0"/>
                <a:ea typeface="SimSun" panose="02010600030101010101" pitchFamily="2" charset="-122"/>
                <a:cs typeface="Arial" panose="020B0604020202020204" pitchFamily="34" charset="0"/>
              </a:rPr>
              <a:t>While many health interventions are important, desirable and helpful, an approach based solely on the medical model can be problematic.</a:t>
            </a:r>
            <a:endParaRPr lang="en-GB"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tabLst>
                <a:tab pos="810260" algn="l"/>
                <a:tab pos="3240405" algn="l"/>
              </a:tabLst>
            </a:pPr>
            <a:r>
              <a:rPr lang="en-US" dirty="0">
                <a:latin typeface="Calibri" panose="020F0502020204030204" pitchFamily="34" charset="0"/>
                <a:ea typeface="SimSun" panose="02010600030101010101" pitchFamily="2" charset="-122"/>
                <a:cs typeface="Arial" panose="020B0604020202020204" pitchFamily="34" charset="0"/>
              </a:rPr>
              <a:t>According to the medical model, disability is a health condition needing treatment and people with disabilities are thought to be different from what is “normal”.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tabLst>
                <a:tab pos="810260" algn="l"/>
                <a:tab pos="3240405" algn="l"/>
              </a:tabLst>
            </a:pPr>
            <a:r>
              <a:rPr lang="en-US" dirty="0">
                <a:latin typeface="Calibri" panose="020F0502020204030204" pitchFamily="34" charset="0"/>
                <a:ea typeface="SimSun" panose="02010600030101010101" pitchFamily="2" charset="-122"/>
                <a:cs typeface="Arial" panose="020B0604020202020204" pitchFamily="34" charset="0"/>
              </a:rPr>
              <a:t>From the medical model perspective, the problem is believed to be with the person and the ultimate aim is to cure or fix to the person so they can become “normal” again.</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B30A59C1-2D98-4297-91D0-BBB9964FC570}" type="slidenum">
              <a:rPr lang="x-none" smtClean="0"/>
              <a:t>27</a:t>
            </a:fld>
            <a:endParaRPr lang="x-none"/>
          </a:p>
        </p:txBody>
      </p:sp>
    </p:spTree>
    <p:extLst>
      <p:ext uri="{BB962C8B-B14F-4D97-AF65-F5344CB8AC3E}">
        <p14:creationId xmlns:p14="http://schemas.microsoft.com/office/powerpoint/2010/main" val="36986464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8950" y="585788"/>
            <a:ext cx="3290888" cy="1852612"/>
          </a:xfrm>
        </p:spPr>
      </p:sp>
      <p:sp>
        <p:nvSpPr>
          <p:cNvPr id="3" name="Notes Placeholder 2"/>
          <p:cNvSpPr>
            <a:spLocks noGrp="1"/>
          </p:cNvSpPr>
          <p:nvPr>
            <p:ph type="body" idx="1"/>
          </p:nvPr>
        </p:nvSpPr>
        <p:spPr>
          <a:xfrm>
            <a:off x="283700" y="2845590"/>
            <a:ext cx="6260302" cy="6826102"/>
          </a:xfrm>
        </p:spPr>
        <p:txBody>
          <a:bodyPr/>
          <a:lstStyle/>
          <a:p>
            <a:pPr marR="60325" lvl="0">
              <a:lnSpc>
                <a:spcPct val="115000"/>
              </a:lnSpc>
            </a:pPr>
            <a:r>
              <a:rPr lang="en-GB" b="1" u="sng" dirty="0">
                <a:solidFill>
                  <a:prstClr val="black"/>
                </a:solidFill>
                <a:latin typeface="Calibri" panose="020F0502020204030204" pitchFamily="34" charset="0"/>
                <a:ea typeface="SimSun" panose="02010600030101010101" pitchFamily="2" charset="-122"/>
                <a:cs typeface="Arial" panose="020B0604020202020204" pitchFamily="34" charset="0"/>
              </a:rPr>
              <a:t>Medical model (continued)</a:t>
            </a:r>
            <a:endParaRPr lang="x-none"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114300" marR="60325" lvl="0" indent="-114300">
              <a:lnSpc>
                <a:spcPct val="115000"/>
              </a:lnSpc>
              <a:spcBef>
                <a:spcPts val="0"/>
              </a:spcBef>
              <a:spcAft>
                <a:spcPts val="0"/>
              </a:spcAft>
              <a:buFont typeface="Symbol" panose="05050102010706020507" pitchFamily="18" charset="2"/>
              <a:buChar char=""/>
              <a:tabLst>
                <a:tab pos="810260" algn="l"/>
                <a:tab pos="3240405" algn="l"/>
              </a:tabLst>
            </a:pPr>
            <a:r>
              <a:rPr lang="en-US" dirty="0">
                <a:latin typeface="Calibri" panose="020F0502020204030204" pitchFamily="34" charset="0"/>
                <a:ea typeface="SimSun" panose="02010600030101010101" pitchFamily="2" charset="-122"/>
                <a:cs typeface="Arial" panose="020B0604020202020204" pitchFamily="34" charset="0"/>
              </a:rPr>
              <a:t>The medical model can be disempowering when it leaves social issues unresolved and when implies that person with disabilities need themselves to change, rather than fostering diversity and inclusion.</a:t>
            </a:r>
            <a:endParaRPr lang="x-none" dirty="0">
              <a:latin typeface="Calibri" panose="020F0502020204030204" pitchFamily="34" charset="0"/>
              <a:ea typeface="SimSun" panose="02010600030101010101" pitchFamily="2" charset="-122"/>
              <a:cs typeface="Arial" panose="020B0604020202020204" pitchFamily="34" charset="0"/>
            </a:endParaRPr>
          </a:p>
          <a:p>
            <a:pPr marL="285750" marR="60325" lvl="0" indent="-171450">
              <a:lnSpc>
                <a:spcPct val="115000"/>
              </a:lnSpc>
              <a:spcBef>
                <a:spcPts val="0"/>
              </a:spcBef>
              <a:spcAft>
                <a:spcPts val="0"/>
              </a:spcAft>
              <a:buFont typeface="Courier New" panose="02070309020205020404" pitchFamily="49" charset="0"/>
              <a:buChar char="o"/>
              <a:tabLst>
                <a:tab pos="810260" algn="l"/>
                <a:tab pos="3240405" algn="l"/>
              </a:tabLst>
            </a:pPr>
            <a:r>
              <a:rPr lang="en-US" dirty="0">
                <a:latin typeface="Calibri" panose="020F0502020204030204" pitchFamily="34" charset="0"/>
                <a:ea typeface="SimSun" panose="02010600030101010101" pitchFamily="2" charset="-122"/>
                <a:cs typeface="Arial" panose="020B0604020202020204" pitchFamily="34" charset="0"/>
              </a:rPr>
              <a:t>For example, people with psychosocial disabilities are sometimes told by mental health and other practitioners that that they will never be able to live “a normal life” because of their condition</a:t>
            </a:r>
            <a:r>
              <a:rPr lang="en-GB" dirty="0">
                <a:latin typeface="Calibri" panose="020F0502020204030204" pitchFamily="34" charset="0"/>
                <a:ea typeface="SimSun" panose="02010600030101010101" pitchFamily="2" charset="-122"/>
                <a:cs typeface="Arial" panose="020B0604020202020204" pitchFamily="34" charset="0"/>
              </a:rPr>
              <a:t>. They may be told that </a:t>
            </a:r>
            <a:r>
              <a:rPr lang="en-US" dirty="0">
                <a:latin typeface="Calibri" panose="020F0502020204030204" pitchFamily="34" charset="0"/>
                <a:ea typeface="SimSun" panose="02010600030101010101" pitchFamily="2" charset="-122"/>
                <a:cs typeface="Arial" panose="020B0604020202020204" pitchFamily="34" charset="0"/>
              </a:rPr>
              <a:t>they have a life-long condition from which they will not recover, that they will need medication for the rest of their life and that they should give up on, or adjust, some of their goals (such as graduating from university, getting a job, having a family, etc.). </a:t>
            </a:r>
            <a:endParaRPr lang="x-none" dirty="0">
              <a:latin typeface="Calibri" panose="020F0502020204030204" pitchFamily="34" charset="0"/>
              <a:ea typeface="SimSun" panose="02010600030101010101" pitchFamily="2" charset="-122"/>
              <a:cs typeface="Arial" panose="020B0604020202020204" pitchFamily="34" charset="0"/>
            </a:endParaRPr>
          </a:p>
          <a:p>
            <a:pPr marL="285750" marR="60325" lvl="0" indent="-171450">
              <a:lnSpc>
                <a:spcPct val="115000"/>
              </a:lnSpc>
              <a:spcBef>
                <a:spcPts val="0"/>
              </a:spcBef>
              <a:spcAft>
                <a:spcPts val="0"/>
              </a:spcAft>
              <a:buFont typeface="Courier New" panose="02070309020205020404" pitchFamily="49" charset="0"/>
              <a:buChar char="o"/>
              <a:tabLst>
                <a:tab pos="810260" algn="l"/>
                <a:tab pos="3240405" algn="l"/>
              </a:tabLst>
            </a:pPr>
            <a:r>
              <a:rPr lang="en-US" dirty="0">
                <a:latin typeface="Calibri" panose="020F0502020204030204" pitchFamily="34" charset="0"/>
                <a:ea typeface="SimSun" panose="02010600030101010101" pitchFamily="2" charset="-122"/>
                <a:cs typeface="Arial" panose="020B0604020202020204" pitchFamily="34" charset="0"/>
              </a:rPr>
              <a:t>In addition, certain experiences that may appear to mental health workers and other practitioners to be symptoms of an ”illness” (e.g. hearing voices) may be understood differently by the persons experiencing them (e.g. as reactions to fear, grief, injustice, despair, powerlessness, misunderstanding, panic, pain etc.). These persons may also see this experiences as an opportunity to learn about themselves and to grow. </a:t>
            </a:r>
            <a:endParaRPr lang="x-none" dirty="0">
              <a:latin typeface="Calibri" panose="020F0502020204030204" pitchFamily="34" charset="0"/>
              <a:ea typeface="SimSun" panose="02010600030101010101" pitchFamily="2" charset="-122"/>
              <a:cs typeface="Arial" panose="020B0604020202020204" pitchFamily="34" charset="0"/>
            </a:endParaRPr>
          </a:p>
          <a:p>
            <a:pPr marL="285750" marR="60325" lvl="0" indent="-171450">
              <a:lnSpc>
                <a:spcPct val="115000"/>
              </a:lnSpc>
              <a:spcBef>
                <a:spcPts val="0"/>
              </a:spcBef>
              <a:spcAft>
                <a:spcPts val="0"/>
              </a:spcAft>
              <a:buFont typeface="Courier New" panose="02070309020205020404" pitchFamily="49" charset="0"/>
              <a:buChar char="o"/>
            </a:pPr>
            <a:r>
              <a:rPr lang="en-US" dirty="0">
                <a:latin typeface="Calibri" panose="020F0502020204030204" pitchFamily="34" charset="0"/>
                <a:ea typeface="SimSun" panose="02010600030101010101" pitchFamily="2" charset="-122"/>
                <a:cs typeface="Arial" panose="020B0604020202020204" pitchFamily="34" charset="0"/>
              </a:rPr>
              <a:t>The focus of this model is primarily on people’s perceived disability, rather than on their strengths, passions and achievements. </a:t>
            </a:r>
            <a:endParaRPr lang="x-none" dirty="0">
              <a:latin typeface="Calibri" panose="020F0502020204030204" pitchFamily="34" charset="0"/>
              <a:ea typeface="SimSun" panose="02010600030101010101" pitchFamily="2" charset="-122"/>
              <a:cs typeface="Arial" panose="020B0604020202020204" pitchFamily="34" charset="0"/>
            </a:endParaRPr>
          </a:p>
          <a:p>
            <a:pPr marL="285750" marR="60325" indent="-171450">
              <a:lnSpc>
                <a:spcPct val="115000"/>
              </a:lnSpc>
              <a:buFont typeface="Courier New" panose="02070309020205020404" pitchFamily="49" charset="0"/>
              <a:buChar char="o"/>
            </a:pPr>
            <a:r>
              <a:rPr lang="en-GB" dirty="0">
                <a:latin typeface="Calibri" panose="020F0502020204030204" pitchFamily="34" charset="0"/>
                <a:ea typeface="SimSun" panose="02010600030101010101" pitchFamily="2" charset="-122"/>
                <a:cs typeface="Arial" panose="020B0604020202020204" pitchFamily="34" charset="0"/>
              </a:rPr>
              <a:t>In addition, people with psychosocial, intellectual or cognitive disabilities may not identify with this, seeing themselves as part of the diversity of humanity rather than as having a condition or deficiency</a:t>
            </a:r>
          </a:p>
          <a:p>
            <a:pPr marL="285750" marR="60325" lvl="0" indent="-171450">
              <a:lnSpc>
                <a:spcPct val="115000"/>
              </a:lnSpc>
              <a:spcBef>
                <a:spcPts val="0"/>
              </a:spcBef>
              <a:spcAft>
                <a:spcPts val="0"/>
              </a:spcAft>
              <a:buFont typeface="Courier New" panose="02070309020205020404" pitchFamily="49" charset="0"/>
              <a:buChar char="o"/>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For more information on different understandings of psychiatric diagnosis, encourage participants to read the following document from the British Psychological Society: </a:t>
            </a:r>
            <a:r>
              <a:rPr lang="en-GB" i="1" dirty="0">
                <a:solidFill>
                  <a:srgbClr val="4F81BD"/>
                </a:solidFill>
                <a:latin typeface="Calibri" panose="020F0502020204030204" pitchFamily="34" charset="0"/>
                <a:ea typeface="SimSun" panose="02010600030101010101" pitchFamily="2" charset="-122"/>
                <a:cs typeface="Arial" panose="020B0604020202020204" pitchFamily="34" charset="0"/>
              </a:rPr>
              <a:t>Understanding psychiatric diagnosis in adult mental health (</a:t>
            </a:r>
            <a:r>
              <a:rPr lang="en-GB" i="1" dirty="0">
                <a:solidFill>
                  <a:srgbClr val="4F81BD"/>
                </a:solidFill>
                <a:latin typeface="Calibri" panose="020F0502020204030204" pitchFamily="34" charset="0"/>
                <a:ea typeface="SimSun" panose="02010600030101010101" pitchFamily="2" charset="-122"/>
                <a:cs typeface="Arial" panose="020B0604020202020204" pitchFamily="34" charset="0"/>
                <a:hlinkClick r:id="rId3" action="ppaction://hlinkfile" tooltip=", 2016 #330">
                  <a:extLst>
                    <a:ext uri="{A12FA001-AC4F-418D-AE19-62706E023703}">
                      <ahyp:hlinkClr xmlns:ahyp="http://schemas.microsoft.com/office/drawing/2018/hyperlinkcolor" val="tx"/>
                    </a:ext>
                  </a:extLst>
                </a:hlinkClick>
              </a:rPr>
              <a:t>6</a:t>
            </a:r>
            <a:r>
              <a:rPr lang="en-GB" i="1" dirty="0">
                <a:solidFill>
                  <a:srgbClr val="4F81BD"/>
                </a:solidFill>
                <a:latin typeface="Calibri" panose="020F0502020204030204" pitchFamily="34" charset="0"/>
                <a:ea typeface="SimSun" panose="02010600030101010101" pitchFamily="2" charset="-122"/>
                <a:cs typeface="Arial" panose="020B0604020202020204" pitchFamily="34" charset="0"/>
              </a:rPr>
              <a:t>)</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u="sng" dirty="0">
                <a:solidFill>
                  <a:srgbClr val="0000FF"/>
                </a:solidFill>
                <a:latin typeface="Calibri" panose="020F0502020204030204" pitchFamily="34" charset="0"/>
                <a:ea typeface="SimSun" panose="02010600030101010101" pitchFamily="2" charset="-122"/>
                <a:cs typeface="Arial" panose="020B0604020202020204" pitchFamily="34" charset="0"/>
                <a:hlinkClick r:id="rId4">
                  <a:extLst>
                    <a:ext uri="{A12FA001-AC4F-418D-AE19-62706E023703}">
                      <ahyp:hlinkClr xmlns:ahyp="http://schemas.microsoft.com/office/drawing/2018/hyperlinkcolor" val="tx"/>
                    </a:ext>
                  </a:extLst>
                </a:hlinkClick>
              </a:rPr>
              <a:t>https://www.bps.org.uk/system/files/user-files/Division%20of%20Clinical%20Psychology/public/DCP%20Diagnosis.pdf</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accessed 23 November 2018).</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28</a:t>
            </a:fld>
            <a:endParaRPr lang="x-none"/>
          </a:p>
        </p:txBody>
      </p:sp>
    </p:spTree>
    <p:extLst>
      <p:ext uri="{BB962C8B-B14F-4D97-AF65-F5344CB8AC3E}">
        <p14:creationId xmlns:p14="http://schemas.microsoft.com/office/powerpoint/2010/main" val="36068247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879" y="4784070"/>
            <a:ext cx="5447030" cy="4162762"/>
          </a:xfrm>
        </p:spPr>
        <p:txBody>
          <a:bodyPr/>
          <a:lstStyle/>
          <a:p>
            <a:pPr marR="60325">
              <a:lnSpc>
                <a:spcPct val="115000"/>
              </a:lnSpc>
            </a:pPr>
            <a:r>
              <a:rPr lang="en-US" b="1" u="sng" dirty="0">
                <a:latin typeface="Calibri" panose="020F0502020204030204" pitchFamily="34" charset="0"/>
                <a:ea typeface="SimSun" panose="02010600030101010101" pitchFamily="2" charset="-122"/>
                <a:cs typeface="Arial" panose="020B0604020202020204" pitchFamily="34" charset="0"/>
              </a:rPr>
              <a:t>Social model</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pPr>
            <a:r>
              <a:rPr lang="en-GB" sz="1000"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SimSun" panose="02010600030101010101" pitchFamily="2" charset="-122"/>
                <a:cs typeface="Arial" panose="020B0604020202020204" pitchFamily="34" charset="0"/>
              </a:rPr>
              <a:t>According to the social model, disability is understood to result from the interaction between persons with actual or perceived impairments and attitudinal and environmental barriers that hinder their full and effective participation in society on an equal basis with others (Preamble to the CRPD).</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SimSun" panose="02010600030101010101" pitchFamily="2" charset="-122"/>
                <a:cs typeface="Arial" panose="020B0604020202020204" pitchFamily="34" charset="0"/>
              </a:rPr>
              <a:t>Under the social model, disability results from the existence of barriers in the community which prevent inclusion.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SimSun" panose="02010600030101010101" pitchFamily="2" charset="-122"/>
                <a:cs typeface="Arial" panose="020B0604020202020204" pitchFamily="34" charset="0"/>
              </a:rPr>
              <a:t>Consequently the problem originates from society rather than from the person’s actual or perceived impairment. The social model assumes that persons with disabilities can live meaningful lives despite their disabilities so long as barriers in society are removed or overcome. D</a:t>
            </a:r>
            <a:r>
              <a:rPr lang="en-GB" dirty="0" err="1">
                <a:latin typeface="Calibri" panose="020F0502020204030204" pitchFamily="34" charset="0"/>
                <a:ea typeface="SimSun" panose="02010600030101010101" pitchFamily="2" charset="-122"/>
                <a:cs typeface="Arial" panose="020B0604020202020204" pitchFamily="34" charset="0"/>
              </a:rPr>
              <a:t>iversity</a:t>
            </a:r>
            <a:r>
              <a:rPr lang="en-GB" dirty="0">
                <a:latin typeface="Calibri" panose="020F0502020204030204" pitchFamily="34" charset="0"/>
                <a:ea typeface="SimSun" panose="02010600030101010101" pitchFamily="2" charset="-122"/>
                <a:cs typeface="Arial" panose="020B0604020202020204" pitchFamily="34" charset="0"/>
              </a:rPr>
              <a:t> and difference are part of humanity and should be valued, not rejected.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SimSun" panose="02010600030101010101" pitchFamily="2" charset="-122"/>
                <a:cs typeface="Arial" panose="020B0604020202020204" pitchFamily="34" charset="0"/>
              </a:rPr>
              <a:t>It is up to society to change to recognize and accommodate human diversity.</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SimSun" panose="02010600030101010101" pitchFamily="2" charset="-122"/>
                <a:cs typeface="Arial" panose="020B0604020202020204" pitchFamily="34" charset="0"/>
              </a:rPr>
              <a:t>Disability can be overcome by changing the physical, attitudinal, communication and social environment to enable all people to participate equally in society.</a:t>
            </a:r>
            <a:endParaRPr lang="x-none" dirty="0">
              <a:latin typeface="Calibri" panose="020F0502020204030204" pitchFamily="34" charset="0"/>
              <a:ea typeface="SimSun" panose="02010600030101010101" pitchFamily="2" charset="-122"/>
              <a:cs typeface="Arial" panose="020B0604020202020204" pitchFamily="34" charset="0"/>
            </a:endParaRPr>
          </a:p>
          <a:p>
            <a:pPr marL="269875" marR="60325">
              <a:lnSpc>
                <a:spcPct val="115000"/>
              </a:lnSpc>
              <a:spcBef>
                <a:spcPts val="0"/>
              </a:spcBef>
              <a:spcAft>
                <a:spcPts val="0"/>
              </a:spcAft>
            </a:pPr>
            <a:r>
              <a:rPr lang="en-US"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29</a:t>
            </a:fld>
            <a:endParaRPr lang="x-none"/>
          </a:p>
        </p:txBody>
      </p:sp>
    </p:spTree>
    <p:extLst>
      <p:ext uri="{BB962C8B-B14F-4D97-AF65-F5344CB8AC3E}">
        <p14:creationId xmlns:p14="http://schemas.microsoft.com/office/powerpoint/2010/main" val="500749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496888"/>
            <a:ext cx="5529262" cy="3111500"/>
          </a:xfrm>
        </p:spPr>
      </p:sp>
      <p:sp>
        <p:nvSpPr>
          <p:cNvPr id="3" name="Notes Placeholder 2"/>
          <p:cNvSpPr>
            <a:spLocks noGrp="1"/>
          </p:cNvSpPr>
          <p:nvPr>
            <p:ph type="body" idx="1"/>
          </p:nvPr>
        </p:nvSpPr>
        <p:spPr>
          <a:xfrm>
            <a:off x="391506" y="3620327"/>
            <a:ext cx="6025777" cy="6071212"/>
          </a:xfrm>
        </p:spPr>
        <p:txBody>
          <a:bodyPr/>
          <a:lstStyle/>
          <a:p>
            <a:r>
              <a:rPr lang="en-GB" sz="1000" b="1" dirty="0"/>
              <a:t>WHO QualityRights is WHOs global initiative to improve access to good quality mental health and social services and to promote the human rights of people with mental health conditions or psychosocial, intellectual or cognitive disabilities.  </a:t>
            </a:r>
          </a:p>
          <a:p>
            <a:r>
              <a:rPr lang="en-GB" sz="1000" b="1" dirty="0"/>
              <a:t>The initiative has 5 key objectives</a:t>
            </a:r>
            <a:r>
              <a:rPr lang="en-GB" altLang="fr-FR" sz="1000" b="1" dirty="0"/>
              <a:t>:</a:t>
            </a:r>
            <a:endParaRPr lang="en-GB" altLang="zh-CN" sz="1000" dirty="0">
              <a:solidFill>
                <a:srgbClr val="404040"/>
              </a:solidFill>
              <a:ea typeface="宋体" pitchFamily="2" charset="-122"/>
              <a:cs typeface="Calibri" pitchFamily="34" charset="0"/>
            </a:endParaRPr>
          </a:p>
          <a:p>
            <a:pPr marL="228600" indent="-228600">
              <a:buClr>
                <a:schemeClr val="tx1"/>
              </a:buClr>
              <a:buFont typeface="+mj-lt"/>
              <a:buAutoNum type="arabicPeriod"/>
            </a:pPr>
            <a:r>
              <a:rPr lang="en-US" altLang="zh-CN" sz="1000" b="1" dirty="0"/>
              <a:t>The first is to build capacity to understand and promote the rights of people with psychosocial, intellectual and cognitive disabilities  </a:t>
            </a:r>
            <a:r>
              <a:rPr lang="en-GB" sz="1000" b="1" dirty="0"/>
              <a:t>(among people with disabilities, families, practitioners, NGOs etc). </a:t>
            </a:r>
            <a:r>
              <a:rPr lang="en-US" altLang="zh-CN" sz="1000" b="1" dirty="0"/>
              <a:t>It's only through building knowledge and skills on human rights that we are going to be able to </a:t>
            </a:r>
            <a:r>
              <a:rPr lang="en-GB" altLang="zh-CN" sz="1000" b="1" dirty="0"/>
              <a:t>change attitudes and practices in a sustainable way.</a:t>
            </a:r>
            <a:endParaRPr lang="en-US" altLang="fr-FR" sz="1000" b="1" dirty="0"/>
          </a:p>
          <a:p>
            <a:pPr marL="628650" lvl="1" indent="-171450">
              <a:lnSpc>
                <a:spcPct val="80000"/>
              </a:lnSpc>
              <a:buClr>
                <a:schemeClr val="tx1"/>
              </a:buClr>
              <a:buFont typeface="Arial" panose="020B0604020202020204" pitchFamily="34" charset="0"/>
              <a:buChar char="•"/>
              <a:defRPr/>
            </a:pPr>
            <a:r>
              <a:rPr lang="en-GB" altLang="fr-FR" sz="1000" dirty="0"/>
              <a:t>People need to understand what their rights are so that they can claim them. </a:t>
            </a:r>
          </a:p>
          <a:p>
            <a:pPr marL="628650" lvl="1" indent="-171450">
              <a:lnSpc>
                <a:spcPct val="80000"/>
              </a:lnSpc>
              <a:buClr>
                <a:schemeClr val="tx1"/>
              </a:buClr>
              <a:buFont typeface="Arial" panose="020B0604020202020204" pitchFamily="34" charset="0"/>
              <a:buChar char="•"/>
              <a:defRPr/>
            </a:pPr>
            <a:r>
              <a:rPr lang="en-GB" altLang="fr-FR" sz="1000" dirty="0"/>
              <a:t>Family members and carers also need to understand these rights so that they too can respect them and also support their relatives in accessing rights.  </a:t>
            </a:r>
          </a:p>
          <a:p>
            <a:pPr marL="628650" lvl="1" indent="-171450">
              <a:lnSpc>
                <a:spcPct val="80000"/>
              </a:lnSpc>
              <a:buClr>
                <a:schemeClr val="tx1"/>
              </a:buClr>
              <a:buFont typeface="Arial" panose="020B0604020202020204" pitchFamily="34" charset="0"/>
              <a:buChar char="•"/>
              <a:defRPr/>
            </a:pPr>
            <a:r>
              <a:rPr lang="en-GB" altLang="fr-FR" sz="1000" dirty="0"/>
              <a:t>Health workers, social workers and professionals need to be aware of the rights of people with psychosocial, intellectual  and cognitive disabilities in order to change their attitudes and practices</a:t>
            </a:r>
            <a:endParaRPr lang="en-GB" sz="1000" dirty="0"/>
          </a:p>
          <a:p>
            <a:pPr marL="228600" indent="-228600">
              <a:lnSpc>
                <a:spcPct val="80000"/>
              </a:lnSpc>
              <a:buClr>
                <a:schemeClr val="tx1"/>
              </a:buClr>
              <a:buFont typeface="+mj-lt"/>
              <a:buAutoNum type="arabicPeriod"/>
            </a:pPr>
            <a:r>
              <a:rPr lang="en-US" altLang="zh-CN" sz="1000" b="1" dirty="0"/>
              <a:t>QualityRights also work with countries to improve the quality and human rights conditions in mental health and related services.  </a:t>
            </a:r>
          </a:p>
          <a:p>
            <a:pPr marL="628650" lvl="1" indent="-171450">
              <a:lnSpc>
                <a:spcPct val="80000"/>
              </a:lnSpc>
              <a:buClr>
                <a:schemeClr val="tx1"/>
              </a:buClr>
              <a:buFont typeface="Arial" panose="020B0604020202020204" pitchFamily="34" charset="0"/>
              <a:buChar char="•"/>
            </a:pPr>
            <a:r>
              <a:rPr lang="en-US" altLang="zh-CN" sz="1000" dirty="0"/>
              <a:t>QualityRights supports countries to assess  their mental health and social care services to determine the extent to which these uphold the rights of service users.  </a:t>
            </a:r>
          </a:p>
          <a:p>
            <a:pPr marL="628650" lvl="1" indent="-171450">
              <a:lnSpc>
                <a:spcPct val="80000"/>
              </a:lnSpc>
              <a:buClr>
                <a:schemeClr val="tx1"/>
              </a:buClr>
              <a:buFont typeface="Arial" panose="020B0604020202020204" pitchFamily="34" charset="0"/>
              <a:buChar char="•"/>
            </a:pPr>
            <a:r>
              <a:rPr lang="en-US" altLang="zh-CN" sz="1000" dirty="0"/>
              <a:t>QualityRights also supports countries to put in place plans to help transform services so that they promote human rights and recovery.</a:t>
            </a:r>
          </a:p>
          <a:p>
            <a:pPr marL="228600" indent="-228600">
              <a:lnSpc>
                <a:spcPct val="80000"/>
              </a:lnSpc>
              <a:buClr>
                <a:schemeClr val="tx1"/>
              </a:buClr>
              <a:buFont typeface="+mj-lt"/>
              <a:buAutoNum type="arabicPeriod"/>
            </a:pPr>
            <a:r>
              <a:rPr lang="en-US" altLang="zh-CN" sz="1000" b="1" dirty="0"/>
              <a:t>Another area is around creating  community based services and supports that respect and promote human rights.  </a:t>
            </a:r>
          </a:p>
          <a:p>
            <a:pPr marL="628650" lvl="1" indent="-171450">
              <a:lnSpc>
                <a:spcPct val="80000"/>
              </a:lnSpc>
              <a:buClr>
                <a:schemeClr val="tx1"/>
              </a:buClr>
              <a:buFont typeface="Arial" panose="020B0604020202020204" pitchFamily="34" charset="0"/>
              <a:buChar char="•"/>
            </a:pPr>
            <a:r>
              <a:rPr lang="en-US" altLang="zh-CN" sz="1000" dirty="0"/>
              <a:t>To end </a:t>
            </a:r>
            <a:r>
              <a:rPr lang="en-US" altLang="zh-CN" sz="1000" dirty="0" err="1"/>
              <a:t>institutionalisation</a:t>
            </a:r>
            <a:r>
              <a:rPr lang="en-US" altLang="zh-CN" sz="1000" dirty="0"/>
              <a:t> and promote community inclusion it is essential that countries put in place a full range of services that meet people’s needs and requirements.  However many of the services being provided in countries are outdated and fail to meet people’s requirements.  </a:t>
            </a:r>
          </a:p>
          <a:p>
            <a:pPr marL="628650" lvl="1" indent="-171450">
              <a:lnSpc>
                <a:spcPct val="80000"/>
              </a:lnSpc>
              <a:buClr>
                <a:schemeClr val="tx1"/>
              </a:buClr>
              <a:buFont typeface="Arial" panose="020B0604020202020204" pitchFamily="34" charset="0"/>
              <a:buChar char="•"/>
            </a:pPr>
            <a:r>
              <a:rPr lang="en-US" altLang="zh-CN" sz="1000" dirty="0"/>
              <a:t>QualityRights is providing guidance to countries on community based services and supports that are people </a:t>
            </a:r>
            <a:r>
              <a:rPr lang="en-US" altLang="zh-CN" sz="1000" dirty="0" err="1"/>
              <a:t>centred</a:t>
            </a:r>
            <a:r>
              <a:rPr lang="en-US" altLang="zh-CN" sz="1000" dirty="0"/>
              <a:t>, operate without coercion, respond to people’s needs and support recovery.</a:t>
            </a:r>
          </a:p>
          <a:p>
            <a:pPr marL="228600" indent="-228600">
              <a:lnSpc>
                <a:spcPct val="80000"/>
              </a:lnSpc>
              <a:buClr>
                <a:schemeClr val="tx1"/>
              </a:buClr>
              <a:buFont typeface="+mj-lt"/>
              <a:buAutoNum type="arabicPeriod"/>
            </a:pPr>
            <a:r>
              <a:rPr lang="en-US" altLang="zh-CN" sz="1000" b="1" dirty="0"/>
              <a:t>A 4th important area of work is to support the development of civil society movements in countries to conduct advocacy and influence policy making.  </a:t>
            </a:r>
          </a:p>
          <a:p>
            <a:pPr marL="685800" lvl="1" indent="-228600">
              <a:lnSpc>
                <a:spcPct val="80000"/>
              </a:lnSpc>
              <a:buClr>
                <a:schemeClr val="tx1"/>
              </a:buClr>
              <a:buFont typeface="Arial" panose="020B0604020202020204" pitchFamily="34" charset="0"/>
              <a:buChar char="•"/>
            </a:pPr>
            <a:r>
              <a:rPr lang="en-US" altLang="zh-CN" sz="1000" dirty="0"/>
              <a:t>This is about supporting people with psychosocial, intellectual and cognitive disabilities and their organizations to have a central role and strong voice in all decision making processes affecting them.</a:t>
            </a:r>
          </a:p>
          <a:p>
            <a:pPr marL="342832" indent="-342832">
              <a:buClr>
                <a:schemeClr val="tx1"/>
              </a:buClr>
              <a:buFont typeface="+mj-lt"/>
              <a:buAutoNum type="arabicPeriod"/>
            </a:pPr>
            <a:r>
              <a:rPr lang="en-GB" sz="1000" b="1" dirty="0"/>
              <a:t>And finally QualityRights works with countries to reform policy and law in line with international human rights standards.</a:t>
            </a:r>
            <a:r>
              <a:rPr lang="en-GB" altLang="fr-FR" sz="1000" b="1" dirty="0"/>
              <a:t> </a:t>
            </a:r>
          </a:p>
          <a:p>
            <a:pPr marL="628650" lvl="1" indent="-171450">
              <a:buClr>
                <a:schemeClr val="tx1"/>
              </a:buClr>
              <a:buFont typeface="Arial" panose="020B0604020202020204" pitchFamily="34" charset="0"/>
              <a:buChar char="•"/>
            </a:pPr>
            <a:r>
              <a:rPr lang="en-GB" altLang="fr-FR" sz="1000" dirty="0"/>
              <a:t>This provides an important mechanism in countries to stop violations, promote access to community mental health services, housing, education and employment and the full range of rights that people are entitled to.</a:t>
            </a:r>
            <a:endParaRPr lang="en-GB" sz="1000" dirty="0"/>
          </a:p>
          <a:p>
            <a:pPr>
              <a:defRPr/>
            </a:pPr>
            <a:r>
              <a:rPr lang="en-GB" sz="1000" b="1" dirty="0"/>
              <a:t>All of these actions are informed by the international human rights framework and in particular the UN Convention on the Rights of Persons with Disabilities.</a:t>
            </a:r>
            <a:r>
              <a:rPr lang="en-GB" sz="1000" dirty="0"/>
              <a:t> </a:t>
            </a:r>
          </a:p>
          <a:p>
            <a:pPr>
              <a:defRPr/>
            </a:pPr>
            <a:r>
              <a:rPr lang="en-GB" sz="1000" b="1" dirty="0"/>
              <a:t>In addition, QualityRights uses a participatory approach involving all stakeholders in order to meet each of its objectives. </a:t>
            </a:r>
          </a:p>
          <a:p>
            <a:pPr>
              <a:defRPr/>
            </a:pPr>
            <a:endParaRPr lang="en-GB" sz="1050" b="1" dirty="0"/>
          </a:p>
          <a:p>
            <a:pPr>
              <a:defRPr/>
            </a:pPr>
            <a:endParaRPr lang="en-GB" sz="1000" b="1" dirty="0"/>
          </a:p>
        </p:txBody>
      </p:sp>
      <p:sp>
        <p:nvSpPr>
          <p:cNvPr id="4" name="Slide Number Placeholder 3"/>
          <p:cNvSpPr>
            <a:spLocks noGrp="1"/>
          </p:cNvSpPr>
          <p:nvPr>
            <p:ph type="sldNum" sz="quarter" idx="5"/>
          </p:nvPr>
        </p:nvSpPr>
        <p:spPr/>
        <p:txBody>
          <a:bodyPr/>
          <a:lstStyle/>
          <a:p>
            <a:fld id="{91600A8A-902E-430E-A833-453AE05FDB61}" type="slidenum">
              <a:rPr lang="en-GB" smtClean="0"/>
              <a:t>3</a:t>
            </a:fld>
            <a:endParaRPr lang="en-GB"/>
          </a:p>
        </p:txBody>
      </p:sp>
    </p:spTree>
    <p:extLst>
      <p:ext uri="{BB962C8B-B14F-4D97-AF65-F5344CB8AC3E}">
        <p14:creationId xmlns:p14="http://schemas.microsoft.com/office/powerpoint/2010/main" val="25429058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60325" lvl="0" indent="-342900">
              <a:lnSpc>
                <a:spcPct val="115000"/>
              </a:lnSpc>
              <a:buFont typeface="Wingdings" panose="05000000000000000000" pitchFamily="2" charset="2"/>
              <a:buChar char=""/>
            </a:pPr>
            <a:endParaRPr lang="en-US"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R="60325" lvl="0">
              <a:lnSpc>
                <a:spcPct val="115000"/>
              </a:lnSpc>
            </a:pPr>
            <a:r>
              <a:rPr lang="en-US" b="1" u="sng" dirty="0">
                <a:solidFill>
                  <a:prstClr val="black"/>
                </a:solidFill>
                <a:latin typeface="Calibri" panose="020F0502020204030204" pitchFamily="34" charset="0"/>
                <a:ea typeface="SimSun" panose="02010600030101010101" pitchFamily="2" charset="-122"/>
                <a:cs typeface="Arial" panose="020B0604020202020204" pitchFamily="34" charset="0"/>
              </a:rPr>
              <a:t>Social model (continued)</a:t>
            </a:r>
          </a:p>
          <a:p>
            <a:pPr marL="342900" marR="60325" lvl="0" indent="-342900">
              <a:lnSpc>
                <a:spcPct val="115000"/>
              </a:lnSpc>
              <a:buFont typeface="Wingdings" panose="05000000000000000000" pitchFamily="2" charset="2"/>
              <a:buChar char=""/>
            </a:pPr>
            <a:endParaRPr lang="en-US"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buFont typeface="Wingdings" panose="05000000000000000000" pitchFamily="2" charset="2"/>
              <a:buChar char=""/>
            </a:pPr>
            <a:r>
              <a:rPr lang="en-US" dirty="0">
                <a:solidFill>
                  <a:prstClr val="black"/>
                </a:solidFill>
                <a:latin typeface="Calibri" panose="020F0502020204030204" pitchFamily="34" charset="0"/>
                <a:ea typeface="SimSun" panose="02010600030101010101" pitchFamily="2" charset="-122"/>
                <a:cs typeface="Arial" panose="020B0604020202020204" pitchFamily="34" charset="0"/>
              </a:rPr>
              <a:t>The social model does not imply that health or social services are not useful; people may need and want medical interventions – e.g. to relieve pain or distress or to recover body functions. </a:t>
            </a:r>
          </a:p>
          <a:p>
            <a:pPr marL="342900" marR="60325" lvl="0" indent="-342900">
              <a:lnSpc>
                <a:spcPct val="115000"/>
              </a:lnSpc>
              <a:buFont typeface="Wingdings" panose="05000000000000000000" pitchFamily="2" charset="2"/>
              <a:buChar char=""/>
            </a:pPr>
            <a:r>
              <a:rPr lang="en-US" dirty="0">
                <a:solidFill>
                  <a:prstClr val="black"/>
                </a:solidFill>
                <a:latin typeface="Calibri" panose="020F0502020204030204" pitchFamily="34" charset="0"/>
                <a:ea typeface="SimSun" panose="02010600030101010101" pitchFamily="2" charset="-122"/>
                <a:cs typeface="Arial" panose="020B0604020202020204" pitchFamily="34" charset="0"/>
              </a:rPr>
              <a:t>However, the social model considers persons as a whole, including their interactions with their environment. </a:t>
            </a:r>
          </a:p>
          <a:p>
            <a:pPr marL="342900" marR="60325" lvl="0" indent="-342900">
              <a:lnSpc>
                <a:spcPct val="115000"/>
              </a:lnSpc>
              <a:buFont typeface="Wingdings" panose="05000000000000000000" pitchFamily="2" charset="2"/>
              <a:buChar char=""/>
            </a:pPr>
            <a:r>
              <a:rPr lang="en-US" dirty="0">
                <a:solidFill>
                  <a:prstClr val="black"/>
                </a:solidFill>
                <a:latin typeface="Calibri" panose="020F0502020204030204" pitchFamily="34" charset="0"/>
                <a:ea typeface="SimSun" panose="02010600030101010101" pitchFamily="2" charset="-122"/>
                <a:cs typeface="Arial" panose="020B0604020202020204" pitchFamily="34" charset="0"/>
              </a:rPr>
              <a:t>Within the social model, medical intervention is not an end in itself. Rather it is a means to support people to achieve the activities they want to achieve, and to participate in society if they find it helpful. </a:t>
            </a:r>
            <a:endParaRPr lang="x-none" dirty="0">
              <a:solidFill>
                <a:prstClr val="black"/>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30</a:t>
            </a:fld>
            <a:endParaRPr lang="x-none"/>
          </a:p>
        </p:txBody>
      </p:sp>
    </p:spTree>
    <p:extLst>
      <p:ext uri="{BB962C8B-B14F-4D97-AF65-F5344CB8AC3E}">
        <p14:creationId xmlns:p14="http://schemas.microsoft.com/office/powerpoint/2010/main" val="3880058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a:lnSpc>
                <a:spcPct val="115000"/>
              </a:lnSpc>
            </a:pPr>
            <a:r>
              <a:rPr lang="en-GB" b="1" u="sng" dirty="0">
                <a:latin typeface="Calibri" panose="020F0502020204030204" pitchFamily="34" charset="0"/>
                <a:ea typeface="SimSun" panose="02010600030101010101" pitchFamily="2" charset="-122"/>
                <a:cs typeface="Arial" panose="020B0604020202020204" pitchFamily="34" charset="0"/>
              </a:rPr>
              <a:t>Human rights model</a:t>
            </a:r>
            <a:endParaRPr lang="x-none" b="1"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Like the social model, the human rights model recognizes that disability is caused by many barriers that prevent people from participating in society on an equal basis with others.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But it goes further – the human rights model recognizes that persons with disabilities are equal to others and, as such, they are entitled to equal rights and equal opportunities to participate in society.</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Barriers that prevent people with disabilities from participating fully in society and from enjoying their rights are </a:t>
            </a:r>
            <a:r>
              <a:rPr lang="en-GB" b="1" dirty="0">
                <a:latin typeface="Calibri" panose="020F0502020204030204" pitchFamily="34" charset="0"/>
                <a:ea typeface="SimSun" panose="02010600030101010101" pitchFamily="2" charset="-122"/>
                <a:cs typeface="Arial" panose="020B0604020202020204" pitchFamily="34" charset="0"/>
              </a:rPr>
              <a:t>discriminatory</a:t>
            </a:r>
            <a:r>
              <a:rPr lang="en-GB" dirty="0">
                <a:latin typeface="Calibri" panose="020F0502020204030204" pitchFamily="34" charset="0"/>
                <a:ea typeface="SimSun" panose="02010600030101010101" pitchFamily="2" charset="-122"/>
                <a:cs typeface="Arial" panose="020B060402020202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gn="l" defTabSz="914400" rtl="0" eaLnBrk="1" fontAlgn="auto" latinLnBrk="0" hangingPunct="1">
              <a:lnSpc>
                <a:spcPct val="115000"/>
              </a:lnSpc>
              <a:spcBef>
                <a:spcPts val="0"/>
              </a:spcBef>
              <a:spcAft>
                <a:spcPts val="0"/>
              </a:spcAft>
              <a:buClrTx/>
              <a:buSzTx/>
              <a:buFont typeface="Wingdings" panose="05000000000000000000" pitchFamily="2" charset="2"/>
              <a:buChar char="Ø"/>
              <a:tabLst/>
              <a:defRPr/>
            </a:pPr>
            <a:endParaRPr lang="en-GB" b="1"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gn="l" defTabSz="914400" rtl="0" eaLnBrk="1" fontAlgn="auto" latinLnBrk="0" hangingPunct="1">
              <a:lnSpc>
                <a:spcPct val="115000"/>
              </a:lnSpc>
              <a:spcBef>
                <a:spcPts val="0"/>
              </a:spcBef>
              <a:spcAft>
                <a:spcPts val="0"/>
              </a:spcAft>
              <a:buClrTx/>
              <a:buSzTx/>
              <a:buFont typeface="Wingdings" panose="05000000000000000000" pitchFamily="2" charset="2"/>
              <a:buChar char="Ø"/>
              <a:tabLst/>
              <a:defRPr/>
            </a:pPr>
            <a:r>
              <a:rPr lang="en-GB" b="1" dirty="0">
                <a:latin typeface="Calibri" panose="020F0502020204030204" pitchFamily="34" charset="0"/>
                <a:ea typeface="SimSun" panose="02010600030101010101" pitchFamily="2" charset="-122"/>
                <a:cs typeface="Arial" panose="020B0604020202020204" pitchFamily="34" charset="0"/>
              </a:rPr>
              <a:t>Therefore, people with disabilities have the right to have these barriers removed and can claim their rights.</a:t>
            </a:r>
            <a:r>
              <a:rPr lang="en-US" sz="1200" b="1" dirty="0"/>
              <a:t> This is the main difference between the human rights and social models</a:t>
            </a:r>
          </a:p>
          <a:p>
            <a:pPr marL="342900" marR="60325"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31</a:t>
            </a:fld>
            <a:endParaRPr lang="x-none"/>
          </a:p>
        </p:txBody>
      </p:sp>
    </p:spTree>
    <p:extLst>
      <p:ext uri="{BB962C8B-B14F-4D97-AF65-F5344CB8AC3E}">
        <p14:creationId xmlns:p14="http://schemas.microsoft.com/office/powerpoint/2010/main" val="1295175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a:lnSpc>
                <a:spcPct val="115000"/>
              </a:lnSpc>
            </a:pPr>
            <a:r>
              <a:rPr lang="en-US" b="1" u="sng" dirty="0">
                <a:effectLst>
                  <a:outerShdw blurRad="38100" dist="38100" dir="2700000" algn="tl">
                    <a:srgbClr val="000000">
                      <a:alpha val="43137"/>
                    </a:srgbClr>
                  </a:outerShdw>
                </a:effectLst>
                <a:latin typeface="Calibri" panose="020F0502020204030204" pitchFamily="34" charset="0"/>
                <a:ea typeface="SimSun" panose="02010600030101010101" pitchFamily="2" charset="-122"/>
                <a:cs typeface="Arial" panose="020B0604020202020204" pitchFamily="34" charset="0"/>
              </a:rPr>
              <a:t>Human rights model (continued)</a:t>
            </a:r>
          </a:p>
          <a:p>
            <a:pPr marR="60325">
              <a:lnSpc>
                <a:spcPct val="115000"/>
              </a:lnSpc>
            </a:pPr>
            <a:endParaRPr lang="en-US" dirty="0">
              <a:latin typeface="Calibri" panose="020F0502020204030204" pitchFamily="34" charset="0"/>
              <a:ea typeface="SimSun" panose="02010600030101010101" pitchFamily="2" charset="-122"/>
              <a:cs typeface="Arial" panose="020B0604020202020204" pitchFamily="34" charset="0"/>
            </a:endParaRPr>
          </a:p>
          <a:p>
            <a:pPr marL="171450" marR="60325" indent="-171450">
              <a:lnSpc>
                <a:spcPct val="115000"/>
              </a:lnSpc>
              <a:buFont typeface="Arial" panose="020B0604020202020204" pitchFamily="34" charset="0"/>
              <a:buChar char="•"/>
            </a:pPr>
            <a:r>
              <a:rPr lang="en-US" dirty="0">
                <a:latin typeface="Calibri" panose="020F0502020204030204" pitchFamily="34" charset="0"/>
                <a:ea typeface="SimSun" panose="02010600030101010101" pitchFamily="2" charset="-122"/>
                <a:cs typeface="Arial" panose="020B0604020202020204" pitchFamily="34" charset="0"/>
              </a:rPr>
              <a:t>Like the social model, the human rights model does not mean that health services are not useful. </a:t>
            </a:r>
          </a:p>
          <a:p>
            <a:pPr marL="171450" marR="60325" indent="-171450">
              <a:lnSpc>
                <a:spcPct val="115000"/>
              </a:lnSpc>
              <a:buFont typeface="Arial" panose="020B0604020202020204" pitchFamily="34" charset="0"/>
              <a:buChar char="•"/>
            </a:pPr>
            <a:r>
              <a:rPr lang="en-US" dirty="0">
                <a:latin typeface="Calibri" panose="020F0502020204030204" pitchFamily="34" charset="0"/>
                <a:ea typeface="SimSun" panose="02010600030101010101" pitchFamily="2" charset="-122"/>
                <a:cs typeface="Arial" panose="020B0604020202020204" pitchFamily="34" charset="0"/>
              </a:rPr>
              <a:t>People should have a right to access quality health services on the basis of their free and informed consent.</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32</a:t>
            </a:fld>
            <a:endParaRPr lang="x-none"/>
          </a:p>
        </p:txBody>
      </p:sp>
    </p:spTree>
    <p:extLst>
      <p:ext uri="{BB962C8B-B14F-4D97-AF65-F5344CB8AC3E}">
        <p14:creationId xmlns:p14="http://schemas.microsoft.com/office/powerpoint/2010/main" val="27090601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60325" indent="-171450">
              <a:lnSpc>
                <a:spcPct val="115000"/>
              </a:lnSpc>
              <a:buFont typeface="Arial" panose="020B0604020202020204" pitchFamily="34" charset="0"/>
              <a:buChar char="•"/>
              <a:tabLst>
                <a:tab pos="810260" algn="l"/>
                <a:tab pos="3240405" algn="l"/>
              </a:tabLst>
            </a:pPr>
            <a:r>
              <a:rPr lang="en-US" dirty="0">
                <a:latin typeface="Calibri" panose="020F0502020204030204" pitchFamily="34" charset="0"/>
                <a:ea typeface="SimSun" panose="02010600030101010101" pitchFamily="2" charset="-122"/>
                <a:cs typeface="Arial" panose="020B0604020202020204" pitchFamily="34" charset="0"/>
              </a:rPr>
              <a:t>The models described above are theoretical and are not necessarily representative of the practice of individuals or organizations. </a:t>
            </a:r>
          </a:p>
          <a:p>
            <a:pPr marL="171450" marR="60325" indent="-171450">
              <a:lnSpc>
                <a:spcPct val="115000"/>
              </a:lnSpc>
              <a:buFont typeface="Arial" panose="020B0604020202020204" pitchFamily="34" charset="0"/>
              <a:buChar char="•"/>
              <a:tabLst>
                <a:tab pos="810260" algn="l"/>
                <a:tab pos="3240405" algn="l"/>
              </a:tabLst>
            </a:pPr>
            <a:endParaRPr lang="en-US" dirty="0">
              <a:latin typeface="Calibri" panose="020F0502020204030204" pitchFamily="34" charset="0"/>
              <a:ea typeface="SimSun" panose="02010600030101010101" pitchFamily="2" charset="-122"/>
              <a:cs typeface="Arial" panose="020B0604020202020204" pitchFamily="34" charset="0"/>
            </a:endParaRPr>
          </a:p>
          <a:p>
            <a:pPr marL="171450" marR="60325" indent="-171450">
              <a:lnSpc>
                <a:spcPct val="115000"/>
              </a:lnSpc>
              <a:buFont typeface="Arial" panose="020B0604020202020204" pitchFamily="34" charset="0"/>
              <a:buChar char="•"/>
              <a:tabLst>
                <a:tab pos="810260" algn="l"/>
                <a:tab pos="3240405" algn="l"/>
              </a:tabLst>
            </a:pPr>
            <a:r>
              <a:rPr lang="en-US" dirty="0">
                <a:latin typeface="Calibri" panose="020F0502020204030204" pitchFamily="34" charset="0"/>
                <a:ea typeface="SimSun" panose="02010600030101010101" pitchFamily="2" charset="-122"/>
                <a:cs typeface="Arial" panose="020B0604020202020204" pitchFamily="34" charset="0"/>
              </a:rPr>
              <a:t>The terms “medical model” and “charity model” do not refer to the medical or charity sectors as such but to ways in which the society may look at people with disabilities. </a:t>
            </a:r>
          </a:p>
          <a:p>
            <a:pPr marL="628650" marR="60325" lvl="1" indent="-171450">
              <a:lnSpc>
                <a:spcPct val="115000"/>
              </a:lnSpc>
              <a:buFont typeface="Arial" panose="020B0604020202020204" pitchFamily="34" charset="0"/>
              <a:buChar char="•"/>
              <a:tabLst>
                <a:tab pos="810260" algn="l"/>
                <a:tab pos="3240405" algn="l"/>
              </a:tabLst>
            </a:pPr>
            <a:r>
              <a:rPr lang="en-US" dirty="0">
                <a:latin typeface="Calibri" panose="020F0502020204030204" pitchFamily="34" charset="0"/>
                <a:ea typeface="SimSun" panose="02010600030101010101" pitchFamily="2" charset="-122"/>
                <a:cs typeface="Arial" panose="020B0604020202020204" pitchFamily="34" charset="0"/>
              </a:rPr>
              <a:t>Persons working in a charity can adopt a social or human rights model in their practice and seek to support people’s empowerment. Similarly people working in the health-care context may view their practices as part of the social model and respect human rights.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33</a:t>
            </a:fld>
            <a:endParaRPr lang="x-none"/>
          </a:p>
        </p:txBody>
      </p:sp>
    </p:spTree>
    <p:extLst>
      <p:ext uri="{BB962C8B-B14F-4D97-AF65-F5344CB8AC3E}">
        <p14:creationId xmlns:p14="http://schemas.microsoft.com/office/powerpoint/2010/main" val="15036329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60325" indent="-171450">
              <a:lnSpc>
                <a:spcPct val="115000"/>
              </a:lnSpc>
              <a:buFont typeface="Arial" panose="020B0604020202020204" pitchFamily="34" charset="0"/>
              <a:buChar char="•"/>
            </a:pPr>
            <a:r>
              <a:rPr lang="en-US" dirty="0">
                <a:latin typeface="Calibri" panose="020F0502020204030204" pitchFamily="34" charset="0"/>
                <a:ea typeface="SimSun" panose="02010600030101010101" pitchFamily="2" charset="-122"/>
                <a:cs typeface="Arial" panose="020B0604020202020204" pitchFamily="34" charset="0"/>
              </a:rPr>
              <a:t>Often, people refer to the “biopsychosocial model” in the field of mental health. This model places equal emphasis on the biological, psychological and social aspects of mental health. </a:t>
            </a:r>
          </a:p>
          <a:p>
            <a:pPr marL="171450" marR="60325" indent="-171450">
              <a:lnSpc>
                <a:spcPct val="115000"/>
              </a:lnSpc>
              <a:buFont typeface="Arial" panose="020B0604020202020204" pitchFamily="34" charset="0"/>
              <a:buChar char="•"/>
            </a:pPr>
            <a:r>
              <a:rPr lang="en-US" dirty="0">
                <a:latin typeface="Calibri" panose="020F0502020204030204" pitchFamily="34" charset="0"/>
                <a:ea typeface="SimSun" panose="02010600030101010101" pitchFamily="2" charset="-122"/>
                <a:cs typeface="Arial" panose="020B0604020202020204" pitchFamily="34" charset="0"/>
              </a:rPr>
              <a:t>Addressing all these elements is important but it should be done within the framework of the human rights model. </a:t>
            </a:r>
          </a:p>
          <a:p>
            <a:pPr marL="628650" marR="60325" lvl="1" indent="-171450">
              <a:lnSpc>
                <a:spcPct val="115000"/>
              </a:lnSpc>
              <a:buFont typeface="Arial" panose="020B0604020202020204" pitchFamily="34" charset="0"/>
              <a:buChar char="•"/>
            </a:pPr>
            <a:r>
              <a:rPr lang="en-US" dirty="0">
                <a:latin typeface="Calibri" panose="020F0502020204030204" pitchFamily="34" charset="0"/>
                <a:ea typeface="SimSun" panose="02010600030101010101" pitchFamily="2" charset="-122"/>
                <a:cs typeface="Arial" panose="020B0604020202020204" pitchFamily="34" charset="0"/>
              </a:rPr>
              <a:t>Quite often, professionals categorize their practices within the biopsychosocial model but, in reality, they work within the framework of the medical or charity model.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34</a:t>
            </a:fld>
            <a:endParaRPr lang="x-none"/>
          </a:p>
        </p:txBody>
      </p:sp>
    </p:spTree>
    <p:extLst>
      <p:ext uri="{BB962C8B-B14F-4D97-AF65-F5344CB8AC3E}">
        <p14:creationId xmlns:p14="http://schemas.microsoft.com/office/powerpoint/2010/main" val="23399600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93762" y="4784070"/>
            <a:ext cx="5734148" cy="4438234"/>
          </a:xfrm>
        </p:spPr>
        <p:txBody>
          <a:bodyPr/>
          <a:lstStyle/>
          <a:p>
            <a:pPr marR="60325">
              <a:lnSpc>
                <a:spcPct val="115000"/>
              </a:lnSpc>
              <a:spcAft>
                <a:spcPts val="600"/>
              </a:spcAft>
            </a:pPr>
            <a:r>
              <a:rPr lang="en-US" dirty="0">
                <a:latin typeface="Calibri" panose="020F0502020204030204" pitchFamily="34" charset="0"/>
                <a:ea typeface="SimSun" panose="02010600030101010101" pitchFamily="2" charset="-122"/>
                <a:cs typeface="Arial" panose="020B0604020202020204" pitchFamily="34" charset="0"/>
              </a:rPr>
              <a:t>Show participants the following three videos which illustrate the importance of a human rights approach to disability.</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nSpc>
                <a:spcPct val="11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Speeches by Mr. Craig </a:t>
            </a:r>
            <a:r>
              <a:rPr lang="en-GB" dirty="0" err="1">
                <a:latin typeface="Calibri" panose="020F0502020204030204" pitchFamily="34" charset="0"/>
                <a:ea typeface="SimSun" panose="02010600030101010101" pitchFamily="2" charset="-122"/>
                <a:cs typeface="Arial" panose="020B0604020202020204" pitchFamily="34" charset="0"/>
              </a:rPr>
              <a:t>Mokhiber</a:t>
            </a:r>
            <a:r>
              <a:rPr lang="en-GB" dirty="0">
                <a:latin typeface="Calibri" panose="020F0502020204030204" pitchFamily="34" charset="0"/>
                <a:ea typeface="SimSun" panose="02010600030101010101" pitchFamily="2" charset="-122"/>
                <a:cs typeface="Arial" panose="020B0604020202020204" pitchFamily="34" charset="0"/>
              </a:rPr>
              <a:t>, Director of the New York Office, Office of the High Commissioner for Human Rights at the “Time to Act on Global Mental Health - Building Momentum on Mental Health in the SDG Era” event, during the 73rd Session of the UN General Assembly”</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nSpc>
                <a:spcPct val="115000"/>
              </a:lnSpc>
              <a:spcAft>
                <a:spcPts val="600"/>
              </a:spcAft>
              <a:buFont typeface="Arial" panose="020B0604020202020204" pitchFamily="34" charset="0"/>
              <a:buChar char="•"/>
            </a:pPr>
            <a:r>
              <a:rPr lang="en-US" u="sng" dirty="0">
                <a:solidFill>
                  <a:srgbClr val="6666FF"/>
                </a:solidFill>
                <a:latin typeface="Calibri" panose="020F0502020204030204" pitchFamily="34" charset="0"/>
                <a:ea typeface="SimSun" panose="02010600030101010101" pitchFamily="2" charset="-122"/>
                <a:cs typeface="Arial" panose="020B0604020202020204" pitchFamily="34" charset="0"/>
              </a:rPr>
              <a:t>https://</a:t>
            </a:r>
            <a:r>
              <a:rPr lang="en-US" u="sng" dirty="0" err="1">
                <a:solidFill>
                  <a:srgbClr val="6666FF"/>
                </a:solidFill>
                <a:latin typeface="Calibri" panose="020F0502020204030204" pitchFamily="34" charset="0"/>
                <a:ea typeface="SimSun" panose="02010600030101010101" pitchFamily="2" charset="-122"/>
                <a:cs typeface="Arial" panose="020B0604020202020204" pitchFamily="34" charset="0"/>
              </a:rPr>
              <a:t>www.youtube.com</a:t>
            </a:r>
            <a:r>
              <a:rPr lang="en-US" u="sng" dirty="0">
                <a:solidFill>
                  <a:srgbClr val="6666FF"/>
                </a:solidFill>
                <a:latin typeface="Calibri" panose="020F0502020204030204" pitchFamily="34" charset="0"/>
                <a:ea typeface="SimSun" panose="02010600030101010101" pitchFamily="2" charset="-122"/>
                <a:cs typeface="Arial" panose="020B0604020202020204" pitchFamily="34" charset="0"/>
              </a:rPr>
              <a:t>/</a:t>
            </a:r>
            <a:r>
              <a:rPr lang="en-US" u="sng" dirty="0" err="1">
                <a:solidFill>
                  <a:srgbClr val="6666FF"/>
                </a:solidFill>
                <a:latin typeface="Calibri" panose="020F0502020204030204" pitchFamily="34" charset="0"/>
                <a:ea typeface="SimSun" panose="02010600030101010101" pitchFamily="2" charset="-122"/>
                <a:cs typeface="Arial" panose="020B0604020202020204" pitchFamily="34" charset="0"/>
              </a:rPr>
              <a:t>watch?v</a:t>
            </a:r>
            <a:r>
              <a:rPr lang="en-US" u="sng" dirty="0">
                <a:solidFill>
                  <a:srgbClr val="6666FF"/>
                </a:solidFill>
                <a:latin typeface="Calibri" panose="020F0502020204030204" pitchFamily="34" charset="0"/>
                <a:ea typeface="SimSun" panose="02010600030101010101" pitchFamily="2" charset="-122"/>
                <a:cs typeface="Arial" panose="020B0604020202020204" pitchFamily="34" charset="0"/>
              </a:rPr>
              <a:t>=H2AmCDDAJ4c&amp;feature=</a:t>
            </a:r>
            <a:r>
              <a:rPr lang="en-US" u="sng" dirty="0" err="1">
                <a:solidFill>
                  <a:srgbClr val="6666FF"/>
                </a:solidFill>
                <a:latin typeface="Calibri" panose="020F0502020204030204" pitchFamily="34" charset="0"/>
                <a:ea typeface="SimSun" panose="02010600030101010101" pitchFamily="2" charset="-122"/>
                <a:cs typeface="Arial" panose="020B0604020202020204" pitchFamily="34" charset="0"/>
              </a:rPr>
              <a:t>youtu.be</a:t>
            </a:r>
            <a:r>
              <a:rPr lang="en-US" dirty="0">
                <a:latin typeface="Calibri" panose="020F0502020204030204" pitchFamily="34" charset="0"/>
                <a:ea typeface="SimSun" panose="02010600030101010101" pitchFamily="2" charset="-122"/>
                <a:cs typeface="Arial" panose="020B0604020202020204" pitchFamily="34" charset="0"/>
              </a:rPr>
              <a:t>(accessed 9 April 2019).</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nSpc>
                <a:spcPct val="11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No </a:t>
            </a:r>
            <a:r>
              <a:rPr lang="en-GB" sz="900" dirty="0">
                <a:latin typeface="Calibri" panose="020F0502020204030204" pitchFamily="34" charset="0"/>
                <a:ea typeface="SimSun" panose="02010600030101010101" pitchFamily="2" charset="-122"/>
                <a:cs typeface="Arial" panose="020B0604020202020204" pitchFamily="34" charset="0"/>
              </a:rPr>
              <a:t> </a:t>
            </a:r>
            <a:r>
              <a:rPr lang="en-GB" dirty="0">
                <a:latin typeface="Calibri" panose="020F0502020204030204" pitchFamily="34" charset="0"/>
                <a:ea typeface="SimSun" panose="02010600030101010101" pitchFamily="2" charset="-122"/>
                <a:cs typeface="Arial" panose="020B0604020202020204" pitchFamily="34" charset="0"/>
              </a:rPr>
              <a:t>More Barriers, BC Self Advocacy Foundation(2:13) </a:t>
            </a:r>
            <a:r>
              <a:rPr lang="en-GB" u="sng" dirty="0">
                <a:solidFill>
                  <a:srgbClr val="0000FF"/>
                </a:solidFill>
                <a:latin typeface="Calibri" panose="020F0502020204030204" pitchFamily="34" charset="0"/>
                <a:ea typeface="SimSun" panose="02010600030101010101" pitchFamily="2" charset="-122"/>
                <a:cs typeface="Arial" panose="020B0604020202020204" pitchFamily="34" charset="0"/>
              </a:rPr>
              <a:t>https://</a:t>
            </a:r>
            <a:r>
              <a:rPr lang="en-GB" u="sng" dirty="0" err="1">
                <a:solidFill>
                  <a:srgbClr val="0000FF"/>
                </a:solidFill>
                <a:latin typeface="Calibri" panose="020F0502020204030204" pitchFamily="34" charset="0"/>
                <a:ea typeface="SimSun" panose="02010600030101010101" pitchFamily="2" charset="-122"/>
                <a:cs typeface="Arial" panose="020B0604020202020204" pitchFamily="34" charset="0"/>
              </a:rPr>
              <a:t>youtu.be</a:t>
            </a:r>
            <a:r>
              <a:rPr lang="en-GB" u="sng" dirty="0">
                <a:solidFill>
                  <a:srgbClr val="0000FF"/>
                </a:solidFill>
                <a:latin typeface="Calibri" panose="020F0502020204030204" pitchFamily="34" charset="0"/>
                <a:ea typeface="SimSun" panose="02010600030101010101" pitchFamily="2" charset="-122"/>
                <a:cs typeface="Arial" panose="020B0604020202020204" pitchFamily="34" charset="0"/>
              </a:rPr>
              <a:t>/nX7slb9ACX0 </a:t>
            </a:r>
            <a:r>
              <a:rPr lang="en-GB" dirty="0">
                <a:latin typeface="Calibri" panose="020F0502020204030204" pitchFamily="34" charset="0"/>
                <a:ea typeface="SimSun" panose="02010600030101010101" pitchFamily="2" charset="-122"/>
                <a:cs typeface="Arial" panose="020B0604020202020204" pitchFamily="34" charset="0"/>
              </a:rPr>
              <a:t>(2:13) (accessed 9 April 2019).</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Human </a:t>
            </a:r>
            <a:r>
              <a:rPr lang="en-GB" sz="900" dirty="0">
                <a:latin typeface="Calibri" panose="020F0502020204030204" pitchFamily="34" charset="0"/>
                <a:ea typeface="SimSun" panose="02010600030101010101" pitchFamily="2" charset="-122"/>
                <a:cs typeface="Arial" panose="020B0604020202020204" pitchFamily="34" charset="0"/>
              </a:rPr>
              <a:t> </a:t>
            </a:r>
            <a:r>
              <a:rPr lang="en-GB" dirty="0">
                <a:latin typeface="Calibri" panose="020F0502020204030204" pitchFamily="34" charset="0"/>
                <a:ea typeface="SimSun" panose="02010600030101010101" pitchFamily="2" charset="-122"/>
                <a:cs typeface="Arial" panose="020B0604020202020204" pitchFamily="34" charset="0"/>
              </a:rPr>
              <a:t>Rights, Ageing and Dementia: Challenging Current Practice by Kate </a:t>
            </a:r>
            <a:r>
              <a:rPr lang="en-GB" dirty="0" err="1">
                <a:latin typeface="Calibri" panose="020F0502020204030204" pitchFamily="34" charset="0"/>
                <a:ea typeface="SimSun" panose="02010600030101010101" pitchFamily="2" charset="-122"/>
                <a:cs typeface="Arial" panose="020B0604020202020204" pitchFamily="34" charset="0"/>
              </a:rPr>
              <a:t>Swaffer</a:t>
            </a:r>
            <a:r>
              <a:rPr lang="en-GB" dirty="0">
                <a:latin typeface="Calibri" panose="020F0502020204030204" pitchFamily="34" charset="0"/>
                <a:ea typeface="SimSun" panose="02010600030101010101" pitchFamily="2" charset="-122"/>
                <a:cs typeface="Arial" panose="020B0604020202020204" pitchFamily="34" charset="0"/>
              </a:rPr>
              <a:t> (6:39) </a:t>
            </a:r>
            <a:r>
              <a:rPr lang="en-GB" u="sng" dirty="0">
                <a:solidFill>
                  <a:srgbClr val="0000FF"/>
                </a:solidFill>
                <a:latin typeface="Calibri" panose="020F0502020204030204" pitchFamily="34" charset="0"/>
                <a:ea typeface="SimSun" panose="02010600030101010101" pitchFamily="2" charset="-122"/>
                <a:cs typeface="Arial" panose="020B0604020202020204" pitchFamily="34" charset="0"/>
              </a:rPr>
              <a:t>https://</a:t>
            </a:r>
            <a:r>
              <a:rPr lang="en-GB" u="sng" dirty="0" err="1">
                <a:solidFill>
                  <a:srgbClr val="0000FF"/>
                </a:solidFill>
                <a:latin typeface="Calibri" panose="020F0502020204030204" pitchFamily="34" charset="0"/>
                <a:ea typeface="SimSun" panose="02010600030101010101" pitchFamily="2" charset="-122"/>
                <a:cs typeface="Arial" panose="020B0604020202020204" pitchFamily="34" charset="0"/>
              </a:rPr>
              <a:t>youtu.be</a:t>
            </a:r>
            <a:r>
              <a:rPr lang="en-GB" u="sng" dirty="0">
                <a:solidFill>
                  <a:srgbClr val="0000FF"/>
                </a:solidFill>
                <a:latin typeface="Calibri" panose="020F0502020204030204" pitchFamily="34" charset="0"/>
                <a:ea typeface="SimSun" panose="02010600030101010101" pitchFamily="2" charset="-122"/>
                <a:cs typeface="Arial" panose="020B0604020202020204" pitchFamily="34" charset="0"/>
              </a:rPr>
              <a:t>/MdnobJo8AkM </a:t>
            </a:r>
            <a:r>
              <a:rPr lang="en-US" dirty="0">
                <a:latin typeface="Calibri" panose="020F0502020204030204" pitchFamily="34" charset="0"/>
                <a:ea typeface="Times New Roman" panose="02020603050405020304" pitchFamily="18" charset="0"/>
                <a:cs typeface="Times New Roman" panose="02020603050405020304" pitchFamily="18" charset="0"/>
              </a:rPr>
              <a:t>(accessed 9 April 2019).</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r>
              <a:rPr lang="en-GB" b="1"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p:txBody>
      </p:sp>
      <p:sp>
        <p:nvSpPr>
          <p:cNvPr id="4" name="Slide Number Placeholder 3"/>
          <p:cNvSpPr>
            <a:spLocks noGrp="1"/>
          </p:cNvSpPr>
          <p:nvPr>
            <p:ph type="sldNum" sz="quarter" idx="5"/>
          </p:nvPr>
        </p:nvSpPr>
        <p:spPr/>
        <p:txBody>
          <a:bodyPr/>
          <a:lstStyle/>
          <a:p>
            <a:fld id="{B30A59C1-2D98-4297-91D0-BBB9964FC570}" type="slidenum">
              <a:rPr lang="x-none" smtClean="0"/>
              <a:t>35</a:t>
            </a:fld>
            <a:endParaRPr lang="x-none"/>
          </a:p>
        </p:txBody>
      </p:sp>
    </p:spTree>
    <p:extLst>
      <p:ext uri="{BB962C8B-B14F-4D97-AF65-F5344CB8AC3E}">
        <p14:creationId xmlns:p14="http://schemas.microsoft.com/office/powerpoint/2010/main" val="36995115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b="1" dirty="0">
                <a:latin typeface="Calibri" panose="020F0502020204030204" pitchFamily="34" charset="0"/>
                <a:ea typeface="SimSun" panose="02010600030101010101" pitchFamily="2" charset="-122"/>
                <a:cs typeface="Arial" panose="020B0604020202020204" pitchFamily="34" charset="0"/>
              </a:rPr>
              <a:t>The following table gives examples of how the different models play out in practice.</a:t>
            </a:r>
            <a:endParaRPr lang="x-none"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facilitator can pick 3 or 4 examples as most relevant to the group of participants.</a:t>
            </a:r>
            <a:endParaRPr lang="x-none" dirty="0">
              <a:latin typeface="Calibri" panose="020F0502020204030204" pitchFamily="34" charset="0"/>
              <a:ea typeface="Calibri" panose="020F0502020204030204" pitchFamily="34" charset="0"/>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36</a:t>
            </a:fld>
            <a:endParaRPr lang="x-none"/>
          </a:p>
        </p:txBody>
      </p:sp>
    </p:spTree>
    <p:extLst>
      <p:ext uri="{BB962C8B-B14F-4D97-AF65-F5344CB8AC3E}">
        <p14:creationId xmlns:p14="http://schemas.microsoft.com/office/powerpoint/2010/main" val="32585709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15000"/>
              </a:lnSpc>
              <a:spcAft>
                <a:spcPts val="1000"/>
              </a:spcAft>
            </a:pPr>
            <a:r>
              <a:rPr lang="en-GB" b="1" dirty="0">
                <a:solidFill>
                  <a:prstClr val="black"/>
                </a:solidFill>
                <a:latin typeface="Calibri" panose="020F0502020204030204" pitchFamily="34" charset="0"/>
                <a:ea typeface="SimSun" panose="02010600030101010101" pitchFamily="2" charset="-122"/>
                <a:cs typeface="Arial" panose="020B0604020202020204" pitchFamily="34" charset="0"/>
              </a:rPr>
              <a:t>The table gives examples of how the different models play out in practice.</a:t>
            </a:r>
            <a:endParaRPr lang="x-none"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facilitator can pick 3 or 4 examples as most relevant to the group of participants.</a:t>
            </a:r>
            <a:endParaRPr lang="x-none"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37</a:t>
            </a:fld>
            <a:endParaRPr lang="x-none"/>
          </a:p>
        </p:txBody>
      </p:sp>
    </p:spTree>
    <p:extLst>
      <p:ext uri="{BB962C8B-B14F-4D97-AF65-F5344CB8AC3E}">
        <p14:creationId xmlns:p14="http://schemas.microsoft.com/office/powerpoint/2010/main" val="8646753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15000"/>
              </a:lnSpc>
              <a:spcAft>
                <a:spcPts val="1000"/>
              </a:spcAft>
            </a:pPr>
            <a:r>
              <a:rPr lang="en-GB" b="1" dirty="0">
                <a:solidFill>
                  <a:prstClr val="black"/>
                </a:solidFill>
                <a:latin typeface="Calibri" panose="020F0502020204030204" pitchFamily="34" charset="0"/>
                <a:ea typeface="SimSun" panose="02010600030101010101" pitchFamily="2" charset="-122"/>
                <a:cs typeface="Arial" panose="020B0604020202020204" pitchFamily="34" charset="0"/>
              </a:rPr>
              <a:t>The table gives examples of how the different models play out in practice.</a:t>
            </a:r>
            <a:endParaRPr lang="x-none"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facilitator can pick 3 or 4 examples as most relevant to the group of participants.</a:t>
            </a:r>
            <a:endParaRPr lang="x-none"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38</a:t>
            </a:fld>
            <a:endParaRPr lang="x-none"/>
          </a:p>
        </p:txBody>
      </p:sp>
    </p:spTree>
    <p:extLst>
      <p:ext uri="{BB962C8B-B14F-4D97-AF65-F5344CB8AC3E}">
        <p14:creationId xmlns:p14="http://schemas.microsoft.com/office/powerpoint/2010/main" val="18429715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15000"/>
              </a:lnSpc>
              <a:spcAft>
                <a:spcPts val="1000"/>
              </a:spcAft>
            </a:pPr>
            <a:r>
              <a:rPr lang="en-GB" b="1" dirty="0">
                <a:solidFill>
                  <a:prstClr val="black"/>
                </a:solidFill>
                <a:latin typeface="Calibri" panose="020F0502020204030204" pitchFamily="34" charset="0"/>
                <a:ea typeface="SimSun" panose="02010600030101010101" pitchFamily="2" charset="-122"/>
                <a:cs typeface="Arial" panose="020B0604020202020204" pitchFamily="34" charset="0"/>
              </a:rPr>
              <a:t>The table gives examples of how the different models play out in practice.</a:t>
            </a:r>
            <a:endParaRPr lang="x-none"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facilitator can pick 3 or 4 examples as most relevant to the group of participants.</a:t>
            </a:r>
            <a:endParaRPr lang="x-none"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39</a:t>
            </a:fld>
            <a:endParaRPr lang="x-none"/>
          </a:p>
        </p:txBody>
      </p:sp>
    </p:spTree>
    <p:extLst>
      <p:ext uri="{BB962C8B-B14F-4D97-AF65-F5344CB8AC3E}">
        <p14:creationId xmlns:p14="http://schemas.microsoft.com/office/powerpoint/2010/main" val="3306807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8988" y="398463"/>
            <a:ext cx="5230812" cy="2943225"/>
          </a:xfrm>
        </p:spPr>
      </p:sp>
      <p:sp>
        <p:nvSpPr>
          <p:cNvPr id="3" name="Notes Placeholder 2"/>
          <p:cNvSpPr>
            <a:spLocks noGrp="1"/>
          </p:cNvSpPr>
          <p:nvPr>
            <p:ph type="body" idx="1"/>
          </p:nvPr>
        </p:nvSpPr>
        <p:spPr>
          <a:xfrm>
            <a:off x="462455" y="3340911"/>
            <a:ext cx="6085490" cy="6381158"/>
          </a:xfrm>
        </p:spPr>
        <p:txBody>
          <a:bodyPr/>
          <a:lstStyle/>
          <a:p>
            <a:r>
              <a:rPr lang="en-US" b="1" dirty="0"/>
              <a:t>Preliminary note on language</a:t>
            </a:r>
          </a:p>
          <a:p>
            <a:endParaRPr lang="en-US" dirty="0"/>
          </a:p>
          <a:p>
            <a:pPr marL="171450" indent="-171450">
              <a:buFont typeface="Arial" panose="020B0604020202020204" pitchFamily="34" charset="0"/>
              <a:buChar char="•"/>
            </a:pPr>
            <a:r>
              <a:rPr lang="en-US" dirty="0"/>
              <a:t>We acknowledge that language and terminology reflects the evolving conceptualization of disability and that different terms will be used by different people across different contexts over time. </a:t>
            </a:r>
          </a:p>
          <a:p>
            <a:pPr marL="628650" lvl="1" indent="-171450">
              <a:buFont typeface="Arial" panose="020B0604020202020204" pitchFamily="34" charset="0"/>
              <a:buChar char="•"/>
            </a:pPr>
            <a:r>
              <a:rPr lang="en-US" dirty="0"/>
              <a:t>People must be able to decide on the vocabulary, idioms and descriptions of their experience, situation or distress. </a:t>
            </a:r>
          </a:p>
          <a:p>
            <a:pPr marL="628650" lvl="1" indent="-171450">
              <a:buFont typeface="Arial" panose="020B0604020202020204" pitchFamily="34" charset="0"/>
              <a:buChar char="•"/>
            </a:pPr>
            <a:r>
              <a:rPr lang="en-US" dirty="0"/>
              <a:t>For example, in relation to the field of mental health, some people use terms such as “people with a psychiatric diagnosis”, “people with mental disorders” or “mental illnesses”, “people with mental health conditions”, “consumers”, “service users” or “psychiatric survivors”. </a:t>
            </a:r>
          </a:p>
          <a:p>
            <a:pPr marL="628650" lvl="1" indent="-171450">
              <a:buFont typeface="Arial" panose="020B0604020202020204" pitchFamily="34" charset="0"/>
              <a:buChar char="•"/>
            </a:pPr>
            <a:r>
              <a:rPr lang="en-US" dirty="0"/>
              <a:t>Others find some or all these terms stigmatizing or use different expressions to refer to their emotions, experiences or distress. </a:t>
            </a:r>
          </a:p>
          <a:p>
            <a:pPr marL="628650" lvl="1" indent="-171450">
              <a:buFont typeface="Arial" panose="020B0604020202020204" pitchFamily="34" charset="0"/>
              <a:buChar char="•"/>
            </a:pPr>
            <a:r>
              <a:rPr lang="en-US" dirty="0"/>
              <a:t>Similarly, intellectual disability is referred to using different terms in different contexts including, for example, “learning disabilities” or “disorders of intellectual development” or “learning difficulties”.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term “psychosocial disability” has been adopted to include people who have received a mental health-related diagnosis or who self-identify with this term. </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The terms “cognitive disability” and “intellectual disability” are designed to cover people who have received a diagnosis specifically related to their cognitive or intellectual function including, but not limited to, dementia and autism.</a:t>
            </a:r>
          </a:p>
          <a:p>
            <a:endParaRPr lang="en-US" dirty="0"/>
          </a:p>
          <a:p>
            <a:pPr marL="171450" indent="-171450">
              <a:buFont typeface="Arial" panose="020B0604020202020204" pitchFamily="34" charset="0"/>
              <a:buChar char="•"/>
            </a:pPr>
            <a:r>
              <a:rPr lang="en-US" dirty="0"/>
              <a:t>The use of the term “disability” is important in this context because it highlights the significant barriers that hinder the full and effective participation in society of people with actual or perceived impairments and the fact that they are protected under the CRPD. </a:t>
            </a:r>
          </a:p>
          <a:p>
            <a:pPr marL="628650" lvl="1" indent="-171450">
              <a:buFont typeface="Arial" panose="020B0604020202020204" pitchFamily="34" charset="0"/>
              <a:buChar char="•"/>
            </a:pPr>
            <a:r>
              <a:rPr lang="en-US" dirty="0"/>
              <a:t>The use of the term “disability” in this context does not imply that people have an impairment or a disorder. </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4</a:t>
            </a:fld>
            <a:endParaRPr lang="en-GB"/>
          </a:p>
        </p:txBody>
      </p:sp>
    </p:spTree>
    <p:extLst>
      <p:ext uri="{BB962C8B-B14F-4D97-AF65-F5344CB8AC3E}">
        <p14:creationId xmlns:p14="http://schemas.microsoft.com/office/powerpoint/2010/main" val="566093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15000"/>
              </a:lnSpc>
              <a:spcAft>
                <a:spcPts val="1000"/>
              </a:spcAft>
            </a:pPr>
            <a:r>
              <a:rPr lang="en-GB" b="1" dirty="0">
                <a:solidFill>
                  <a:prstClr val="black"/>
                </a:solidFill>
                <a:latin typeface="Calibri" panose="020F0502020204030204" pitchFamily="34" charset="0"/>
                <a:ea typeface="SimSun" panose="02010600030101010101" pitchFamily="2" charset="-122"/>
                <a:cs typeface="Arial" panose="020B0604020202020204" pitchFamily="34" charset="0"/>
              </a:rPr>
              <a:t>The table gives examples of how the different models play out in practice.</a:t>
            </a:r>
            <a:endParaRPr lang="x-none"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facilitator can pick 3 or 4 examples as most relevant to the group of participants.</a:t>
            </a:r>
            <a:endParaRPr lang="x-none"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40</a:t>
            </a:fld>
            <a:endParaRPr lang="x-none"/>
          </a:p>
        </p:txBody>
      </p:sp>
    </p:spTree>
    <p:extLst>
      <p:ext uri="{BB962C8B-B14F-4D97-AF65-F5344CB8AC3E}">
        <p14:creationId xmlns:p14="http://schemas.microsoft.com/office/powerpoint/2010/main" val="31873560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15000"/>
              </a:lnSpc>
              <a:spcAft>
                <a:spcPts val="1000"/>
              </a:spcAft>
            </a:pPr>
            <a:r>
              <a:rPr lang="en-GB" b="1" dirty="0">
                <a:solidFill>
                  <a:prstClr val="black"/>
                </a:solidFill>
                <a:latin typeface="Calibri" panose="020F0502020204030204" pitchFamily="34" charset="0"/>
                <a:ea typeface="SimSun" panose="02010600030101010101" pitchFamily="2" charset="-122"/>
                <a:cs typeface="Arial" panose="020B0604020202020204" pitchFamily="34" charset="0"/>
              </a:rPr>
              <a:t>The table gives examples of how the different models play out in practice.</a:t>
            </a:r>
            <a:endParaRPr lang="x-none"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facilitator can pick 3 or 4 examples as most relevant to the group of participants.</a:t>
            </a:r>
            <a:endParaRPr lang="x-none"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41</a:t>
            </a:fld>
            <a:endParaRPr lang="x-none"/>
          </a:p>
        </p:txBody>
      </p:sp>
    </p:spTree>
    <p:extLst>
      <p:ext uri="{BB962C8B-B14F-4D97-AF65-F5344CB8AC3E}">
        <p14:creationId xmlns:p14="http://schemas.microsoft.com/office/powerpoint/2010/main" val="11254783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15000"/>
              </a:lnSpc>
              <a:spcAft>
                <a:spcPts val="1000"/>
              </a:spcAft>
            </a:pPr>
            <a:r>
              <a:rPr lang="en-GB" b="1" dirty="0">
                <a:solidFill>
                  <a:prstClr val="black"/>
                </a:solidFill>
                <a:latin typeface="Calibri" panose="020F0502020204030204" pitchFamily="34" charset="0"/>
                <a:ea typeface="SimSun" panose="02010600030101010101" pitchFamily="2" charset="-122"/>
                <a:cs typeface="Arial" panose="020B0604020202020204" pitchFamily="34" charset="0"/>
              </a:rPr>
              <a:t>The table gives examples of how the different models play out in practice.</a:t>
            </a:r>
            <a:endParaRPr lang="x-none"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facilitator can pick 3 or 4 examples as most relevant to the group of participants.</a:t>
            </a:r>
            <a:endParaRPr lang="x-none">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endParaRPr lang="x-none"/>
          </a:p>
        </p:txBody>
      </p:sp>
      <p:sp>
        <p:nvSpPr>
          <p:cNvPr id="4" name="Slide Number Placeholder 3"/>
          <p:cNvSpPr>
            <a:spLocks noGrp="1"/>
          </p:cNvSpPr>
          <p:nvPr>
            <p:ph type="sldNum" sz="quarter" idx="5"/>
          </p:nvPr>
        </p:nvSpPr>
        <p:spPr/>
        <p:txBody>
          <a:bodyPr/>
          <a:lstStyle/>
          <a:p>
            <a:fld id="{B30A59C1-2D98-4297-91D0-BBB9964FC570}" type="slidenum">
              <a:rPr lang="x-none" smtClean="0"/>
              <a:t>42</a:t>
            </a:fld>
            <a:endParaRPr lang="x-none"/>
          </a:p>
        </p:txBody>
      </p:sp>
    </p:spTree>
    <p:extLst>
      <p:ext uri="{BB962C8B-B14F-4D97-AF65-F5344CB8AC3E}">
        <p14:creationId xmlns:p14="http://schemas.microsoft.com/office/powerpoint/2010/main" val="42608954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333375"/>
            <a:ext cx="5961062" cy="3354388"/>
          </a:xfrm>
        </p:spPr>
      </p:sp>
      <p:sp>
        <p:nvSpPr>
          <p:cNvPr id="3" name="Notes Placeholder 2"/>
          <p:cNvSpPr>
            <a:spLocks noGrp="1"/>
          </p:cNvSpPr>
          <p:nvPr>
            <p:ph type="body" idx="1"/>
          </p:nvPr>
        </p:nvSpPr>
        <p:spPr>
          <a:xfrm>
            <a:off x="360948" y="4048232"/>
            <a:ext cx="5961107" cy="5559603"/>
          </a:xfrm>
        </p:spPr>
        <p:txBody>
          <a:bodyPr/>
          <a:lstStyle/>
          <a:p>
            <a:pPr marR="60325" algn="just">
              <a:lnSpc>
                <a:spcPct val="115000"/>
              </a:lnSpc>
            </a:pPr>
            <a:r>
              <a:rPr lang="en-GB" sz="1100" b="1" i="1" dirty="0">
                <a:latin typeface="Calibri" panose="020F0502020204030204" pitchFamily="34" charset="0"/>
                <a:ea typeface="SimSun" panose="02010600030101010101" pitchFamily="2" charset="-122"/>
                <a:cs typeface="Calibri" panose="020F0502020204030204" pitchFamily="34" charset="0"/>
              </a:rPr>
              <a:t>Reflective exercise (5 min.):</a:t>
            </a:r>
            <a:endParaRPr lang="x-none" sz="1100"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sz="1100"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spcAft>
                <a:spcPts val="600"/>
              </a:spcAft>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Distribute to participants copies of the United Nations Convention on the Rights of Persons with Disabilities (Annex 3).</a:t>
            </a:r>
            <a:endParaRPr lang="x-none" sz="1100"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spcAft>
                <a:spcPts val="600"/>
              </a:spcAft>
            </a:pPr>
            <a:r>
              <a:rPr lang="en-GB" sz="1100" dirty="0">
                <a:solidFill>
                  <a:srgbClr val="4F81BD"/>
                </a:solidFill>
                <a:latin typeface="Calibri" panose="020F0502020204030204" pitchFamily="34" charset="0"/>
                <a:ea typeface="SimSun" panose="02010600030101010101" pitchFamily="2" charset="-122"/>
                <a:cs typeface="Calibri" panose="020F0502020204030204" pitchFamily="34" charset="0"/>
              </a:rPr>
              <a:t>Explain to participants the following:</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spcBef>
                <a:spcPts val="0"/>
              </a:spcBef>
              <a:spcAft>
                <a:spcPts val="600"/>
              </a:spcAft>
              <a:buFont typeface="Symbol" panose="05050102010706020507" pitchFamily="18" charset="2"/>
              <a:buChar char=""/>
              <a:tabLst>
                <a:tab pos="360045" algn="l"/>
              </a:tabLst>
            </a:pPr>
            <a:r>
              <a:rPr lang="en-US" dirty="0"/>
              <a:t>Even though the UDHR and other human rights treaties are meant to protect the rights of all people, the reality is that, for people with disabilities, society continues to deny these rights. </a:t>
            </a:r>
            <a:endParaRPr lang="x-none" dirty="0"/>
          </a:p>
          <a:p>
            <a:pPr marL="342900" marR="60325" lvl="0" indent="-342900">
              <a:spcBef>
                <a:spcPts val="0"/>
              </a:spcBef>
              <a:spcAft>
                <a:spcPts val="600"/>
              </a:spcAft>
              <a:buFont typeface="Symbol" panose="05050102010706020507" pitchFamily="18" charset="2"/>
              <a:buChar char=""/>
              <a:tabLst>
                <a:tab pos="360045" algn="l"/>
              </a:tabLst>
            </a:pPr>
            <a:r>
              <a:rPr lang="en-US" dirty="0"/>
              <a:t>As we have seen, people with psychosocial, intellectual or cognitive disabilities, like other persons with disabilities, are strongly affected by discrimination and face many barriers in their everyday lives.</a:t>
            </a:r>
            <a:endParaRPr lang="x-none" dirty="0"/>
          </a:p>
          <a:p>
            <a:pPr marL="342900" marR="60325" lvl="0" indent="-342900">
              <a:spcBef>
                <a:spcPts val="0"/>
              </a:spcBef>
              <a:spcAft>
                <a:spcPts val="600"/>
              </a:spcAft>
              <a:buFont typeface="Symbol" panose="05050102010706020507" pitchFamily="18" charset="2"/>
              <a:buChar char=""/>
              <a:tabLst>
                <a:tab pos="360045" algn="l"/>
              </a:tabLst>
            </a:pPr>
            <a:r>
              <a:rPr lang="en-US" dirty="0"/>
              <a:t>This is why, in 2006, the United Nations adopted the CRPD. This Convention creates legally binding obligations on countries to promote and protect all the human rights of persons with disabilities on an equal basis with others. </a:t>
            </a:r>
          </a:p>
          <a:p>
            <a:pPr marR="60325" lvl="0" algn="just">
              <a:lnSpc>
                <a:spcPct val="115000"/>
              </a:lnSpc>
            </a:pPr>
            <a:endParaRPr lang="en-GB" b="1" dirty="0">
              <a:solidFill>
                <a:prstClr val="black"/>
              </a:solidFill>
              <a:latin typeface="Calibri" panose="020F0502020204030204" pitchFamily="34" charset="0"/>
              <a:ea typeface="SimSun" panose="02010600030101010101" pitchFamily="2" charset="-122"/>
              <a:cs typeface="Calibri" panose="020F0502020204030204" pitchFamily="34" charset="0"/>
            </a:endParaRPr>
          </a:p>
          <a:p>
            <a:pPr marR="60325" lvl="0" algn="just">
              <a:lnSpc>
                <a:spcPct val="115000"/>
              </a:lnSpc>
            </a:pPr>
            <a:r>
              <a:rPr lang="en-GB" dirty="0">
                <a:solidFill>
                  <a:prstClr val="black"/>
                </a:solidFill>
                <a:latin typeface="Calibri" panose="020F0502020204030204" pitchFamily="34" charset="0"/>
                <a:ea typeface="SimSun" panose="02010600030101010101" pitchFamily="2" charset="-122"/>
                <a:cs typeface="Calibri" panose="020F0502020204030204" pitchFamily="34" charset="0"/>
              </a:rPr>
              <a:t>In preparation for the next topic, read through the CRPD and its easy-read version </a:t>
            </a:r>
            <a:r>
              <a:rPr lang="en-US" dirty="0">
                <a:solidFill>
                  <a:srgbClr val="4F81BD"/>
                </a:solidFill>
                <a:latin typeface="Calibri" panose="020F0502020204030204" pitchFamily="34" charset="0"/>
                <a:ea typeface="SimSun" panose="02010600030101010101" pitchFamily="2" charset="-122"/>
                <a:cs typeface="Arial" panose="020B0604020202020204" pitchFamily="34" charset="0"/>
              </a:rPr>
              <a:t>(Annex 3)</a:t>
            </a:r>
            <a:r>
              <a:rPr lang="en-GB" dirty="0">
                <a:solidFill>
                  <a:prstClr val="black"/>
                </a:solidFill>
                <a:latin typeface="Calibri" panose="020F0502020204030204" pitchFamily="34" charset="0"/>
                <a:ea typeface="SimSun" panose="02010600030101010101" pitchFamily="2" charset="-122"/>
                <a:cs typeface="Calibri" panose="020F0502020204030204" pitchFamily="34" charset="0"/>
              </a:rPr>
              <a:t>. </a:t>
            </a:r>
            <a:endParaRPr lang="x-none"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R="60325" lvl="0" algn="just">
              <a:lnSpc>
                <a:spcPct val="115000"/>
              </a:lnSpc>
            </a:pPr>
            <a:r>
              <a:rPr lang="en-GB" dirty="0">
                <a:solidFill>
                  <a:prstClr val="black"/>
                </a:solidFill>
                <a:latin typeface="Calibri" panose="020F0502020204030204" pitchFamily="34" charset="0"/>
                <a:ea typeface="SimSun" panose="02010600030101010101" pitchFamily="2" charset="-122"/>
                <a:cs typeface="Calibri" panose="020F0502020204030204" pitchFamily="34" charset="0"/>
              </a:rPr>
              <a:t> </a:t>
            </a:r>
            <a:endParaRPr lang="x-none"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R="60325" lvl="0" algn="just">
              <a:lnSpc>
                <a:spcPct val="115000"/>
              </a:lnSpc>
            </a:pPr>
            <a:r>
              <a:rPr lang="en-GB" dirty="0">
                <a:solidFill>
                  <a:prstClr val="black"/>
                </a:solidFill>
                <a:latin typeface="Calibri" panose="020F0502020204030204" pitchFamily="34" charset="0"/>
                <a:ea typeface="SimSun" panose="02010600030101010101" pitchFamily="2" charset="-122"/>
                <a:cs typeface="Calibri" panose="020F0502020204030204" pitchFamily="34" charset="0"/>
              </a:rPr>
              <a:t>Think about the following questions:</a:t>
            </a:r>
            <a:endParaRPr lang="x-none"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R="60325" lvl="0">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342900" marR="60325" lvl="0" indent="-342900" algn="just">
              <a:lnSpc>
                <a:spcPct val="115000"/>
              </a:lnSpc>
              <a:buFont typeface="Symbol" panose="05050102010706020507" pitchFamily="18" charset="2"/>
              <a:buChar char=""/>
            </a:pPr>
            <a:r>
              <a:rPr lang="en-GB" dirty="0">
                <a:solidFill>
                  <a:prstClr val="black"/>
                </a:solidFill>
                <a:latin typeface="Calibri" panose="020F0502020204030204" pitchFamily="34" charset="0"/>
                <a:ea typeface="SimSun" panose="02010600030101010101" pitchFamily="2" charset="-122"/>
                <a:cs typeface="Calibri" panose="020F0502020204030204" pitchFamily="34" charset="0"/>
              </a:rPr>
              <a:t>Are there any themes here that we have already discussed?</a:t>
            </a:r>
            <a:endParaRPr lang="x-none"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342900" marR="60325" lvl="0" indent="-342900" algn="just">
              <a:lnSpc>
                <a:spcPct val="115000"/>
              </a:lnSpc>
              <a:buFont typeface="Symbol" panose="05050102010706020507" pitchFamily="18" charset="2"/>
              <a:buChar char=""/>
            </a:pPr>
            <a:r>
              <a:rPr lang="en-GB" dirty="0">
                <a:solidFill>
                  <a:prstClr val="black"/>
                </a:solidFill>
                <a:latin typeface="Calibri" panose="020F0502020204030204" pitchFamily="34" charset="0"/>
                <a:ea typeface="SimSun" panose="02010600030101010101" pitchFamily="2" charset="-122"/>
                <a:cs typeface="Calibri" panose="020F0502020204030204" pitchFamily="34" charset="0"/>
              </a:rPr>
              <a:t>In what ways is this Convention important for </a:t>
            </a:r>
            <a:r>
              <a:rPr lang="en-GB" dirty="0">
                <a:solidFill>
                  <a:prstClr val="black"/>
                </a:solidFill>
                <a:latin typeface="Calibri" panose="020F0502020204030204" pitchFamily="34" charset="0"/>
                <a:ea typeface="SimSun" panose="02010600030101010101" pitchFamily="2" charset="-122"/>
                <a:cs typeface="Arial" panose="020B0604020202020204" pitchFamily="34" charset="0"/>
              </a:rPr>
              <a:t>people with psychosocial, intellectual or cognitive disabilities</a:t>
            </a:r>
            <a:r>
              <a:rPr lang="en-GB" dirty="0">
                <a:solidFill>
                  <a:prstClr val="black"/>
                </a:solidFill>
                <a:latin typeface="Calibri" panose="020F0502020204030204" pitchFamily="34" charset="0"/>
                <a:ea typeface="SimSun" panose="02010600030101010101" pitchFamily="2" charset="-122"/>
                <a:cs typeface="Calibri" panose="020F0502020204030204" pitchFamily="34" charset="0"/>
              </a:rPr>
              <a:t>?</a:t>
            </a:r>
            <a:endParaRPr lang="x-none"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342900" marR="60325" lvl="0" indent="-342900">
              <a:spcBef>
                <a:spcPts val="0"/>
              </a:spcBef>
              <a:spcAft>
                <a:spcPts val="600"/>
              </a:spcAft>
              <a:buFont typeface="Symbol" panose="05050102010706020507" pitchFamily="18" charset="2"/>
              <a:buChar char=""/>
              <a:tabLst>
                <a:tab pos="360045" algn="l"/>
              </a:tabLst>
            </a:pPr>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43</a:t>
            </a:fld>
            <a:endParaRPr lang="x-none"/>
          </a:p>
        </p:txBody>
      </p:sp>
    </p:spTree>
    <p:extLst>
      <p:ext uri="{BB962C8B-B14F-4D97-AF65-F5344CB8AC3E}">
        <p14:creationId xmlns:p14="http://schemas.microsoft.com/office/powerpoint/2010/main" val="27767645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en-GB" dirty="0">
              <a:latin typeface="Calibri" panose="020F0502020204030204" pitchFamily="34" charset="0"/>
              <a:ea typeface="SimSun" panose="02010600030101010101" pitchFamily="2" charset="-122"/>
              <a:cs typeface="Arial" panose="020B0604020202020204" pitchFamily="34" charset="0"/>
            </a:endParaRPr>
          </a:p>
          <a:p>
            <a:pPr algn="just">
              <a:spcAft>
                <a:spcPts val="0"/>
              </a:spcAft>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2 hours 35 minutes.</a:t>
            </a:r>
            <a:endParaRPr lang="en-GB" dirty="0">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B30A59C1-2D98-4297-91D0-BBB9964FC570}" type="slidenum">
              <a:rPr lang="x-none" smtClean="0"/>
              <a:t>44</a:t>
            </a:fld>
            <a:endParaRPr lang="x-none"/>
          </a:p>
        </p:txBody>
      </p:sp>
    </p:spTree>
    <p:extLst>
      <p:ext uri="{BB962C8B-B14F-4D97-AF65-F5344CB8AC3E}">
        <p14:creationId xmlns:p14="http://schemas.microsoft.com/office/powerpoint/2010/main" val="17280245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a:lnSpc>
                <a:spcPct val="115000"/>
              </a:lnSpc>
            </a:pPr>
            <a:r>
              <a:rPr lang="en-GB" b="1" i="1" dirty="0">
                <a:latin typeface="Calibri" panose="020F0502020204030204" pitchFamily="34" charset="0"/>
                <a:ea typeface="SimSun" panose="02010600030101010101" pitchFamily="2" charset="-122"/>
                <a:cs typeface="Arial" panose="020B0604020202020204" pitchFamily="34" charset="0"/>
              </a:rPr>
              <a:t>Reflection from previous topics (15 min.)</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pPr>
            <a:r>
              <a:rPr lang="en-GB" b="1" i="1"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Ask the following questions:</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Based on your reading of the CRPD prior to this session: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Calibri" panose="020F0502020204030204" pitchFamily="34" charset="0"/>
              </a:rPr>
              <a:t>Do you have any preliminary reactions or questions?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gn="just">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Calibri" panose="020F0502020204030204" pitchFamily="34" charset="0"/>
              </a:rPr>
              <a:t>Are there any themes here that we have already discussed?</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gn="just">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Calibri" panose="020F0502020204030204" pitchFamily="34" charset="0"/>
              </a:rPr>
              <a:t>In what ways is this Convention important for </a:t>
            </a:r>
            <a:r>
              <a:rPr lang="en-GB" dirty="0">
                <a:latin typeface="Calibri" panose="020F0502020204030204" pitchFamily="34" charset="0"/>
                <a:ea typeface="SimSun" panose="02010600030101010101" pitchFamily="2" charset="-122"/>
                <a:cs typeface="Arial" panose="020B0604020202020204" pitchFamily="34" charset="0"/>
              </a:rPr>
              <a:t>people with psychosocial, intellectual or cognitive disabilities</a:t>
            </a:r>
            <a:r>
              <a:rPr lang="en-GB" dirty="0">
                <a:latin typeface="Calibri" panose="020F0502020204030204" pitchFamily="34" charset="0"/>
                <a:ea typeface="SimSun" panose="02010600030101010101" pitchFamily="2" charset="-122"/>
                <a:cs typeface="Calibri" panose="020F050202020403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pPr>
            <a:r>
              <a:rPr lang="en-GB" sz="1000"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45</a:t>
            </a:fld>
            <a:endParaRPr lang="x-none"/>
          </a:p>
        </p:txBody>
      </p:sp>
    </p:spTree>
    <p:extLst>
      <p:ext uri="{BB962C8B-B14F-4D97-AF65-F5344CB8AC3E}">
        <p14:creationId xmlns:p14="http://schemas.microsoft.com/office/powerpoint/2010/main" val="15338533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6363" y="995363"/>
            <a:ext cx="4402137" cy="2476500"/>
          </a:xfrm>
        </p:spPr>
      </p:sp>
      <p:sp>
        <p:nvSpPr>
          <p:cNvPr id="3" name="Notes Placeholder 2"/>
          <p:cNvSpPr>
            <a:spLocks noGrp="1"/>
          </p:cNvSpPr>
          <p:nvPr>
            <p:ph type="body" idx="1"/>
          </p:nvPr>
        </p:nvSpPr>
        <p:spPr>
          <a:xfrm>
            <a:off x="548485" y="3665715"/>
            <a:ext cx="5579424" cy="5539995"/>
          </a:xfrm>
        </p:spPr>
        <p:txBody>
          <a:bodyPr/>
          <a:lstStyle/>
          <a:p>
            <a:pPr marR="60325"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The group can be reassured at this point that the purpose of this session is not to have an exhaustive knowledge of the Convention and know each article in detail. The purpose is for participants to have a general overview and understand how the Convention relates to people with psychosocial, intellectual or cognitive disabilities.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Start by asking participants what they know about the role of the United Nations and the Universal Declaration on Human Rights (already discussed in the module </a:t>
            </a:r>
            <a:r>
              <a:rPr lang="en-GB" i="1" dirty="0">
                <a:solidFill>
                  <a:srgbClr val="4F81BD"/>
                </a:solidFill>
                <a:latin typeface="Calibri" panose="020F0502020204030204" pitchFamily="34" charset="0"/>
                <a:ea typeface="SimSun" panose="02010600030101010101" pitchFamily="2" charset="-122"/>
                <a:cs typeface="Arial" panose="020B0604020202020204" pitchFamily="34" charset="0"/>
              </a:rPr>
              <a:t>Human rights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If a recap is necessary, highlight the following:</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a:t>
            </a:r>
            <a:r>
              <a:rPr lang="en-US" dirty="0">
                <a:latin typeface="Calibri" panose="020F0502020204030204" pitchFamily="34" charset="0"/>
                <a:ea typeface="SimSun" panose="02010600030101010101" pitchFamily="2" charset="-122"/>
                <a:cs typeface="Arial" panose="020B0604020202020204" pitchFamily="34" charset="0"/>
              </a:rPr>
              <a:t>he UN is an organization formed by countries. It was created after World War II in order to promote integration and peaceful relationships among nations. </a:t>
            </a:r>
          </a:p>
          <a:p>
            <a:pPr marL="171450" marR="60325" indent="-171450" algn="just">
              <a:lnSpc>
                <a:spcPct val="115000"/>
              </a:lnSpc>
              <a:spcAft>
                <a:spcPts val="6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Arial" panose="020B0604020202020204" pitchFamily="34" charset="0"/>
              </a:rPr>
              <a:t>Therefore, the adoption of the Universal Declaration of Human Rights (UDHR) by the General Assembly of the UN in 1948 was a landmark moment for human rights across the world.</a:t>
            </a:r>
          </a:p>
          <a:p>
            <a:pPr marL="171450" marR="60325" indent="-171450" algn="just">
              <a:lnSpc>
                <a:spcPct val="115000"/>
              </a:lnSpc>
              <a:spcAft>
                <a:spcPts val="6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Arial" panose="020B0604020202020204" pitchFamily="34" charset="0"/>
              </a:rPr>
              <a:t>Subsequently, several other human rights treaties were also adopted, which aimed to guarantee the exercise of a full range of civil, political, economic, social and cultural rights for all.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The UDHR and other international human rights instruments include rights that we should ALL be able to enjoy. </a:t>
            </a:r>
            <a:r>
              <a:rPr lang="en-US" dirty="0">
                <a:latin typeface="Calibri" panose="020F0502020204030204" pitchFamily="34" charset="0"/>
                <a:ea typeface="SimSun" panose="02010600030101010101" pitchFamily="2" charset="-122"/>
                <a:cs typeface="Arial" panose="020B0604020202020204" pitchFamily="34" charset="0"/>
              </a:rPr>
              <a:t>However, in spite of the existence of these instruments, persons with disabilities, still continue </a:t>
            </a:r>
            <a:r>
              <a:rPr lang="en-GB" dirty="0">
                <a:latin typeface="Calibri" panose="020F0502020204030204" pitchFamily="34" charset="0"/>
                <a:ea typeface="SimSun" panose="02010600030101010101" pitchFamily="2" charset="-122"/>
                <a:cs typeface="Arial" panose="020B0604020202020204" pitchFamily="34" charset="0"/>
              </a:rPr>
              <a:t>to </a:t>
            </a:r>
            <a:r>
              <a:rPr lang="en-US" dirty="0">
                <a:latin typeface="Calibri" panose="020F0502020204030204" pitchFamily="34" charset="0"/>
                <a:ea typeface="SimSun" panose="02010600030101010101" pitchFamily="2" charset="-122"/>
                <a:cs typeface="Arial" panose="020B0604020202020204" pitchFamily="34" charset="0"/>
              </a:rPr>
              <a:t>experience violations and </a:t>
            </a:r>
            <a:r>
              <a:rPr lang="en-GB" dirty="0">
                <a:latin typeface="Calibri" panose="020F0502020204030204" pitchFamily="34" charset="0"/>
                <a:ea typeface="SimSun" panose="02010600030101010101" pitchFamily="2" charset="-122"/>
                <a:cs typeface="Arial" panose="020B0604020202020204" pitchFamily="34" charset="0"/>
              </a:rPr>
              <a:t>discrimination </a:t>
            </a:r>
            <a:r>
              <a:rPr lang="en-US" dirty="0">
                <a:latin typeface="Calibri" panose="020F0502020204030204" pitchFamily="34" charset="0"/>
                <a:ea typeface="SimSun" panose="02010600030101010101" pitchFamily="2" charset="-122"/>
                <a:cs typeface="Arial" panose="020B0604020202020204" pitchFamily="34" charset="0"/>
              </a:rPr>
              <a:t>across the world.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46</a:t>
            </a:fld>
            <a:endParaRPr lang="x-none"/>
          </a:p>
        </p:txBody>
      </p:sp>
    </p:spTree>
    <p:extLst>
      <p:ext uri="{BB962C8B-B14F-4D97-AF65-F5344CB8AC3E}">
        <p14:creationId xmlns:p14="http://schemas.microsoft.com/office/powerpoint/2010/main" val="37214356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algn="just">
              <a:lnSpc>
                <a:spcPct val="115000"/>
              </a:lnSpc>
            </a:pPr>
            <a:r>
              <a:rPr lang="en-US" dirty="0">
                <a:solidFill>
                  <a:srgbClr val="4F81BD"/>
                </a:solidFill>
                <a:latin typeface="Calibri" panose="020F0502020204030204" pitchFamily="34" charset="0"/>
                <a:ea typeface="SimSun" panose="02010600030101010101" pitchFamily="2" charset="-122"/>
                <a:cs typeface="Arial" panose="020B0604020202020204" pitchFamily="34" charset="0"/>
              </a:rPr>
              <a:t>At this point ask participants if they have previously heard about the Convention on the Rights of Persons with Disabilities (CRPD) and what they know about it.</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US"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lnSpc>
                <a:spcPct val="115000"/>
              </a:lnSpc>
              <a:buFont typeface="Arial" panose="020B0604020202020204" pitchFamily="34" charset="0"/>
              <a:buChar char="•"/>
            </a:pPr>
            <a:r>
              <a:rPr lang="en-US" dirty="0">
                <a:latin typeface="Calibri" panose="020F0502020204030204" pitchFamily="34" charset="0"/>
                <a:ea typeface="SimSun" panose="02010600030101010101" pitchFamily="2" charset="-122"/>
                <a:cs typeface="Arial" panose="020B0604020202020204" pitchFamily="34" charset="0"/>
              </a:rPr>
              <a:t>The Convention on the Rights of Persons with Disabilities (CRPD) was adopted in 2006 by the United Nations in response to discrimination and human rights violations experienced by people with disability across the world. </a:t>
            </a:r>
          </a:p>
          <a:p>
            <a:pPr marL="171450" marR="60325" indent="-171450" algn="just">
              <a:lnSpc>
                <a:spcPct val="115000"/>
              </a:lnSpc>
              <a:buFont typeface="Arial" panose="020B0604020202020204" pitchFamily="34" charset="0"/>
              <a:buChar char="•"/>
            </a:pPr>
            <a:r>
              <a:rPr lang="en-US" dirty="0">
                <a:latin typeface="Calibri" panose="020F0502020204030204" pitchFamily="34" charset="0"/>
                <a:ea typeface="SimSun" panose="02010600030101010101" pitchFamily="2" charset="-122"/>
                <a:cs typeface="Arial" panose="020B0604020202020204" pitchFamily="34" charset="0"/>
              </a:rPr>
              <a:t>Significantly, it was drafted with input and active engagement and participation of persons with disabilities and disabled peoples’ organizations (DPOs).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47</a:t>
            </a:fld>
            <a:endParaRPr lang="x-none"/>
          </a:p>
        </p:txBody>
      </p:sp>
    </p:spTree>
    <p:extLst>
      <p:ext uri="{BB962C8B-B14F-4D97-AF65-F5344CB8AC3E}">
        <p14:creationId xmlns:p14="http://schemas.microsoft.com/office/powerpoint/2010/main" val="19604753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algn="just">
              <a:lnSpc>
                <a:spcPct val="115000"/>
              </a:lnSpc>
            </a:pPr>
            <a:r>
              <a:rPr lang="en-US" dirty="0">
                <a:latin typeface="Calibri" panose="020F0502020204030204" pitchFamily="34" charset="0"/>
                <a:ea typeface="SimSun" panose="02010600030101010101" pitchFamily="2" charset="-122"/>
                <a:cs typeface="Arial" panose="020B0604020202020204" pitchFamily="34" charset="0"/>
              </a:rPr>
              <a:t>The Convention is a major step towards changing the negative perceptions of disability in society and ensuring that countries </a:t>
            </a:r>
            <a:r>
              <a:rPr lang="en-GB" dirty="0">
                <a:latin typeface="Calibri" panose="020F0502020204030204" pitchFamily="34" charset="0"/>
                <a:ea typeface="SimSun" panose="02010600030101010101" pitchFamily="2" charset="-122"/>
                <a:cs typeface="Arial" panose="020B0604020202020204" pitchFamily="34" charset="0"/>
              </a:rPr>
              <a:t>recognize </a:t>
            </a:r>
            <a:r>
              <a:rPr lang="en-US" dirty="0">
                <a:latin typeface="Calibri" panose="020F0502020204030204" pitchFamily="34" charset="0"/>
                <a:ea typeface="SimSun" panose="02010600030101010101" pitchFamily="2" charset="-122"/>
                <a:cs typeface="Arial" panose="020B0604020202020204" pitchFamily="34" charset="0"/>
              </a:rPr>
              <a:t>that people with disabilities, as right-holders, must be provided with the opportunities to live life to their fullest potential, on an equal basis with all other people.</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US"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US" dirty="0">
                <a:latin typeface="Calibri" panose="020F0502020204030204" pitchFamily="34" charset="0"/>
                <a:ea typeface="SimSun" panose="02010600030101010101" pitchFamily="2" charset="-122"/>
                <a:cs typeface="Arial" panose="020B0604020202020204" pitchFamily="34" charset="0"/>
              </a:rPr>
              <a:t>The Convention </a:t>
            </a:r>
            <a:r>
              <a:rPr lang="en-GB" dirty="0">
                <a:latin typeface="Calibri" panose="020F0502020204030204" pitchFamily="34" charset="0"/>
                <a:ea typeface="SimSun" panose="02010600030101010101" pitchFamily="2" charset="-122"/>
                <a:cs typeface="Arial" panose="020B0604020202020204" pitchFamily="34" charset="0"/>
              </a:rPr>
              <a:t>was not intended to create new rights but to demonstrate how existing rights apply to people with disabilities.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48</a:t>
            </a:fld>
            <a:endParaRPr lang="x-none"/>
          </a:p>
        </p:txBody>
      </p:sp>
    </p:spTree>
    <p:extLst>
      <p:ext uri="{BB962C8B-B14F-4D97-AF65-F5344CB8AC3E}">
        <p14:creationId xmlns:p14="http://schemas.microsoft.com/office/powerpoint/2010/main" val="26167318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60325"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The Convention adopts the social and human rights models of disability. </a:t>
            </a:r>
          </a:p>
          <a:p>
            <a:pPr marL="171450" marR="60325"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It recognizes:</a:t>
            </a:r>
            <a:endParaRPr lang="x-none" dirty="0">
              <a:latin typeface="Calibri" panose="020F0502020204030204" pitchFamily="34" charset="0"/>
              <a:ea typeface="SimSun" panose="02010600030101010101" pitchFamily="2" charset="-122"/>
              <a:cs typeface="Arial" panose="020B0604020202020204" pitchFamily="34" charset="0"/>
            </a:endParaRPr>
          </a:p>
          <a:p>
            <a:pPr marR="60325" lvl="1" algn="just">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“that disability is an evolving concept and that disability results from the interaction between persons with impairments and attitudinal and environmental barriers that hinders their full and effective participation in society on an equal basis with others” (Preamble to the CRPD).</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49</a:t>
            </a:fld>
            <a:endParaRPr lang="x-none"/>
          </a:p>
        </p:txBody>
      </p:sp>
    </p:spTree>
    <p:extLst>
      <p:ext uri="{BB962C8B-B14F-4D97-AF65-F5344CB8AC3E}">
        <p14:creationId xmlns:p14="http://schemas.microsoft.com/office/powerpoint/2010/main" val="1466024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8175" y="496888"/>
            <a:ext cx="5530850" cy="3111500"/>
          </a:xfrm>
        </p:spPr>
      </p:sp>
      <p:sp>
        <p:nvSpPr>
          <p:cNvPr id="3" name="Notes Placeholder 2"/>
          <p:cNvSpPr>
            <a:spLocks noGrp="1"/>
          </p:cNvSpPr>
          <p:nvPr>
            <p:ph type="body" idx="1"/>
          </p:nvPr>
        </p:nvSpPr>
        <p:spPr>
          <a:xfrm>
            <a:off x="680090" y="3608763"/>
            <a:ext cx="5836323" cy="6113306"/>
          </a:xfrm>
        </p:spPr>
        <p:txBody>
          <a:bodyPr/>
          <a:lstStyle/>
          <a:p>
            <a:pPr marL="171450" indent="-171450">
              <a:buFont typeface="Arial" panose="020B0604020202020204" pitchFamily="34" charset="0"/>
              <a:buChar char="•"/>
            </a:pPr>
            <a:r>
              <a:rPr lang="en-US" dirty="0"/>
              <a:t>We use the terms “people who are using” or “who have previously used” mental health and related services to refer to people who do not necessarily identify as having a disability but who have a variety of experiences applicable to this training.</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In addition, the use of the term “mental health and social services” in these modules refers to a wide range of services currently being provided by countries including, for example, community mental health </a:t>
            </a:r>
            <a:r>
              <a:rPr lang="en-US" dirty="0" err="1"/>
              <a:t>centres</a:t>
            </a:r>
            <a:r>
              <a:rPr lang="en-US" dirty="0"/>
              <a:t>, primary care clinics, outpatient services, psychiatric hospitals, psychiatric wards in general hospitals, rehabilitation </a:t>
            </a:r>
            <a:r>
              <a:rPr lang="en-US" dirty="0" err="1"/>
              <a:t>centres</a:t>
            </a:r>
            <a:r>
              <a:rPr lang="en-US" dirty="0"/>
              <a:t>, traditional healers, day care </a:t>
            </a:r>
            <a:r>
              <a:rPr lang="en-US" dirty="0" err="1"/>
              <a:t>centres</a:t>
            </a:r>
            <a:r>
              <a:rPr lang="en-US" dirty="0"/>
              <a:t>, homes for older people, and other “group” homes, as well as home-based services and services and supports offering alternatives to traditional mental health or social services, provided by a wide range of health and social care providers within public, private and nongovernmental sectors.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terminology adopted in this document has been selected for the sake of inclusiveness. </a:t>
            </a:r>
          </a:p>
          <a:p>
            <a:pPr marL="628650" lvl="1" indent="-171450">
              <a:buFont typeface="Arial" panose="020B0604020202020204" pitchFamily="34" charset="0"/>
              <a:buChar char="•"/>
            </a:pPr>
            <a:r>
              <a:rPr lang="en-US" dirty="0"/>
              <a:t>It is an individual choice to self-identify with certain expressions or concepts, but human rights still apply to everyone, everywhere. </a:t>
            </a:r>
          </a:p>
          <a:p>
            <a:pPr marL="628650" lvl="1" indent="-171450">
              <a:buFont typeface="Arial" panose="020B0604020202020204" pitchFamily="34" charset="0"/>
              <a:buChar char="•"/>
            </a:pPr>
            <a:r>
              <a:rPr lang="en-US" dirty="0"/>
              <a:t>Above all, a diagnosis or disability should never define a person. </a:t>
            </a:r>
          </a:p>
          <a:p>
            <a:pPr marL="628650" lvl="1" indent="-171450">
              <a:buFont typeface="Arial" panose="020B0604020202020204" pitchFamily="34" charset="0"/>
              <a:buChar char="•"/>
            </a:pPr>
            <a:r>
              <a:rPr lang="en-US" dirty="0"/>
              <a:t>We are all individuals, with a unique social context, personality, autonomy, dreams, goals and aspirations and relationships with others.</a:t>
            </a: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5</a:t>
            </a:fld>
            <a:endParaRPr lang="en-GB"/>
          </a:p>
        </p:txBody>
      </p:sp>
    </p:spTree>
    <p:extLst>
      <p:ext uri="{BB962C8B-B14F-4D97-AF65-F5344CB8AC3E}">
        <p14:creationId xmlns:p14="http://schemas.microsoft.com/office/powerpoint/2010/main" val="36817908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60325"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People with psychosocial, intellectual or cognitive disabilities face many barriers and forms of discrimination in their everyday life, which prevent them from participating in society. That is why they are protected by the Convention, just like other persons with disabilities.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lnSpc>
                <a:spcPct val="115000"/>
              </a:lnSpc>
              <a:buFont typeface="Arial" panose="020B0604020202020204" pitchFamily="34" charset="0"/>
              <a:buChar char="•"/>
            </a:pP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The argument that people with psychosocial, intellectual or cognitive disabilities are not “persons with disabilities” because they have an “illness” is not valid under the social and the human rights models.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50</a:t>
            </a:fld>
            <a:endParaRPr lang="x-none"/>
          </a:p>
        </p:txBody>
      </p:sp>
    </p:spTree>
    <p:extLst>
      <p:ext uri="{BB962C8B-B14F-4D97-AF65-F5344CB8AC3E}">
        <p14:creationId xmlns:p14="http://schemas.microsoft.com/office/powerpoint/2010/main" val="23180570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60325" indent="-171450" algn="just">
              <a:lnSpc>
                <a:spcPct val="115000"/>
              </a:lnSpc>
              <a:buFont typeface="Arial" panose="020B0604020202020204" pitchFamily="34" charset="0"/>
              <a:buChar char="•"/>
            </a:pPr>
            <a:r>
              <a:rPr lang="en-US" dirty="0">
                <a:latin typeface="Calibri" panose="020F0502020204030204" pitchFamily="34" charset="0"/>
                <a:ea typeface="SimSun" panose="02010600030101010101" pitchFamily="2" charset="-122"/>
                <a:cs typeface="Arial" panose="020B0604020202020204" pitchFamily="34" charset="0"/>
              </a:rPr>
              <a:t>The Convention is a legally binding instrument. </a:t>
            </a:r>
          </a:p>
          <a:p>
            <a:pPr marL="171450" marR="60325" indent="-171450" algn="just">
              <a:lnSpc>
                <a:spcPct val="115000"/>
              </a:lnSpc>
              <a:buFont typeface="Arial" panose="020B0604020202020204" pitchFamily="34" charset="0"/>
              <a:buChar char="•"/>
            </a:pPr>
            <a:r>
              <a:rPr lang="en-US" dirty="0">
                <a:latin typeface="Calibri" panose="020F0502020204030204" pitchFamily="34" charset="0"/>
                <a:ea typeface="SimSun" panose="02010600030101010101" pitchFamily="2" charset="-122"/>
                <a:cs typeface="Arial" panose="020B0604020202020204" pitchFamily="34" charset="0"/>
              </a:rPr>
              <a:t>This means that, by ratifying this Convention, countries are under the obligation to take a full range of measures to ensure that people with disabilities have the same rights as everyone, are treated fairly and equally and are not discriminated against. </a:t>
            </a:r>
          </a:p>
          <a:p>
            <a:pPr marL="171450" marR="60325" indent="-171450" algn="just">
              <a:lnSpc>
                <a:spcPct val="115000"/>
              </a:lnSpc>
              <a:buFont typeface="Arial" panose="020B0604020202020204" pitchFamily="34" charset="0"/>
              <a:buChar char="•"/>
            </a:pPr>
            <a:r>
              <a:rPr lang="en-US" dirty="0">
                <a:latin typeface="Calibri" panose="020F0502020204030204" pitchFamily="34" charset="0"/>
                <a:ea typeface="SimSun" panose="02010600030101010101" pitchFamily="2" charset="-122"/>
                <a:cs typeface="Arial" panose="020B0604020202020204" pitchFamily="34" charset="0"/>
              </a:rPr>
              <a:t>Actions to be taken by States Parties include the adoption of legislation, policies and other measures to realize the rights recognized in the Convention. Actions also include modifying or abolishing existing laws, policies, regulations, customs and practices that discriminate against persons with disabilities.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51</a:t>
            </a:fld>
            <a:endParaRPr lang="x-none"/>
          </a:p>
        </p:txBody>
      </p:sp>
    </p:spTree>
    <p:extLst>
      <p:ext uri="{BB962C8B-B14F-4D97-AF65-F5344CB8AC3E}">
        <p14:creationId xmlns:p14="http://schemas.microsoft.com/office/powerpoint/2010/main" val="239539633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algn="just">
              <a:lnSpc>
                <a:spcPct val="115000"/>
              </a:lnSpc>
            </a:pPr>
            <a:r>
              <a:rPr lang="en-US" dirty="0">
                <a:solidFill>
                  <a:srgbClr val="4F81BD"/>
                </a:solidFill>
                <a:latin typeface="Calibri" panose="020F0502020204030204" pitchFamily="34" charset="0"/>
                <a:ea typeface="SimSun" panose="02010600030101010101" pitchFamily="2" charset="-122"/>
                <a:cs typeface="Arial" panose="020B0604020202020204" pitchFamily="34" charset="0"/>
              </a:rPr>
              <a:t>At this point, the facilitator should discuss with participants whether or not their countries have signed and ratified the CRPD. If their countries have not ratified the CRPD it should be emphasized how important it is for people to be informed about the CRPD so that they can conduct advocacy and start implementing its principles on a day-to-day basis.</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US"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US" dirty="0">
                <a:latin typeface="Calibri" panose="020F0502020204030204" pitchFamily="34" charset="0"/>
                <a:ea typeface="SimSun" panose="02010600030101010101" pitchFamily="2" charset="-122"/>
                <a:cs typeface="Arial" panose="020B0604020202020204" pitchFamily="34" charset="0"/>
              </a:rPr>
              <a:t>A list of the signatures and ratifications of the CRPD can be found here: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US" u="sng" dirty="0">
                <a:solidFill>
                  <a:srgbClr val="0000FF"/>
                </a:solidFill>
                <a:latin typeface="Calibri" panose="020F0502020204030204" pitchFamily="34" charset="0"/>
                <a:ea typeface="SimSun" panose="02010600030101010101" pitchFamily="2" charset="-122"/>
                <a:cs typeface="Arial" panose="020B0604020202020204" pitchFamily="34" charset="0"/>
                <a:hlinkClick r:id="rId3">
                  <a:extLst>
                    <a:ext uri="{A12FA001-AC4F-418D-AE19-62706E023703}">
                      <ahyp:hlinkClr xmlns:ahyp="http://schemas.microsoft.com/office/drawing/2018/hyperlinkcolor" val="tx"/>
                    </a:ext>
                  </a:extLst>
                </a:hlinkClick>
              </a:rPr>
              <a:t>https://treaties.un.org/Pages/ViewDetails.aspx?src=IND&amp;mtdsg_no=IV-15&amp;chapter=4&amp;lang=en</a:t>
            </a:r>
            <a:r>
              <a:rPr lang="en-US" dirty="0">
                <a:latin typeface="Calibri" panose="020F0502020204030204" pitchFamily="34" charset="0"/>
                <a:ea typeface="SimSun" panose="02010600030101010101" pitchFamily="2" charset="-122"/>
                <a:cs typeface="Arial" panose="020B0604020202020204" pitchFamily="34" charset="0"/>
              </a:rPr>
              <a:t> (accessed 23 November 2018).</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US"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52</a:t>
            </a:fld>
            <a:endParaRPr lang="x-none"/>
          </a:p>
        </p:txBody>
      </p:sp>
    </p:spTree>
    <p:extLst>
      <p:ext uri="{BB962C8B-B14F-4D97-AF65-F5344CB8AC3E}">
        <p14:creationId xmlns:p14="http://schemas.microsoft.com/office/powerpoint/2010/main" val="29030552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4788" y="188913"/>
            <a:ext cx="5961062" cy="3354387"/>
          </a:xfrm>
        </p:spPr>
      </p:sp>
      <p:sp>
        <p:nvSpPr>
          <p:cNvPr id="3" name="Notes Placeholder 2"/>
          <p:cNvSpPr>
            <a:spLocks noGrp="1"/>
          </p:cNvSpPr>
          <p:nvPr>
            <p:ph type="body" idx="1"/>
          </p:nvPr>
        </p:nvSpPr>
        <p:spPr>
          <a:xfrm>
            <a:off x="360948" y="3868576"/>
            <a:ext cx="6059547" cy="5573577"/>
          </a:xfrm>
        </p:spPr>
        <p:txBody>
          <a:bodyPr/>
          <a:lstStyle/>
          <a:p>
            <a:pPr marL="171450" marR="60325"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An important implication of the CRPD is that it requires a shift in the way people with psychosocial, intellectual or cognitive disabilities are perceived by society and in the way mental health and social services operate. </a:t>
            </a:r>
          </a:p>
          <a:p>
            <a:pPr marL="171450" marR="60325" indent="-171450" algn="just">
              <a:lnSpc>
                <a:spcPct val="115000"/>
              </a:lnSpc>
              <a:buFont typeface="Arial" panose="020B0604020202020204" pitchFamily="34" charset="0"/>
              <a:buChar char="•"/>
            </a:pPr>
            <a:endParaRPr lang="en-GB"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Institutionalization and forced admission and treatment perpetuate exclusion and are not acceptable under the Convention. </a:t>
            </a:r>
          </a:p>
          <a:p>
            <a:pPr marL="171450" marR="60325" indent="-171450" algn="just">
              <a:lnSpc>
                <a:spcPct val="115000"/>
              </a:lnSpc>
              <a:buFont typeface="Arial" panose="020B0604020202020204" pitchFamily="34" charset="0"/>
              <a:buChar char="•"/>
            </a:pP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lgn="just">
              <a:lnSpc>
                <a:spcPct val="115000"/>
              </a:lnSpc>
              <a:buFont typeface="Arial" panose="020B0604020202020204" pitchFamily="34" charset="0"/>
              <a:buChar char="•"/>
            </a:pPr>
            <a:r>
              <a:rPr lang="en-GB" dirty="0">
                <a:solidFill>
                  <a:prstClr val="black"/>
                </a:solidFill>
                <a:latin typeface="Calibri" panose="020F0502020204030204" pitchFamily="34" charset="0"/>
                <a:ea typeface="SimSun" panose="02010600030101010101" pitchFamily="2" charset="-122"/>
                <a:cs typeface="Arial" panose="020B0604020202020204" pitchFamily="34" charset="0"/>
              </a:rPr>
              <a:t>On the contrary, services need to provide community-based support and promote inclusion.</a:t>
            </a:r>
          </a:p>
          <a:p>
            <a:pPr marR="60325" lvl="0" algn="just">
              <a:lnSpc>
                <a:spcPct val="115000"/>
              </a:lnSpc>
            </a:pPr>
            <a:r>
              <a:rPr lang="en-GB" dirty="0">
                <a:solidFill>
                  <a:prstClr val="black"/>
                </a:solidFill>
                <a:latin typeface="Calibri" panose="020F0502020204030204" pitchFamily="34" charset="0"/>
                <a:ea typeface="SimSun" panose="02010600030101010101" pitchFamily="2" charset="-122"/>
                <a:cs typeface="Arial" panose="020B0604020202020204" pitchFamily="34" charset="0"/>
              </a:rPr>
              <a:t> </a:t>
            </a:r>
          </a:p>
          <a:p>
            <a:pPr marL="171450" marR="60325" lvl="0" indent="-171450" algn="just">
              <a:lnSpc>
                <a:spcPct val="115000"/>
              </a:lnSpc>
              <a:buFont typeface="Arial" panose="020B0604020202020204" pitchFamily="34" charset="0"/>
              <a:buChar char="•"/>
            </a:pPr>
            <a:r>
              <a:rPr lang="en-GB" dirty="0">
                <a:solidFill>
                  <a:prstClr val="black"/>
                </a:solidFill>
                <a:latin typeface="Calibri" panose="020F0502020204030204" pitchFamily="34" charset="0"/>
                <a:ea typeface="SimSun" panose="02010600030101010101" pitchFamily="2" charset="-122"/>
                <a:cs typeface="Arial" panose="020B0604020202020204" pitchFamily="34" charset="0"/>
              </a:rPr>
              <a:t>The </a:t>
            </a:r>
            <a:r>
              <a:rPr lang="en-GB" b="1" dirty="0">
                <a:solidFill>
                  <a:prstClr val="black"/>
                </a:solidFill>
                <a:latin typeface="Calibri" panose="020F0502020204030204" pitchFamily="34" charset="0"/>
                <a:ea typeface="SimSun" panose="02010600030101010101" pitchFamily="2" charset="-122"/>
                <a:cs typeface="Arial" panose="020B0604020202020204" pitchFamily="34" charset="0"/>
              </a:rPr>
              <a:t>recovery approach</a:t>
            </a:r>
            <a:r>
              <a:rPr lang="en-GB" dirty="0">
                <a:solidFill>
                  <a:prstClr val="black"/>
                </a:solidFill>
                <a:latin typeface="Calibri" panose="020F0502020204030204" pitchFamily="34" charset="0"/>
                <a:ea typeface="SimSun" panose="02010600030101010101" pitchFamily="2" charset="-122"/>
                <a:cs typeface="Arial" panose="020B0604020202020204" pitchFamily="34" charset="0"/>
              </a:rPr>
              <a:t> is consistent with the CRPD</a:t>
            </a:r>
            <a:r>
              <a:rPr lang="en-GB" b="1" dirty="0">
                <a:solidFill>
                  <a:prstClr val="black"/>
                </a:solidFill>
                <a:latin typeface="Calibri" panose="020F0502020204030204" pitchFamily="34" charset="0"/>
                <a:ea typeface="SimSun" panose="02010600030101010101" pitchFamily="2" charset="-122"/>
                <a:cs typeface="Arial" panose="020B0604020202020204" pitchFamily="34" charset="0"/>
              </a:rPr>
              <a:t> </a:t>
            </a:r>
            <a:r>
              <a:rPr lang="en-GB" dirty="0">
                <a:solidFill>
                  <a:prstClr val="black"/>
                </a:solidFill>
                <a:latin typeface="Calibri" panose="020F0502020204030204" pitchFamily="34" charset="0"/>
                <a:ea typeface="SimSun" panose="02010600030101010101" pitchFamily="2" charset="-122"/>
                <a:cs typeface="Arial" panose="020B0604020202020204" pitchFamily="34" charset="0"/>
              </a:rPr>
              <a:t>and with a human rights model of disability. </a:t>
            </a:r>
          </a:p>
          <a:p>
            <a:pPr marL="628650" marR="60325" lvl="1" indent="-171450" algn="just">
              <a:lnSpc>
                <a:spcPct val="115000"/>
              </a:lnSpc>
              <a:buFont typeface="Arial" panose="020B0604020202020204" pitchFamily="34" charset="0"/>
              <a:buChar char="•"/>
            </a:pPr>
            <a:r>
              <a:rPr lang="en-GB" dirty="0">
                <a:solidFill>
                  <a:prstClr val="black"/>
                </a:solidFill>
                <a:latin typeface="Calibri" panose="020F0502020204030204" pitchFamily="34" charset="0"/>
                <a:ea typeface="SimSun" panose="02010600030101010101" pitchFamily="2" charset="-122"/>
                <a:cs typeface="Arial" panose="020B0604020202020204" pitchFamily="34" charset="0"/>
              </a:rPr>
              <a:t>This approach respects people’s rights and autonomy, acknowledges their strengths and supports social connectedness, hope, empowerment and positive risk-taking. </a:t>
            </a:r>
          </a:p>
          <a:p>
            <a:pPr marL="628650" marR="60325" lvl="1" indent="-171450" algn="just">
              <a:lnSpc>
                <a:spcPct val="115000"/>
              </a:lnSpc>
              <a:buFont typeface="Arial" panose="020B0604020202020204" pitchFamily="34" charset="0"/>
              <a:buChar char="•"/>
            </a:pPr>
            <a:r>
              <a:rPr lang="en-GB" dirty="0">
                <a:solidFill>
                  <a:prstClr val="black"/>
                </a:solidFill>
                <a:latin typeface="Calibri" panose="020F0502020204030204" pitchFamily="34" charset="0"/>
                <a:ea typeface="SimSun" panose="02010600030101010101" pitchFamily="2" charset="-122"/>
                <a:cs typeface="Arial" panose="020B0604020202020204" pitchFamily="34" charset="0"/>
              </a:rPr>
              <a:t>It takes into account all of the social determinants of mental health, such as relationships, education and employment (i.e. all the elements of a person’s life which have meaning and which can have a positive or negative impact on their mental health). </a:t>
            </a:r>
          </a:p>
          <a:p>
            <a:pPr marR="60325" lvl="0" algn="just">
              <a:lnSpc>
                <a:spcPct val="115000"/>
              </a:lnSpc>
            </a:pPr>
            <a:endParaRPr lang="en-GB"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R="60325" lvl="0" algn="just">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This topic is developed in the modules on </a:t>
            </a:r>
            <a:r>
              <a:rPr lang="en-GB" i="1" dirty="0">
                <a:solidFill>
                  <a:srgbClr val="4F81BD"/>
                </a:solidFill>
                <a:latin typeface="Calibri" panose="020F0502020204030204" pitchFamily="34" charset="0"/>
                <a:ea typeface="SimSun" panose="02010600030101010101" pitchFamily="2" charset="-122"/>
                <a:cs typeface="Arial" panose="020B0604020202020204" pitchFamily="34" charset="0"/>
              </a:rPr>
              <a:t>Recovery and the right to health </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and </a:t>
            </a:r>
            <a:r>
              <a:rPr lang="en-GB" i="1" dirty="0">
                <a:solidFill>
                  <a:srgbClr val="4F81BD"/>
                </a:solidFill>
                <a:latin typeface="Calibri" panose="020F0502020204030204" pitchFamily="34" charset="0"/>
                <a:ea typeface="SimSun" panose="02010600030101010101" pitchFamily="2" charset="-122"/>
                <a:cs typeface="Arial" panose="020B0604020202020204" pitchFamily="34" charset="0"/>
              </a:rPr>
              <a:t>Recovery practices for mental health and well-being.</a:t>
            </a:r>
            <a:endParaRPr lang="x-none" i="1" dirty="0">
              <a:solidFill>
                <a:srgbClr val="4F81BD"/>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53</a:t>
            </a:fld>
            <a:endParaRPr lang="x-none"/>
          </a:p>
        </p:txBody>
      </p:sp>
    </p:spTree>
    <p:extLst>
      <p:ext uri="{BB962C8B-B14F-4D97-AF65-F5344CB8AC3E}">
        <p14:creationId xmlns:p14="http://schemas.microsoft.com/office/powerpoint/2010/main" val="296037623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60325"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Since the adoption of the CRPD, many United Nations experts and bodies have reaffirmed that this paradigm shift is necessary. For instance:</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lgn="just">
              <a:lnSpc>
                <a:spcPct val="115000"/>
              </a:lnSpc>
              <a:spcBef>
                <a:spcPts val="0"/>
              </a:spcBef>
              <a:spcAft>
                <a:spcPts val="0"/>
              </a:spcAft>
              <a:buFont typeface="Arial" panose="020B0604020202020204" pitchFamily="34" charset="0"/>
              <a:buChar char="•"/>
            </a:pPr>
            <a:endParaRPr lang="en-GB"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lgn="just">
              <a:lnSpc>
                <a:spcPct val="115000"/>
              </a:lnSpc>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The </a:t>
            </a:r>
            <a:r>
              <a:rPr lang="en-GB" b="1" dirty="0">
                <a:latin typeface="Calibri" panose="020F0502020204030204" pitchFamily="34" charset="0"/>
                <a:ea typeface="SimSun" panose="02010600030101010101" pitchFamily="2" charset="-122"/>
                <a:cs typeface="Arial" panose="020B0604020202020204" pitchFamily="34" charset="0"/>
              </a:rPr>
              <a:t>Human Rights Council</a:t>
            </a:r>
            <a:r>
              <a:rPr lang="en-GB" dirty="0">
                <a:latin typeface="Calibri" panose="020F0502020204030204" pitchFamily="34" charset="0"/>
                <a:ea typeface="SimSun" panose="02010600030101010101" pitchFamily="2" charset="-122"/>
                <a:cs typeface="Arial" panose="020B0604020202020204" pitchFamily="34" charset="0"/>
              </a:rPr>
              <a:t> adopted two resolutions in 2016 </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solidFill>
                  <a:srgbClr val="0000FF"/>
                </a:solidFill>
                <a:latin typeface="Calibri" panose="020F0502020204030204" pitchFamily="34" charset="0"/>
                <a:ea typeface="SimSun" panose="02010600030101010101" pitchFamily="2" charset="-122"/>
                <a:cs typeface="Arial" panose="020B0604020202020204" pitchFamily="34" charset="0"/>
                <a:hlinkClick r:id="rId3" action="ppaction://hlinkfile" tooltip="United Nations Human Rights Council (UNHRC), 2016 #382">
                  <a:extLst>
                    <a:ext uri="{A12FA001-AC4F-418D-AE19-62706E023703}">
                      <ahyp:hlinkClr xmlns:ahyp="http://schemas.microsoft.com/office/drawing/2018/hyperlinkcolor" val="tx"/>
                    </a:ext>
                  </a:extLst>
                </a:hlinkClick>
              </a:rPr>
              <a:t>7</a:t>
            </a:r>
            <a:r>
              <a:rPr lang="en-GB" i="1" dirty="0">
                <a:latin typeface="Calibri" panose="020F0502020204030204" pitchFamily="34" charset="0"/>
                <a:ea typeface="SimSun" panose="02010600030101010101" pitchFamily="2" charset="-122"/>
                <a:cs typeface="Arial" panose="020B0604020202020204" pitchFamily="34" charset="0"/>
              </a:rPr>
              <a:t>)</a:t>
            </a:r>
            <a:r>
              <a:rPr lang="en-GB" dirty="0">
                <a:latin typeface="Calibri" panose="020F0502020204030204" pitchFamily="34" charset="0"/>
                <a:ea typeface="SimSun" panose="02010600030101010101" pitchFamily="2" charset="-122"/>
                <a:cs typeface="Arial" panose="020B0604020202020204" pitchFamily="34" charset="0"/>
              </a:rPr>
              <a:t> and 2017 </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solidFill>
                  <a:srgbClr val="0000FF"/>
                </a:solidFill>
                <a:latin typeface="Calibri" panose="020F0502020204030204" pitchFamily="34" charset="0"/>
                <a:ea typeface="SimSun" panose="02010600030101010101" pitchFamily="2" charset="-122"/>
                <a:cs typeface="Arial" panose="020B0604020202020204" pitchFamily="34" charset="0"/>
                <a:hlinkClick r:id="rId4" action="ppaction://hlinkfile" tooltip="United Nations Human Rights Council (UNHRC), 2017 #383">
                  <a:extLst>
                    <a:ext uri="{A12FA001-AC4F-418D-AE19-62706E023703}">
                      <ahyp:hlinkClr xmlns:ahyp="http://schemas.microsoft.com/office/drawing/2018/hyperlinkcolor" val="tx"/>
                    </a:ext>
                  </a:extLst>
                </a:hlinkClick>
              </a:rPr>
              <a:t>8</a:t>
            </a:r>
            <a:r>
              <a:rPr lang="en-GB" i="1" dirty="0">
                <a:latin typeface="Calibri" panose="020F0502020204030204" pitchFamily="34" charset="0"/>
                <a:ea typeface="SimSun" panose="02010600030101010101" pitchFamily="2" charset="-122"/>
                <a:cs typeface="Arial" panose="020B0604020202020204" pitchFamily="34" charset="0"/>
              </a:rPr>
              <a:t>)</a:t>
            </a:r>
            <a:r>
              <a:rPr lang="en-GB" dirty="0">
                <a:latin typeface="Calibri" panose="020F0502020204030204" pitchFamily="34" charset="0"/>
                <a:ea typeface="SimSun" panose="02010600030101010101" pitchFamily="2" charset="-122"/>
                <a:cs typeface="Arial" panose="020B0604020202020204" pitchFamily="34" charset="0"/>
              </a:rPr>
              <a:t> both stating that: “persons with mental health conditions or psychosocial disabilities, in particular persons using mental health services, may be subject to, inter alia, widespread discrimination, stigma, prejudice, violence, social exclusion and segregation, unlawful or arbitrary institutionalization, overmedicalization and treatment practices that fail to respect their autonomy, will and preferences.”</a:t>
            </a:r>
          </a:p>
          <a:p>
            <a:pPr marL="171450" marR="60325" lvl="0" indent="-171450" algn="just"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endParaRPr lang="en-GB"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lgn="just"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GB" dirty="0">
                <a:latin typeface="Calibri" panose="020F0502020204030204" pitchFamily="34" charset="0"/>
                <a:ea typeface="SimSun" panose="02010600030101010101" pitchFamily="2" charset="-122"/>
                <a:cs typeface="Arial" panose="020B0604020202020204" pitchFamily="34" charset="0"/>
              </a:rPr>
              <a:t>The </a:t>
            </a:r>
            <a:r>
              <a:rPr lang="en-GB" b="1" dirty="0">
                <a:latin typeface="Calibri" panose="020F0502020204030204" pitchFamily="34" charset="0"/>
                <a:ea typeface="SimSun" panose="02010600030101010101" pitchFamily="2" charset="-122"/>
                <a:cs typeface="Arial" panose="020B0604020202020204" pitchFamily="34" charset="0"/>
              </a:rPr>
              <a:t>High Commissioner for Human Rights</a:t>
            </a:r>
            <a:r>
              <a:rPr lang="en-GB" dirty="0">
                <a:latin typeface="Calibri" panose="020F0502020204030204" pitchFamily="34" charset="0"/>
                <a:ea typeface="SimSun" panose="02010600030101010101" pitchFamily="2" charset="-122"/>
                <a:cs typeface="Arial" panose="020B0604020202020204" pitchFamily="34" charset="0"/>
              </a:rPr>
              <a:t> issued a report in 2017 which recommended a number of policy shifts to support the realization of the full human rights of people with psychosocial disabilities, such as the systematic inclusion of human rights in policy and the recognition of the individual’s autonomy, agency and dignity </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latin typeface="Calibri" panose="020F0502020204030204" pitchFamily="34" charset="0"/>
                <a:ea typeface="SimSun" panose="02010600030101010101" pitchFamily="2" charset="-122"/>
                <a:cs typeface="Arial" panose="020B0604020202020204" pitchFamily="34" charset="0"/>
                <a:hlinkClick r:id="rId5" action="ppaction://hlinkfile" tooltip="United Nations Human Rights Council (UNHCR), 2017 #384"/>
              </a:rPr>
              <a:t>9</a:t>
            </a:r>
            <a:r>
              <a:rPr lang="en-GB" i="1" dirty="0">
                <a:latin typeface="Calibri" panose="020F0502020204030204" pitchFamily="34" charset="0"/>
                <a:ea typeface="SimSun" panose="02010600030101010101" pitchFamily="2" charset="-122"/>
                <a:cs typeface="Arial" panose="020B0604020202020204" pitchFamily="34" charset="0"/>
              </a:rPr>
              <a:t>).</a:t>
            </a:r>
            <a:endParaRPr lang="x-none" dirty="0"/>
          </a:p>
          <a:p>
            <a:pPr marL="0" marR="60325" lvl="0" indent="0" algn="just">
              <a:lnSpc>
                <a:spcPct val="115000"/>
              </a:lnSpc>
              <a:spcBef>
                <a:spcPts val="0"/>
              </a:spcBef>
              <a:spcAft>
                <a:spcPts val="0"/>
              </a:spcAft>
              <a:buFont typeface="Symbol" panose="05050102010706020507" pitchFamily="18" charset="2"/>
              <a:buNone/>
            </a:pP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54</a:t>
            </a:fld>
            <a:endParaRPr lang="x-none"/>
          </a:p>
        </p:txBody>
      </p:sp>
    </p:spTree>
    <p:extLst>
      <p:ext uri="{BB962C8B-B14F-4D97-AF65-F5344CB8AC3E}">
        <p14:creationId xmlns:p14="http://schemas.microsoft.com/office/powerpoint/2010/main" val="392181579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60325" lvl="0" indent="-342900" algn="just">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The </a:t>
            </a:r>
            <a:r>
              <a:rPr lang="en-GB" b="1" dirty="0">
                <a:latin typeface="Calibri" panose="020F0502020204030204" pitchFamily="34" charset="0"/>
                <a:ea typeface="SimSun" panose="02010600030101010101" pitchFamily="2" charset="-122"/>
                <a:cs typeface="Arial" panose="020B0604020202020204" pitchFamily="34" charset="0"/>
              </a:rPr>
              <a:t>Special Rapporteur on the Right to Health</a:t>
            </a:r>
            <a:r>
              <a:rPr lang="en-GB" dirty="0">
                <a:latin typeface="Calibri" panose="020F0502020204030204" pitchFamily="34" charset="0"/>
                <a:ea typeface="SimSun" panose="02010600030101010101" pitchFamily="2" charset="-122"/>
                <a:cs typeface="Arial" panose="020B0604020202020204" pitchFamily="34" charset="0"/>
              </a:rPr>
              <a:t> also issued a landmark report in 2017 on the right to mental health, calling for a paradigm shift in order to end human rights violations against persons with intellectual, cognitive or psychosocial disabilities </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latin typeface="Calibri" panose="020F0502020204030204" pitchFamily="34" charset="0"/>
                <a:ea typeface="SimSun" panose="02010600030101010101" pitchFamily="2" charset="-122"/>
                <a:cs typeface="Arial" panose="020B0604020202020204" pitchFamily="34" charset="0"/>
                <a:hlinkClick r:id="rId3" action="ppaction://hlinkfile" tooltip="United Nations Human Rights Council (UNHCR), 2017 #385"/>
              </a:rPr>
              <a:t>10</a:t>
            </a:r>
            <a:r>
              <a:rPr lang="en-GB" i="1" dirty="0">
                <a:latin typeface="Calibri" panose="020F0502020204030204" pitchFamily="34" charset="0"/>
                <a:ea typeface="SimSun" panose="02010600030101010101" pitchFamily="2" charset="-122"/>
                <a:cs typeface="Arial" panose="020B0604020202020204" pitchFamily="34" charset="0"/>
              </a:rPr>
              <a:t>)</a:t>
            </a:r>
            <a:r>
              <a:rPr lang="en-GB" dirty="0">
                <a:latin typeface="Calibri" panose="020F0502020204030204" pitchFamily="34" charset="0"/>
                <a:ea typeface="SimSun" panose="02010600030101010101" pitchFamily="2" charset="-122"/>
                <a:cs typeface="Arial" panose="020B0604020202020204" pitchFamily="34" charset="0"/>
              </a:rPr>
              <a:t>.</a:t>
            </a:r>
          </a:p>
          <a:p>
            <a:pPr marL="342900" marR="60325" lvl="0" indent="-342900" algn="just"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endParaRPr lang="en-GB"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gn="just"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lang="en-GB" dirty="0">
                <a:latin typeface="Calibri" panose="020F0502020204030204" pitchFamily="34" charset="0"/>
                <a:ea typeface="SimSun" panose="02010600030101010101" pitchFamily="2" charset="-122"/>
                <a:cs typeface="Arial" panose="020B0604020202020204" pitchFamily="34" charset="0"/>
              </a:rPr>
              <a:t>The </a:t>
            </a:r>
            <a:r>
              <a:rPr lang="en-GB" b="1" dirty="0">
                <a:latin typeface="Calibri" panose="020F0502020204030204" pitchFamily="34" charset="0"/>
                <a:ea typeface="SimSun" panose="02010600030101010101" pitchFamily="2" charset="-122"/>
                <a:cs typeface="Arial" panose="020B0604020202020204" pitchFamily="34" charset="0"/>
              </a:rPr>
              <a:t>Special Rapporteur on the Rights of Persons with Disabilities</a:t>
            </a:r>
            <a:r>
              <a:rPr lang="en-GB" dirty="0">
                <a:latin typeface="Calibri" panose="020F0502020204030204" pitchFamily="34" charset="0"/>
                <a:ea typeface="SimSun" panose="02010600030101010101" pitchFamily="2" charset="-122"/>
                <a:cs typeface="Arial" panose="020B0604020202020204" pitchFamily="34" charset="0"/>
              </a:rPr>
              <a:t> has reaffirmed in various reports the necessity to end discrimination and human rights violations towards people with disabilities, including people with psychosocial, intellectual or cognitive disabilities.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gn="just">
              <a:lnSpc>
                <a:spcPct val="115000"/>
              </a:lnSpc>
              <a:spcBef>
                <a:spcPts val="0"/>
              </a:spcBef>
              <a:spcAft>
                <a:spcPts val="0"/>
              </a:spcAft>
              <a:buFont typeface="Symbol" panose="05050102010706020507" pitchFamily="18" charset="2"/>
              <a:buChar char=""/>
            </a:pP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55</a:t>
            </a:fld>
            <a:endParaRPr lang="x-none"/>
          </a:p>
        </p:txBody>
      </p:sp>
    </p:spTree>
    <p:extLst>
      <p:ext uri="{BB962C8B-B14F-4D97-AF65-F5344CB8AC3E}">
        <p14:creationId xmlns:p14="http://schemas.microsoft.com/office/powerpoint/2010/main" val="51311113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7150" y="417513"/>
            <a:ext cx="3262313" cy="1836737"/>
          </a:xfrm>
        </p:spPr>
      </p:sp>
      <p:sp>
        <p:nvSpPr>
          <p:cNvPr id="3" name="Notes Placeholder 2"/>
          <p:cNvSpPr>
            <a:spLocks noGrp="1"/>
          </p:cNvSpPr>
          <p:nvPr>
            <p:ph type="body" idx="1"/>
          </p:nvPr>
        </p:nvSpPr>
        <p:spPr>
          <a:xfrm>
            <a:off x="293156" y="2491220"/>
            <a:ext cx="6280469" cy="7213262"/>
          </a:xfrm>
        </p:spPr>
        <p:txBody>
          <a:bodyPr/>
          <a:lstStyle/>
          <a:p>
            <a:pPr marR="60325" algn="just">
              <a:lnSpc>
                <a:spcPct val="115000"/>
              </a:lnSpc>
              <a:spcAft>
                <a:spcPts val="3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Two options are possible for this presentation, depending on the time allocated to this module:</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300"/>
              </a:spcAft>
            </a:pPr>
            <a:endParaRPr lang="en-GB" b="1"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nSpc>
                <a:spcPct val="115000"/>
              </a:lnSpc>
              <a:spcAft>
                <a:spcPts val="300"/>
              </a:spcAft>
            </a:pPr>
            <a:r>
              <a:rPr lang="en-GB" b="1" dirty="0">
                <a:solidFill>
                  <a:srgbClr val="4F81BD"/>
                </a:solidFill>
                <a:latin typeface="Calibri" panose="020F0502020204030204" pitchFamily="34" charset="0"/>
                <a:ea typeface="SimSun" panose="02010600030101010101" pitchFamily="2" charset="-122"/>
                <a:cs typeface="Calibri" panose="020F0502020204030204" pitchFamily="34" charset="0"/>
              </a:rPr>
              <a:t>OPTION 1 (short):</a:t>
            </a: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 </a:t>
            </a:r>
            <a:r>
              <a:rPr lang="en-GB" b="1" i="1" dirty="0">
                <a:solidFill>
                  <a:srgbClr val="4F81BD"/>
                </a:solidFill>
                <a:latin typeface="Calibri" panose="020F0502020204030204" pitchFamily="34" charset="0"/>
                <a:ea typeface="SimSun" panose="02010600030101010101" pitchFamily="2" charset="-122"/>
                <a:cs typeface="Calibri" panose="020F0502020204030204" pitchFamily="34" charset="0"/>
              </a:rPr>
              <a:t>This is the preferred option</a:t>
            </a: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 </a:t>
            </a:r>
          </a:p>
          <a:p>
            <a:pPr marL="171450" indent="-171450">
              <a:lnSpc>
                <a:spcPct val="115000"/>
              </a:lnSpc>
              <a:spcAft>
                <a:spcPts val="300"/>
              </a:spcAft>
              <a:buFont typeface="Arial" panose="020B0604020202020204" pitchFamily="34" charset="0"/>
              <a:buChar char="•"/>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Ask participants to split into groups of 3–4. </a:t>
            </a:r>
          </a:p>
          <a:p>
            <a:pPr marL="171450" indent="-171450">
              <a:lnSpc>
                <a:spcPct val="115000"/>
              </a:lnSpc>
              <a:spcAft>
                <a:spcPts val="300"/>
              </a:spcAft>
              <a:buFont typeface="Arial" panose="020B0604020202020204" pitchFamily="34" charset="0"/>
              <a:buChar char="•"/>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Give them 20 minutes to read the CRPD and to discuss its implications in groups. </a:t>
            </a:r>
          </a:p>
          <a:p>
            <a:pPr marL="171450" indent="-171450">
              <a:lnSpc>
                <a:spcPct val="115000"/>
              </a:lnSpc>
              <a:spcAft>
                <a:spcPts val="300"/>
              </a:spcAft>
              <a:buFont typeface="Arial" panose="020B0604020202020204" pitchFamily="34" charset="0"/>
              <a:buChar char="•"/>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Then ask if there are any questions about the specific articles of the Convention. </a:t>
            </a:r>
          </a:p>
          <a:p>
            <a:pPr marL="171450" indent="-171450">
              <a:lnSpc>
                <a:spcPct val="115000"/>
              </a:lnSpc>
              <a:spcAft>
                <a:spcPts val="300"/>
              </a:spcAft>
              <a:buFont typeface="Arial" panose="020B0604020202020204" pitchFamily="34" charset="0"/>
              <a:buChar char="•"/>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If clarifications are necessary, it is possible to refer to specific articles or sections of the presentation below. </a:t>
            </a:r>
          </a:p>
          <a:p>
            <a:pPr marL="171450" indent="-171450">
              <a:lnSpc>
                <a:spcPct val="115000"/>
              </a:lnSpc>
              <a:spcAft>
                <a:spcPts val="300"/>
              </a:spcAft>
              <a:buFont typeface="Arial" panose="020B0604020202020204" pitchFamily="34" charset="0"/>
              <a:buChar char="•"/>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If there are no questions, challenge participants directly by asking questions such as “What does the CRPD say about involuntary treatment, guardianship, etc.?” and “What do you think about that?” </a:t>
            </a:r>
          </a:p>
          <a:p>
            <a:pPr marL="171450" indent="-171450">
              <a:lnSpc>
                <a:spcPct val="115000"/>
              </a:lnSpc>
              <a:spcAft>
                <a:spcPts val="300"/>
              </a:spcAft>
              <a:buFont typeface="Arial" panose="020B0604020202020204" pitchFamily="34" charset="0"/>
              <a:buChar char="•"/>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If participants find it difficult to answer these questions, reassure them that the questions will be discussed again later in the training. </a:t>
            </a:r>
          </a:p>
          <a:p>
            <a:pPr marL="171450" indent="-171450">
              <a:lnSpc>
                <a:spcPct val="115000"/>
              </a:lnSpc>
              <a:spcAft>
                <a:spcPts val="300"/>
              </a:spcAft>
              <a:buFont typeface="Arial" panose="020B0604020202020204" pitchFamily="34" charset="0"/>
              <a:buChar char="•"/>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At the end of this session show the EQUASS Europe video and the INTAR India video which are available at the end of this topic.</a:t>
            </a:r>
          </a:p>
          <a:p>
            <a:pPr>
              <a:lnSpc>
                <a:spcPct val="115000"/>
              </a:lnSpc>
              <a:spcAft>
                <a:spcPts val="300"/>
              </a:spcAft>
            </a:pP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56</a:t>
            </a:fld>
            <a:endParaRPr lang="x-none"/>
          </a:p>
        </p:txBody>
      </p:sp>
    </p:spTree>
    <p:extLst>
      <p:ext uri="{BB962C8B-B14F-4D97-AF65-F5344CB8AC3E}">
        <p14:creationId xmlns:p14="http://schemas.microsoft.com/office/powerpoint/2010/main" val="124860625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8175" y="496888"/>
            <a:ext cx="5530850" cy="3111500"/>
          </a:xfrm>
        </p:spPr>
      </p:sp>
      <p:sp>
        <p:nvSpPr>
          <p:cNvPr id="3" name="Notes Placeholder 2"/>
          <p:cNvSpPr>
            <a:spLocks noGrp="1"/>
          </p:cNvSpPr>
          <p:nvPr>
            <p:ph type="body" idx="1"/>
          </p:nvPr>
        </p:nvSpPr>
        <p:spPr>
          <a:xfrm>
            <a:off x="293156" y="3724854"/>
            <a:ext cx="6280469" cy="5979628"/>
          </a:xfrm>
        </p:spPr>
        <p:txBody>
          <a:bodyPr/>
          <a:lstStyle/>
          <a:p>
            <a:pPr>
              <a:lnSpc>
                <a:spcPct val="115000"/>
              </a:lnSpc>
              <a:spcAft>
                <a:spcPts val="300"/>
              </a:spcAft>
            </a:pPr>
            <a:r>
              <a:rPr lang="en-GB" sz="1100" b="1" dirty="0">
                <a:solidFill>
                  <a:srgbClr val="4F81BD"/>
                </a:solidFill>
                <a:latin typeface="Calibri" panose="020F0502020204030204" pitchFamily="34" charset="0"/>
                <a:ea typeface="SimSun" panose="02010600030101010101" pitchFamily="2" charset="-122"/>
                <a:cs typeface="Calibri" panose="020F0502020204030204" pitchFamily="34" charset="0"/>
              </a:rPr>
              <a:t>OPTION 2 (long):</a:t>
            </a:r>
            <a:r>
              <a:rPr lang="en-GB" sz="1100" dirty="0">
                <a:solidFill>
                  <a:srgbClr val="4F81BD"/>
                </a:solidFill>
                <a:latin typeface="Calibri" panose="020F0502020204030204" pitchFamily="34" charset="0"/>
                <a:ea typeface="SimSun" panose="02010600030101010101" pitchFamily="2" charset="-122"/>
                <a:cs typeface="Calibri" panose="020F0502020204030204" pitchFamily="34" charset="0"/>
              </a:rPr>
              <a:t> </a:t>
            </a:r>
            <a:r>
              <a:rPr lang="en-GB" sz="1100" b="1" i="1" dirty="0">
                <a:solidFill>
                  <a:srgbClr val="4F81BD"/>
                </a:solidFill>
                <a:latin typeface="Calibri" panose="020F0502020204030204" pitchFamily="34" charset="0"/>
                <a:ea typeface="SimSun" panose="02010600030101010101" pitchFamily="2" charset="-122"/>
                <a:cs typeface="Calibri" panose="020F0502020204030204" pitchFamily="34" charset="0"/>
              </a:rPr>
              <a:t> (This option takes about 2 hours and thus should only be chosen if the training on this module on Mental health, disability and human rights is being conducted over a period of several days.)  </a:t>
            </a:r>
            <a:r>
              <a:rPr lang="en-GB" sz="1100" dirty="0">
                <a:solidFill>
                  <a:srgbClr val="4F81BD"/>
                </a:solidFill>
                <a:latin typeface="Calibri" panose="020F0502020204030204" pitchFamily="34" charset="0"/>
                <a:ea typeface="SimSun" panose="02010600030101010101" pitchFamily="2" charset="-122"/>
                <a:cs typeface="Calibri" panose="020F0502020204030204" pitchFamily="34" charset="0"/>
              </a:rPr>
              <a:t>Go through the following presentations explaining the different articles of the CRPD. Pause at intervals during the presentation and ask the group if there are any questions</a:t>
            </a:r>
            <a:endPar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spcAft>
                <a:spcPts val="300"/>
              </a:spcAft>
            </a:pPr>
            <a:endParaRPr lang="en-GB" sz="1100" dirty="0">
              <a:solidFill>
                <a:srgbClr val="4F81BD"/>
              </a:solidFill>
              <a:latin typeface="Calibri" panose="020F0502020204030204" pitchFamily="34" charset="0"/>
              <a:ea typeface="Times New Roman" panose="02020603050405020304" pitchFamily="18" charset="0"/>
              <a:cs typeface="Calibri" panose="020F0502020204030204" pitchFamily="34" charset="0"/>
            </a:endParaRPr>
          </a:p>
          <a:p>
            <a:pPr marR="60325" algn="just">
              <a:lnSpc>
                <a:spcPct val="115000"/>
              </a:lnSpc>
              <a:spcAft>
                <a:spcPts val="300"/>
              </a:spcAft>
            </a:pPr>
            <a:r>
              <a:rPr lang="en-GB" sz="1100" dirty="0">
                <a:solidFill>
                  <a:srgbClr val="4F81BD"/>
                </a:solidFill>
                <a:latin typeface="Calibri" panose="020F0502020204030204" pitchFamily="34" charset="0"/>
                <a:ea typeface="Times New Roman" panose="02020603050405020304" pitchFamily="18" charset="0"/>
                <a:cs typeface="Calibri" panose="020F0502020204030204" pitchFamily="34" charset="0"/>
              </a:rPr>
              <a:t>Ask participants to refer to their own copy of Annex 3 (The Convention on the Rights of Persons with Disabilities). Remind them that below each article of the Convention they can refer to text written in simplified language. </a:t>
            </a:r>
          </a:p>
          <a:p>
            <a:pPr marR="60325" algn="just">
              <a:lnSpc>
                <a:spcPct val="115000"/>
              </a:lnSpc>
              <a:spcAft>
                <a:spcPts val="300"/>
              </a:spcAft>
            </a:pPr>
            <a:endParaRPr lang="x-none" sz="1100"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spcAft>
                <a:spcPts val="300"/>
              </a:spcAft>
            </a:pPr>
            <a:r>
              <a:rPr lang="en-GB" sz="1100" dirty="0">
                <a:solidFill>
                  <a:srgbClr val="4F81BD"/>
                </a:solidFill>
                <a:latin typeface="Calibri" panose="020F0502020204030204" pitchFamily="34" charset="0"/>
                <a:ea typeface="Times New Roman" panose="02020603050405020304" pitchFamily="18" charset="0"/>
                <a:cs typeface="Calibri" panose="020F0502020204030204" pitchFamily="34" charset="0"/>
              </a:rPr>
              <a:t>Encourage participants to ask questions during the presentation.</a:t>
            </a:r>
            <a:endParaRPr lang="x-none" sz="1100"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sz="1100" dirty="0">
                <a:latin typeface="Calibri" panose="020F0502020204030204" pitchFamily="34" charset="0"/>
                <a:ea typeface="Times New Roman" panose="02020603050405020304" pitchFamily="18" charset="0"/>
                <a:cs typeface="Calibri" panose="020F0502020204030204" pitchFamily="34" charset="0"/>
              </a:rPr>
              <a:t>The preamble to the CRPD outlines important principles that apply to all the Convention’s articles. These principles include:</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114300" marR="60325" lvl="0" indent="-114300" algn="just">
              <a:lnSpc>
                <a:spcPct val="115000"/>
              </a:lnSpc>
              <a:spcBef>
                <a:spcPts val="0"/>
              </a:spcBef>
              <a:spcAft>
                <a:spcPts val="0"/>
              </a:spcAft>
              <a:buFont typeface="Symbol" panose="05050102010706020507" pitchFamily="18" charset="2"/>
              <a:buChar char=""/>
            </a:pPr>
            <a:r>
              <a:rPr lang="en-GB" sz="1100" dirty="0">
                <a:latin typeface="Calibri" panose="020F0502020204030204" pitchFamily="34" charset="0"/>
                <a:ea typeface="Times New Roman" panose="02020603050405020304" pitchFamily="18" charset="0"/>
                <a:cs typeface="Calibri" panose="020F0502020204030204" pitchFamily="34" charset="0"/>
              </a:rPr>
              <a:t>affirming the interrelatedness of all human rights and the need for persons with disabilities to be guaranteed their full enjoyment without discrimination;</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114300" marR="60325" lvl="0" indent="-114300" algn="just">
              <a:lnSpc>
                <a:spcPct val="115000"/>
              </a:lnSpc>
              <a:spcBef>
                <a:spcPts val="0"/>
              </a:spcBef>
              <a:spcAft>
                <a:spcPts val="0"/>
              </a:spcAft>
              <a:buFont typeface="Symbol" panose="05050102010706020507" pitchFamily="18" charset="2"/>
              <a:buChar char=""/>
            </a:pPr>
            <a:r>
              <a:rPr lang="en-GB" sz="1100" dirty="0">
                <a:latin typeface="Calibri" panose="020F0502020204030204" pitchFamily="34" charset="0"/>
                <a:ea typeface="Times New Roman" panose="02020603050405020304" pitchFamily="18" charset="0"/>
                <a:cs typeface="Calibri" panose="020F0502020204030204" pitchFamily="34" charset="0"/>
              </a:rPr>
              <a:t>recognizing disability as an evolving concept resulting from interactions, attitudinal and environmental barriers;</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114300" marR="60325" lvl="0" indent="-114300" algn="just">
              <a:lnSpc>
                <a:spcPct val="115000"/>
              </a:lnSpc>
              <a:spcBef>
                <a:spcPts val="0"/>
              </a:spcBef>
              <a:spcAft>
                <a:spcPts val="0"/>
              </a:spcAft>
              <a:buFont typeface="Symbol" panose="05050102010706020507" pitchFamily="18" charset="2"/>
              <a:buChar char=""/>
            </a:pPr>
            <a:r>
              <a:rPr lang="en-GB" sz="1100" dirty="0">
                <a:latin typeface="Calibri" panose="020F0502020204030204" pitchFamily="34" charset="0"/>
                <a:ea typeface="Times New Roman" panose="02020603050405020304" pitchFamily="18" charset="0"/>
                <a:cs typeface="Calibri" panose="020F0502020204030204" pitchFamily="34" charset="0"/>
              </a:rPr>
              <a:t>recognizing the diversity of persons with disabilities;</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114300" marR="60325" lvl="0" indent="-114300" algn="just">
              <a:lnSpc>
                <a:spcPct val="115000"/>
              </a:lnSpc>
              <a:spcBef>
                <a:spcPts val="0"/>
              </a:spcBef>
              <a:spcAft>
                <a:spcPts val="0"/>
              </a:spcAft>
              <a:buFont typeface="Symbol" panose="05050102010706020507" pitchFamily="18" charset="2"/>
              <a:buChar char=""/>
            </a:pPr>
            <a:r>
              <a:rPr lang="en-GB" sz="1100" dirty="0">
                <a:latin typeface="Calibri" panose="020F0502020204030204" pitchFamily="34" charset="0"/>
                <a:ea typeface="Times New Roman" panose="02020603050405020304" pitchFamily="18" charset="0"/>
                <a:cs typeface="Calibri" panose="020F0502020204030204" pitchFamily="34" charset="0"/>
              </a:rPr>
              <a:t>recognizing the importance of autonomy, independence and the freedom to make one’s own choices, as well as opportunities to be actively involved in decision-making processes about policies and programmes; and</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114300" marR="60325" lvl="0" indent="-114300" algn="just">
              <a:lnSpc>
                <a:spcPct val="115000"/>
              </a:lnSpc>
              <a:spcBef>
                <a:spcPts val="0"/>
              </a:spcBef>
              <a:spcAft>
                <a:spcPts val="0"/>
              </a:spcAft>
              <a:buFont typeface="Symbol" panose="05050102010706020507" pitchFamily="18" charset="2"/>
              <a:buChar char=""/>
            </a:pPr>
            <a:r>
              <a:rPr lang="en-GB" sz="1100" dirty="0">
                <a:latin typeface="Calibri" panose="020F0502020204030204" pitchFamily="34" charset="0"/>
                <a:ea typeface="Times New Roman" panose="02020603050405020304" pitchFamily="18" charset="0"/>
                <a:cs typeface="Calibri" panose="020F0502020204030204" pitchFamily="34" charset="0"/>
              </a:rPr>
              <a:t>concern about multiple forms of discrimination across “race, colour, sex, language, religion, political or other opinion, national, ethnic, indigenous or social origin, property, birth, age or other status” as well as particular risks faced by groups such as women and girls, children, and people living in poverty.</a:t>
            </a:r>
            <a:endParaRPr lang="x-none" sz="1100" dirty="0">
              <a:latin typeface="Calibri" panose="020F0502020204030204" pitchFamily="34" charset="0"/>
              <a:ea typeface="SimSun" panose="02010600030101010101" pitchFamily="2" charset="-122"/>
              <a:cs typeface="Arial" panose="020B0604020202020204" pitchFamily="34" charset="0"/>
            </a:endParaRPr>
          </a:p>
          <a:p>
            <a:endParaRPr lang="x-none" sz="1100" dirty="0"/>
          </a:p>
        </p:txBody>
      </p:sp>
      <p:sp>
        <p:nvSpPr>
          <p:cNvPr id="4" name="Slide Number Placeholder 3"/>
          <p:cNvSpPr>
            <a:spLocks noGrp="1"/>
          </p:cNvSpPr>
          <p:nvPr>
            <p:ph type="sldNum" sz="quarter" idx="5"/>
          </p:nvPr>
        </p:nvSpPr>
        <p:spPr/>
        <p:txBody>
          <a:bodyPr/>
          <a:lstStyle/>
          <a:p>
            <a:fld id="{B30A59C1-2D98-4297-91D0-BBB9964FC570}" type="slidenum">
              <a:rPr lang="x-none" smtClean="0"/>
              <a:t>57</a:t>
            </a:fld>
            <a:endParaRPr lang="x-none"/>
          </a:p>
        </p:txBody>
      </p:sp>
    </p:spTree>
    <p:extLst>
      <p:ext uri="{BB962C8B-B14F-4D97-AF65-F5344CB8AC3E}">
        <p14:creationId xmlns:p14="http://schemas.microsoft.com/office/powerpoint/2010/main" val="26746659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algn="just">
              <a:lnSpc>
                <a:spcPct val="115000"/>
              </a:lnSpc>
            </a:pPr>
            <a:r>
              <a:rPr lang="en-GB" b="1" u="sng" dirty="0">
                <a:latin typeface="Calibri" panose="020F0502020204030204" pitchFamily="34" charset="0"/>
                <a:ea typeface="Times New Roman" panose="02020603050405020304" pitchFamily="18" charset="0"/>
                <a:cs typeface="Calibri" panose="020F0502020204030204" pitchFamily="34" charset="0"/>
              </a:rPr>
              <a:t>Article 1: Purpose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b="1"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lnSpc>
                <a:spcPct val="115000"/>
              </a:lnSpc>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Article 1 explains that the purpose of the CRPD is to make sure that persons with disabilities enjoy all their human rights and fundamental freedoms and to promote respect for their inherent dignity.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lnSpc>
                <a:spcPct val="115000"/>
              </a:lnSpc>
              <a:buFont typeface="Arial" panose="020B0604020202020204" pitchFamily="34" charset="0"/>
              <a:buChar char="•"/>
            </a:pP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lnSpc>
                <a:spcPct val="115000"/>
              </a:lnSpc>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This article also defines who are considered “persons with disabilities” for the purpose of the Convention. As we have seen, the CRPD endorses the social and human rights models of disability. </a:t>
            </a:r>
          </a:p>
          <a:p>
            <a:pPr marL="171450" marR="60325" indent="-171450" algn="just">
              <a:lnSpc>
                <a:spcPct val="115000"/>
              </a:lnSpc>
              <a:buFont typeface="Arial" panose="020B0604020202020204" pitchFamily="34" charset="0"/>
              <a:buChar char="•"/>
            </a:pPr>
            <a:endParaRPr lang="en-GB" dirty="0">
              <a:latin typeface="Calibri" panose="020F0502020204030204" pitchFamily="34" charset="0"/>
              <a:ea typeface="Times New Roman" panose="02020603050405020304" pitchFamily="18" charset="0"/>
              <a:cs typeface="Calibri" panose="020F0502020204030204" pitchFamily="34" charset="0"/>
            </a:endParaRPr>
          </a:p>
          <a:p>
            <a:pPr marL="171450" marR="60325" indent="-171450" algn="just">
              <a:lnSpc>
                <a:spcPct val="115000"/>
              </a:lnSpc>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Therefore, “people with disabilities” are defined as persons who have long-term impairments which in interaction with various barriers may hinder their full and effective participation in society on an equal basis with others.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58</a:t>
            </a:fld>
            <a:endParaRPr lang="x-none"/>
          </a:p>
        </p:txBody>
      </p:sp>
    </p:spTree>
    <p:extLst>
      <p:ext uri="{BB962C8B-B14F-4D97-AF65-F5344CB8AC3E}">
        <p14:creationId xmlns:p14="http://schemas.microsoft.com/office/powerpoint/2010/main" val="52038288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algn="just">
              <a:lnSpc>
                <a:spcPct val="115000"/>
              </a:lnSpc>
            </a:pPr>
            <a:r>
              <a:rPr lang="en-GB" b="1" u="sng" dirty="0">
                <a:latin typeface="Calibri" panose="020F0502020204030204" pitchFamily="34" charset="0"/>
                <a:ea typeface="Times New Roman" panose="02020603050405020304" pitchFamily="18" charset="0"/>
                <a:cs typeface="Calibri" panose="020F0502020204030204" pitchFamily="34" charset="0"/>
              </a:rPr>
              <a:t>Article 2: Definitions</a:t>
            </a:r>
            <a:r>
              <a:rPr lang="en-GB" u="sng"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latin typeface="Calibri" panose="020F0502020204030204" pitchFamily="34" charset="0"/>
                <a:ea typeface="Times New Roman" panose="02020603050405020304" pitchFamily="18" charset="0"/>
                <a:cs typeface="Calibri" panose="020F0502020204030204" pitchFamily="34" charset="0"/>
              </a:rPr>
              <a:t>Article 2 outlines the definitions used in the Convention.</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solidFill>
                  <a:srgbClr val="4F81BD"/>
                </a:solidFill>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solidFill>
                  <a:srgbClr val="4F81BD"/>
                </a:solidFill>
                <a:latin typeface="Calibri" panose="020F0502020204030204" pitchFamily="34" charset="0"/>
                <a:ea typeface="Times New Roman" panose="02020603050405020304" pitchFamily="18" charset="0"/>
                <a:cs typeface="Calibri" panose="020F0502020204030204" pitchFamily="34" charset="0"/>
              </a:rPr>
              <a:t>Ask participants to read the definitions in their copies of the CRPD. They can use the easy-read version of the article to better understand it. If some of the definitions are not clear, take time to discuss them with the group.</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pPr>
            <a:r>
              <a:rPr lang="en-GB" dirty="0">
                <a:solidFill>
                  <a:srgbClr val="4F81BD"/>
                </a:solidFill>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Communication</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Language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Discrimination on the basis of disability</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Reasonable accommodation</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Universal design.</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59</a:t>
            </a:fld>
            <a:endParaRPr lang="x-none"/>
          </a:p>
        </p:txBody>
      </p:sp>
    </p:spTree>
    <p:extLst>
      <p:ext uri="{BB962C8B-B14F-4D97-AF65-F5344CB8AC3E}">
        <p14:creationId xmlns:p14="http://schemas.microsoft.com/office/powerpoint/2010/main" val="2913371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585" indent="-360585">
              <a:lnSpc>
                <a:spcPct val="115000"/>
              </a:lnSpc>
            </a:pPr>
            <a:r>
              <a:rPr lang="en-GB" sz="1200" dirty="0">
                <a:latin typeface="Calibri" panose="020F0502020204030204" pitchFamily="34" charset="0"/>
                <a:ea typeface="SimSun" panose="02010600030101010101" pitchFamily="2" charset="-122"/>
                <a:cs typeface="Arial" panose="020B0604020202020204" pitchFamily="34" charset="0"/>
              </a:rPr>
              <a:t>Learning objectives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60585" indent="-360585">
              <a:lnSpc>
                <a:spcPct val="115000"/>
              </a:lnSpc>
            </a:pPr>
            <a:r>
              <a:rPr lang="en-GB" sz="1200" b="1"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60585" indent="-360585">
              <a:lnSpc>
                <a:spcPct val="115000"/>
              </a:lnSpc>
            </a:pPr>
            <a:r>
              <a:rPr lang="en-GB" sz="1200" dirty="0">
                <a:latin typeface="Calibri" panose="020F0502020204030204" pitchFamily="34" charset="0"/>
                <a:ea typeface="MS Mincho" panose="02020609040205080304" pitchFamily="49" charset="-128"/>
                <a:cs typeface="Calibri" panose="020F0502020204030204" pitchFamily="34" charset="0"/>
              </a:rPr>
              <a:t>At the end of the training, participants will be able to:</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understand what human rights are, as well as the links between the different rights;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understand the origins and content of the Universal Declaration of Human Rights and how the rights it contains are still relevant today;</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recognize human rights violations in specific situations;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understand what makes groups of people at higher risk of human rights violations;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identify who defends human rights;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identify specific ways in which mental health workers and other professionals, people with psychosocial disabilities or intellectual or cognitive disabilities, families, care partners and other supporters can be agents of change and defenders of human rights.</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6</a:t>
            </a:fld>
            <a:endParaRPr lang="en-GB"/>
          </a:p>
        </p:txBody>
      </p:sp>
    </p:spTree>
    <p:extLst>
      <p:ext uri="{BB962C8B-B14F-4D97-AF65-F5344CB8AC3E}">
        <p14:creationId xmlns:p14="http://schemas.microsoft.com/office/powerpoint/2010/main" val="64868646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algn="just">
              <a:lnSpc>
                <a:spcPct val="115000"/>
              </a:lnSpc>
            </a:pPr>
            <a:r>
              <a:rPr lang="en-GB" b="1" u="sng" dirty="0">
                <a:latin typeface="Calibri" panose="020F0502020204030204" pitchFamily="34" charset="0"/>
                <a:ea typeface="SimSun" panose="02010600030101010101" pitchFamily="2" charset="-122"/>
                <a:cs typeface="Calibri" panose="020F0502020204030204" pitchFamily="34" charset="0"/>
              </a:rPr>
              <a:t>Article 3: General principles</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 general principles that guide the Convention are in many ways inspired by the UDHR. </a:t>
            </a:r>
          </a:p>
          <a:p>
            <a:pPr marL="171450" marR="60325"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However, the CRPD specifically applies these principles to the lives of people with disabilities.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60</a:t>
            </a:fld>
            <a:endParaRPr lang="x-none"/>
          </a:p>
        </p:txBody>
      </p:sp>
    </p:spTree>
    <p:extLst>
      <p:ext uri="{BB962C8B-B14F-4D97-AF65-F5344CB8AC3E}">
        <p14:creationId xmlns:p14="http://schemas.microsoft.com/office/powerpoint/2010/main" val="413139149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1068388"/>
            <a:ext cx="6203950" cy="3490912"/>
          </a:xfrm>
        </p:spPr>
      </p:sp>
      <p:sp>
        <p:nvSpPr>
          <p:cNvPr id="3" name="Notes Placeholder 2"/>
          <p:cNvSpPr>
            <a:spLocks noGrp="1"/>
          </p:cNvSpPr>
          <p:nvPr>
            <p:ph type="body" idx="1"/>
          </p:nvPr>
        </p:nvSpPr>
        <p:spPr>
          <a:xfrm>
            <a:off x="680879" y="5579689"/>
            <a:ext cx="5447030" cy="3491405"/>
          </a:xfrm>
        </p:spPr>
        <p:txBody>
          <a:bodyPr/>
          <a:lstStyle/>
          <a:p>
            <a:pPr marR="60325"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Ask participants if anyone would want to read the principles outlined in article 3. Ask the group if they find any of the principles particularly meaningful and why.</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Calibri" panose="020F0502020204030204" pitchFamily="34" charset="0"/>
              </a:rPr>
              <a:t>Respect for inherent dignity, individual autonomy including the freedom to make one’s own choices, and independence of persons.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Calibri" panose="020F0502020204030204" pitchFamily="34" charset="0"/>
              </a:rPr>
              <a:t>Non-discrimination.</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Calibri" panose="020F0502020204030204" pitchFamily="34" charset="0"/>
              </a:rPr>
              <a:t>Full and effective participation and inclusion in society.</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Calibri" panose="020F0502020204030204" pitchFamily="34" charset="0"/>
              </a:rPr>
              <a:t>Respect for difference and acceptance of persons with disabilities as part of human diversity and humanity.</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Calibri" panose="020F0502020204030204" pitchFamily="34" charset="0"/>
              </a:rPr>
              <a:t>Equality of opportunity.</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Calibri" panose="020F0502020204030204" pitchFamily="34" charset="0"/>
              </a:rPr>
              <a:t>Equality between men and women.</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6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Calibri" panose="020F0502020204030204" pitchFamily="34" charset="0"/>
              </a:rPr>
              <a:t>Respect for the evolving capacity of children with disabilities and respect for the rights of children with disabilities to preserve their identities.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61</a:t>
            </a:fld>
            <a:endParaRPr lang="x-none"/>
          </a:p>
        </p:txBody>
      </p:sp>
    </p:spTree>
    <p:extLst>
      <p:ext uri="{BB962C8B-B14F-4D97-AF65-F5344CB8AC3E}">
        <p14:creationId xmlns:p14="http://schemas.microsoft.com/office/powerpoint/2010/main" val="80152824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60325" lvl="0" indent="-171450" algn="just">
              <a:lnSpc>
                <a:spcPct val="115000"/>
              </a:lnSpc>
              <a:spcAft>
                <a:spcPts val="600"/>
              </a:spcAft>
              <a:buFont typeface="Arial" panose="020B0604020202020204" pitchFamily="34" charset="0"/>
              <a:buChar char="•"/>
            </a:pPr>
            <a:r>
              <a:rPr lang="en-GB" dirty="0">
                <a:solidFill>
                  <a:prstClr val="black"/>
                </a:solidFill>
                <a:latin typeface="Calibri" panose="020F0502020204030204" pitchFamily="34" charset="0"/>
                <a:ea typeface="SimSun" panose="02010600030101010101" pitchFamily="2" charset="-122"/>
                <a:cs typeface="Calibri" panose="020F0502020204030204" pitchFamily="34" charset="0"/>
              </a:rPr>
              <a:t>Article 3 underpins the whole of the CRPD. </a:t>
            </a:r>
          </a:p>
          <a:p>
            <a:pPr marL="171450" marR="60325" lvl="0" indent="-171450" algn="just">
              <a:lnSpc>
                <a:spcPct val="115000"/>
              </a:lnSpc>
              <a:spcAft>
                <a:spcPts val="600"/>
              </a:spcAft>
              <a:buFont typeface="Arial" panose="020B0604020202020204" pitchFamily="34" charset="0"/>
              <a:buChar char="•"/>
            </a:pPr>
            <a:r>
              <a:rPr lang="en-GB" dirty="0">
                <a:solidFill>
                  <a:prstClr val="black"/>
                </a:solidFill>
                <a:latin typeface="Calibri" panose="020F0502020204030204" pitchFamily="34" charset="0"/>
                <a:ea typeface="SimSun" panose="02010600030101010101" pitchFamily="2" charset="-122"/>
                <a:cs typeface="Calibri" panose="020F0502020204030204" pitchFamily="34" charset="0"/>
              </a:rPr>
              <a:t>It is particularly important because all other articles of the Convention are interpreted with the principles of article 3 specifically in mind.</a:t>
            </a:r>
            <a:endParaRPr lang="x-none"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R="60325" lvl="0" algn="just">
              <a:lnSpc>
                <a:spcPct val="115000"/>
              </a:lnSpc>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Explain that, these principles will be expanded and explained further across the other articles of the Convention.</a:t>
            </a:r>
            <a:endParaRPr lang="x-none" dirty="0">
              <a:solidFill>
                <a:prstClr val="black"/>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62</a:t>
            </a:fld>
            <a:endParaRPr lang="x-none"/>
          </a:p>
        </p:txBody>
      </p:sp>
    </p:spTree>
    <p:extLst>
      <p:ext uri="{BB962C8B-B14F-4D97-AF65-F5344CB8AC3E}">
        <p14:creationId xmlns:p14="http://schemas.microsoft.com/office/powerpoint/2010/main" val="145030880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algn="just">
              <a:lnSpc>
                <a:spcPct val="115000"/>
              </a:lnSpc>
            </a:pPr>
            <a:r>
              <a:rPr lang="en-GB" b="1" u="sng" dirty="0">
                <a:latin typeface="Calibri" panose="020F0502020204030204" pitchFamily="34" charset="0"/>
                <a:ea typeface="SimSun" panose="02010600030101010101" pitchFamily="2" charset="-122"/>
                <a:cs typeface="Calibri" panose="020F0502020204030204" pitchFamily="34" charset="0"/>
              </a:rPr>
              <a:t>Article 4: Government responsibilities</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Article 4 outlines the obligations of governments in respecting, protecting and fulfilling the rights enshrined in the CRPD. They are required to do this via:</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indent="-171450">
              <a:lnSpc>
                <a:spcPct val="115000"/>
              </a:lnSpc>
              <a:buFont typeface="Arial" panose="020B0604020202020204" pitchFamily="34" charset="0"/>
              <a:buChar char="•"/>
            </a:pPr>
            <a:endParaRPr lang="x-none" dirty="0">
              <a:latin typeface="Calibri" panose="020F0502020204030204" pitchFamily="34" charset="0"/>
              <a:ea typeface="SimSun" panose="02010600030101010101" pitchFamily="2" charset="-122"/>
              <a:cs typeface="Arial" panose="020B0604020202020204" pitchFamily="34" charset="0"/>
            </a:endParaRPr>
          </a:p>
          <a:p>
            <a:pPr marL="800100" marR="60325" lvl="1" indent="-342900">
              <a:lnSpc>
                <a:spcPct val="115000"/>
              </a:lnSpc>
              <a:buFont typeface="Symbol" panose="05050102010706020507" pitchFamily="18" charset="2"/>
              <a:buChar char=""/>
            </a:pPr>
            <a:r>
              <a:rPr lang="en-GB" dirty="0">
                <a:latin typeface="Calibri" panose="020F0502020204030204" pitchFamily="34" charset="0"/>
                <a:ea typeface="SimSun" panose="02010600030101010101" pitchFamily="2" charset="-122"/>
                <a:cs typeface="Calibri" panose="020F0502020204030204" pitchFamily="34" charset="0"/>
              </a:rPr>
              <a:t>laws</a:t>
            </a:r>
            <a:endParaRPr lang="x-none" dirty="0">
              <a:latin typeface="Calibri" panose="020F0502020204030204" pitchFamily="34" charset="0"/>
              <a:ea typeface="SimSun" panose="02010600030101010101" pitchFamily="2" charset="-122"/>
              <a:cs typeface="Arial" panose="020B0604020202020204" pitchFamily="34" charset="0"/>
            </a:endParaRPr>
          </a:p>
          <a:p>
            <a:pPr marL="800100" marR="60325" lvl="1" indent="-342900">
              <a:lnSpc>
                <a:spcPct val="115000"/>
              </a:lnSpc>
              <a:buFont typeface="Symbol" panose="05050102010706020507" pitchFamily="18" charset="2"/>
              <a:buChar char=""/>
            </a:pPr>
            <a:r>
              <a:rPr lang="en-GB" dirty="0">
                <a:latin typeface="Calibri" panose="020F0502020204030204" pitchFamily="34" charset="0"/>
                <a:ea typeface="SimSun" panose="02010600030101010101" pitchFamily="2" charset="-122"/>
                <a:cs typeface="Calibri" panose="020F0502020204030204" pitchFamily="34" charset="0"/>
              </a:rPr>
              <a:t>policies</a:t>
            </a:r>
            <a:endParaRPr lang="x-none" dirty="0">
              <a:latin typeface="Calibri" panose="020F0502020204030204" pitchFamily="34" charset="0"/>
              <a:ea typeface="SimSun" panose="02010600030101010101" pitchFamily="2" charset="-122"/>
              <a:cs typeface="Arial" panose="020B0604020202020204" pitchFamily="34" charset="0"/>
            </a:endParaRPr>
          </a:p>
          <a:p>
            <a:pPr marL="800100" marR="60325" lvl="1" indent="-342900">
              <a:lnSpc>
                <a:spcPct val="115000"/>
              </a:lnSpc>
              <a:buFont typeface="Symbol" panose="05050102010706020507" pitchFamily="18" charset="2"/>
              <a:buChar char=""/>
            </a:pPr>
            <a:r>
              <a:rPr lang="en-GB" dirty="0">
                <a:latin typeface="Calibri" panose="020F0502020204030204" pitchFamily="34" charset="0"/>
                <a:ea typeface="SimSun" panose="02010600030101010101" pitchFamily="2" charset="-122"/>
                <a:cs typeface="Calibri" panose="020F0502020204030204" pitchFamily="34" charset="0"/>
              </a:rPr>
              <a:t>education and training</a:t>
            </a:r>
            <a:endParaRPr lang="x-none" dirty="0">
              <a:latin typeface="Calibri" panose="020F0502020204030204" pitchFamily="34" charset="0"/>
              <a:ea typeface="SimSun" panose="02010600030101010101" pitchFamily="2" charset="-122"/>
              <a:cs typeface="Arial" panose="020B0604020202020204" pitchFamily="34" charset="0"/>
            </a:endParaRPr>
          </a:p>
          <a:p>
            <a:pPr marL="800100" marR="60325" lvl="1" indent="-342900">
              <a:lnSpc>
                <a:spcPct val="115000"/>
              </a:lnSpc>
              <a:buFont typeface="Symbol" panose="05050102010706020507" pitchFamily="18" charset="2"/>
              <a:buChar char=""/>
            </a:pPr>
            <a:r>
              <a:rPr lang="en-GB" dirty="0">
                <a:latin typeface="Calibri" panose="020F0502020204030204" pitchFamily="34" charset="0"/>
                <a:ea typeface="SimSun" panose="02010600030101010101" pitchFamily="2" charset="-122"/>
                <a:cs typeface="Calibri" panose="020F0502020204030204" pitchFamily="34" charset="0"/>
              </a:rPr>
              <a:t>other actions.</a:t>
            </a:r>
            <a:endParaRPr lang="x-none" dirty="0">
              <a:latin typeface="Calibri" panose="020F0502020204030204" pitchFamily="34" charset="0"/>
              <a:ea typeface="SimSun" panose="02010600030101010101" pitchFamily="2" charset="-122"/>
              <a:cs typeface="Arial" panose="020B0604020202020204" pitchFamily="34" charset="0"/>
            </a:endParaRPr>
          </a:p>
          <a:p>
            <a:pPr marL="628650" marR="60325" lvl="1" indent="-171450">
              <a:lnSpc>
                <a:spcPct val="115000"/>
              </a:lnSpc>
              <a:buFont typeface="Arial" panose="020B0604020202020204" pitchFamily="34" charset="0"/>
              <a:buChar char="•"/>
            </a:pP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Very importantly, this article requires governments to involve people with disabilities and ask for their input when they make new laws and policies.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63</a:t>
            </a:fld>
            <a:endParaRPr lang="x-none"/>
          </a:p>
        </p:txBody>
      </p:sp>
    </p:spTree>
    <p:extLst>
      <p:ext uri="{BB962C8B-B14F-4D97-AF65-F5344CB8AC3E}">
        <p14:creationId xmlns:p14="http://schemas.microsoft.com/office/powerpoint/2010/main" val="23570099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60325"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This Convention shows that there is now a new way of thinking about disabilities. In the past the common view was that disability was only a health issue or a “defect”.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lnSpc>
                <a:spcPct val="115000"/>
              </a:lnSpc>
              <a:buFont typeface="Arial" panose="020B0604020202020204" pitchFamily="34" charset="0"/>
              <a:buChar char="•"/>
            </a:pP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 CRPD shows us that disability is not just about giving people health services and treatments. </a:t>
            </a:r>
          </a:p>
          <a:p>
            <a:pPr marL="171450" marR="60325" indent="-171450" algn="just">
              <a:lnSpc>
                <a:spcPct val="115000"/>
              </a:lnSpc>
              <a:buFont typeface="Arial" panose="020B0604020202020204" pitchFamily="34" charset="0"/>
              <a:buChar char="•"/>
            </a:pPr>
            <a:endParaRPr lang="en-GB" dirty="0">
              <a:latin typeface="Calibri" panose="020F0502020204030204" pitchFamily="34" charset="0"/>
              <a:ea typeface="SimSun" panose="02010600030101010101" pitchFamily="2" charset="-122"/>
              <a:cs typeface="Calibri" panose="020F0502020204030204" pitchFamily="34" charset="0"/>
            </a:endParaRPr>
          </a:p>
          <a:p>
            <a:pPr marL="171450" marR="60325"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It is about providing people with disabilities with opportunities for employment, education, housing and social services in addition to proper health services.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64</a:t>
            </a:fld>
            <a:endParaRPr lang="x-none"/>
          </a:p>
        </p:txBody>
      </p:sp>
    </p:spTree>
    <p:extLst>
      <p:ext uri="{BB962C8B-B14F-4D97-AF65-F5344CB8AC3E}">
        <p14:creationId xmlns:p14="http://schemas.microsoft.com/office/powerpoint/2010/main" val="34667170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algn="just">
              <a:lnSpc>
                <a:spcPct val="115000"/>
              </a:lnSpc>
            </a:pPr>
            <a:r>
              <a:rPr lang="en-GB" dirty="0">
                <a:latin typeface="Calibri" panose="020F0502020204030204" pitchFamily="34" charset="0"/>
                <a:ea typeface="SimSun" panose="02010600030101010101" pitchFamily="2" charset="-122"/>
                <a:cs typeface="Calibri" panose="020F0502020204030204" pitchFamily="34" charset="0"/>
              </a:rPr>
              <a:t>Disability is not just the responsibility of health workers and other professionals; it is the responsibility of society as a whole.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65</a:t>
            </a:fld>
            <a:endParaRPr lang="x-none"/>
          </a:p>
        </p:txBody>
      </p:sp>
    </p:spTree>
    <p:extLst>
      <p:ext uri="{BB962C8B-B14F-4D97-AF65-F5344CB8AC3E}">
        <p14:creationId xmlns:p14="http://schemas.microsoft.com/office/powerpoint/2010/main" val="59308737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algn="just">
              <a:lnSpc>
                <a:spcPct val="115000"/>
              </a:lnSpc>
            </a:pPr>
            <a:endParaRPr lang="en-GB" dirty="0">
              <a:latin typeface="Calibri" panose="020F0502020204030204" pitchFamily="34" charset="0"/>
              <a:ea typeface="SimSun" panose="02010600030101010101" pitchFamily="2" charset="-122"/>
              <a:cs typeface="Calibri" panose="020F0502020204030204" pitchFamily="34" charset="0"/>
            </a:endParaRPr>
          </a:p>
          <a:p>
            <a:pPr marL="171450" marR="60325"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In particular, governments have major responsibilities with regard to changing outdated laws. </a:t>
            </a:r>
          </a:p>
          <a:p>
            <a:pPr marL="171450" marR="60325"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Existing laws are often based on negative stereotypes of </a:t>
            </a:r>
            <a:r>
              <a:rPr lang="en-GB" dirty="0">
                <a:latin typeface="Calibri" panose="020F0502020204030204" pitchFamily="34" charset="0"/>
                <a:ea typeface="SimSun" panose="02010600030101010101" pitchFamily="2" charset="-122"/>
                <a:cs typeface="Arial" panose="020B0604020202020204" pitchFamily="34" charset="0"/>
              </a:rPr>
              <a:t>people with psychosocial, intellectual or cognitive disabilities</a:t>
            </a:r>
            <a:r>
              <a:rPr lang="en-GB" dirty="0">
                <a:latin typeface="Calibri" panose="020F0502020204030204" pitchFamily="34" charset="0"/>
                <a:ea typeface="SimSun" panose="02010600030101010101" pitchFamily="2" charset="-122"/>
                <a:cs typeface="Calibri" panose="020F0502020204030204" pitchFamily="34" charset="0"/>
              </a:rPr>
              <a:t>.  </a:t>
            </a:r>
          </a:p>
          <a:p>
            <a:pPr marL="171450" marR="60325"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Basic rights such as the right to vote, the right to liberty, the right to give informed consent to treatment, the right to decide where and with whom to live, the right to exercise their role as parents are legally denied to them (this will be developed later in the presentation).</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Ask participants if they have any questions/comments,, or if they need clarifications, to make sure they all understood the key elements of this article.</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66</a:t>
            </a:fld>
            <a:endParaRPr lang="x-none"/>
          </a:p>
        </p:txBody>
      </p:sp>
    </p:spTree>
    <p:extLst>
      <p:ext uri="{BB962C8B-B14F-4D97-AF65-F5344CB8AC3E}">
        <p14:creationId xmlns:p14="http://schemas.microsoft.com/office/powerpoint/2010/main" val="35740609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1243013"/>
            <a:ext cx="5829300" cy="3279775"/>
          </a:xfrm>
        </p:spPr>
      </p:sp>
      <p:sp>
        <p:nvSpPr>
          <p:cNvPr id="3" name="Notes Placeholder 2"/>
          <p:cNvSpPr>
            <a:spLocks noGrp="1"/>
          </p:cNvSpPr>
          <p:nvPr>
            <p:ph type="body" idx="1"/>
          </p:nvPr>
        </p:nvSpPr>
        <p:spPr>
          <a:xfrm>
            <a:off x="680879" y="4858627"/>
            <a:ext cx="5447030" cy="3839682"/>
          </a:xfrm>
        </p:spPr>
        <p:txBody>
          <a:bodyPr/>
          <a:lstStyle/>
          <a:p>
            <a:pPr marR="60325" algn="just">
              <a:lnSpc>
                <a:spcPct val="115000"/>
              </a:lnSpc>
            </a:pPr>
            <a:endParaRPr lang="en-GB" dirty="0">
              <a:solidFill>
                <a:srgbClr val="4F81BD"/>
              </a:solidFill>
              <a:latin typeface="Calibri" panose="020F0502020204030204" pitchFamily="34" charset="0"/>
              <a:ea typeface="Times New Roman" panose="02020603050405020304" pitchFamily="18" charset="0"/>
              <a:cs typeface="Calibri" panose="020F0502020204030204" pitchFamily="34" charset="0"/>
            </a:endParaRPr>
          </a:p>
          <a:p>
            <a:pPr marR="60325" algn="just">
              <a:lnSpc>
                <a:spcPct val="115000"/>
              </a:lnSpc>
            </a:pPr>
            <a:r>
              <a:rPr lang="en-GB" b="1" u="sng" dirty="0">
                <a:latin typeface="Calibri" panose="020F0502020204030204" pitchFamily="34" charset="0"/>
                <a:ea typeface="Times New Roman" panose="02020603050405020304" pitchFamily="18" charset="0"/>
                <a:cs typeface="Calibri" panose="020F0502020204030204" pitchFamily="34" charset="0"/>
              </a:rPr>
              <a:t>Article 5: Equality and non-discrimination</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endParaRPr lang="en-GB" dirty="0">
              <a:solidFill>
                <a:srgbClr val="4F81BD"/>
              </a:solidFill>
              <a:latin typeface="Calibri" panose="020F0502020204030204" pitchFamily="34" charset="0"/>
              <a:ea typeface="Times New Roman" panose="02020603050405020304" pitchFamily="18" charset="0"/>
              <a:cs typeface="Calibri" panose="020F0502020204030204" pitchFamily="34" charset="0"/>
            </a:endParaRPr>
          </a:p>
          <a:p>
            <a:pPr marR="60325" algn="just">
              <a:lnSpc>
                <a:spcPct val="115000"/>
              </a:lnSpc>
            </a:pPr>
            <a:r>
              <a:rPr lang="en-GB" dirty="0">
                <a:solidFill>
                  <a:srgbClr val="4F81BD"/>
                </a:solidFill>
                <a:latin typeface="Calibri" panose="020F0502020204030204" pitchFamily="34" charset="0"/>
                <a:ea typeface="Times New Roman" panose="02020603050405020304" pitchFamily="18" charset="0"/>
                <a:cs typeface="Calibri" panose="020F0502020204030204" pitchFamily="34" charset="0"/>
              </a:rPr>
              <a:t>At this point ask the group to recap the definition of discrimination.</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latin typeface="Calibri" panose="020F0502020204030204" pitchFamily="34" charset="0"/>
                <a:ea typeface="Times New Roman" panose="02020603050405020304" pitchFamily="18" charset="0"/>
                <a:cs typeface="Calibri" panose="020F0502020204030204" pitchFamily="34" charset="0"/>
              </a:rPr>
              <a:t>This article means that countries are required to recognize that all persons are equal, to prevent and prohibit discrimination and to make sure that laws protect people with disabilities against discrimination.</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67</a:t>
            </a:fld>
            <a:endParaRPr lang="x-none"/>
          </a:p>
        </p:txBody>
      </p:sp>
    </p:spTree>
    <p:extLst>
      <p:ext uri="{BB962C8B-B14F-4D97-AF65-F5344CB8AC3E}">
        <p14:creationId xmlns:p14="http://schemas.microsoft.com/office/powerpoint/2010/main" val="336961954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9088" y="784225"/>
            <a:ext cx="3417887" cy="1924050"/>
          </a:xfrm>
        </p:spPr>
      </p:sp>
      <p:sp>
        <p:nvSpPr>
          <p:cNvPr id="3" name="Notes Placeholder 2"/>
          <p:cNvSpPr>
            <a:spLocks noGrp="1"/>
          </p:cNvSpPr>
          <p:nvPr>
            <p:ph type="body" idx="1"/>
          </p:nvPr>
        </p:nvSpPr>
        <p:spPr>
          <a:xfrm>
            <a:off x="680879" y="2681979"/>
            <a:ext cx="5617250" cy="7258946"/>
          </a:xfrm>
        </p:spPr>
        <p:txBody>
          <a:bodyPr/>
          <a:lstStyle/>
          <a:p>
            <a:pPr marR="60325" lvl="0" algn="just">
              <a:lnSpc>
                <a:spcPct val="115000"/>
              </a:lnSpc>
            </a:pPr>
            <a:r>
              <a:rPr lang="en-GB" dirty="0">
                <a:solidFill>
                  <a:prstClr val="black"/>
                </a:solidFill>
                <a:latin typeface="Calibri" panose="020F0502020204030204" pitchFamily="34" charset="0"/>
                <a:ea typeface="Times New Roman" panose="02020603050405020304" pitchFamily="18" charset="0"/>
                <a:cs typeface="Calibri" panose="020F0502020204030204" pitchFamily="34" charset="0"/>
              </a:rPr>
              <a:t>For example:</a:t>
            </a:r>
            <a:endParaRPr lang="x-none"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buFont typeface="Symbol" panose="05050102010706020507" pitchFamily="18" charset="2"/>
              <a:buChar char=""/>
            </a:pPr>
            <a:r>
              <a:rPr lang="en-GB" dirty="0">
                <a:solidFill>
                  <a:prstClr val="black"/>
                </a:solidFill>
                <a:latin typeface="Calibri" panose="020F0502020204030204" pitchFamily="34" charset="0"/>
                <a:ea typeface="Times New Roman" panose="02020603050405020304" pitchFamily="18" charset="0"/>
                <a:cs typeface="Calibri" panose="020F0502020204030204" pitchFamily="34" charset="0"/>
              </a:rPr>
              <a:t>When employers discriminate against people with disabilities they should be sanctioned. </a:t>
            </a:r>
            <a:endParaRPr lang="x-none"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buFont typeface="Symbol" panose="05050102010706020507" pitchFamily="18" charset="2"/>
              <a:buChar char=""/>
            </a:pPr>
            <a:r>
              <a:rPr lang="en-GB" dirty="0">
                <a:solidFill>
                  <a:prstClr val="black"/>
                </a:solidFill>
                <a:latin typeface="Calibri" panose="020F0502020204030204" pitchFamily="34" charset="0"/>
                <a:ea typeface="Times New Roman" panose="02020603050405020304" pitchFamily="18" charset="0"/>
                <a:cs typeface="Calibri" panose="020F0502020204030204" pitchFamily="34" charset="0"/>
              </a:rPr>
              <a:t>When laws authorize </a:t>
            </a:r>
            <a:r>
              <a:rPr lang="en-GB" dirty="0">
                <a:solidFill>
                  <a:prstClr val="black"/>
                </a:solidFill>
                <a:latin typeface="Calibri" panose="020F0502020204030204" pitchFamily="34" charset="0"/>
                <a:ea typeface="SimSun" panose="02010600030101010101" pitchFamily="2" charset="-122"/>
                <a:cs typeface="Arial" panose="020B0604020202020204" pitchFamily="34" charset="0"/>
              </a:rPr>
              <a:t>people with psychosocial, intellectual or cognitive disabilities</a:t>
            </a:r>
            <a:r>
              <a:rPr lang="en-GB" dirty="0">
                <a:solidFill>
                  <a:prstClr val="black"/>
                </a:solidFill>
                <a:latin typeface="Calibri" panose="020F0502020204030204" pitchFamily="34" charset="0"/>
                <a:ea typeface="Times New Roman" panose="02020603050405020304" pitchFamily="18" charset="0"/>
                <a:cs typeface="Calibri" panose="020F0502020204030204" pitchFamily="34" charset="0"/>
              </a:rPr>
              <a:t> to be treated without their consent, these laws should be repealed.</a:t>
            </a:r>
            <a:endParaRPr lang="x-none"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buFont typeface="Symbol" panose="05050102010706020507" pitchFamily="18" charset="2"/>
              <a:buChar char=""/>
            </a:pPr>
            <a:r>
              <a:rPr lang="en-GB" dirty="0">
                <a:solidFill>
                  <a:prstClr val="black"/>
                </a:solidFill>
                <a:latin typeface="Calibri" panose="020F0502020204030204" pitchFamily="34" charset="0"/>
                <a:ea typeface="Times New Roman" panose="02020603050405020304" pitchFamily="18" charset="0"/>
                <a:cs typeface="Calibri" panose="020F0502020204030204" pitchFamily="34" charset="0"/>
              </a:rPr>
              <a:t>Reasonable accommodations must be provided to people with disabilities (e.g. governments can make laws and/or provide funding to ensure that all buildings are accessible to people with disabilities).</a:t>
            </a:r>
            <a:endParaRPr lang="x-none"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Aft>
                <a:spcPts val="600"/>
              </a:spcAft>
              <a:buFont typeface="Symbol" panose="05050102010706020507" pitchFamily="18" charset="2"/>
              <a:buChar char=""/>
            </a:pPr>
            <a:r>
              <a:rPr lang="en-GB" dirty="0">
                <a:solidFill>
                  <a:prstClr val="black"/>
                </a:solidFill>
                <a:latin typeface="Calibri" panose="020F0502020204030204" pitchFamily="34" charset="0"/>
                <a:ea typeface="Times New Roman" panose="02020603050405020304" pitchFamily="18" charset="0"/>
                <a:cs typeface="Calibri" panose="020F0502020204030204" pitchFamily="34" charset="0"/>
              </a:rPr>
              <a:t>Even when laws do not seem discriminatory on their surface, governments should also make sure they do not have a discriminatory effect on people with disabilities (e.g. the law guarantees the right to vote to everyone but does not provide accommodation for people with disabilities to access polling stations).</a:t>
            </a:r>
            <a:endParaRPr lang="x-none"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spcAft>
                <a:spcPts val="600"/>
              </a:spcAft>
            </a:pPr>
            <a:r>
              <a:rPr lang="en-GB" dirty="0">
                <a:solidFill>
                  <a:srgbClr val="4F81BD"/>
                </a:solidFill>
                <a:latin typeface="Calibri" panose="020F0502020204030204" pitchFamily="34" charset="0"/>
                <a:ea typeface="Times New Roman" panose="02020603050405020304" pitchFamily="18" charset="0"/>
                <a:cs typeface="Calibri" panose="020F0502020204030204" pitchFamily="34" charset="0"/>
              </a:rPr>
              <a:t>Ask participants if they can give examples of reasonable accommodations for people with psychosocial, intellectual or cognitive disabilities. Possible answers may include: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Times New Roman" panose="02020603050405020304" pitchFamily="18" charset="0"/>
                <a:cs typeface="Calibri" panose="020F0502020204030204" pitchFamily="34" charset="0"/>
              </a:rPr>
              <a:t>Adapting the job task.</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Times New Roman" panose="02020603050405020304" pitchFamily="18" charset="0"/>
                <a:cs typeface="Calibri" panose="020F0502020204030204" pitchFamily="34" charset="0"/>
              </a:rPr>
              <a:t>Modifying hours or schedule at work.</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Times New Roman" panose="02020603050405020304" pitchFamily="18" charset="0"/>
                <a:cs typeface="Calibri" panose="020F0502020204030204" pitchFamily="34" charset="0"/>
              </a:rPr>
              <a:t>Providing orientation and training on disability and on creating a flexible and accommodating work environment to co-workers and supervisors.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Times New Roman" panose="02020603050405020304" pitchFamily="18" charset="0"/>
                <a:cs typeface="Calibri" panose="020F0502020204030204" pitchFamily="34" charset="0"/>
              </a:rPr>
              <a:t>Modifying work rules and procedures.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Times New Roman" panose="02020603050405020304" pitchFamily="18" charset="0"/>
                <a:cs typeface="Calibri" panose="020F0502020204030204" pitchFamily="34" charset="0"/>
              </a:rPr>
              <a:t>Modifying work tasks, goals, hours and schedules at specific times when required by the person.</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Times New Roman" panose="02020603050405020304" pitchFamily="18" charset="0"/>
                <a:cs typeface="Calibri" panose="020F0502020204030204" pitchFamily="34" charset="0"/>
              </a:rPr>
              <a:t>Providing personal support in the workplace </a:t>
            </a:r>
            <a:r>
              <a:rPr lang="en-GB" i="1" dirty="0">
                <a:solidFill>
                  <a:srgbClr val="4F81BD"/>
                </a:solidFill>
                <a:latin typeface="Calibri" panose="020F0502020204030204" pitchFamily="34" charset="0"/>
                <a:ea typeface="Times New Roman" panose="02020603050405020304" pitchFamily="18" charset="0"/>
                <a:cs typeface="Calibri" panose="020F0502020204030204" pitchFamily="34" charset="0"/>
              </a:rPr>
              <a:t>(</a:t>
            </a:r>
            <a:r>
              <a:rPr lang="en-GB" i="1" dirty="0">
                <a:solidFill>
                  <a:srgbClr val="4F81BD"/>
                </a:solidFill>
                <a:latin typeface="Calibri" panose="020F0502020204030204" pitchFamily="34" charset="0"/>
                <a:ea typeface="Times New Roman" panose="02020603050405020304" pitchFamily="18" charset="0"/>
                <a:cs typeface="Calibri" panose="020F0502020204030204" pitchFamily="34" charset="0"/>
                <a:hlinkClick r:id="rId3" action="ppaction://hlinkfile" tooltip="MacDonald-Wilson KL, 2002 #386">
                  <a:extLst>
                    <a:ext uri="{A12FA001-AC4F-418D-AE19-62706E023703}">
                      <ahyp:hlinkClr xmlns:ahyp="http://schemas.microsoft.com/office/drawing/2018/hyperlinkcolor" val="tx"/>
                    </a:ext>
                  </a:extLst>
                </a:hlinkClick>
              </a:rPr>
              <a:t>11</a:t>
            </a:r>
            <a:r>
              <a:rPr lang="en-GB" i="1" dirty="0">
                <a:solidFill>
                  <a:srgbClr val="4F81BD"/>
                </a:solidFill>
                <a:latin typeface="Calibri" panose="020F0502020204030204" pitchFamily="34" charset="0"/>
                <a:ea typeface="Times New Roman" panose="02020603050405020304" pitchFamily="18" charset="0"/>
                <a:cs typeface="Calibri" panose="020F0502020204030204" pitchFamily="34" charset="0"/>
              </a:rPr>
              <a:t>)</a:t>
            </a:r>
            <a:r>
              <a:rPr lang="en-GB" sz="900" i="1" dirty="0">
                <a:latin typeface="Calibri" panose="020F0502020204030204" pitchFamily="34" charset="0"/>
                <a:ea typeface="SimSun" panose="02010600030101010101" pitchFamily="2" charset="-122"/>
                <a:cs typeface="Arial" panose="020B0604020202020204" pitchFamily="34" charset="0"/>
              </a:rPr>
              <a:t> </a:t>
            </a:r>
            <a:r>
              <a:rPr lang="en-GB" i="1" dirty="0">
                <a:solidFill>
                  <a:srgbClr val="4F81BD"/>
                </a:solidFill>
                <a:latin typeface="Calibri" panose="020F0502020204030204" pitchFamily="34" charset="0"/>
                <a:ea typeface="Times New Roman" panose="02020603050405020304" pitchFamily="18" charset="0"/>
                <a:cs typeface="Calibri" panose="020F050202020403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Times New Roman" panose="02020603050405020304" pitchFamily="18" charset="0"/>
                <a:cs typeface="Calibri" panose="020F0502020204030204" pitchFamily="34" charset="0"/>
              </a:rPr>
              <a:t>Providing </a:t>
            </a:r>
            <a:r>
              <a:rPr lang="en-GB" sz="900" dirty="0">
                <a:latin typeface="Calibri" panose="020F0502020204030204" pitchFamily="34" charset="0"/>
                <a:ea typeface="SimSun" panose="02010600030101010101" pitchFamily="2" charset="-122"/>
                <a:cs typeface="Arial" panose="020B0604020202020204" pitchFamily="34" charset="0"/>
              </a:rPr>
              <a:t> </a:t>
            </a:r>
            <a:r>
              <a:rPr lang="en-GB" dirty="0">
                <a:solidFill>
                  <a:srgbClr val="4F81BD"/>
                </a:solidFill>
                <a:latin typeface="Calibri" panose="020F0502020204030204" pitchFamily="34" charset="0"/>
                <a:ea typeface="Times New Roman" panose="02020603050405020304" pitchFamily="18" charset="0"/>
                <a:cs typeface="Calibri" panose="020F0502020204030204" pitchFamily="34" charset="0"/>
              </a:rPr>
              <a:t>educational support in schools (e.g. teaching assistants) for children with special learning requirements.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Times New Roman" panose="02020603050405020304" pitchFamily="18" charset="0"/>
                <a:cs typeface="Calibri" panose="020F0502020204030204" pitchFamily="34" charset="0"/>
              </a:rPr>
              <a:t>Providing extra time to make formal decisions (e.g. in health care, banking or insurance contracts).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Times New Roman" panose="02020603050405020304" pitchFamily="18" charset="0"/>
                <a:cs typeface="Calibri" panose="020F0502020204030204" pitchFamily="34" charset="0"/>
              </a:rPr>
              <a:t>Providing information in plain language, easy-to-read formats, large print or by providing pictures.</a:t>
            </a:r>
            <a:endParaRPr lang="x-none" dirty="0">
              <a:latin typeface="Calibri" panose="020F0502020204030204" pitchFamily="34" charset="0"/>
              <a:ea typeface="SimSun" panose="02010600030101010101" pitchFamily="2" charset="-122"/>
              <a:cs typeface="Arial" panose="020B0604020202020204" pitchFamily="34" charset="0"/>
            </a:endParaRPr>
          </a:p>
        </p:txBody>
      </p:sp>
      <p:sp>
        <p:nvSpPr>
          <p:cNvPr id="4" name="Slide Number Placeholder 3"/>
          <p:cNvSpPr>
            <a:spLocks noGrp="1"/>
          </p:cNvSpPr>
          <p:nvPr>
            <p:ph type="sldNum" sz="quarter" idx="5"/>
          </p:nvPr>
        </p:nvSpPr>
        <p:spPr/>
        <p:txBody>
          <a:bodyPr/>
          <a:lstStyle/>
          <a:p>
            <a:fld id="{B30A59C1-2D98-4297-91D0-BBB9964FC570}" type="slidenum">
              <a:rPr lang="x-none" smtClean="0"/>
              <a:t>68</a:t>
            </a:fld>
            <a:endParaRPr lang="x-none"/>
          </a:p>
        </p:txBody>
      </p:sp>
    </p:spTree>
    <p:extLst>
      <p:ext uri="{BB962C8B-B14F-4D97-AF65-F5344CB8AC3E}">
        <p14:creationId xmlns:p14="http://schemas.microsoft.com/office/powerpoint/2010/main" val="338083873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dirty="0">
                <a:latin typeface="Calibri" panose="020F0502020204030204" pitchFamily="34" charset="0"/>
                <a:ea typeface="Times New Roman" panose="02020603050405020304" pitchFamily="18" charset="0"/>
                <a:cs typeface="Calibri" panose="020F0502020204030204" pitchFamily="34" charset="0"/>
              </a:rPr>
              <a:t>This article also explains that when countries take measures and make accommodations that are specific to persons with disabilities but aim at achieving equality with the general population, this is NOT considered discriminatory towards people with disabilities.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69</a:t>
            </a:fld>
            <a:endParaRPr lang="x-none"/>
          </a:p>
        </p:txBody>
      </p:sp>
    </p:spTree>
    <p:extLst>
      <p:ext uri="{BB962C8B-B14F-4D97-AF65-F5344CB8AC3E}">
        <p14:creationId xmlns:p14="http://schemas.microsoft.com/office/powerpoint/2010/main" val="3160100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Eight related topics are covered in this module. They are:</a:t>
            </a:r>
          </a:p>
          <a:p>
            <a:endParaRPr lang="en-US" sz="1100" dirty="0"/>
          </a:p>
          <a:p>
            <a:r>
              <a:rPr lang="en-GB" sz="1100" b="1" kern="1200" dirty="0">
                <a:solidFill>
                  <a:schemeClr val="tx1"/>
                </a:solidFill>
                <a:effectLst/>
                <a:latin typeface="+mn-lt"/>
                <a:ea typeface="+mn-ea"/>
                <a:cs typeface="+mn-cs"/>
              </a:rPr>
              <a:t>Topic 1:</a:t>
            </a:r>
            <a:r>
              <a:rPr lang="en-GB" sz="1100" kern="1200" dirty="0">
                <a:solidFill>
                  <a:schemeClr val="tx1"/>
                </a:solidFill>
                <a:effectLst/>
                <a:latin typeface="+mn-lt"/>
                <a:ea typeface="+mn-ea"/>
                <a:cs typeface="+mn-cs"/>
              </a:rPr>
              <a:t> Understanding discrimination and denial of rights (2 hours) </a:t>
            </a:r>
          </a:p>
          <a:p>
            <a:r>
              <a:rPr lang="en-GB" sz="1100" b="1" kern="1200" dirty="0">
                <a:solidFill>
                  <a:schemeClr val="tx1"/>
                </a:solidFill>
                <a:effectLst/>
                <a:latin typeface="+mn-lt"/>
                <a:ea typeface="+mn-ea"/>
                <a:cs typeface="+mn-cs"/>
              </a:rPr>
              <a:t>Topic 2:</a:t>
            </a:r>
            <a:r>
              <a:rPr lang="en-GB" sz="1100" kern="1200" dirty="0">
                <a:solidFill>
                  <a:schemeClr val="tx1"/>
                </a:solidFill>
                <a:effectLst/>
                <a:latin typeface="+mn-lt"/>
                <a:ea typeface="+mn-ea"/>
                <a:cs typeface="+mn-cs"/>
              </a:rPr>
              <a:t> Understanding disability from a human rights’ perspective (2 hours 45 minutes) </a:t>
            </a:r>
          </a:p>
          <a:p>
            <a:r>
              <a:rPr lang="en-GB" sz="1100" b="1" kern="1200" dirty="0">
                <a:solidFill>
                  <a:schemeClr val="tx1"/>
                </a:solidFill>
                <a:effectLst/>
                <a:latin typeface="+mn-lt"/>
                <a:ea typeface="+mn-ea"/>
                <a:cs typeface="+mn-cs"/>
              </a:rPr>
              <a:t>Topic 3:</a:t>
            </a:r>
            <a:r>
              <a:rPr lang="en-GB" sz="1100" kern="1200" dirty="0">
                <a:solidFill>
                  <a:schemeClr val="tx1"/>
                </a:solidFill>
                <a:effectLst/>
                <a:latin typeface="+mn-lt"/>
                <a:ea typeface="+mn-ea"/>
                <a:cs typeface="+mn-cs"/>
              </a:rPr>
              <a:t> The Convention on the Rights of Persons with Disabilities (2 hours and 35 minutes) </a:t>
            </a:r>
          </a:p>
          <a:p>
            <a:r>
              <a:rPr lang="en-GB" sz="1100" b="1" kern="1200" dirty="0">
                <a:solidFill>
                  <a:schemeClr val="tx1"/>
                </a:solidFill>
                <a:effectLst/>
                <a:latin typeface="+mn-lt"/>
                <a:ea typeface="+mn-ea"/>
                <a:cs typeface="+mn-cs"/>
              </a:rPr>
              <a:t>Topic 4:</a:t>
            </a:r>
            <a:r>
              <a:rPr lang="en-GB" sz="1100" kern="1200" dirty="0">
                <a:solidFill>
                  <a:schemeClr val="tx1"/>
                </a:solidFill>
                <a:effectLst/>
                <a:latin typeface="+mn-lt"/>
                <a:ea typeface="+mn-ea"/>
                <a:cs typeface="+mn-cs"/>
              </a:rPr>
              <a:t> Applying the CRPD to real-life scenarios (40 minutes) </a:t>
            </a:r>
          </a:p>
          <a:p>
            <a:r>
              <a:rPr lang="en-GB" sz="1100" b="1" kern="1200" dirty="0">
                <a:solidFill>
                  <a:schemeClr val="tx1"/>
                </a:solidFill>
                <a:effectLst/>
                <a:latin typeface="+mn-lt"/>
                <a:ea typeface="+mn-ea"/>
                <a:cs typeface="+mn-cs"/>
              </a:rPr>
              <a:t>Topic 5</a:t>
            </a:r>
            <a:r>
              <a:rPr lang="en-GB" sz="1100" kern="1200" dirty="0">
                <a:solidFill>
                  <a:schemeClr val="tx1"/>
                </a:solidFill>
                <a:effectLst/>
                <a:latin typeface="+mn-lt"/>
                <a:ea typeface="+mn-ea"/>
                <a:cs typeface="+mn-cs"/>
              </a:rPr>
              <a:t>: Zooming in on article 12 – Equal recognition before the law (1 hour and 5 minutes) </a:t>
            </a:r>
          </a:p>
          <a:p>
            <a:r>
              <a:rPr lang="en-GB" sz="1100" b="1" kern="1200" dirty="0">
                <a:solidFill>
                  <a:schemeClr val="tx1"/>
                </a:solidFill>
                <a:effectLst/>
                <a:latin typeface="+mn-lt"/>
                <a:ea typeface="+mn-ea"/>
                <a:cs typeface="+mn-cs"/>
              </a:rPr>
              <a:t>Topic 6: </a:t>
            </a:r>
            <a:r>
              <a:rPr lang="en-GB" sz="1100" kern="1200" dirty="0">
                <a:solidFill>
                  <a:schemeClr val="tx1"/>
                </a:solidFill>
                <a:effectLst/>
                <a:latin typeface="+mn-lt"/>
                <a:ea typeface="+mn-ea"/>
                <a:cs typeface="+mn-cs"/>
              </a:rPr>
              <a:t>Zooming in on article 16 – Freedom from exploitation, violence and abuse (30 minutes) </a:t>
            </a:r>
          </a:p>
          <a:p>
            <a:r>
              <a:rPr lang="en-GB" sz="1100" b="1" kern="1200" dirty="0">
                <a:solidFill>
                  <a:schemeClr val="tx1"/>
                </a:solidFill>
                <a:effectLst/>
                <a:latin typeface="+mn-lt"/>
                <a:ea typeface="+mn-ea"/>
                <a:cs typeface="+mn-cs"/>
              </a:rPr>
              <a:t>Topic 7: </a:t>
            </a:r>
            <a:r>
              <a:rPr lang="en-GB" sz="1100" kern="1200" dirty="0">
                <a:solidFill>
                  <a:schemeClr val="tx1"/>
                </a:solidFill>
                <a:effectLst/>
                <a:latin typeface="+mn-lt"/>
                <a:ea typeface="+mn-ea"/>
                <a:cs typeface="+mn-cs"/>
              </a:rPr>
              <a:t>Zooming in on article 19 – Living independently and being included in the community (20 minutes) </a:t>
            </a:r>
          </a:p>
          <a:p>
            <a:r>
              <a:rPr lang="en-GB" sz="1100" b="1" kern="1200" dirty="0">
                <a:solidFill>
                  <a:schemeClr val="tx1"/>
                </a:solidFill>
                <a:effectLst/>
                <a:latin typeface="+mn-lt"/>
                <a:ea typeface="+mn-ea"/>
                <a:cs typeface="+mn-cs"/>
              </a:rPr>
              <a:t>Topic 8:</a:t>
            </a:r>
            <a:r>
              <a:rPr lang="en-GB" sz="1100" kern="1200" dirty="0">
                <a:solidFill>
                  <a:schemeClr val="tx1"/>
                </a:solidFill>
                <a:effectLst/>
                <a:latin typeface="+mn-lt"/>
                <a:ea typeface="+mn-ea"/>
                <a:cs typeface="+mn-cs"/>
              </a:rPr>
              <a:t> Empowering people to defend CRPD rights (1 hour and 65 minutes) </a:t>
            </a:r>
          </a:p>
          <a:p>
            <a:endParaRPr lang="en-US" sz="1100" dirty="0"/>
          </a:p>
          <a:p>
            <a:r>
              <a:rPr lang="en-US" sz="1100" b="1">
                <a:solidFill>
                  <a:srgbClr val="4F81BD"/>
                </a:solidFill>
                <a:latin typeface="Calibri" panose="020F0502020204030204" pitchFamily="34" charset="0"/>
                <a:ea typeface="SimSun" panose="02010600030101010101" pitchFamily="2" charset="-122"/>
                <a:cs typeface="Arial" panose="020B0604020202020204" pitchFamily="34" charset="0"/>
              </a:rPr>
              <a:t>For the full list of references included in the notes pages of these slides please refer to the corresponding Module.</a:t>
            </a:r>
          </a:p>
          <a:p>
            <a:endParaRPr lang="en-GB" sz="11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7</a:t>
            </a:fld>
            <a:endParaRPr lang="en-GB"/>
          </a:p>
        </p:txBody>
      </p:sp>
    </p:spTree>
    <p:extLst>
      <p:ext uri="{BB962C8B-B14F-4D97-AF65-F5344CB8AC3E}">
        <p14:creationId xmlns:p14="http://schemas.microsoft.com/office/powerpoint/2010/main" val="314827790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algn="just">
              <a:lnSpc>
                <a:spcPct val="115000"/>
              </a:lnSpc>
            </a:pPr>
            <a:r>
              <a:rPr lang="en-GB" b="1" u="sng" dirty="0">
                <a:latin typeface="Calibri" panose="020F0502020204030204" pitchFamily="34" charset="0"/>
                <a:ea typeface="Times New Roman" panose="02020603050405020304" pitchFamily="18" charset="0"/>
                <a:cs typeface="Calibri" panose="020F0502020204030204" pitchFamily="34" charset="0"/>
              </a:rPr>
              <a:t>Article 6: Women with disabilities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b="1" u="sng"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lnSpc>
                <a:spcPct val="115000"/>
              </a:lnSpc>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The CRPD acknowledges that women with disabilities experience particular injustice and multiple forms of discrimination </a:t>
            </a:r>
          </a:p>
          <a:p>
            <a:pPr marL="171450" marR="60325" indent="-171450" algn="just">
              <a:lnSpc>
                <a:spcPct val="115000"/>
              </a:lnSpc>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The convention states that countries must make sure that they enjoy equal rights. </a:t>
            </a:r>
            <a:endParaRPr lang="en-US" dirty="0">
              <a:latin typeface="Calibri" panose="020F0502020204030204" pitchFamily="34" charset="0"/>
              <a:ea typeface="SimSun" panose="02010600030101010101" pitchFamily="2" charset="-122"/>
              <a:cs typeface="Arial" panose="020B0604020202020204" pitchFamily="34" charset="0"/>
            </a:endParaRPr>
          </a:p>
          <a:p>
            <a:pPr marL="628650" marR="60325" lvl="1" indent="-171450" algn="just">
              <a:lnSpc>
                <a:spcPct val="115000"/>
              </a:lnSpc>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For example, in many countries, women and girls </a:t>
            </a:r>
            <a:r>
              <a:rPr lang="en-GB" dirty="0">
                <a:latin typeface="Calibri" panose="020F0502020204030204" pitchFamily="34" charset="0"/>
                <a:ea typeface="SimSun" panose="02010600030101010101" pitchFamily="2" charset="-122"/>
                <a:cs typeface="Arial" panose="020B0604020202020204" pitchFamily="34" charset="0"/>
              </a:rPr>
              <a:t>with disabilities</a:t>
            </a:r>
            <a:r>
              <a:rPr lang="en-GB" dirty="0">
                <a:latin typeface="Calibri" panose="020F0502020204030204" pitchFamily="34" charset="0"/>
                <a:ea typeface="Times New Roman" panose="02020603050405020304" pitchFamily="18" charset="0"/>
                <a:cs typeface="Calibri" panose="020F0502020204030204" pitchFamily="34" charset="0"/>
              </a:rPr>
              <a:t> are victims of forced contraception, abortion or sterilization. They are also at higher risk of becoming victims of abuse and less likely to have their voices heard.</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70</a:t>
            </a:fld>
            <a:endParaRPr lang="x-none"/>
          </a:p>
        </p:txBody>
      </p:sp>
    </p:spTree>
    <p:extLst>
      <p:ext uri="{BB962C8B-B14F-4D97-AF65-F5344CB8AC3E}">
        <p14:creationId xmlns:p14="http://schemas.microsoft.com/office/powerpoint/2010/main" val="331501032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879" y="4784070"/>
            <a:ext cx="5447030" cy="4038501"/>
          </a:xfrm>
        </p:spPr>
        <p:txBody>
          <a:bodyPr/>
          <a:lstStyle/>
          <a:p>
            <a:pPr marR="60325" algn="just">
              <a:lnSpc>
                <a:spcPct val="115000"/>
              </a:lnSpc>
            </a:pPr>
            <a:r>
              <a:rPr lang="en-GB" b="1" u="sng" dirty="0">
                <a:latin typeface="Calibri" panose="020F0502020204030204" pitchFamily="34" charset="0"/>
                <a:ea typeface="Times New Roman" panose="02020603050405020304" pitchFamily="18" charset="0"/>
                <a:cs typeface="Calibri" panose="020F0502020204030204" pitchFamily="34" charset="0"/>
              </a:rPr>
              <a:t>Article 7: Children with disabilities</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endParaRPr lang="en-GB" dirty="0">
              <a:latin typeface="Calibri" panose="020F0502020204030204" pitchFamily="34" charset="0"/>
              <a:ea typeface="Times New Roman" panose="02020603050405020304" pitchFamily="18" charset="0"/>
              <a:cs typeface="Calibri" panose="020F0502020204030204" pitchFamily="34" charset="0"/>
            </a:endParaRPr>
          </a:p>
          <a:p>
            <a:pPr marR="60325" algn="just">
              <a:lnSpc>
                <a:spcPct val="115000"/>
              </a:lnSpc>
            </a:pPr>
            <a:r>
              <a:rPr lang="en-GB" dirty="0">
                <a:latin typeface="Calibri" panose="020F0502020204030204" pitchFamily="34" charset="0"/>
                <a:ea typeface="Times New Roman" panose="02020603050405020304" pitchFamily="18" charset="0"/>
                <a:cs typeface="Calibri" panose="020F0502020204030204" pitchFamily="34" charset="0"/>
              </a:rPr>
              <a:t>Article 7 requires that when actions are taken regarding children with disabilities, their best interest must be the primary consideration.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latin typeface="Calibri" panose="020F0502020204030204" pitchFamily="34" charset="0"/>
                <a:ea typeface="Times New Roman" panose="02020603050405020304" pitchFamily="18" charset="0"/>
                <a:cs typeface="Calibri" panose="020F0502020204030204" pitchFamily="34" charset="0"/>
              </a:rPr>
              <a:t>It also recognizes that children with disabilities have the right to express their views and that their views must be given due weight in all decisions affecting them, without discrimination based on disability. They should be provided with the appropriate assistance to realize this right.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tabLst>
                <a:tab pos="360045" algn="l"/>
              </a:tabLst>
            </a:pPr>
            <a:r>
              <a:rPr lang="en-GB" dirty="0">
                <a:latin typeface="Calibri" panose="020F0502020204030204" pitchFamily="34" charset="0"/>
                <a:ea typeface="Times New Roman" panose="02020603050405020304" pitchFamily="18" charset="0"/>
                <a:cs typeface="Calibri" panose="020F0502020204030204" pitchFamily="34" charset="0"/>
              </a:rPr>
              <a:t>Children with disabilities have, for example, the same right as other children to give their opinion about the care and treatment they receive or about other life decisions such as with whom they should live if their parents are separated.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tabLst>
                <a:tab pos="360045" algn="l"/>
              </a:tabLst>
            </a:pPr>
            <a:r>
              <a:rPr lang="en-GB" dirty="0">
                <a:latin typeface="Calibri" panose="020F0502020204030204" pitchFamily="34" charset="0"/>
                <a:ea typeface="Times New Roman" panose="02020603050405020304" pitchFamily="18" charset="0"/>
                <a:cs typeface="Calibri" panose="020F0502020204030204" pitchFamily="34" charset="0"/>
              </a:rPr>
              <a:t>If they have difficulties in expressing themselves, children with disabilities should receive support to give their opinion – for instance by being given explanations in plain language, with visual support, a trusted person or by being given additional time.</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solidFill>
                  <a:srgbClr val="4F81BD"/>
                </a:solidFill>
                <a:latin typeface="Calibri" panose="020F0502020204030204" pitchFamily="34" charset="0"/>
                <a:ea typeface="Times New Roman" panose="02020603050405020304" pitchFamily="18" charset="0"/>
                <a:cs typeface="Calibri" panose="020F0502020204030204" pitchFamily="34" charset="0"/>
              </a:rPr>
              <a:t>At this point, give participants the opportunity to ask questions.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71</a:t>
            </a:fld>
            <a:endParaRPr lang="x-none"/>
          </a:p>
        </p:txBody>
      </p:sp>
    </p:spTree>
    <p:extLst>
      <p:ext uri="{BB962C8B-B14F-4D97-AF65-F5344CB8AC3E}">
        <p14:creationId xmlns:p14="http://schemas.microsoft.com/office/powerpoint/2010/main" val="107108671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879" y="4784070"/>
            <a:ext cx="5447030" cy="4063353"/>
          </a:xfrm>
        </p:spPr>
        <p:txBody>
          <a:bodyPr/>
          <a:lstStyle/>
          <a:p>
            <a:pPr marR="60325" algn="just">
              <a:lnSpc>
                <a:spcPct val="115000"/>
              </a:lnSpc>
            </a:pPr>
            <a:r>
              <a:rPr lang="en-GB" sz="1100" b="1" u="sng" dirty="0">
                <a:latin typeface="Calibri" panose="020F0502020204030204" pitchFamily="34" charset="0"/>
                <a:ea typeface="Times New Roman" panose="02020603050405020304" pitchFamily="18" charset="0"/>
                <a:cs typeface="Calibri" panose="020F0502020204030204" pitchFamily="34" charset="0"/>
              </a:rPr>
              <a:t>Article 8: Awareness-raising</a:t>
            </a:r>
            <a:endParaRPr lang="x-none" sz="1100"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spcAft>
                <a:spcPts val="600"/>
              </a:spcAft>
            </a:pPr>
            <a:r>
              <a:rPr lang="en-GB" sz="1100" dirty="0">
                <a:latin typeface="Calibri" panose="020F0502020204030204" pitchFamily="34" charset="0"/>
                <a:ea typeface="Times New Roman" panose="02020603050405020304" pitchFamily="18" charset="0"/>
                <a:cs typeface="Calibri" panose="020F0502020204030204" pitchFamily="34" charset="0"/>
              </a:rPr>
              <a:t>As we have seen in the previous session, the lack of awareness and education about mental health and human rights leads to discrimination and denial of human rights.</a:t>
            </a:r>
            <a:endParaRPr lang="x-none" sz="1100"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spcAft>
                <a:spcPts val="600"/>
              </a:spcAft>
            </a:pPr>
            <a:r>
              <a:rPr lang="en-GB" sz="1100" dirty="0">
                <a:latin typeface="Calibri" panose="020F0502020204030204" pitchFamily="34" charset="0"/>
                <a:ea typeface="Times New Roman" panose="02020603050405020304" pitchFamily="18" charset="0"/>
                <a:cs typeface="Calibri" panose="020F0502020204030204" pitchFamily="34" charset="0"/>
              </a:rPr>
              <a:t>Countries must take measures to:</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GB" sz="1100" dirty="0">
                <a:latin typeface="Calibri" panose="020F0502020204030204" pitchFamily="34" charset="0"/>
                <a:ea typeface="Times New Roman" panose="02020603050405020304" pitchFamily="18" charset="0"/>
                <a:cs typeface="Calibri" panose="020F0502020204030204" pitchFamily="34" charset="0"/>
              </a:rPr>
              <a:t>Raise awareness about the rights and dignity of people with disabilities. </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GB" sz="1100" dirty="0">
                <a:latin typeface="Calibri" panose="020F0502020204030204" pitchFamily="34" charset="0"/>
                <a:ea typeface="Times New Roman" panose="02020603050405020304" pitchFamily="18" charset="0"/>
                <a:cs typeface="Calibri" panose="020F0502020204030204" pitchFamily="34" charset="0"/>
              </a:rPr>
              <a:t>Combat stereotypes, prejudice and harmful practices, including those related to sex and age.</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GB" sz="1100" dirty="0">
                <a:latin typeface="Calibri" panose="020F0502020204030204" pitchFamily="34" charset="0"/>
                <a:ea typeface="Times New Roman" panose="02020603050405020304" pitchFamily="18" charset="0"/>
                <a:cs typeface="Calibri" panose="020F0502020204030204" pitchFamily="34" charset="0"/>
              </a:rPr>
              <a:t>Promote awareness of the capabilities and contributions to society of persons with disabilities.</a:t>
            </a:r>
            <a:endParaRPr lang="x-none" sz="1100"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pPr>
            <a:r>
              <a:rPr lang="en-GB" sz="1100" dirty="0">
                <a:latin typeface="Calibri" panose="020F0502020204030204" pitchFamily="34" charset="0"/>
                <a:ea typeface="Times New Roman" panose="02020603050405020304" pitchFamily="18" charset="0"/>
                <a:cs typeface="Calibri" panose="020F0502020204030204" pitchFamily="34" charset="0"/>
              </a:rPr>
              <a:t> </a:t>
            </a:r>
            <a:endParaRPr lang="x-none" sz="1100"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spcAft>
                <a:spcPts val="1200"/>
              </a:spcAft>
            </a:pPr>
            <a:r>
              <a:rPr lang="en-GB" sz="1100" dirty="0">
                <a:latin typeface="Calibri" panose="020F0502020204030204" pitchFamily="34" charset="0"/>
                <a:ea typeface="Times New Roman" panose="02020603050405020304" pitchFamily="18" charset="0"/>
                <a:cs typeface="Calibri" panose="020F0502020204030204" pitchFamily="34" charset="0"/>
              </a:rPr>
              <a:t>Article 8 is about giving information to all people about the rights of persons with disabilities. </a:t>
            </a:r>
            <a:endParaRPr lang="x-none" sz="1100"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sz="1100" dirty="0">
                <a:solidFill>
                  <a:srgbClr val="4F81BD"/>
                </a:solidFill>
                <a:latin typeface="Calibri" panose="020F0502020204030204" pitchFamily="34" charset="0"/>
                <a:ea typeface="Times New Roman" panose="02020603050405020304" pitchFamily="18" charset="0"/>
                <a:cs typeface="Calibri" panose="020F0502020204030204" pitchFamily="34" charset="0"/>
              </a:rPr>
              <a:t>This is an opportunity to discuss with participants how people with psychosocial, intellectual and cognitive disabilities are generally depicted by the media. Ask the group if they can think of good ways to raise awareness about mental health and human rights (e.g. via social networks, education in school, posters, etc.).</a:t>
            </a:r>
            <a:endParaRPr lang="x-none" sz="1100"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sz="1100" dirty="0">
                <a:solidFill>
                  <a:srgbClr val="4F81BD"/>
                </a:solidFill>
                <a:latin typeface="Calibri" panose="020F0502020204030204" pitchFamily="34" charset="0"/>
                <a:ea typeface="Times New Roman" panose="02020603050405020304" pitchFamily="18" charset="0"/>
                <a:cs typeface="Calibri" panose="020F0502020204030204" pitchFamily="34" charset="0"/>
              </a:rPr>
              <a:t> </a:t>
            </a:r>
            <a:endParaRPr lang="x-none" sz="1100" dirty="0">
              <a:latin typeface="Calibri" panose="020F0502020204030204" pitchFamily="34" charset="0"/>
              <a:ea typeface="SimSun" panose="02010600030101010101" pitchFamily="2" charset="-122"/>
              <a:cs typeface="Arial" panose="020B0604020202020204" pitchFamily="34" charset="0"/>
            </a:endParaRPr>
          </a:p>
          <a:p>
            <a:endParaRPr lang="x-none" sz="1100" dirty="0"/>
          </a:p>
        </p:txBody>
      </p:sp>
      <p:sp>
        <p:nvSpPr>
          <p:cNvPr id="4" name="Slide Number Placeholder 3"/>
          <p:cNvSpPr>
            <a:spLocks noGrp="1"/>
          </p:cNvSpPr>
          <p:nvPr>
            <p:ph type="sldNum" sz="quarter" idx="5"/>
          </p:nvPr>
        </p:nvSpPr>
        <p:spPr/>
        <p:txBody>
          <a:bodyPr/>
          <a:lstStyle/>
          <a:p>
            <a:fld id="{B30A59C1-2D98-4297-91D0-BBB9964FC570}" type="slidenum">
              <a:rPr lang="x-none" smtClean="0"/>
              <a:t>72</a:t>
            </a:fld>
            <a:endParaRPr lang="x-none"/>
          </a:p>
        </p:txBody>
      </p:sp>
    </p:spTree>
    <p:extLst>
      <p:ext uri="{BB962C8B-B14F-4D97-AF65-F5344CB8AC3E}">
        <p14:creationId xmlns:p14="http://schemas.microsoft.com/office/powerpoint/2010/main" val="426392292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algn="just">
              <a:lnSpc>
                <a:spcPct val="115000"/>
              </a:lnSpc>
            </a:pPr>
            <a:r>
              <a:rPr lang="en-GB" dirty="0">
                <a:latin typeface="Calibri" panose="020F0502020204030204" pitchFamily="34" charset="0"/>
                <a:ea typeface="Times New Roman" panose="02020603050405020304" pitchFamily="18" charset="0"/>
                <a:cs typeface="Calibri" panose="020F0502020204030204" pitchFamily="34" charset="0"/>
              </a:rPr>
              <a:t>Ways to raise awareness include:</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pPr>
            <a:r>
              <a:rPr lang="en-GB"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Organize campaigns to change perceptions about people with disabilities and promote their rights.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Teaching about the rights of persons with disabilities in schools (education).</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Stimulate the media to spread accurate information about human rights violations, the rights of people with disabilities, and law reform initiatives and to highlight the contributions of people with disabilities.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Implement other awareness-raising strategies and programmes across diverse audiences and sectors.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73</a:t>
            </a:fld>
            <a:endParaRPr lang="x-none"/>
          </a:p>
        </p:txBody>
      </p:sp>
    </p:spTree>
    <p:extLst>
      <p:ext uri="{BB962C8B-B14F-4D97-AF65-F5344CB8AC3E}">
        <p14:creationId xmlns:p14="http://schemas.microsoft.com/office/powerpoint/2010/main" val="184178565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algn="just">
              <a:lnSpc>
                <a:spcPct val="115000"/>
              </a:lnSpc>
            </a:pPr>
            <a:endParaRPr lang="en-GB" dirty="0">
              <a:solidFill>
                <a:srgbClr val="4F81BD"/>
              </a:solidFill>
              <a:latin typeface="Calibri" panose="020F0502020204030204" pitchFamily="34" charset="0"/>
              <a:ea typeface="Times New Roman" panose="02020603050405020304" pitchFamily="18" charset="0"/>
              <a:cs typeface="Calibri" panose="020F0502020204030204" pitchFamily="34" charset="0"/>
            </a:endParaRPr>
          </a:p>
          <a:p>
            <a:pPr marR="60325" algn="just">
              <a:lnSpc>
                <a:spcPct val="115000"/>
              </a:lnSpc>
            </a:pPr>
            <a:r>
              <a:rPr lang="en-GB" b="1" u="sng" dirty="0">
                <a:latin typeface="Calibri" panose="020F0502020204030204" pitchFamily="34" charset="0"/>
                <a:ea typeface="Times New Roman" panose="02020603050405020304" pitchFamily="18" charset="0"/>
                <a:cs typeface="Calibri" panose="020F0502020204030204" pitchFamily="34" charset="0"/>
              </a:rPr>
              <a:t>Article 9: Accessibility</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endParaRPr lang="en-GB" dirty="0">
              <a:solidFill>
                <a:srgbClr val="4F81BD"/>
              </a:solidFill>
              <a:latin typeface="Calibri" panose="020F0502020204030204" pitchFamily="34" charset="0"/>
              <a:ea typeface="Times New Roman" panose="02020603050405020304" pitchFamily="18" charset="0"/>
              <a:cs typeface="Calibri" panose="020F0502020204030204" pitchFamily="34" charset="0"/>
            </a:endParaRPr>
          </a:p>
          <a:p>
            <a:pPr marR="60325" algn="just">
              <a:lnSpc>
                <a:spcPct val="115000"/>
              </a:lnSpc>
            </a:pPr>
            <a:r>
              <a:rPr lang="en-GB" dirty="0">
                <a:solidFill>
                  <a:srgbClr val="4F81BD"/>
                </a:solidFill>
                <a:latin typeface="Calibri" panose="020F0502020204030204" pitchFamily="34" charset="0"/>
                <a:ea typeface="Times New Roman" panose="02020603050405020304" pitchFamily="18" charset="0"/>
                <a:cs typeface="Calibri" panose="020F0502020204030204" pitchFamily="34" charset="0"/>
              </a:rPr>
              <a:t>Ask the group to read through the areas covered by article 9. Then read the text of the article out loud.</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lnSpc>
                <a:spcPct val="115000"/>
              </a:lnSpc>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Accessibility is a broad concept and is not just about people with disabilities being physically able to gain entry to a building.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lnSpc>
                <a:spcPct val="115000"/>
              </a:lnSpc>
              <a:buFont typeface="Arial" panose="020B0604020202020204" pitchFamily="34" charset="0"/>
              <a:buChar char="•"/>
            </a:pP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lnSpc>
                <a:spcPct val="115000"/>
              </a:lnSpc>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It means that people with disabilities should be able to access and participate in all areas of life on an equal basis with others.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74</a:t>
            </a:fld>
            <a:endParaRPr lang="x-none"/>
          </a:p>
        </p:txBody>
      </p:sp>
    </p:spTree>
    <p:extLst>
      <p:ext uri="{BB962C8B-B14F-4D97-AF65-F5344CB8AC3E}">
        <p14:creationId xmlns:p14="http://schemas.microsoft.com/office/powerpoint/2010/main" val="221285380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045" marR="60325" indent="-269875">
              <a:lnSpc>
                <a:spcPct val="115000"/>
              </a:lnSpc>
              <a:spcBef>
                <a:spcPts val="0"/>
              </a:spcBef>
              <a:spcAft>
                <a:spcPts val="0"/>
              </a:spcAft>
            </a:pPr>
            <a:r>
              <a:rPr lang="en-GB"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The physical environment should enable people with disabilities to participate in society. For example, people with disabilities should have access to schools, workplaces, universities, shops, markets, cinemas, cafes, restaurants, stadiums, theatres, books, etc.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Nobody should deny anyone access to activities because they have a disability.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Access to information is key in the modern world and people with disabilities should benefit from modern technology.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Communication is a key component of accessibility. Persons who use alternative modes and methods of communication should be accommodated according to their need.</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75</a:t>
            </a:fld>
            <a:endParaRPr lang="x-none"/>
          </a:p>
        </p:txBody>
      </p:sp>
    </p:spTree>
    <p:extLst>
      <p:ext uri="{BB962C8B-B14F-4D97-AF65-F5344CB8AC3E}">
        <p14:creationId xmlns:p14="http://schemas.microsoft.com/office/powerpoint/2010/main" val="60416738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879" y="4784070"/>
            <a:ext cx="5447030" cy="4658083"/>
          </a:xfrm>
        </p:spPr>
        <p:txBody>
          <a:bodyPr/>
          <a:lstStyle/>
          <a:p>
            <a:pPr marR="60325" algn="just">
              <a:lnSpc>
                <a:spcPct val="115000"/>
              </a:lnSpc>
            </a:pPr>
            <a:r>
              <a:rPr lang="en-GB" sz="1100" b="1" u="sng" dirty="0">
                <a:latin typeface="Calibri" panose="020F0502020204030204" pitchFamily="34" charset="0"/>
                <a:ea typeface="Times New Roman" panose="02020603050405020304" pitchFamily="18" charset="0"/>
                <a:cs typeface="Calibri" panose="020F0502020204030204" pitchFamily="34" charset="0"/>
              </a:rPr>
              <a:t>Article 10: Right to life </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lnSpc>
                <a:spcPct val="115000"/>
              </a:lnSpc>
              <a:buFont typeface="Arial" panose="020B0604020202020204" pitchFamily="34" charset="0"/>
              <a:buChar char="•"/>
            </a:pPr>
            <a:endParaRPr lang="x-none" sz="1100"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lnSpc>
                <a:spcPct val="115000"/>
              </a:lnSpc>
              <a:buFont typeface="Arial" panose="020B0604020202020204" pitchFamily="34" charset="0"/>
              <a:buChar char="•"/>
            </a:pPr>
            <a:r>
              <a:rPr lang="en-GB" sz="1100" dirty="0">
                <a:latin typeface="Calibri" panose="020F0502020204030204" pitchFamily="34" charset="0"/>
                <a:ea typeface="Times New Roman" panose="02020603050405020304" pitchFamily="18" charset="0"/>
                <a:cs typeface="Calibri" panose="020F0502020204030204" pitchFamily="34" charset="0"/>
              </a:rPr>
              <a:t>People with disabilities have the right to life on an equal basis to everybody else.</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0" marR="60325" indent="0">
              <a:lnSpc>
                <a:spcPct val="115000"/>
              </a:lnSpc>
              <a:buFont typeface="Arial" panose="020B0604020202020204" pitchFamily="34" charset="0"/>
              <a:buNone/>
            </a:pPr>
            <a:r>
              <a:rPr lang="en-GB" sz="1100" dirty="0">
                <a:latin typeface="Calibri" panose="020F0502020204030204" pitchFamily="34" charset="0"/>
                <a:ea typeface="Times New Roman" panose="02020603050405020304" pitchFamily="18" charset="0"/>
                <a:cs typeface="Calibri" panose="020F0502020204030204" pitchFamily="34" charset="0"/>
              </a:rPr>
              <a:t> </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171450" marR="60325" indent="-171450">
              <a:lnSpc>
                <a:spcPct val="115000"/>
              </a:lnSpc>
              <a:buFont typeface="Arial" panose="020B0604020202020204" pitchFamily="34" charset="0"/>
              <a:buChar char="•"/>
            </a:pPr>
            <a:r>
              <a:rPr lang="en-GB" sz="1100" dirty="0">
                <a:latin typeface="Calibri" panose="020F0502020204030204" pitchFamily="34" charset="0"/>
                <a:ea typeface="Times New Roman" panose="02020603050405020304" pitchFamily="18" charset="0"/>
                <a:cs typeface="Calibri" panose="020F0502020204030204" pitchFamily="34" charset="0"/>
              </a:rPr>
              <a:t>This includes, for example, making sure the life expectancy of persons with disabilities is not reduced and avoiding preventable death due to a lack of access to services or other circumstances. </a:t>
            </a:r>
          </a:p>
          <a:p>
            <a:pPr marL="171450" marR="60325" indent="-171450">
              <a:lnSpc>
                <a:spcPct val="115000"/>
              </a:lnSpc>
              <a:buFont typeface="Arial" panose="020B0604020202020204" pitchFamily="34" charset="0"/>
              <a:buChar char="•"/>
            </a:pPr>
            <a:endParaRPr lang="en-GB" sz="1100" dirty="0">
              <a:latin typeface="Calibri" panose="020F0502020204030204" pitchFamily="34" charset="0"/>
              <a:ea typeface="Times New Roman" panose="02020603050405020304" pitchFamily="18" charset="0"/>
              <a:cs typeface="Calibri" panose="020F0502020204030204" pitchFamily="34" charset="0"/>
            </a:endParaRPr>
          </a:p>
          <a:p>
            <a:pPr marL="171450" marR="60325" indent="-171450">
              <a:lnSpc>
                <a:spcPct val="115000"/>
              </a:lnSpc>
              <a:buFont typeface="Arial" panose="020B0604020202020204" pitchFamily="34" charset="0"/>
              <a:buChar char="•"/>
            </a:pPr>
            <a:r>
              <a:rPr lang="en-GB" sz="1100" dirty="0">
                <a:latin typeface="Calibri" panose="020F0502020204030204" pitchFamily="34" charset="0"/>
                <a:ea typeface="Times New Roman" panose="02020603050405020304" pitchFamily="18" charset="0"/>
                <a:cs typeface="Calibri" panose="020F0502020204030204" pitchFamily="34" charset="0"/>
              </a:rPr>
              <a:t>In many countries, the conditions in institutions or other long-stay residential homes or facilities can be very bad </a:t>
            </a:r>
          </a:p>
          <a:p>
            <a:pPr marL="800100" marR="60325" lvl="1" indent="-342900">
              <a:lnSpc>
                <a:spcPct val="115000"/>
              </a:lnSpc>
              <a:spcBef>
                <a:spcPts val="0"/>
              </a:spcBef>
              <a:spcAft>
                <a:spcPts val="0"/>
              </a:spcAft>
              <a:buFont typeface="Symbol" panose="05050102010706020507" pitchFamily="18" charset="2"/>
              <a:buChar char=""/>
            </a:pPr>
            <a:r>
              <a:rPr lang="en-GB" sz="1100" dirty="0">
                <a:latin typeface="Calibri" panose="020F0502020204030204" pitchFamily="34" charset="0"/>
                <a:ea typeface="Times New Roman" panose="02020603050405020304" pitchFamily="18" charset="0"/>
                <a:cs typeface="Calibri" panose="020F0502020204030204" pitchFamily="34" charset="0"/>
              </a:rPr>
              <a:t>(inadequate food, lack of fresh air, poor hygiene standards, adverse effects of medication, heavy medication that includes prescription of multiple and potentially interacting drugs, lack of access to general health services).</a:t>
            </a:r>
          </a:p>
          <a:p>
            <a:pPr marL="800100" marR="60325" lvl="1" indent="-342900">
              <a:lnSpc>
                <a:spcPct val="115000"/>
              </a:lnSpc>
              <a:spcBef>
                <a:spcPts val="0"/>
              </a:spcBef>
              <a:spcAft>
                <a:spcPts val="0"/>
              </a:spcAft>
              <a:buFont typeface="Symbol" panose="05050102010706020507" pitchFamily="18" charset="2"/>
              <a:buChar char=""/>
            </a:pPr>
            <a:endParaRPr lang="en-GB" sz="1100" dirty="0">
              <a:latin typeface="Calibri" panose="020F0502020204030204" pitchFamily="34" charset="0"/>
              <a:ea typeface="Times New Roman" panose="02020603050405020304" pitchFamily="18" charset="0"/>
              <a:cs typeface="Calibri" panose="020F050202020403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GB" sz="1100" dirty="0">
                <a:latin typeface="Calibri" panose="020F0502020204030204" pitchFamily="34" charset="0"/>
                <a:ea typeface="Times New Roman" panose="02020603050405020304" pitchFamily="18" charset="0"/>
                <a:cs typeface="Calibri" panose="020F0502020204030204" pitchFamily="34" charset="0"/>
              </a:rPr>
              <a:t>This has extremely negative consequences for people’s life expectancy and can violate their right to life.</a:t>
            </a:r>
            <a:endParaRPr lang="x-none" sz="1100" dirty="0">
              <a:latin typeface="Calibri" panose="020F0502020204030204" pitchFamily="34" charset="0"/>
              <a:ea typeface="SimSun" panose="02010600030101010101" pitchFamily="2" charset="-122"/>
              <a:cs typeface="Arial" panose="020B0604020202020204" pitchFamily="34" charset="0"/>
            </a:endParaRPr>
          </a:p>
          <a:p>
            <a:endParaRPr lang="x-none" sz="1100" dirty="0"/>
          </a:p>
        </p:txBody>
      </p:sp>
      <p:sp>
        <p:nvSpPr>
          <p:cNvPr id="4" name="Slide Number Placeholder 3"/>
          <p:cNvSpPr>
            <a:spLocks noGrp="1"/>
          </p:cNvSpPr>
          <p:nvPr>
            <p:ph type="sldNum" sz="quarter" idx="5"/>
          </p:nvPr>
        </p:nvSpPr>
        <p:spPr/>
        <p:txBody>
          <a:bodyPr/>
          <a:lstStyle/>
          <a:p>
            <a:fld id="{B30A59C1-2D98-4297-91D0-BBB9964FC570}" type="slidenum">
              <a:rPr lang="x-none" smtClean="0"/>
              <a:t>76</a:t>
            </a:fld>
            <a:endParaRPr lang="x-none"/>
          </a:p>
        </p:txBody>
      </p:sp>
    </p:spTree>
    <p:extLst>
      <p:ext uri="{BB962C8B-B14F-4D97-AF65-F5344CB8AC3E}">
        <p14:creationId xmlns:p14="http://schemas.microsoft.com/office/powerpoint/2010/main" val="330320836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879" y="4784070"/>
            <a:ext cx="5447030" cy="4063353"/>
          </a:xfrm>
        </p:spPr>
        <p:txBody>
          <a:bodyPr/>
          <a:lstStyle/>
          <a:p>
            <a:pPr marR="60325" algn="just">
              <a:lnSpc>
                <a:spcPct val="115000"/>
              </a:lnSpc>
            </a:pPr>
            <a:r>
              <a:rPr lang="en-GB" b="1" u="sng" dirty="0">
                <a:latin typeface="Calibri" panose="020F0502020204030204" pitchFamily="34" charset="0"/>
                <a:ea typeface="Times New Roman" panose="02020603050405020304" pitchFamily="18" charset="0"/>
                <a:cs typeface="Calibri" panose="020F0502020204030204" pitchFamily="34" charset="0"/>
              </a:rPr>
              <a:t>Article 11: Situations of risk and humanitarian emergencies</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pPr>
            <a:r>
              <a:rPr lang="en-GB" b="1"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latin typeface="Calibri" panose="020F0502020204030204" pitchFamily="34" charset="0"/>
                <a:ea typeface="Times New Roman" panose="02020603050405020304" pitchFamily="18" charset="0"/>
                <a:cs typeface="Calibri" panose="020F0502020204030204" pitchFamily="34" charset="0"/>
              </a:rPr>
              <a:t>During an emergency (e.g. armed conflict or natural disaster such as a hurricane) people with disabilities should be properly protected.</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pPr>
            <a:r>
              <a:rPr lang="en-GB"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Often during emergencies, the specific requirements of persons with disabilities are not taken into account. Sometimes they are simply neglected and overlooked during the relief efforts. As a consequence persons with disabilities are more likely to die or to suffer injuries.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During emergencies, people detained in mental health or social services are particularly at risk. Sometimes, the staff may flee the area and abandon the residents.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Preparation for emergencies and disasters is just as important as management of them when they occur and during the reconstruction afterwards. The specific needs of people with disabilities should be considered at each stage.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pPr>
            <a:r>
              <a:rPr lang="en-GB"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solidFill>
                  <a:srgbClr val="4F81BD"/>
                </a:solidFill>
                <a:latin typeface="Calibri" panose="020F0502020204030204" pitchFamily="34" charset="0"/>
                <a:ea typeface="Times New Roman" panose="02020603050405020304" pitchFamily="18" charset="0"/>
                <a:cs typeface="Calibri" panose="020F0502020204030204" pitchFamily="34" charset="0"/>
              </a:rPr>
              <a:t>Ask the group if any clarification is necessary at this point in the presentation.</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77</a:t>
            </a:fld>
            <a:endParaRPr lang="x-none"/>
          </a:p>
        </p:txBody>
      </p:sp>
    </p:spTree>
    <p:extLst>
      <p:ext uri="{BB962C8B-B14F-4D97-AF65-F5344CB8AC3E}">
        <p14:creationId xmlns:p14="http://schemas.microsoft.com/office/powerpoint/2010/main" val="42747465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5425" y="795338"/>
            <a:ext cx="3975100" cy="2236787"/>
          </a:xfrm>
        </p:spPr>
      </p:sp>
      <p:sp>
        <p:nvSpPr>
          <p:cNvPr id="3" name="Notes Placeholder 2"/>
          <p:cNvSpPr>
            <a:spLocks noGrp="1"/>
          </p:cNvSpPr>
          <p:nvPr>
            <p:ph type="body" idx="1"/>
          </p:nvPr>
        </p:nvSpPr>
        <p:spPr>
          <a:xfrm>
            <a:off x="680879" y="3330210"/>
            <a:ext cx="5447030" cy="5442656"/>
          </a:xfrm>
        </p:spPr>
        <p:txBody>
          <a:bodyPr/>
          <a:lstStyle/>
          <a:p>
            <a:pPr marR="60325" algn="just">
              <a:lnSpc>
                <a:spcPct val="115000"/>
              </a:lnSpc>
            </a:pPr>
            <a:r>
              <a:rPr lang="en-GB" b="1" u="sng" dirty="0">
                <a:latin typeface="Calibri" panose="020F0502020204030204" pitchFamily="34" charset="0"/>
                <a:ea typeface="Times New Roman" panose="02020603050405020304" pitchFamily="18" charset="0"/>
                <a:cs typeface="Calibri" panose="020F0502020204030204" pitchFamily="34" charset="0"/>
              </a:rPr>
              <a:t>Article 12: Equal recognition before the law</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960" algn="just">
              <a:lnSpc>
                <a:spcPct val="115000"/>
              </a:lnSpc>
            </a:pPr>
            <a:r>
              <a:rPr lang="en-GB" dirty="0">
                <a:latin typeface="Calibri" panose="020F0502020204030204" pitchFamily="34" charset="0"/>
                <a:ea typeface="Times New Roman" panose="02020603050405020304" pitchFamily="18" charset="0"/>
                <a:cs typeface="Calibri" panose="020F0502020204030204" pitchFamily="34" charset="0"/>
              </a:rPr>
              <a:t>People with disabilities have the right to equal recognition before the law. </a:t>
            </a:r>
            <a:endParaRPr lang="x-none" dirty="0">
              <a:latin typeface="Calibri" panose="020F0502020204030204" pitchFamily="34" charset="0"/>
              <a:ea typeface="SimSun" panose="02010600030101010101" pitchFamily="2" charset="-122"/>
              <a:cs typeface="Arial" panose="020B0604020202020204" pitchFamily="34" charset="0"/>
            </a:endParaRPr>
          </a:p>
          <a:p>
            <a:pPr marR="60960" algn="just">
              <a:lnSpc>
                <a:spcPct val="115000"/>
              </a:lnSpc>
            </a:pPr>
            <a:r>
              <a:rPr lang="en-GB"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960" algn="just">
              <a:lnSpc>
                <a:spcPct val="115000"/>
              </a:lnSpc>
            </a:pPr>
            <a:r>
              <a:rPr lang="en-GB" dirty="0">
                <a:latin typeface="Calibri" panose="020F0502020204030204" pitchFamily="34" charset="0"/>
                <a:ea typeface="Times New Roman" panose="02020603050405020304" pitchFamily="18" charset="0"/>
                <a:cs typeface="Calibri" panose="020F0502020204030204" pitchFamily="34" charset="0"/>
              </a:rPr>
              <a:t>Article 12 states that people with disabilities have the right to make decisions and choices for themselves. </a:t>
            </a:r>
            <a:endParaRPr lang="x-none" dirty="0">
              <a:latin typeface="Calibri" panose="020F0502020204030204" pitchFamily="34" charset="0"/>
              <a:ea typeface="SimSun" panose="02010600030101010101" pitchFamily="2" charset="-122"/>
              <a:cs typeface="Arial" panose="020B0604020202020204" pitchFamily="34" charset="0"/>
            </a:endParaRPr>
          </a:p>
          <a:p>
            <a:pPr marR="60960" algn="just">
              <a:lnSpc>
                <a:spcPct val="115000"/>
              </a:lnSpc>
            </a:pPr>
            <a:r>
              <a:rPr lang="en-GB"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960" algn="just">
              <a:lnSpc>
                <a:spcPct val="115000"/>
              </a:lnSpc>
            </a:pPr>
            <a:r>
              <a:rPr lang="en-GB" dirty="0">
                <a:latin typeface="Calibri" panose="020F0502020204030204" pitchFamily="34" charset="0"/>
                <a:ea typeface="Times New Roman" panose="02020603050405020304" pitchFamily="18" charset="0"/>
                <a:cs typeface="Calibri" panose="020F0502020204030204" pitchFamily="34" charset="0"/>
              </a:rPr>
              <a:t>This is called the </a:t>
            </a:r>
            <a:r>
              <a:rPr lang="en-GB" b="1" u="sng" dirty="0">
                <a:latin typeface="Calibri" panose="020F0502020204030204" pitchFamily="34" charset="0"/>
                <a:ea typeface="Times New Roman" panose="02020603050405020304" pitchFamily="18" charset="0"/>
                <a:cs typeface="Calibri" panose="020F0502020204030204" pitchFamily="34" charset="0"/>
              </a:rPr>
              <a:t>right to legal capacity</a:t>
            </a:r>
            <a:r>
              <a:rPr lang="en-GB" dirty="0">
                <a:latin typeface="Calibri" panose="020F0502020204030204" pitchFamily="34" charset="0"/>
                <a:ea typeface="Times New Roman" panose="02020603050405020304" pitchFamily="18" charset="0"/>
                <a:cs typeface="Calibri" panose="020F050202020403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pPr marR="60960" algn="just">
              <a:lnSpc>
                <a:spcPct val="115000"/>
              </a:lnSpc>
            </a:pPr>
            <a:r>
              <a:rPr lang="en-GB"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960" algn="just">
              <a:lnSpc>
                <a:spcPct val="115000"/>
              </a:lnSpc>
            </a:pPr>
            <a:r>
              <a:rPr lang="en-GB" dirty="0">
                <a:latin typeface="Calibri" panose="020F0502020204030204" pitchFamily="34" charset="0"/>
                <a:ea typeface="Times New Roman" panose="02020603050405020304" pitchFamily="18" charset="0"/>
                <a:cs typeface="Calibri" panose="020F0502020204030204" pitchFamily="34" charset="0"/>
              </a:rPr>
              <a:t>This article also recognizes that when it is challenging for people to make decisions on their own, they have a right to receive support if they wish.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latin typeface="Calibri" panose="020F0502020204030204" pitchFamily="34" charset="0"/>
                <a:ea typeface="Times New Roman" panose="02020603050405020304" pitchFamily="18" charset="0"/>
                <a:cs typeface="Calibri" panose="020F0502020204030204" pitchFamily="34" charset="0"/>
              </a:rPr>
              <a:t>Mechanisms should be in place to make sure that people are not abused by their supporters and that their will and preferences are always respected.</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latin typeface="Calibri" panose="020F0502020204030204" pitchFamily="34" charset="0"/>
                <a:ea typeface="Times New Roman" panose="02020603050405020304" pitchFamily="18" charset="0"/>
                <a:cs typeface="Calibri" panose="020F0502020204030204" pitchFamily="34" charset="0"/>
              </a:rPr>
              <a:t>Article 12 affirms in particular that people with disabilities have the right to own or inherit property, control their own financial affairs, have access to financial credits and must not be arbitrarily deprived of their property.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solidFill>
                  <a:srgbClr val="4F81BD"/>
                </a:solidFill>
                <a:latin typeface="Calibri" panose="020F0502020204030204" pitchFamily="34" charset="0"/>
                <a:ea typeface="Times New Roman" panose="02020603050405020304" pitchFamily="18" charset="0"/>
                <a:cs typeface="Calibri" panose="020F0502020204030204" pitchFamily="34" charset="0"/>
              </a:rPr>
              <a:t>Inform participants that this is a key article of the Convention. It will be explored in greater depth later in this module and also in the module on </a:t>
            </a:r>
            <a:r>
              <a:rPr lang="en-GB" i="1" dirty="0">
                <a:solidFill>
                  <a:srgbClr val="4F81BD"/>
                </a:solidFill>
                <a:latin typeface="Calibri" panose="020F0502020204030204" pitchFamily="34" charset="0"/>
                <a:ea typeface="Times New Roman" panose="02020603050405020304" pitchFamily="18" charset="0"/>
                <a:cs typeface="Calibri" panose="020F0502020204030204" pitchFamily="34" charset="0"/>
              </a:rPr>
              <a:t>Legal capacity and the right to decide </a:t>
            </a:r>
            <a:r>
              <a:rPr lang="en-GB" dirty="0">
                <a:solidFill>
                  <a:srgbClr val="4F81BD"/>
                </a:solidFill>
                <a:latin typeface="Calibri" panose="020F0502020204030204" pitchFamily="34" charset="0"/>
                <a:ea typeface="Times New Roman" panose="02020603050405020304" pitchFamily="18" charset="0"/>
                <a:cs typeface="Calibri" panose="020F0502020204030204" pitchFamily="34" charset="0"/>
              </a:rPr>
              <a:t>and the specialized module on </a:t>
            </a:r>
            <a:r>
              <a:rPr lang="en-GB" i="1" dirty="0">
                <a:solidFill>
                  <a:srgbClr val="4F81BD"/>
                </a:solidFill>
                <a:latin typeface="Calibri" panose="020F0502020204030204" pitchFamily="34" charset="0"/>
                <a:ea typeface="Times New Roman" panose="02020603050405020304" pitchFamily="18" charset="0"/>
                <a:cs typeface="Calibri" panose="020F0502020204030204" pitchFamily="34" charset="0"/>
              </a:rPr>
              <a:t>Supported decision-making and advance planning</a:t>
            </a:r>
            <a:r>
              <a:rPr lang="en-GB" dirty="0">
                <a:solidFill>
                  <a:srgbClr val="4F81BD"/>
                </a:solidFill>
                <a:latin typeface="Calibri" panose="020F0502020204030204" pitchFamily="34" charset="0"/>
                <a:ea typeface="Times New Roman" panose="02020603050405020304" pitchFamily="18" charset="0"/>
                <a:cs typeface="Calibri" panose="020F050202020403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78</a:t>
            </a:fld>
            <a:endParaRPr lang="x-none"/>
          </a:p>
        </p:txBody>
      </p:sp>
    </p:spTree>
    <p:extLst>
      <p:ext uri="{BB962C8B-B14F-4D97-AF65-F5344CB8AC3E}">
        <p14:creationId xmlns:p14="http://schemas.microsoft.com/office/powerpoint/2010/main" val="202331624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496888"/>
            <a:ext cx="5527675" cy="3109912"/>
          </a:xfrm>
        </p:spPr>
      </p:sp>
      <p:sp>
        <p:nvSpPr>
          <p:cNvPr id="3" name="Notes Placeholder 2"/>
          <p:cNvSpPr>
            <a:spLocks noGrp="1"/>
          </p:cNvSpPr>
          <p:nvPr>
            <p:ph type="body" idx="1"/>
          </p:nvPr>
        </p:nvSpPr>
        <p:spPr>
          <a:xfrm>
            <a:off x="680091" y="3631200"/>
            <a:ext cx="5447030" cy="5810953"/>
          </a:xfrm>
        </p:spPr>
        <p:txBody>
          <a:bodyPr/>
          <a:lstStyle/>
          <a:p>
            <a:r>
              <a:rPr lang="en-US" b="1" u="sng" dirty="0"/>
              <a:t>Article 13: Access to justice</a:t>
            </a:r>
            <a:endParaRPr lang="x-none" dirty="0"/>
          </a:p>
          <a:p>
            <a:endParaRPr lang="en-US" dirty="0"/>
          </a:p>
          <a:p>
            <a:pPr marL="171450" indent="-171450">
              <a:buFont typeface="Arial" panose="020B0604020202020204" pitchFamily="34" charset="0"/>
              <a:buChar char="•"/>
            </a:pPr>
            <a:r>
              <a:rPr lang="en-US" dirty="0"/>
              <a:t>When people with disabilities require the law to intervene for them they must have fair and equal access to lawyers and courts.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Despite the fact that people with disabilities frequently have their rights violated, they have no or very limited opportunities to make a complaint about this to the courts.  </a:t>
            </a:r>
            <a:endParaRPr lang="x-none" dirty="0"/>
          </a:p>
          <a:p>
            <a:pPr marL="628650" lvl="1" indent="-171450">
              <a:buFont typeface="Arial" panose="020B0604020202020204" pitchFamily="34" charset="0"/>
              <a:buChar char="•"/>
            </a:pPr>
            <a:r>
              <a:rPr lang="en-US" dirty="0"/>
              <a:t>For instance: sometimes people cannot seek redress when they are victims of a crime because they are considered to be “unreliable”. </a:t>
            </a:r>
          </a:p>
          <a:p>
            <a:pPr marL="628650" lvl="1" indent="-171450">
              <a:buFont typeface="Arial" panose="020B0604020202020204" pitchFamily="34" charset="0"/>
              <a:buChar char="•"/>
            </a:pPr>
            <a:r>
              <a:rPr lang="en-US" dirty="0"/>
              <a:t>The laws themselves may be a barrier to accessing justice</a:t>
            </a:r>
            <a:r>
              <a:rPr lang="en-US" b="1" dirty="0"/>
              <a:t> </a:t>
            </a:r>
            <a:r>
              <a:rPr lang="en-US" dirty="0"/>
              <a:t>(e.g. where national laws allow for deprivation of legal capacity, many people under guardianship cannot bring a claim before a court and only their guardian can do that for them; </a:t>
            </a:r>
          </a:p>
          <a:p>
            <a:pPr marL="628650" lvl="1" indent="-171450">
              <a:buFont typeface="Arial" panose="020B0604020202020204" pitchFamily="34" charset="0"/>
              <a:buChar char="•"/>
            </a:pPr>
            <a:r>
              <a:rPr lang="en-US" dirty="0"/>
              <a:t>People who are involuntarily detained in mental health or social care institutions may be unable or restricted in bringing a complaint before the courts).</a:t>
            </a:r>
            <a:endParaRPr lang="x-none" dirty="0"/>
          </a:p>
          <a:p>
            <a:pPr marL="171450" indent="-171450">
              <a:lnSpc>
                <a:spcPct val="115000"/>
              </a:lnSpc>
              <a:spcAft>
                <a:spcPts val="10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Arial" panose="020B0604020202020204" pitchFamily="34" charset="0"/>
              </a:rPr>
              <a:t>The CRPD requires that countries enable people with disabilities to have access to justice mechanisms on an equal basis with others. If necessary, they should be able to receive support to access these mechanisms.</a:t>
            </a:r>
            <a:r>
              <a:rPr lang="en-US" dirty="0">
                <a:latin typeface="Calibri" panose="020F0502020204030204" pitchFamily="34" charset="0"/>
                <a:ea typeface="Times New Roman" panose="02020603050405020304" pitchFamily="18" charset="0"/>
                <a:cs typeface="Calibri" panose="020F0502020204030204" pitchFamily="34" charset="0"/>
              </a:rPr>
              <a:t> </a:t>
            </a:r>
          </a:p>
          <a:p>
            <a:pPr marL="628650" lvl="1" indent="-171450">
              <a:lnSpc>
                <a:spcPct val="115000"/>
              </a:lnSpc>
              <a:spcAft>
                <a:spcPts val="100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Calibri" panose="020F0502020204030204" pitchFamily="34" charset="0"/>
              </a:rPr>
              <a:t>Countries are also responsible for training people on how to provide legal services for people with disabilities effectively.</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lnSpc>
                <a:spcPct val="115000"/>
              </a:lnSpc>
              <a:buFont typeface="Arial" panose="020B0604020202020204" pitchFamily="34" charset="0"/>
              <a:buChar char="•"/>
            </a:pPr>
            <a:r>
              <a:rPr lang="en-US" dirty="0">
                <a:latin typeface="Calibri" panose="020F0502020204030204" pitchFamily="34" charset="0"/>
                <a:ea typeface="Times New Roman" panose="02020603050405020304" pitchFamily="18" charset="0"/>
                <a:cs typeface="Calibri" panose="020F0502020204030204" pitchFamily="34" charset="0"/>
              </a:rPr>
              <a:t>It is important to note that courts and tribunals in countries need to recognize the full implications of CRPD rights to make sure that people with disabilities can obtain redress when these rights are violated.</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79</a:t>
            </a:fld>
            <a:endParaRPr lang="x-none"/>
          </a:p>
        </p:txBody>
      </p:sp>
    </p:spTree>
    <p:extLst>
      <p:ext uri="{BB962C8B-B14F-4D97-AF65-F5344CB8AC3E}">
        <p14:creationId xmlns:p14="http://schemas.microsoft.com/office/powerpoint/2010/main" val="2476098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en-GB" dirty="0">
              <a:latin typeface="Calibri" panose="020F0502020204030204" pitchFamily="34" charset="0"/>
              <a:ea typeface="SimSun" panose="02010600030101010101" pitchFamily="2" charset="-122"/>
              <a:cs typeface="Arial" panose="020B0604020202020204" pitchFamily="34" charset="0"/>
            </a:endParaRPr>
          </a:p>
          <a:p>
            <a:pPr algn="just">
              <a:spcAft>
                <a:spcPts val="0"/>
              </a:spcAft>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2 hours.</a:t>
            </a:r>
            <a:endParaRPr lang="en-GB"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endParaRPr lang="en-GB"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US" b="1" dirty="0"/>
              <a:t>Topic 1: Understanding discrimination and denial of rights</a:t>
            </a:r>
          </a:p>
          <a:p>
            <a:pPr marR="60325" algn="just">
              <a:lnSpc>
                <a:spcPct val="115000"/>
              </a:lnSpc>
            </a:pPr>
            <a:endParaRPr lang="en-GB"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This topic aims to give participants a better understanding of discrimination and denial of rights in relation to people with psychosocial, </a:t>
            </a: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intellectual or cognitive </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disabilities.</a:t>
            </a:r>
            <a:endParaRPr lang="x-none">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8</a:t>
            </a:fld>
            <a:endParaRPr lang="en-GB"/>
          </a:p>
        </p:txBody>
      </p:sp>
    </p:spTree>
    <p:extLst>
      <p:ext uri="{BB962C8B-B14F-4D97-AF65-F5344CB8AC3E}">
        <p14:creationId xmlns:p14="http://schemas.microsoft.com/office/powerpoint/2010/main" val="348975707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8175" y="496888"/>
            <a:ext cx="5530850" cy="3111500"/>
          </a:xfrm>
        </p:spPr>
      </p:sp>
      <p:sp>
        <p:nvSpPr>
          <p:cNvPr id="3" name="Notes Placeholder 2"/>
          <p:cNvSpPr>
            <a:spLocks noGrp="1"/>
          </p:cNvSpPr>
          <p:nvPr>
            <p:ph type="body" idx="1"/>
          </p:nvPr>
        </p:nvSpPr>
        <p:spPr>
          <a:xfrm>
            <a:off x="680879" y="3608763"/>
            <a:ext cx="5447030" cy="5833390"/>
          </a:xfrm>
        </p:spPr>
        <p:txBody>
          <a:bodyPr/>
          <a:lstStyle/>
          <a:p>
            <a:pPr marR="60325" algn="just"/>
            <a:r>
              <a:rPr lang="en-US" b="1" u="sng" dirty="0">
                <a:latin typeface="Calibri" panose="020F0502020204030204" pitchFamily="34" charset="0"/>
                <a:ea typeface="Times New Roman" panose="02020603050405020304" pitchFamily="18" charset="0"/>
                <a:cs typeface="Calibri" panose="020F0502020204030204" pitchFamily="34" charset="0"/>
              </a:rPr>
              <a:t>Article 14: Liberty and security of person</a:t>
            </a:r>
            <a:r>
              <a:rPr lang="en-US" u="sng"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r>
              <a:rPr lang="en-US"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Article 14 states that people with disabilities should not be deprived of their liberty unlawfully or arbitrarily. And the existence of a disability shall in no case justify detention.</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buFont typeface="Arial" panose="020B0604020202020204" pitchFamily="34" charset="0"/>
              <a:buChar char="•"/>
            </a:pP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This means that persons with psychosocial, intellectual or cognitive disability cannot be involuntarily detained in mental health services or other facilities such as institutions, prayer camps, sheds or houses.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buFont typeface="Arial" panose="020B0604020202020204" pitchFamily="34" charset="0"/>
              <a:buChar char="•"/>
            </a:pP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Detention on the basis of a diagnosed or perceived disability is not allowed, even when additional reasons or criteria are given for the detention, such as “need for treatment”, “presumed dangerous” or “lack of insight”.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r>
              <a:rPr lang="en-GB" sz="1050" i="1"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spcBef>
                <a:spcPts val="0"/>
              </a:spcBef>
              <a:spcAft>
                <a:spcPts val="0"/>
              </a:spcAft>
              <a:buFont typeface="Wingdings" panose="05000000000000000000" pitchFamily="2"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Laws in many countries authorize </a:t>
            </a:r>
            <a:r>
              <a:rPr lang="en-GB" dirty="0">
                <a:latin typeface="Calibri" panose="020F0502020204030204" pitchFamily="34" charset="0"/>
                <a:ea typeface="SimSun" panose="02010600030101010101" pitchFamily="2" charset="-122"/>
                <a:cs typeface="Arial" panose="020B0604020202020204" pitchFamily="34" charset="0"/>
              </a:rPr>
              <a:t>people with psychosocial, intellectual or cognitive disabilities to be detained on the basis of their diagnosis and perceived dangerousness</a:t>
            </a:r>
            <a:r>
              <a:rPr lang="en-GB" dirty="0">
                <a:latin typeface="Calibri" panose="020F0502020204030204" pitchFamily="34" charset="0"/>
                <a:ea typeface="Times New Roman" panose="02020603050405020304" pitchFamily="18" charset="0"/>
                <a:cs typeface="Calibri" panose="020F0502020204030204" pitchFamily="34" charset="0"/>
              </a:rPr>
              <a:t>. This is despite the fact that other groups at higher risk of violence (e.g. gang members, persons abusing alcohol with history of domestic violence) cannot be detained on the basis of the risk of increased violence.</a:t>
            </a:r>
            <a:endParaRPr lang="x-none" dirty="0">
              <a:latin typeface="Calibri" panose="020F0502020204030204" pitchFamily="34" charset="0"/>
              <a:ea typeface="SimSun" panose="02010600030101010101" pitchFamily="2" charset="-122"/>
              <a:cs typeface="Arial" panose="020B0604020202020204" pitchFamily="34" charset="0"/>
            </a:endParaRPr>
          </a:p>
          <a:p>
            <a:pPr marL="269875" marR="60325">
              <a:spcBef>
                <a:spcPts val="0"/>
              </a:spcBef>
              <a:spcAft>
                <a:spcPts val="0"/>
              </a:spcAft>
            </a:pPr>
            <a:r>
              <a:rPr lang="en-GB"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indent="-171450">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People with disabilities can be deprived of liberty only for the same reasons as any other person (e.g. they can be detained in prison if they have committed a crime) but they cannot be detained for reasons that would not cause people </a:t>
            </a:r>
            <a:r>
              <a:rPr lang="en-GB" i="1" dirty="0">
                <a:latin typeface="Calibri" panose="020F0502020204030204" pitchFamily="34" charset="0"/>
                <a:ea typeface="Times New Roman" panose="02020603050405020304" pitchFamily="18" charset="0"/>
                <a:cs typeface="Calibri" panose="020F0502020204030204" pitchFamily="34" charset="0"/>
              </a:rPr>
              <a:t>without</a:t>
            </a:r>
            <a:r>
              <a:rPr lang="en-GB" dirty="0">
                <a:latin typeface="Calibri" panose="020F0502020204030204" pitchFamily="34" charset="0"/>
                <a:ea typeface="Times New Roman" panose="02020603050405020304" pitchFamily="18" charset="0"/>
                <a:cs typeface="Calibri" panose="020F0502020204030204" pitchFamily="34" charset="0"/>
              </a:rPr>
              <a:t> disabilities to be detained.</a:t>
            </a:r>
            <a:endParaRPr lang="x-none" dirty="0">
              <a:latin typeface="Calibri" panose="020F0502020204030204" pitchFamily="34" charset="0"/>
              <a:ea typeface="SimSun" panose="02010600030101010101" pitchFamily="2" charset="-122"/>
              <a:cs typeface="Arial" panose="020B0604020202020204" pitchFamily="34" charset="0"/>
            </a:endParaRPr>
          </a:p>
          <a:p>
            <a:pPr>
              <a:spcAft>
                <a:spcPts val="1000"/>
              </a:spcAft>
            </a:pPr>
            <a:r>
              <a:rPr lang="en-US" b="1"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80</a:t>
            </a:fld>
            <a:endParaRPr lang="x-none"/>
          </a:p>
        </p:txBody>
      </p:sp>
    </p:spTree>
    <p:extLst>
      <p:ext uri="{BB962C8B-B14F-4D97-AF65-F5344CB8AC3E}">
        <p14:creationId xmlns:p14="http://schemas.microsoft.com/office/powerpoint/2010/main" val="422652854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1184275"/>
            <a:ext cx="5537200" cy="3116263"/>
          </a:xfrm>
        </p:spPr>
      </p:sp>
      <p:sp>
        <p:nvSpPr>
          <p:cNvPr id="3" name="Notes Placeholder 2"/>
          <p:cNvSpPr>
            <a:spLocks noGrp="1"/>
          </p:cNvSpPr>
          <p:nvPr>
            <p:ph type="body" idx="1"/>
          </p:nvPr>
        </p:nvSpPr>
        <p:spPr>
          <a:xfrm>
            <a:off x="680879" y="4585251"/>
            <a:ext cx="5447030" cy="4856902"/>
          </a:xfrm>
        </p:spPr>
        <p:txBody>
          <a:bodyPr/>
          <a:lstStyle/>
          <a:p>
            <a:pPr marR="60325" algn="just"/>
            <a:r>
              <a:rPr lang="en-US" b="1" u="sng" dirty="0">
                <a:latin typeface="Calibri" panose="020F0502020204030204" pitchFamily="34" charset="0"/>
                <a:ea typeface="Times New Roman" panose="02020603050405020304" pitchFamily="18" charset="0"/>
                <a:cs typeface="Calibri" panose="020F0502020204030204" pitchFamily="34" charset="0"/>
              </a:rPr>
              <a:t>Article 15: </a:t>
            </a:r>
            <a:r>
              <a:rPr lang="en-GB" b="1" u="sng" dirty="0">
                <a:latin typeface="Calibri" panose="020F0502020204030204" pitchFamily="34" charset="0"/>
                <a:ea typeface="Times New Roman" panose="02020603050405020304" pitchFamily="18" charset="0"/>
                <a:cs typeface="Calibri" panose="020F0502020204030204" pitchFamily="34" charset="0"/>
              </a:rPr>
              <a:t>Freedom from torture or cruel, inhuman or degrading treatment or punishment</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r>
              <a:rPr lang="en-GB"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People with disabilities must not be subjected to torture and other cruel, inhuman or degrading treatment or punishment. </a:t>
            </a:r>
            <a:endParaRPr lang="en-US"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buFont typeface="Arial" panose="020B0604020202020204" pitchFamily="34" charset="0"/>
              <a:buChar char="•"/>
            </a:pPr>
            <a:endParaRPr lang="en-US"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It’s important to note that experts at the United Nations have said that coercive practices in the mental health context – such as forced treatment, seclusion and restraint, electro-convulsive therapy (ECT) and psychosurgery without informed consent – can be considered as a form of torture and ill-treatment </a:t>
            </a:r>
            <a:r>
              <a:rPr lang="en-GB" i="1" dirty="0">
                <a:latin typeface="Calibri" panose="020F0502020204030204" pitchFamily="34" charset="0"/>
                <a:ea typeface="Times New Roman" panose="02020603050405020304" pitchFamily="18" charset="0"/>
                <a:cs typeface="Calibri" panose="020F0502020204030204" pitchFamily="34" charset="0"/>
              </a:rPr>
              <a:t>(</a:t>
            </a:r>
            <a:r>
              <a:rPr lang="en-GB" i="1" dirty="0">
                <a:latin typeface="Calibri" panose="020F0502020204030204" pitchFamily="34" charset="0"/>
                <a:ea typeface="Times New Roman" panose="02020603050405020304" pitchFamily="18" charset="0"/>
                <a:cs typeface="Calibri" panose="020F0502020204030204" pitchFamily="34" charset="0"/>
                <a:hlinkClick r:id="rId3" action="ppaction://hlinkfile" tooltip=", 2008 #54"/>
              </a:rPr>
              <a:t>12</a:t>
            </a:r>
            <a:r>
              <a:rPr lang="en-GB" i="1" dirty="0">
                <a:latin typeface="Calibri" panose="020F0502020204030204" pitchFamily="34" charset="0"/>
                <a:ea typeface="Times New Roman" panose="02020603050405020304" pitchFamily="18" charset="0"/>
                <a:cs typeface="Calibri" panose="020F0502020204030204" pitchFamily="34" charset="0"/>
              </a:rPr>
              <a:t>), (</a:t>
            </a:r>
            <a:r>
              <a:rPr lang="en-GB" i="1" dirty="0">
                <a:latin typeface="Calibri" panose="020F0502020204030204" pitchFamily="34" charset="0"/>
                <a:ea typeface="Times New Roman" panose="02020603050405020304" pitchFamily="18" charset="0"/>
                <a:cs typeface="Calibri" panose="020F0502020204030204" pitchFamily="34" charset="0"/>
                <a:hlinkClick r:id="rId4" action="ppaction://hlinkfile" tooltip="United Nations Human Rights Council (UNHRC), 2013 #55"/>
              </a:rPr>
              <a:t>13</a:t>
            </a:r>
            <a:r>
              <a:rPr lang="en-GB" i="1" dirty="0">
                <a:latin typeface="Calibri" panose="020F0502020204030204" pitchFamily="34" charset="0"/>
                <a:ea typeface="Times New Roman" panose="02020603050405020304" pitchFamily="18" charset="0"/>
                <a:cs typeface="Calibri" panose="020F0502020204030204" pitchFamily="34" charset="0"/>
              </a:rPr>
              <a:t>),(</a:t>
            </a:r>
            <a:r>
              <a:rPr lang="en-GB" i="1" dirty="0">
                <a:latin typeface="Calibri" panose="020F0502020204030204" pitchFamily="34" charset="0"/>
                <a:ea typeface="Times New Roman" panose="02020603050405020304" pitchFamily="18" charset="0"/>
                <a:cs typeface="Calibri" panose="020F0502020204030204" pitchFamily="34" charset="0"/>
                <a:hlinkClick r:id="rId5" action="ppaction://hlinkfile" tooltip="Committee on the Rights of Persons with Disabilities, 2014 #400"/>
              </a:rPr>
              <a:t>14</a:t>
            </a:r>
            <a:r>
              <a:rPr lang="en-GB" i="1" dirty="0">
                <a:latin typeface="Calibri" panose="020F0502020204030204" pitchFamily="34" charset="0"/>
                <a:ea typeface="Times New Roman" panose="02020603050405020304" pitchFamily="18" charset="0"/>
                <a:cs typeface="Calibri" panose="020F0502020204030204" pitchFamily="34" charset="0"/>
              </a:rPr>
              <a:t>),(</a:t>
            </a:r>
            <a:r>
              <a:rPr lang="en-GB" i="1" dirty="0">
                <a:latin typeface="Calibri" panose="020F0502020204030204" pitchFamily="34" charset="0"/>
                <a:ea typeface="Times New Roman" panose="02020603050405020304" pitchFamily="18" charset="0"/>
                <a:cs typeface="Calibri" panose="020F0502020204030204" pitchFamily="34" charset="0"/>
                <a:hlinkClick r:id="rId6" action="ppaction://hlinkfile" tooltip="Committee on the Rights of Persons with Disabilities, 2016 #103"/>
              </a:rPr>
              <a:t>15</a:t>
            </a:r>
            <a:r>
              <a:rPr lang="en-GB" i="1" dirty="0">
                <a:latin typeface="Calibri" panose="020F0502020204030204" pitchFamily="34" charset="0"/>
                <a:ea typeface="Times New Roman" panose="02020603050405020304" pitchFamily="18" charset="0"/>
                <a:cs typeface="Calibri" panose="020F0502020204030204" pitchFamily="34" charset="0"/>
              </a:rPr>
              <a:t>),(</a:t>
            </a:r>
            <a:r>
              <a:rPr lang="en-GB" i="1" dirty="0">
                <a:latin typeface="Calibri" panose="020F0502020204030204" pitchFamily="34" charset="0"/>
                <a:ea typeface="Times New Roman" panose="02020603050405020304" pitchFamily="18" charset="0"/>
                <a:cs typeface="Calibri" panose="020F0502020204030204" pitchFamily="34" charset="0"/>
                <a:hlinkClick r:id="rId7" action="ppaction://hlinkfile" tooltip="Committee on the Rights of Persons with Disabilities, 2015 #102"/>
              </a:rPr>
              <a:t>16</a:t>
            </a:r>
            <a:r>
              <a:rPr lang="en-GB" i="1" dirty="0">
                <a:latin typeface="Calibri" panose="020F0502020204030204" pitchFamily="34" charset="0"/>
                <a:ea typeface="Times New Roman" panose="02020603050405020304" pitchFamily="18" charset="0"/>
                <a:cs typeface="Calibri" panose="020F0502020204030204" pitchFamily="34" charset="0"/>
              </a:rPr>
              <a:t>)</a:t>
            </a: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r>
              <a:rPr lang="en-GB"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In addition, people with disabilities must not be subjected to medical or scientific experimentation unless they provide informed consent. In other words, they can participate in medical or scientific experimentation only when they make an explicit and voluntary informed choice to do so.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r>
              <a:rPr lang="en-GB"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Countries must do everything possible to prevent torture or cruel, inhuman or degrading treatment of persons with disabilities.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81</a:t>
            </a:fld>
            <a:endParaRPr lang="x-none"/>
          </a:p>
        </p:txBody>
      </p:sp>
    </p:spTree>
    <p:extLst>
      <p:ext uri="{BB962C8B-B14F-4D97-AF65-F5344CB8AC3E}">
        <p14:creationId xmlns:p14="http://schemas.microsoft.com/office/powerpoint/2010/main" val="54188415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51038" y="788988"/>
            <a:ext cx="2905125" cy="1635125"/>
          </a:xfrm>
        </p:spPr>
      </p:sp>
      <p:sp>
        <p:nvSpPr>
          <p:cNvPr id="3" name="Notes Placeholder 2"/>
          <p:cNvSpPr>
            <a:spLocks noGrp="1"/>
          </p:cNvSpPr>
          <p:nvPr>
            <p:ph type="body" idx="1"/>
          </p:nvPr>
        </p:nvSpPr>
        <p:spPr>
          <a:xfrm>
            <a:off x="680879" y="2746180"/>
            <a:ext cx="5447030" cy="5952129"/>
          </a:xfrm>
        </p:spPr>
        <p:txBody>
          <a:bodyPr/>
          <a:lstStyle/>
          <a:p>
            <a:pPr marR="60325" algn="just">
              <a:lnSpc>
                <a:spcPct val="115000"/>
              </a:lnSpc>
              <a:spcAft>
                <a:spcPts val="600"/>
              </a:spcAft>
            </a:pPr>
            <a:r>
              <a:rPr lang="en-US" b="1" u="sng" dirty="0">
                <a:latin typeface="Calibri" panose="020F0502020204030204" pitchFamily="34" charset="0"/>
                <a:ea typeface="Times New Roman" panose="02020603050405020304" pitchFamily="18" charset="0"/>
                <a:cs typeface="Calibri" panose="020F0502020204030204" pitchFamily="34" charset="0"/>
              </a:rPr>
              <a:t>Article 16: Freedom from </a:t>
            </a:r>
            <a:r>
              <a:rPr lang="en-US" b="1" u="sng" dirty="0">
                <a:solidFill>
                  <a:srgbClr val="000000"/>
                </a:solidFill>
                <a:latin typeface="Calibri" panose="020F0502020204030204" pitchFamily="34" charset="0"/>
                <a:ea typeface="Times New Roman" panose="02020603050405020304" pitchFamily="18" charset="0"/>
                <a:cs typeface="Calibri" panose="020F0502020204030204" pitchFamily="34" charset="0"/>
              </a:rPr>
              <a:t>exploitation, violence and abuse</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spcAft>
                <a:spcPts val="600"/>
              </a:spcAft>
            </a:pPr>
            <a:r>
              <a:rPr lang="en-GB" dirty="0">
                <a:latin typeface="Calibri" panose="020F0502020204030204" pitchFamily="34" charset="0"/>
                <a:ea typeface="Times New Roman" panose="02020603050405020304" pitchFamily="18" charset="0"/>
                <a:cs typeface="Calibri" panose="020F0502020204030204" pitchFamily="34" charset="0"/>
              </a:rPr>
              <a:t>Exploitation, violence and abuse can take many forms and can happen everywhere. Being beaten, mocked, harassed, sexually assaulted or coerced to work without fair pay are only some examples of abuses that people may face.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spcAft>
                <a:spcPts val="600"/>
              </a:spcAft>
            </a:pPr>
            <a:r>
              <a:rPr lang="en-GB" dirty="0">
                <a:latin typeface="Calibri" panose="020F0502020204030204" pitchFamily="34" charset="0"/>
                <a:ea typeface="Times New Roman" panose="02020603050405020304" pitchFamily="18" charset="0"/>
                <a:cs typeface="Calibri" panose="020F0502020204030204" pitchFamily="34" charset="0"/>
              </a:rPr>
              <a:t>According to article 16:</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tabLst>
                <a:tab pos="360045" algn="l"/>
              </a:tabLst>
            </a:pPr>
            <a:r>
              <a:rPr lang="en-GB" dirty="0">
                <a:latin typeface="Calibri" panose="020F0502020204030204" pitchFamily="34" charset="0"/>
                <a:ea typeface="Times New Roman" panose="02020603050405020304" pitchFamily="18" charset="0"/>
                <a:cs typeface="Calibri" panose="020F0502020204030204" pitchFamily="34" charset="0"/>
              </a:rPr>
              <a:t>Countries must make laws and rules and take other necessary measures to protect people with disabilities from exploitation, violence and abuse in the home and in the community. They should pay particular attention to women and children.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tabLst>
                <a:tab pos="360045" algn="l"/>
              </a:tabLst>
            </a:pPr>
            <a:r>
              <a:rPr lang="en-GB" dirty="0">
                <a:latin typeface="Calibri" panose="020F0502020204030204" pitchFamily="34" charset="0"/>
                <a:ea typeface="Times New Roman" panose="02020603050405020304" pitchFamily="18" charset="0"/>
                <a:cs typeface="Calibri" panose="020F0502020204030204" pitchFamily="34" charset="0"/>
              </a:rPr>
              <a:t>Countries must provide support and information to people with disabilities, their families and careers to recognize and report exploitation, violence and abuse.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tabLst>
                <a:tab pos="360045" algn="l"/>
              </a:tabLst>
            </a:pPr>
            <a:r>
              <a:rPr lang="en-GB" dirty="0">
                <a:latin typeface="Calibri" panose="020F0502020204030204" pitchFamily="34" charset="0"/>
                <a:ea typeface="Times New Roman" panose="02020603050405020304" pitchFamily="18" charset="0"/>
                <a:cs typeface="Calibri" panose="020F0502020204030204" pitchFamily="34" charset="0"/>
              </a:rPr>
              <a:t>Countries must make sure that services for people with disabilities are regularly and properly checked, monitored and investigated to make sure that abuses do not occur.</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tabLst>
                <a:tab pos="360045" algn="l"/>
              </a:tabLst>
            </a:pPr>
            <a:r>
              <a:rPr lang="en-GB" dirty="0">
                <a:latin typeface="Calibri" panose="020F0502020204030204" pitchFamily="34" charset="0"/>
                <a:ea typeface="Times New Roman" panose="02020603050405020304" pitchFamily="18" charset="0"/>
                <a:cs typeface="Calibri" panose="020F0502020204030204" pitchFamily="34" charset="0"/>
              </a:rPr>
              <a:t>When people with disabilities are victims of abuses, they should be supported to bring attention to this and to take necessary actions to report it. They should also be provided with the support necessary to recover from the event.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gn="just">
              <a:lnSpc>
                <a:spcPct val="115000"/>
              </a:lnSpc>
              <a:spcBef>
                <a:spcPts val="0"/>
              </a:spcBef>
              <a:spcAft>
                <a:spcPts val="600"/>
              </a:spcAft>
              <a:buFont typeface="Symbol" panose="05050102010706020507" pitchFamily="18" charset="2"/>
              <a:buChar char=""/>
              <a:tabLst>
                <a:tab pos="360045" algn="l"/>
              </a:tabLst>
            </a:pPr>
            <a:r>
              <a:rPr lang="en-GB" dirty="0">
                <a:latin typeface="Calibri" panose="020F0502020204030204" pitchFamily="34" charset="0"/>
                <a:ea typeface="Times New Roman" panose="02020603050405020304" pitchFamily="18" charset="0"/>
                <a:cs typeface="Calibri" panose="020F0502020204030204" pitchFamily="34" charset="0"/>
              </a:rPr>
              <a:t>Countries must make sure that complaints and signs of abuse are identified and investigated and that abusers face criminal charges.</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solidFill>
                  <a:srgbClr val="4F81BD"/>
                </a:solidFill>
                <a:latin typeface="Calibri" panose="020F0502020204030204" pitchFamily="34" charset="0"/>
                <a:ea typeface="Times New Roman" panose="02020603050405020304" pitchFamily="18" charset="0"/>
                <a:cs typeface="Calibri" panose="020F0502020204030204" pitchFamily="34" charset="0"/>
              </a:rPr>
              <a:t>This issue of abuses against people with psychosocial, intellectual or cognitive disabilities will be addressed later in this module as well as in the module on </a:t>
            </a:r>
            <a:r>
              <a:rPr lang="en-GB" i="1" dirty="0">
                <a:solidFill>
                  <a:srgbClr val="4F81BD"/>
                </a:solidFill>
                <a:latin typeface="Calibri" panose="020F0502020204030204" pitchFamily="34" charset="0"/>
                <a:ea typeface="Times New Roman" panose="02020603050405020304" pitchFamily="18" charset="0"/>
                <a:cs typeface="Calibri" panose="020F0502020204030204" pitchFamily="34" charset="0"/>
              </a:rPr>
              <a:t>Freedom from coercion, violence and abuse</a:t>
            </a:r>
            <a:r>
              <a:rPr lang="en-GB" dirty="0">
                <a:solidFill>
                  <a:srgbClr val="4F81BD"/>
                </a:solidFill>
                <a:latin typeface="Calibri" panose="020F0502020204030204" pitchFamily="34" charset="0"/>
                <a:ea typeface="Times New Roman" panose="02020603050405020304" pitchFamily="18" charset="0"/>
                <a:cs typeface="Calibri" panose="020F050202020403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82</a:t>
            </a:fld>
            <a:endParaRPr lang="x-none" dirty="0"/>
          </a:p>
        </p:txBody>
      </p:sp>
    </p:spTree>
    <p:extLst>
      <p:ext uri="{BB962C8B-B14F-4D97-AF65-F5344CB8AC3E}">
        <p14:creationId xmlns:p14="http://schemas.microsoft.com/office/powerpoint/2010/main" val="2036357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a:lnSpc>
                <a:spcPct val="115000"/>
              </a:lnSpc>
            </a:pPr>
            <a:r>
              <a:rPr lang="en-GB" b="1" u="sng" dirty="0">
                <a:latin typeface="Calibri" panose="020F0502020204030204" pitchFamily="34" charset="0"/>
                <a:ea typeface="Times New Roman" panose="02020603050405020304" pitchFamily="18" charset="0"/>
                <a:cs typeface="Calibri" panose="020F0502020204030204" pitchFamily="34" charset="0"/>
              </a:rPr>
              <a:t>Article 17: Protecting the integrity of the person</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pPr>
            <a:r>
              <a:rPr lang="en-US"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pPr>
            <a:r>
              <a:rPr lang="en-US" dirty="0">
                <a:latin typeface="Calibri" panose="020F0502020204030204" pitchFamily="34" charset="0"/>
                <a:ea typeface="Times New Roman" panose="02020603050405020304" pitchFamily="18" charset="0"/>
                <a:cs typeface="Calibri" panose="020F0502020204030204" pitchFamily="34" charset="0"/>
              </a:rPr>
              <a:t>People with disabilities have a right to respect for their physical and mental integrity on an equal basis with others.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pPr>
            <a:r>
              <a:rPr lang="en-US"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gn="just">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Calibri" panose="020F0502020204030204" pitchFamily="34" charset="0"/>
              </a:rPr>
              <a:t>This means that their body and mind must be respected.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gn="just">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Calibri" panose="020F0502020204030204" pitchFamily="34" charset="0"/>
              </a:rPr>
              <a:t>For instance, they should not be tortured, beaten, raped or otherwise abused, they should not be given treatment or surgery without their consent, they should not be sterilized against their will, etc.</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83</a:t>
            </a:fld>
            <a:endParaRPr lang="x-none"/>
          </a:p>
        </p:txBody>
      </p:sp>
    </p:spTree>
    <p:extLst>
      <p:ext uri="{BB962C8B-B14F-4D97-AF65-F5344CB8AC3E}">
        <p14:creationId xmlns:p14="http://schemas.microsoft.com/office/powerpoint/2010/main" val="415085471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algn="just">
              <a:lnSpc>
                <a:spcPct val="115000"/>
              </a:lnSpc>
            </a:pPr>
            <a:r>
              <a:rPr lang="en-US" b="1" u="sng" dirty="0">
                <a:latin typeface="Calibri" panose="020F0502020204030204" pitchFamily="34" charset="0"/>
                <a:ea typeface="Times New Roman" panose="02020603050405020304" pitchFamily="18" charset="0"/>
                <a:cs typeface="Calibri" panose="020F0502020204030204" pitchFamily="34" charset="0"/>
              </a:rPr>
              <a:t>Article 18: Liberty of movement and nationality</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pPr>
            <a:r>
              <a:rPr lang="en-US"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indent="-171450">
              <a:lnSpc>
                <a:spcPct val="115000"/>
              </a:lnSpc>
              <a:buFont typeface="Arial" panose="020B0604020202020204" pitchFamily="34" charset="0"/>
              <a:buChar char="•"/>
            </a:pPr>
            <a:r>
              <a:rPr lang="en-US" dirty="0">
                <a:latin typeface="Calibri" panose="020F0502020204030204" pitchFamily="34" charset="0"/>
                <a:ea typeface="Times New Roman" panose="02020603050405020304" pitchFamily="18" charset="0"/>
                <a:cs typeface="Calibri" panose="020F0502020204030204" pitchFamily="34" charset="0"/>
              </a:rPr>
              <a:t>According to article 18, people with disabilities have a right to:</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pPr>
            <a:r>
              <a:rPr lang="en-US"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800100" marR="60325" lvl="1" indent="-342900">
              <a:lnSpc>
                <a:spcPct val="115000"/>
              </a:lnSpc>
              <a:spcBef>
                <a:spcPts val="0"/>
              </a:spcBef>
              <a:spcAft>
                <a:spcPts val="0"/>
              </a:spcAft>
              <a:buFont typeface="Symbol" panose="05050102010706020507" pitchFamily="18" charset="2"/>
              <a:buChar char=""/>
              <a:tabLst>
                <a:tab pos="360045" algn="l"/>
              </a:tabLst>
            </a:pPr>
            <a:r>
              <a:rPr lang="en-US" dirty="0">
                <a:latin typeface="Calibri" panose="020F0502020204030204" pitchFamily="34" charset="0"/>
                <a:ea typeface="Times New Roman" panose="02020603050405020304" pitchFamily="18" charset="0"/>
                <a:cs typeface="Calibri" panose="020F0502020204030204" pitchFamily="34" charset="0"/>
              </a:rPr>
              <a:t>liberty of movement</a:t>
            </a:r>
            <a:endParaRPr lang="x-none" dirty="0">
              <a:latin typeface="Calibri" panose="020F0502020204030204" pitchFamily="34" charset="0"/>
              <a:ea typeface="SimSun" panose="02010600030101010101" pitchFamily="2" charset="-122"/>
              <a:cs typeface="Arial" panose="020B0604020202020204" pitchFamily="34" charset="0"/>
            </a:endParaRPr>
          </a:p>
          <a:p>
            <a:pPr marL="800100" marR="60325" lvl="1" indent="-342900">
              <a:lnSpc>
                <a:spcPct val="115000"/>
              </a:lnSpc>
              <a:spcBef>
                <a:spcPts val="0"/>
              </a:spcBef>
              <a:spcAft>
                <a:spcPts val="0"/>
              </a:spcAft>
              <a:buFont typeface="Symbol" panose="05050102010706020507" pitchFamily="18" charset="2"/>
              <a:buChar char=""/>
              <a:tabLst>
                <a:tab pos="360045" algn="l"/>
              </a:tabLst>
            </a:pPr>
            <a:r>
              <a:rPr lang="en-US" dirty="0">
                <a:latin typeface="Calibri" panose="020F0502020204030204" pitchFamily="34" charset="0"/>
                <a:ea typeface="Times New Roman" panose="02020603050405020304" pitchFamily="18" charset="0"/>
                <a:cs typeface="Calibri" panose="020F0502020204030204" pitchFamily="34" charset="0"/>
              </a:rPr>
              <a:t>freedom to choose their residence</a:t>
            </a:r>
            <a:endParaRPr lang="x-none" dirty="0">
              <a:latin typeface="Calibri" panose="020F0502020204030204" pitchFamily="34" charset="0"/>
              <a:ea typeface="SimSun" panose="02010600030101010101" pitchFamily="2" charset="-122"/>
              <a:cs typeface="Arial" panose="020B0604020202020204" pitchFamily="34" charset="0"/>
            </a:endParaRPr>
          </a:p>
          <a:p>
            <a:pPr marL="800100" marR="60325" lvl="1" indent="-342900">
              <a:lnSpc>
                <a:spcPct val="115000"/>
              </a:lnSpc>
              <a:spcBef>
                <a:spcPts val="0"/>
              </a:spcBef>
              <a:spcAft>
                <a:spcPts val="0"/>
              </a:spcAft>
              <a:buFont typeface="Symbol" panose="05050102010706020507" pitchFamily="18" charset="2"/>
              <a:buChar char=""/>
              <a:tabLst>
                <a:tab pos="360045" algn="l"/>
              </a:tabLst>
            </a:pPr>
            <a:r>
              <a:rPr lang="en-US" dirty="0">
                <a:latin typeface="Calibri" panose="020F0502020204030204" pitchFamily="34" charset="0"/>
                <a:ea typeface="Times New Roman" panose="02020603050405020304" pitchFamily="18" charset="0"/>
                <a:cs typeface="Calibri" panose="020F0502020204030204" pitchFamily="34" charset="0"/>
              </a:rPr>
              <a:t>a nationality.</a:t>
            </a:r>
            <a:endParaRPr lang="x-none" dirty="0">
              <a:latin typeface="Calibri" panose="020F0502020204030204" pitchFamily="34" charset="0"/>
              <a:ea typeface="SimSun" panose="02010600030101010101" pitchFamily="2" charset="-122"/>
              <a:cs typeface="Arial" panose="020B0604020202020204" pitchFamily="34" charset="0"/>
            </a:endParaRPr>
          </a:p>
          <a:p>
            <a:pPr marL="914400" marR="60325" lvl="1">
              <a:lnSpc>
                <a:spcPct val="115000"/>
              </a:lnSpc>
              <a:spcBef>
                <a:spcPts val="0"/>
              </a:spcBef>
              <a:spcAft>
                <a:spcPts val="0"/>
              </a:spcAft>
            </a:pPr>
            <a:r>
              <a:rPr lang="en-US"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lnSpc>
                <a:spcPct val="115000"/>
              </a:lnSpc>
              <a:buFont typeface="Arial" panose="020B0604020202020204" pitchFamily="34" charset="0"/>
              <a:buChar char="•"/>
            </a:pPr>
            <a:r>
              <a:rPr lang="en-US" dirty="0">
                <a:latin typeface="Calibri" panose="020F0502020204030204" pitchFamily="34" charset="0"/>
                <a:ea typeface="Times New Roman" panose="02020603050405020304" pitchFamily="18" charset="0"/>
                <a:cs typeface="Calibri" panose="020F0502020204030204" pitchFamily="34" charset="0"/>
              </a:rPr>
              <a:t>People with disabilities are free to have passports and other identity documents, to travel abroad and return to their country, and change their nationality on an equal basis with others. This right should not be restricted on the basis of a disability.  For example, people with disabilities are sometimes denied travel or access to a country because there are concerns that they are going to be a burden on the health and/or social system. In consequence they are denied the right to liberty of movement.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84</a:t>
            </a:fld>
            <a:endParaRPr lang="x-none"/>
          </a:p>
        </p:txBody>
      </p:sp>
    </p:spTree>
    <p:extLst>
      <p:ext uri="{BB962C8B-B14F-4D97-AF65-F5344CB8AC3E}">
        <p14:creationId xmlns:p14="http://schemas.microsoft.com/office/powerpoint/2010/main" val="42032285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60325" indent="-171450">
              <a:lnSpc>
                <a:spcPct val="115000"/>
              </a:lnSpc>
              <a:buFont typeface="Arial" panose="020B0604020202020204" pitchFamily="34" charset="0"/>
              <a:buChar char="•"/>
            </a:pPr>
            <a:r>
              <a:rPr lang="en-US" dirty="0">
                <a:latin typeface="Calibri" panose="020F0502020204030204" pitchFamily="34" charset="0"/>
                <a:ea typeface="Times New Roman" panose="02020603050405020304" pitchFamily="18" charset="0"/>
                <a:cs typeface="Calibri" panose="020F0502020204030204" pitchFamily="34" charset="0"/>
              </a:rPr>
              <a:t>Children with disabilities must be particularly protected. They should: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pPr>
            <a:r>
              <a:rPr lang="en-US"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800100" marR="60325" lvl="1" indent="-342900">
              <a:lnSpc>
                <a:spcPct val="115000"/>
              </a:lnSpc>
              <a:spcBef>
                <a:spcPts val="0"/>
              </a:spcBef>
              <a:spcAft>
                <a:spcPts val="0"/>
              </a:spcAft>
              <a:buFont typeface="Symbol" panose="05050102010706020507" pitchFamily="18" charset="2"/>
              <a:buChar char=""/>
              <a:tabLst>
                <a:tab pos="360045" algn="l"/>
              </a:tabLst>
            </a:pPr>
            <a:r>
              <a:rPr lang="en-US" dirty="0">
                <a:latin typeface="Calibri" panose="020F0502020204030204" pitchFamily="34" charset="0"/>
                <a:ea typeface="Times New Roman" panose="02020603050405020304" pitchFamily="18" charset="0"/>
                <a:cs typeface="Calibri" panose="020F0502020204030204" pitchFamily="34" charset="0"/>
              </a:rPr>
              <a:t>be registered immediately after birth</a:t>
            </a:r>
            <a:endParaRPr lang="x-none" dirty="0">
              <a:latin typeface="Calibri" panose="020F0502020204030204" pitchFamily="34" charset="0"/>
              <a:ea typeface="SimSun" panose="02010600030101010101" pitchFamily="2" charset="-122"/>
              <a:cs typeface="Arial" panose="020B0604020202020204" pitchFamily="34" charset="0"/>
            </a:endParaRPr>
          </a:p>
          <a:p>
            <a:pPr marL="800100" marR="60325" lvl="1" indent="-342900">
              <a:lnSpc>
                <a:spcPct val="115000"/>
              </a:lnSpc>
              <a:spcBef>
                <a:spcPts val="0"/>
              </a:spcBef>
              <a:spcAft>
                <a:spcPts val="0"/>
              </a:spcAft>
              <a:buFont typeface="Symbol" panose="05050102010706020507" pitchFamily="18" charset="2"/>
              <a:buChar char=""/>
              <a:tabLst>
                <a:tab pos="360045" algn="l"/>
              </a:tabLst>
            </a:pPr>
            <a:r>
              <a:rPr lang="en-US" dirty="0">
                <a:latin typeface="Calibri" panose="020F0502020204030204" pitchFamily="34" charset="0"/>
                <a:ea typeface="Times New Roman" panose="02020603050405020304" pitchFamily="18" charset="0"/>
                <a:cs typeface="Calibri" panose="020F0502020204030204" pitchFamily="34" charset="0"/>
              </a:rPr>
              <a:t>be given a name</a:t>
            </a:r>
            <a:endParaRPr lang="x-none" dirty="0">
              <a:latin typeface="Calibri" panose="020F0502020204030204" pitchFamily="34" charset="0"/>
              <a:ea typeface="SimSun" panose="02010600030101010101" pitchFamily="2" charset="-122"/>
              <a:cs typeface="Arial" panose="020B0604020202020204" pitchFamily="34" charset="0"/>
            </a:endParaRPr>
          </a:p>
          <a:p>
            <a:pPr marL="800100" marR="60325" lvl="1" indent="-342900">
              <a:lnSpc>
                <a:spcPct val="115000"/>
              </a:lnSpc>
              <a:spcBef>
                <a:spcPts val="0"/>
              </a:spcBef>
              <a:spcAft>
                <a:spcPts val="0"/>
              </a:spcAft>
              <a:buFont typeface="Symbol" panose="05050102010706020507" pitchFamily="18" charset="2"/>
              <a:buChar char=""/>
              <a:tabLst>
                <a:tab pos="360045" algn="l"/>
              </a:tabLst>
            </a:pPr>
            <a:r>
              <a:rPr lang="en-US" dirty="0">
                <a:latin typeface="Calibri" panose="020F0502020204030204" pitchFamily="34" charset="0"/>
                <a:ea typeface="Times New Roman" panose="02020603050405020304" pitchFamily="18" charset="0"/>
                <a:cs typeface="Calibri" panose="020F0502020204030204" pitchFamily="34" charset="0"/>
              </a:rPr>
              <a:t>have a nationality, and</a:t>
            </a:r>
            <a:endParaRPr lang="x-none" dirty="0">
              <a:latin typeface="Calibri" panose="020F0502020204030204" pitchFamily="34" charset="0"/>
              <a:ea typeface="SimSun" panose="02010600030101010101" pitchFamily="2" charset="-122"/>
              <a:cs typeface="Arial" panose="020B0604020202020204" pitchFamily="34" charset="0"/>
            </a:endParaRPr>
          </a:p>
          <a:p>
            <a:pPr marL="800100" marR="60325" lvl="1" indent="-342900">
              <a:lnSpc>
                <a:spcPct val="115000"/>
              </a:lnSpc>
              <a:spcBef>
                <a:spcPts val="0"/>
              </a:spcBef>
              <a:spcAft>
                <a:spcPts val="0"/>
              </a:spcAft>
              <a:buFont typeface="Symbol" panose="05050102010706020507" pitchFamily="18" charset="2"/>
              <a:buChar char=""/>
              <a:tabLst>
                <a:tab pos="360045" algn="l"/>
              </a:tabLst>
            </a:pPr>
            <a:r>
              <a:rPr lang="en-US" dirty="0">
                <a:latin typeface="Calibri" panose="020F0502020204030204" pitchFamily="34" charset="0"/>
                <a:ea typeface="Times New Roman" panose="02020603050405020304" pitchFamily="18" charset="0"/>
                <a:cs typeface="Calibri" panose="020F0502020204030204" pitchFamily="34" charset="0"/>
              </a:rPr>
              <a:t>as far as possible, know and be cared for by their parents</a:t>
            </a:r>
            <a:endParaRPr lang="x-none" dirty="0">
              <a:latin typeface="Calibri" panose="020F0502020204030204" pitchFamily="34" charset="0"/>
              <a:ea typeface="SimSun" panose="02010600030101010101" pitchFamily="2" charset="-122"/>
              <a:cs typeface="Arial" panose="020B0604020202020204" pitchFamily="34" charset="0"/>
            </a:endParaRPr>
          </a:p>
          <a:p>
            <a:pPr marR="60325" lvl="1">
              <a:lnSpc>
                <a:spcPct val="115000"/>
              </a:lnSpc>
            </a:pPr>
            <a:r>
              <a:rPr lang="en-US"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lnSpc>
                <a:spcPct val="115000"/>
              </a:lnSpc>
              <a:buFont typeface="Arial" panose="020B0604020202020204" pitchFamily="34" charset="0"/>
              <a:buChar char="•"/>
            </a:pPr>
            <a:r>
              <a:rPr lang="en-US" dirty="0">
                <a:latin typeface="Calibri" panose="020F0502020204030204" pitchFamily="34" charset="0"/>
                <a:ea typeface="Times New Roman" panose="02020603050405020304" pitchFamily="18" charset="0"/>
                <a:cs typeface="Calibri" panose="020F0502020204030204" pitchFamily="34" charset="0"/>
              </a:rPr>
              <a:t>This is very important because in some countries babies born with disabilities are not declared to the authorities and are hidden from society. When they grow up, because they have no legal existence, they cannot attend school and are denied access to many other services and opportunities.</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US" dirty="0">
                <a:solidFill>
                  <a:srgbClr val="4F81BD"/>
                </a:solidFill>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US" dirty="0">
                <a:solidFill>
                  <a:srgbClr val="4F81BD"/>
                </a:solidFill>
                <a:latin typeface="Calibri" panose="020F0502020204030204" pitchFamily="34" charset="0"/>
                <a:ea typeface="Times New Roman" panose="02020603050405020304" pitchFamily="18" charset="0"/>
                <a:cs typeface="Calibri" panose="020F0502020204030204" pitchFamily="34" charset="0"/>
              </a:rPr>
              <a:t>Ask participants if anyone wishes to ask questions or clarify anything.</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85</a:t>
            </a:fld>
            <a:endParaRPr lang="x-none"/>
          </a:p>
        </p:txBody>
      </p:sp>
    </p:spTree>
    <p:extLst>
      <p:ext uri="{BB962C8B-B14F-4D97-AF65-F5344CB8AC3E}">
        <p14:creationId xmlns:p14="http://schemas.microsoft.com/office/powerpoint/2010/main" val="417471957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1050" y="998538"/>
            <a:ext cx="5700713" cy="3206750"/>
          </a:xfrm>
        </p:spPr>
      </p:sp>
      <p:sp>
        <p:nvSpPr>
          <p:cNvPr id="3" name="Notes Placeholder 2"/>
          <p:cNvSpPr>
            <a:spLocks noGrp="1"/>
          </p:cNvSpPr>
          <p:nvPr>
            <p:ph type="body" idx="1"/>
          </p:nvPr>
        </p:nvSpPr>
        <p:spPr>
          <a:xfrm>
            <a:off x="907839" y="4486188"/>
            <a:ext cx="5447030" cy="2497657"/>
          </a:xfrm>
        </p:spPr>
        <p:txBody>
          <a:bodyPr/>
          <a:lstStyle/>
          <a:p>
            <a:pPr>
              <a:lnSpc>
                <a:spcPct val="115000"/>
              </a:lnSpc>
              <a:spcAft>
                <a:spcPts val="600"/>
              </a:spcAft>
            </a:pPr>
            <a:r>
              <a:rPr lang="en-US" b="1" u="sng" dirty="0">
                <a:latin typeface="Calibri" panose="020F0502020204030204" pitchFamily="34" charset="0"/>
                <a:ea typeface="Times New Roman" panose="02020603050405020304" pitchFamily="18" charset="0"/>
                <a:cs typeface="Calibri" panose="020F0502020204030204" pitchFamily="34" charset="0"/>
              </a:rPr>
              <a:t>Art 19: Living independently and being included in the community</a:t>
            </a:r>
            <a:r>
              <a:rPr lang="en-US" u="sng"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spcAft>
                <a:spcPts val="600"/>
              </a:spcAft>
            </a:pPr>
            <a:r>
              <a:rPr lang="en-GB" dirty="0">
                <a:solidFill>
                  <a:srgbClr val="4F81BD"/>
                </a:solidFill>
                <a:latin typeface="Calibri" panose="020F0502020204030204" pitchFamily="34" charset="0"/>
                <a:ea typeface="Times New Roman" panose="02020603050405020304" pitchFamily="18" charset="0"/>
                <a:cs typeface="Calibri" panose="020F0502020204030204" pitchFamily="34" charset="0"/>
              </a:rPr>
              <a:t>Ask one participant to read the following:</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pPr>
            <a:r>
              <a:rPr lang="en-GB" dirty="0">
                <a:latin typeface="Calibri" panose="020F0502020204030204" pitchFamily="34" charset="0"/>
                <a:ea typeface="Times New Roman" panose="02020603050405020304" pitchFamily="18" charset="0"/>
                <a:cs typeface="Calibri" panose="020F0502020204030204" pitchFamily="34" charset="0"/>
              </a:rPr>
              <a:t>People with disabilities have a right to:</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tabLst>
                <a:tab pos="360045" algn="l"/>
              </a:tabLst>
            </a:pPr>
            <a:r>
              <a:rPr lang="en-GB" dirty="0">
                <a:latin typeface="Calibri" panose="020F0502020204030204" pitchFamily="34" charset="0"/>
                <a:ea typeface="Times New Roman" panose="02020603050405020304" pitchFamily="18" charset="0"/>
                <a:cs typeface="Calibri" panose="020F0502020204030204" pitchFamily="34" charset="0"/>
              </a:rPr>
              <a:t>live in the community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tabLst>
                <a:tab pos="360045" algn="l"/>
              </a:tabLst>
            </a:pPr>
            <a:r>
              <a:rPr lang="en-GB" dirty="0">
                <a:latin typeface="Calibri" panose="020F0502020204030204" pitchFamily="34" charset="0"/>
                <a:ea typeface="Times New Roman" panose="02020603050405020304" pitchFamily="18" charset="0"/>
                <a:cs typeface="Calibri" panose="020F0502020204030204" pitchFamily="34" charset="0"/>
              </a:rPr>
              <a:t>be included in the community</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600"/>
              </a:spcAft>
              <a:buFont typeface="Symbol" panose="05050102010706020507" pitchFamily="18" charset="2"/>
              <a:buChar char=""/>
              <a:tabLst>
                <a:tab pos="360045" algn="l"/>
              </a:tabLst>
            </a:pPr>
            <a:r>
              <a:rPr lang="en-GB" dirty="0">
                <a:latin typeface="Calibri" panose="020F0502020204030204" pitchFamily="34" charset="0"/>
                <a:ea typeface="Times New Roman" panose="02020603050405020304" pitchFamily="18" charset="0"/>
                <a:cs typeface="Calibri" panose="020F0502020204030204" pitchFamily="34" charset="0"/>
              </a:rPr>
              <a:t>participate in the community.</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86</a:t>
            </a:fld>
            <a:endParaRPr lang="x-none"/>
          </a:p>
        </p:txBody>
      </p:sp>
    </p:spTree>
    <p:extLst>
      <p:ext uri="{BB962C8B-B14F-4D97-AF65-F5344CB8AC3E}">
        <p14:creationId xmlns:p14="http://schemas.microsoft.com/office/powerpoint/2010/main" val="297351567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879" y="4784070"/>
            <a:ext cx="5447030" cy="4125484"/>
          </a:xfrm>
        </p:spPr>
        <p:txBody>
          <a:bodyPr/>
          <a:lstStyle/>
          <a:p>
            <a:pPr marL="270510" marR="60325" indent="-270510">
              <a:lnSpc>
                <a:spcPct val="115000"/>
              </a:lnSpc>
              <a:spcBef>
                <a:spcPts val="0"/>
              </a:spcBef>
              <a:spcAft>
                <a:spcPts val="0"/>
              </a:spcAft>
            </a:pPr>
            <a:r>
              <a:rPr lang="en-GB" dirty="0">
                <a:latin typeface="Calibri" panose="020F0502020204030204" pitchFamily="34" charset="0"/>
                <a:ea typeface="Times New Roman" panose="02020603050405020304" pitchFamily="18" charset="0"/>
                <a:cs typeface="Calibri" panose="020F0502020204030204" pitchFamily="34" charset="0"/>
              </a:rPr>
              <a:t>This means people with disabilities must be able to:</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tabLst>
                <a:tab pos="540385" algn="l"/>
              </a:tabLst>
            </a:pPr>
            <a:r>
              <a:rPr lang="en-GB" dirty="0">
                <a:latin typeface="Calibri" panose="020F0502020204030204" pitchFamily="34" charset="0"/>
                <a:ea typeface="Times New Roman" panose="02020603050405020304" pitchFamily="18" charset="0"/>
                <a:cs typeface="Calibri" panose="020F0502020204030204" pitchFamily="34" charset="0"/>
              </a:rPr>
              <a:t>Choose their place of residence, decide where to live (their city, town, village, neighbourhood, apartment and whether they should live in a place where they can receive specific support or not).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tabLst>
                <a:tab pos="540385" algn="l"/>
              </a:tabLst>
            </a:pPr>
            <a:r>
              <a:rPr lang="en-GB" dirty="0">
                <a:latin typeface="Calibri" panose="020F0502020204030204" pitchFamily="34" charset="0"/>
                <a:ea typeface="Times New Roman" panose="02020603050405020304" pitchFamily="18" charset="0"/>
                <a:cs typeface="Calibri" panose="020F0502020204030204" pitchFamily="34" charset="0"/>
              </a:rPr>
              <a:t>Decide with whom to live (alone, with their family, with friends, etc.). They cannot be forced to live in a specific living arrangement.</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tabLst>
                <a:tab pos="540385" algn="l"/>
              </a:tabLst>
            </a:pPr>
            <a:r>
              <a:rPr lang="en-GB" dirty="0">
                <a:latin typeface="Calibri" panose="020F0502020204030204" pitchFamily="34" charset="0"/>
                <a:ea typeface="Times New Roman" panose="02020603050405020304" pitchFamily="18" charset="0"/>
                <a:cs typeface="Calibri" panose="020F0502020204030204" pitchFamily="34" charset="0"/>
              </a:rPr>
              <a:t>Have access to a wide range of support and services to enable them to live in their chosen community (in-home, residential and other community support services, personal assistance, etc.).</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600"/>
              </a:spcAft>
              <a:buFont typeface="Symbol" panose="05050102010706020507" pitchFamily="18" charset="2"/>
              <a:buChar char=""/>
              <a:tabLst>
                <a:tab pos="540385" algn="l"/>
              </a:tabLst>
            </a:pPr>
            <a:r>
              <a:rPr lang="en-GB" dirty="0">
                <a:latin typeface="Calibri" panose="020F0502020204030204" pitchFamily="34" charset="0"/>
                <a:ea typeface="Times New Roman" panose="02020603050405020304" pitchFamily="18" charset="0"/>
                <a:cs typeface="Calibri" panose="020F0502020204030204" pitchFamily="34" charset="0"/>
              </a:rPr>
              <a:t>Have access to the same services and facilities in the community as the rest of the population.</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US" dirty="0">
                <a:solidFill>
                  <a:srgbClr val="4F81BD"/>
                </a:solidFill>
                <a:latin typeface="Calibri" panose="020F0502020204030204" pitchFamily="34" charset="0"/>
                <a:ea typeface="Times New Roman" panose="02020603050405020304" pitchFamily="18" charset="0"/>
                <a:cs typeface="Calibri" panose="020F0502020204030204" pitchFamily="34" charset="0"/>
              </a:rPr>
              <a:t>The following video emphasizes how community inclusion is important for people living with dementia:</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Love, loss and laughter - Living with dementia, Fire Films (15:59) </a:t>
            </a:r>
            <a:endParaRPr lang="x-none" b="1"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US" b="1" u="sng" dirty="0">
                <a:solidFill>
                  <a:srgbClr val="0000FF"/>
                </a:solidFill>
                <a:latin typeface="Calibri" panose="020F0502020204030204" pitchFamily="34" charset="0"/>
                <a:ea typeface="Times New Roman" panose="02020603050405020304" pitchFamily="18" charset="0"/>
                <a:cs typeface="Calibri" panose="020F0502020204030204" pitchFamily="34" charset="0"/>
              </a:rPr>
              <a:t>https://</a:t>
            </a:r>
            <a:r>
              <a:rPr lang="en-US" b="1" u="sng" dirty="0" err="1">
                <a:solidFill>
                  <a:srgbClr val="0000FF"/>
                </a:solidFill>
                <a:latin typeface="Calibri" panose="020F0502020204030204" pitchFamily="34" charset="0"/>
                <a:ea typeface="Times New Roman" panose="02020603050405020304" pitchFamily="18" charset="0"/>
                <a:cs typeface="Calibri" panose="020F0502020204030204" pitchFamily="34" charset="0"/>
              </a:rPr>
              <a:t>youtu.be</a:t>
            </a:r>
            <a:r>
              <a:rPr lang="en-US" b="1" u="sng" dirty="0">
                <a:solidFill>
                  <a:srgbClr val="0000FF"/>
                </a:solidFill>
                <a:latin typeface="Calibri" panose="020F0502020204030204" pitchFamily="34" charset="0"/>
                <a:ea typeface="Times New Roman" panose="02020603050405020304" pitchFamily="18" charset="0"/>
                <a:cs typeface="Calibri" panose="020F0502020204030204" pitchFamily="34" charset="0"/>
              </a:rPr>
              <a:t>/0-N4cOKRLtQ</a:t>
            </a:r>
            <a:r>
              <a:rPr lang="en-US"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(accessed 9 April 2019).</a:t>
            </a:r>
          </a:p>
          <a:p>
            <a:pPr>
              <a:lnSpc>
                <a:spcPct val="115000"/>
              </a:lnSpc>
            </a:pPr>
            <a:endParaRPr lang="x-none"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pPr>
            <a:r>
              <a:rPr lang="en-US" dirty="0">
                <a:solidFill>
                  <a:srgbClr val="4F81BD"/>
                </a:solidFill>
                <a:latin typeface="Calibri" panose="020F0502020204030204" pitchFamily="34" charset="0"/>
                <a:ea typeface="Times New Roman" panose="02020603050405020304" pitchFamily="18" charset="0"/>
                <a:cs typeface="Calibri" panose="020F0502020204030204" pitchFamily="34" charset="0"/>
              </a:rPr>
              <a:t>Article 19 will be explored in more depth later in this module.</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87</a:t>
            </a:fld>
            <a:endParaRPr lang="x-none"/>
          </a:p>
        </p:txBody>
      </p:sp>
    </p:spTree>
    <p:extLst>
      <p:ext uri="{BB962C8B-B14F-4D97-AF65-F5344CB8AC3E}">
        <p14:creationId xmlns:p14="http://schemas.microsoft.com/office/powerpoint/2010/main" val="273300526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a:lnSpc>
                <a:spcPct val="115000"/>
              </a:lnSpc>
            </a:pPr>
            <a:r>
              <a:rPr lang="en-GB" b="1" u="sng" dirty="0">
                <a:latin typeface="Calibri" panose="020F0502020204030204" pitchFamily="34" charset="0"/>
                <a:ea typeface="Times New Roman" panose="02020603050405020304" pitchFamily="18" charset="0"/>
                <a:cs typeface="Calibri" panose="020F0502020204030204" pitchFamily="34" charset="0"/>
              </a:rPr>
              <a:t>Article 20: Personal mobility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pPr>
            <a:r>
              <a:rPr lang="en-GB" b="1"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pPr>
            <a:r>
              <a:rPr lang="en-GB" dirty="0">
                <a:latin typeface="Calibri" panose="020F0502020204030204" pitchFamily="34" charset="0"/>
                <a:ea typeface="Times New Roman" panose="02020603050405020304" pitchFamily="18" charset="0"/>
                <a:cs typeface="Calibri" panose="020F0502020204030204" pitchFamily="34" charset="0"/>
              </a:rPr>
              <a:t>Persons with disabilities should have the greatest possible mobility and independence.</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pPr>
            <a:r>
              <a:rPr lang="en-GB"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This is important because people with disabilities are often unable to go where they want in the community (e.g. shops, markets, public spaces, cinemas, schools, stadiums, government buildings parks, places of worship, etc.) because of environmental, physical and other barriers which hinder their access to the community.</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Article 20 means that people with disabilities must have access to affordable, good-quality mobility aids, devices and assistive technologies (e.g. wheelchairs, scooters, walkers, canes, crutches, prosthetic and orthotic devices, hearing aids, computer assistive devices) to enable them to lead full lives in the community.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88</a:t>
            </a:fld>
            <a:endParaRPr lang="x-none"/>
          </a:p>
        </p:txBody>
      </p:sp>
    </p:spTree>
    <p:extLst>
      <p:ext uri="{BB962C8B-B14F-4D97-AF65-F5344CB8AC3E}">
        <p14:creationId xmlns:p14="http://schemas.microsoft.com/office/powerpoint/2010/main" val="310169069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9695" y="4784069"/>
            <a:ext cx="6168925" cy="4534051"/>
          </a:xfrm>
        </p:spPr>
        <p:txBody>
          <a:bodyPr/>
          <a:lstStyle/>
          <a:p>
            <a:pPr marR="60325" algn="just">
              <a:lnSpc>
                <a:spcPct val="115000"/>
              </a:lnSpc>
            </a:pPr>
            <a:r>
              <a:rPr lang="en-GB" b="1" u="sng" dirty="0">
                <a:latin typeface="Calibri" panose="020F0502020204030204" pitchFamily="34" charset="0"/>
                <a:ea typeface="Times New Roman" panose="02020603050405020304" pitchFamily="18" charset="0"/>
                <a:cs typeface="Calibri" panose="020F0502020204030204" pitchFamily="34" charset="0"/>
              </a:rPr>
              <a:t>Article 21: Freedom of expression and opinion, and access to information</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gn="just">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On an equal basis with others, people with disabilities have the right to:</a:t>
            </a:r>
            <a:endParaRPr lang="x-none" dirty="0">
              <a:latin typeface="Calibri" panose="020F0502020204030204" pitchFamily="34" charset="0"/>
              <a:ea typeface="SimSun" panose="02010600030101010101" pitchFamily="2" charset="-122"/>
              <a:cs typeface="Arial" panose="020B0604020202020204" pitchFamily="34" charset="0"/>
            </a:endParaRPr>
          </a:p>
          <a:p>
            <a:pPr marL="800100" marR="60325" lvl="1" indent="-342900">
              <a:lnSpc>
                <a:spcPct val="115000"/>
              </a:lnSpc>
              <a:spcBef>
                <a:spcPts val="0"/>
              </a:spcBef>
              <a:spcAft>
                <a:spcPts val="0"/>
              </a:spcAft>
              <a:buFont typeface="Symbol" panose="05050102010706020507" pitchFamily="18" charset="2"/>
              <a:buChar char=""/>
              <a:tabLst>
                <a:tab pos="571500" algn="l"/>
              </a:tabLst>
            </a:pPr>
            <a:r>
              <a:rPr lang="en-GB" dirty="0">
                <a:latin typeface="Calibri" panose="020F0502020204030204" pitchFamily="34" charset="0"/>
                <a:ea typeface="Times New Roman" panose="02020603050405020304" pitchFamily="18" charset="0"/>
                <a:cs typeface="Calibri" panose="020F0502020204030204" pitchFamily="34" charset="0"/>
              </a:rPr>
              <a:t>think and say what they want</a:t>
            </a:r>
            <a:endParaRPr lang="x-none" dirty="0">
              <a:latin typeface="Calibri" panose="020F0502020204030204" pitchFamily="34" charset="0"/>
              <a:ea typeface="SimSun" panose="02010600030101010101" pitchFamily="2" charset="-122"/>
              <a:cs typeface="Arial" panose="020B0604020202020204" pitchFamily="34" charset="0"/>
            </a:endParaRPr>
          </a:p>
          <a:p>
            <a:pPr marL="800100" marR="60325" lvl="1" indent="-342900">
              <a:lnSpc>
                <a:spcPct val="115000"/>
              </a:lnSpc>
              <a:spcBef>
                <a:spcPts val="0"/>
              </a:spcBef>
              <a:spcAft>
                <a:spcPts val="0"/>
              </a:spcAft>
              <a:buFont typeface="Symbol" panose="05050102010706020507" pitchFamily="18" charset="2"/>
              <a:buChar char=""/>
              <a:tabLst>
                <a:tab pos="571500" algn="l"/>
              </a:tabLst>
            </a:pPr>
            <a:r>
              <a:rPr lang="en-GB" dirty="0">
                <a:latin typeface="Calibri" panose="020F0502020204030204" pitchFamily="34" charset="0"/>
                <a:ea typeface="Times New Roman" panose="02020603050405020304" pitchFamily="18" charset="0"/>
                <a:cs typeface="Calibri" panose="020F0502020204030204" pitchFamily="34" charset="0"/>
              </a:rPr>
              <a:t>receive and give information.</a:t>
            </a:r>
          </a:p>
          <a:p>
            <a:pPr marL="800100" marR="60325" lvl="1" indent="-342900">
              <a:lnSpc>
                <a:spcPct val="115000"/>
              </a:lnSpc>
              <a:spcBef>
                <a:spcPts val="0"/>
              </a:spcBef>
              <a:spcAft>
                <a:spcPts val="0"/>
              </a:spcAft>
              <a:buFont typeface="Symbol" panose="05050102010706020507" pitchFamily="18" charset="2"/>
              <a:buChar char=""/>
              <a:tabLst>
                <a:tab pos="571500" algn="l"/>
              </a:tabLst>
            </a:pP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96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However, often </a:t>
            </a:r>
            <a:r>
              <a:rPr lang="en-GB" dirty="0">
                <a:latin typeface="Calibri" panose="020F0502020204030204" pitchFamily="34" charset="0"/>
                <a:ea typeface="SimSun" panose="02010600030101010101" pitchFamily="2" charset="-122"/>
                <a:cs typeface="Arial" panose="020B0604020202020204" pitchFamily="34" charset="0"/>
              </a:rPr>
              <a:t>people with psychosocial, intellectual or cognitive disabilities </a:t>
            </a:r>
            <a:r>
              <a:rPr lang="en-GB" dirty="0">
                <a:latin typeface="Calibri" panose="020F0502020204030204" pitchFamily="34" charset="0"/>
                <a:ea typeface="Times New Roman" panose="02020603050405020304" pitchFamily="18" charset="0"/>
                <a:cs typeface="Calibri" panose="020F0502020204030204" pitchFamily="34" charset="0"/>
              </a:rPr>
              <a:t>are not given full information about their health or mental health care and have no access to their medical record, to other opinions and views, or to information about other important supports and services in the community (e.g. peer support groups). </a:t>
            </a:r>
          </a:p>
          <a:p>
            <a:pPr marL="342900" marR="60960" lvl="0" indent="-342900">
              <a:lnSpc>
                <a:spcPct val="115000"/>
              </a:lnSpc>
              <a:spcBef>
                <a:spcPts val="0"/>
              </a:spcBef>
              <a:spcAft>
                <a:spcPts val="0"/>
              </a:spcAft>
              <a:buFont typeface="Symbol" panose="05050102010706020507" pitchFamily="18" charset="2"/>
              <a:buChar char=""/>
            </a:pP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96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Also, persons with disabilities are often denied information about legal mechanisms to protect their rights (e.g. complaints procedures). </a:t>
            </a:r>
          </a:p>
          <a:p>
            <a:pPr marL="342900" marR="60960" lvl="0" indent="-342900">
              <a:lnSpc>
                <a:spcPct val="115000"/>
              </a:lnSpc>
              <a:spcBef>
                <a:spcPts val="0"/>
              </a:spcBef>
              <a:spcAft>
                <a:spcPts val="0"/>
              </a:spcAft>
              <a:buFont typeface="Symbol" panose="05050102010706020507" pitchFamily="18" charset="2"/>
              <a:buChar char=""/>
            </a:pP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960" lvl="0" indent="-342900">
              <a:lnSpc>
                <a:spcPct val="115000"/>
              </a:lnSpc>
              <a:spcBef>
                <a:spcPts val="0"/>
              </a:spcBef>
              <a:spcAft>
                <a:spcPts val="0"/>
              </a:spcAft>
              <a:buFont typeface="Symbol" panose="05050102010706020507" pitchFamily="18" charset="2"/>
              <a:buChar char=""/>
              <a:tabLst>
                <a:tab pos="0" algn="l"/>
              </a:tabLst>
            </a:pPr>
            <a:r>
              <a:rPr lang="en-GB" dirty="0">
                <a:latin typeface="Calibri" panose="020F0502020204030204" pitchFamily="34" charset="0"/>
                <a:ea typeface="Times New Roman" panose="02020603050405020304" pitchFamily="18" charset="0"/>
                <a:cs typeface="Calibri" panose="020F0502020204030204" pitchFamily="34" charset="0"/>
              </a:rPr>
              <a:t>In addition, the views and perspectives of </a:t>
            </a:r>
            <a:r>
              <a:rPr lang="en-GB" dirty="0">
                <a:latin typeface="Calibri" panose="020F0502020204030204" pitchFamily="34" charset="0"/>
                <a:ea typeface="SimSun" panose="02010600030101010101" pitchFamily="2" charset="-122"/>
                <a:cs typeface="Arial" panose="020B0604020202020204" pitchFamily="34" charset="0"/>
              </a:rPr>
              <a:t>people with psychosocial, intellectual or cognitive disabilities</a:t>
            </a:r>
            <a:r>
              <a:rPr lang="en-GB" dirty="0">
                <a:latin typeface="Calibri" panose="020F0502020204030204" pitchFamily="34" charset="0"/>
                <a:ea typeface="Times New Roman" panose="02020603050405020304" pitchFamily="18" charset="0"/>
                <a:cs typeface="Calibri" panose="020F0502020204030204" pitchFamily="34" charset="0"/>
              </a:rPr>
              <a:t> are often disregarded and ignored. This article makes sure they have a right to express themselves freely and emphasizes that their views should be valued and respected.</a:t>
            </a:r>
            <a:endParaRPr lang="x-none" dirty="0">
              <a:latin typeface="Calibri" panose="020F0502020204030204" pitchFamily="34" charset="0"/>
              <a:ea typeface="SimSun" panose="02010600030101010101" pitchFamily="2" charset="-122"/>
              <a:cs typeface="Arial" panose="020B0604020202020204" pitchFamily="34" charset="0"/>
            </a:endParaRPr>
          </a:p>
        </p:txBody>
      </p:sp>
      <p:sp>
        <p:nvSpPr>
          <p:cNvPr id="4" name="Slide Number Placeholder 3"/>
          <p:cNvSpPr>
            <a:spLocks noGrp="1"/>
          </p:cNvSpPr>
          <p:nvPr>
            <p:ph type="sldNum" sz="quarter" idx="5"/>
          </p:nvPr>
        </p:nvSpPr>
        <p:spPr/>
        <p:txBody>
          <a:bodyPr/>
          <a:lstStyle/>
          <a:p>
            <a:fld id="{B30A59C1-2D98-4297-91D0-BBB9964FC570}" type="slidenum">
              <a:rPr lang="x-none" smtClean="0"/>
              <a:t>89</a:t>
            </a:fld>
            <a:endParaRPr lang="x-none"/>
          </a:p>
        </p:txBody>
      </p:sp>
    </p:spTree>
    <p:extLst>
      <p:ext uri="{BB962C8B-B14F-4D97-AF65-F5344CB8AC3E}">
        <p14:creationId xmlns:p14="http://schemas.microsoft.com/office/powerpoint/2010/main" val="157528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39888" y="211138"/>
            <a:ext cx="3530600" cy="1987550"/>
          </a:xfrm>
        </p:spPr>
      </p:sp>
      <p:sp>
        <p:nvSpPr>
          <p:cNvPr id="3" name="Notes Placeholder 2"/>
          <p:cNvSpPr>
            <a:spLocks noGrp="1"/>
          </p:cNvSpPr>
          <p:nvPr>
            <p:ph type="body" idx="1"/>
          </p:nvPr>
        </p:nvSpPr>
        <p:spPr>
          <a:xfrm>
            <a:off x="484429" y="2198739"/>
            <a:ext cx="6059821" cy="7243414"/>
          </a:xfrm>
        </p:spPr>
        <p:txBody>
          <a:bodyPr/>
          <a:lstStyle/>
          <a:p>
            <a:pPr algn="just">
              <a:spcAft>
                <a:spcPts val="600"/>
              </a:spcAft>
            </a:pPr>
            <a:r>
              <a:rPr lang="en-GB" sz="1100" b="1" i="1" dirty="0">
                <a:latin typeface="Calibri" panose="020F0502020204030204" pitchFamily="34" charset="0"/>
                <a:ea typeface="SimSun" panose="02010600030101010101" pitchFamily="2" charset="-122"/>
                <a:cs typeface="Arial" panose="020B0604020202020204" pitchFamily="34" charset="0"/>
              </a:rPr>
              <a:t>Exercise 1.1: Rights of people with psychosocial, intellectual or cognitive disabilities (30 min.)</a:t>
            </a:r>
            <a:endParaRPr lang="x-none" sz="1100" dirty="0">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This exercise involves thinking about the human rights explored in the </a:t>
            </a:r>
            <a:r>
              <a:rPr lang="en-GB" sz="1100" i="1" dirty="0">
                <a:solidFill>
                  <a:srgbClr val="4F81BD"/>
                </a:solidFill>
                <a:latin typeface="Calibri" panose="020F0502020204030204" pitchFamily="34" charset="0"/>
                <a:ea typeface="SimSun" panose="02010600030101010101" pitchFamily="2" charset="-122"/>
                <a:cs typeface="Arial" panose="020B0604020202020204" pitchFamily="34" charset="0"/>
              </a:rPr>
              <a:t>Human rights </a:t>
            </a: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module and how they relate to people with psychosocial, intellectual or cognitive disabilities. </a:t>
            </a:r>
            <a:endParaRPr lang="x-none" sz="1100" dirty="0">
              <a:latin typeface="Calibri" panose="020F0502020204030204" pitchFamily="34" charset="0"/>
              <a:ea typeface="SimSun" panose="02010600030101010101" pitchFamily="2" charset="-122"/>
              <a:cs typeface="Arial" panose="020B0604020202020204" pitchFamily="34" charset="0"/>
            </a:endParaRPr>
          </a:p>
          <a:p>
            <a:pPr marR="60325" algn="just">
              <a:spcAft>
                <a:spcPts val="600"/>
              </a:spcAft>
            </a:pPr>
            <a:r>
              <a:rPr lang="en-GB" sz="1100" dirty="0">
                <a:solidFill>
                  <a:srgbClr val="4F81BD"/>
                </a:solidFill>
                <a:latin typeface="Calibri" panose="020F0502020204030204" pitchFamily="34" charset="0"/>
                <a:ea typeface="SimSun" panose="02010600030101010101" pitchFamily="2" charset="-122"/>
                <a:cs typeface="Calibri" panose="020F0502020204030204" pitchFamily="34" charset="0"/>
              </a:rPr>
              <a:t>Ask participants to look at their copy of</a:t>
            </a:r>
            <a:r>
              <a:rPr lang="en-GB" sz="1100" dirty="0">
                <a:solidFill>
                  <a:srgbClr val="4F81BD"/>
                </a:solidFill>
                <a:latin typeface="Calibri" panose="020F0502020204030204" pitchFamily="34" charset="0"/>
                <a:ea typeface="SimSun" panose="02010600030101010101" pitchFamily="2" charset="-122"/>
                <a:cs typeface="Calibri" panose="020F0502020204030204" pitchFamily="34" charset="0"/>
                <a:hlinkClick r:id="rId3">
                  <a:extLst>
                    <a:ext uri="{A12FA001-AC4F-418D-AE19-62706E023703}">
                      <ahyp:hlinkClr xmlns:ahyp="http://schemas.microsoft.com/office/drawing/2018/hyperlinkcolor" val="tx"/>
                    </a:ext>
                  </a:extLst>
                </a:hlinkClick>
              </a:rPr>
              <a:t> the Universal Declaration of Human Rights (UDHR</a:t>
            </a:r>
            <a:r>
              <a:rPr lang="en-GB" sz="1100" u="sng" dirty="0">
                <a:solidFill>
                  <a:srgbClr val="4F81BD"/>
                </a:solidFill>
                <a:latin typeface="Calibri" panose="020F0502020204030204" pitchFamily="34" charset="0"/>
                <a:ea typeface="SimSun" panose="02010600030101010101" pitchFamily="2" charset="-122"/>
                <a:cs typeface="Calibri" panose="020F0502020204030204" pitchFamily="34" charset="0"/>
              </a:rPr>
              <a:t>) </a:t>
            </a:r>
            <a:r>
              <a:rPr lang="en-GB" sz="1100" dirty="0">
                <a:solidFill>
                  <a:srgbClr val="4F81BD"/>
                </a:solidFill>
                <a:latin typeface="Calibri" panose="020F0502020204030204" pitchFamily="34" charset="0"/>
                <a:ea typeface="SimSun" panose="02010600030101010101" pitchFamily="2" charset="-122"/>
                <a:cs typeface="Calibri" panose="020F0502020204030204" pitchFamily="34" charset="0"/>
              </a:rPr>
              <a:t>(Annex 3). The Convention on the Rights on Persons with Disabilities (CRPD) will be introduced in the next topic.</a:t>
            </a:r>
            <a:endParaRPr lang="x-none" sz="1100" dirty="0">
              <a:latin typeface="Calibri" panose="020F0502020204030204" pitchFamily="34" charset="0"/>
              <a:ea typeface="SimSun" panose="02010600030101010101" pitchFamily="2" charset="-122"/>
              <a:cs typeface="Arial" panose="020B0604020202020204" pitchFamily="34" charset="0"/>
            </a:endParaRPr>
          </a:p>
          <a:p>
            <a:pPr>
              <a:spcAft>
                <a:spcPts val="600"/>
              </a:spcAft>
            </a:pPr>
            <a:r>
              <a:rPr lang="en-GB" sz="1100" dirty="0">
                <a:solidFill>
                  <a:srgbClr val="4F81BD"/>
                </a:solidFill>
                <a:latin typeface="Calibri" panose="020F0502020204030204" pitchFamily="34" charset="0"/>
                <a:ea typeface="SimSun" panose="02010600030101010101" pitchFamily="2" charset="-122"/>
                <a:cs typeface="Calibri" panose="020F0502020204030204" pitchFamily="34" charset="0"/>
              </a:rPr>
              <a:t>Different language versions of the UDHR can be found here: </a:t>
            </a:r>
            <a:r>
              <a:rPr lang="en-GB" sz="1100"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4">
                  <a:extLst>
                    <a:ext uri="{A12FA001-AC4F-418D-AE19-62706E023703}">
                      <ahyp:hlinkClr xmlns:ahyp="http://schemas.microsoft.com/office/drawing/2018/hyperlinkcolor" val="tx"/>
                    </a:ext>
                  </a:extLst>
                </a:hlinkClick>
              </a:rPr>
              <a:t>https://udhr.audio/</a:t>
            </a:r>
            <a:r>
              <a:rPr lang="en-GB" sz="1100" dirty="0">
                <a:solidFill>
                  <a:srgbClr val="4F81BD"/>
                </a:solidFill>
                <a:latin typeface="Calibri" panose="020F0502020204030204" pitchFamily="34" charset="0"/>
                <a:ea typeface="SimSun" panose="02010600030101010101" pitchFamily="2" charset="-122"/>
                <a:cs typeface="Calibri" panose="020F0502020204030204" pitchFamily="34" charset="0"/>
              </a:rPr>
              <a:t>. </a:t>
            </a:r>
            <a:endParaRPr lang="x-none" sz="1100" dirty="0">
              <a:latin typeface="Calibri" panose="020F0502020204030204" pitchFamily="34" charset="0"/>
              <a:ea typeface="SimSun" panose="02010600030101010101" pitchFamily="2" charset="-122"/>
              <a:cs typeface="Arial" panose="020B0604020202020204" pitchFamily="34" charset="0"/>
            </a:endParaRPr>
          </a:p>
          <a:p>
            <a:r>
              <a:rPr lang="en-GB" sz="1100" dirty="0">
                <a:solidFill>
                  <a:srgbClr val="4F81BD"/>
                </a:solidFill>
                <a:latin typeface="Calibri" panose="020F0502020204030204" pitchFamily="34" charset="0"/>
                <a:ea typeface="SimSun" panose="02010600030101010101" pitchFamily="2" charset="-122"/>
                <a:cs typeface="Calibri" panose="020F0502020204030204" pitchFamily="34" charset="0"/>
              </a:rPr>
              <a:t>The UDHR in sign language can be found here: </a:t>
            </a:r>
            <a:endParaRPr lang="x-none" sz="1100" dirty="0">
              <a:latin typeface="Calibri" panose="020F0502020204030204" pitchFamily="34" charset="0"/>
              <a:ea typeface="SimSun" panose="02010600030101010101" pitchFamily="2" charset="-122"/>
              <a:cs typeface="Arial" panose="020B0604020202020204" pitchFamily="34" charset="0"/>
            </a:endParaRPr>
          </a:p>
          <a:p>
            <a:pPr algn="just"/>
            <a:r>
              <a:rPr lang="en-GB" sz="1100"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5">
                  <a:extLst>
                    <a:ext uri="{A12FA001-AC4F-418D-AE19-62706E023703}">
                      <ahyp:hlinkClr xmlns:ahyp="http://schemas.microsoft.com/office/drawing/2018/hyperlinkcolor" val="tx"/>
                    </a:ext>
                  </a:extLst>
                </a:hlinkClick>
              </a:rPr>
              <a:t>http://www.ohchr.org/EN/UDHR/Pages/UDHRinsignlanguages.aspx</a:t>
            </a:r>
            <a:r>
              <a:rPr lang="en-GB" sz="1100" dirty="0">
                <a:solidFill>
                  <a:srgbClr val="4F81BD"/>
                </a:solidFill>
                <a:latin typeface="Calibri" panose="020F0502020204030204" pitchFamily="34" charset="0"/>
                <a:ea typeface="SimSun" panose="02010600030101010101" pitchFamily="2" charset="-122"/>
                <a:cs typeface="Calibri" panose="020F0502020204030204" pitchFamily="34" charset="0"/>
              </a:rPr>
              <a:t>. </a:t>
            </a:r>
            <a:endParaRPr lang="x-none" sz="1100" dirty="0">
              <a:latin typeface="Calibri" panose="020F0502020204030204" pitchFamily="34" charset="0"/>
              <a:ea typeface="SimSun" panose="02010600030101010101" pitchFamily="2" charset="-122"/>
              <a:cs typeface="Arial" panose="020B0604020202020204" pitchFamily="34" charset="0"/>
            </a:endParaRPr>
          </a:p>
          <a:p>
            <a:pPr marR="60325" algn="just"/>
            <a:r>
              <a:rPr lang="en-GB" sz="1100" dirty="0">
                <a:solidFill>
                  <a:srgbClr val="4F81BD"/>
                </a:solidFill>
                <a:latin typeface="Calibri" panose="020F0502020204030204" pitchFamily="34" charset="0"/>
                <a:ea typeface="SimSun" panose="02010600030101010101" pitchFamily="2" charset="-122"/>
                <a:cs typeface="Calibri" panose="020F0502020204030204" pitchFamily="34" charset="0"/>
              </a:rPr>
              <a:t> </a:t>
            </a:r>
          </a:p>
          <a:p>
            <a:pPr marR="60325" algn="just">
              <a:spcAft>
                <a:spcPts val="300"/>
              </a:spcAft>
            </a:pPr>
            <a:r>
              <a:rPr lang="en-GB" sz="1100" dirty="0">
                <a:solidFill>
                  <a:srgbClr val="4F81BD"/>
                </a:solidFill>
                <a:latin typeface="Calibri" panose="020F0502020204030204" pitchFamily="34" charset="0"/>
                <a:ea typeface="SimSun" panose="02010600030101010101" pitchFamily="2" charset="-122"/>
                <a:cs typeface="Calibri" panose="020F0502020204030204" pitchFamily="34" charset="0"/>
              </a:rPr>
              <a:t>Ask participants the following question:</a:t>
            </a:r>
            <a:endParaRPr lang="x-none" sz="1100" dirty="0">
              <a:latin typeface="Calibri" panose="020F0502020204030204" pitchFamily="34" charset="0"/>
              <a:ea typeface="SimSun" panose="02010600030101010101" pitchFamily="2" charset="-122"/>
              <a:cs typeface="Arial" panose="020B0604020202020204" pitchFamily="34" charset="0"/>
            </a:endParaRPr>
          </a:p>
          <a:p>
            <a:pPr marR="60325" algn="just">
              <a:spcAft>
                <a:spcPts val="300"/>
              </a:spcAft>
            </a:pPr>
            <a:r>
              <a:rPr lang="en-GB" sz="1100" b="1" dirty="0">
                <a:latin typeface="Calibri" panose="020F0502020204030204" pitchFamily="34" charset="0"/>
                <a:ea typeface="SimSun" panose="02010600030101010101" pitchFamily="2" charset="-122"/>
                <a:cs typeface="Calibri" panose="020F0502020204030204" pitchFamily="34" charset="0"/>
              </a:rPr>
              <a:t>Do you think people with psychosocial, intellectual or cognitive disabilities are able to enjoy the rights in the UDHR? </a:t>
            </a:r>
            <a:endParaRPr lang="x-none" sz="1100" b="1" dirty="0">
              <a:latin typeface="Calibri" panose="020F0502020204030204" pitchFamily="34" charset="0"/>
              <a:ea typeface="SimSun" panose="02010600030101010101" pitchFamily="2" charset="-122"/>
              <a:cs typeface="Arial" panose="020B0604020202020204" pitchFamily="34" charset="0"/>
            </a:endParaRPr>
          </a:p>
          <a:p>
            <a:pPr marR="60325" algn="just">
              <a:spcAft>
                <a:spcPts val="300"/>
              </a:spcAft>
            </a:pPr>
            <a:r>
              <a:rPr lang="en-GB" sz="1100" dirty="0">
                <a:solidFill>
                  <a:srgbClr val="4F81BD"/>
                </a:solidFill>
                <a:latin typeface="Calibri" panose="020F0502020204030204" pitchFamily="34" charset="0"/>
                <a:ea typeface="SimSun" panose="02010600030101010101" pitchFamily="2" charset="-122"/>
                <a:cs typeface="Calibri" panose="020F0502020204030204" pitchFamily="34" charset="0"/>
              </a:rPr>
              <a:t>The objective here is to let participants think about real-life experiences that might affect these groups of people and to let them link these experiences with human rights issues. </a:t>
            </a:r>
            <a:endParaRPr lang="x-none" sz="1100" dirty="0">
              <a:latin typeface="Calibri" panose="020F0502020204030204" pitchFamily="34" charset="0"/>
              <a:ea typeface="SimSun" panose="02010600030101010101" pitchFamily="2" charset="-122"/>
              <a:cs typeface="Arial" panose="020B0604020202020204" pitchFamily="34" charset="0"/>
            </a:endParaRPr>
          </a:p>
          <a:p>
            <a:pPr marR="60325" algn="just">
              <a:spcAft>
                <a:spcPts val="300"/>
              </a:spcAft>
            </a:pPr>
            <a:r>
              <a:rPr lang="en-GB" sz="1100" dirty="0">
                <a:solidFill>
                  <a:srgbClr val="4F81BD"/>
                </a:solidFill>
                <a:latin typeface="Calibri" panose="020F0502020204030204" pitchFamily="34" charset="0"/>
                <a:ea typeface="SimSun" panose="02010600030101010101" pitchFamily="2" charset="-122"/>
                <a:cs typeface="Calibri" panose="020F0502020204030204" pitchFamily="34" charset="0"/>
              </a:rPr>
              <a:t>Participants might answer that people with psychosocial, intellectual or cognitive disabilities cannot enjoy a number of different rights. For example: </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spcBef>
                <a:spcPts val="0"/>
              </a:spcBef>
              <a:spcAft>
                <a:spcPts val="0"/>
              </a:spcAft>
              <a:buFont typeface="Symbol" panose="05050102010706020507" pitchFamily="18" charset="2"/>
              <a:buChar char=""/>
            </a:pPr>
            <a:r>
              <a:rPr lang="en-GB" sz="1100" b="1" dirty="0">
                <a:solidFill>
                  <a:srgbClr val="4F81BD"/>
                </a:solidFill>
                <a:latin typeface="Calibri" panose="020F0502020204030204" pitchFamily="34" charset="0"/>
                <a:ea typeface="SimSun" panose="02010600030101010101" pitchFamily="2" charset="-122"/>
                <a:cs typeface="Calibri" panose="020F0502020204030204" pitchFamily="34" charset="0"/>
              </a:rPr>
              <a:t>Article 5</a:t>
            </a:r>
            <a:r>
              <a:rPr lang="en-GB" sz="1100" dirty="0">
                <a:solidFill>
                  <a:srgbClr val="4F81BD"/>
                </a:solidFill>
                <a:latin typeface="Calibri" panose="020F0502020204030204" pitchFamily="34" charset="0"/>
                <a:ea typeface="SimSun" panose="02010600030101010101" pitchFamily="2" charset="-122"/>
                <a:cs typeface="Calibri" panose="020F0502020204030204" pitchFamily="34" charset="0"/>
              </a:rPr>
              <a:t>: They are subjected to forced treatment and other interventions against their will which cause severe pain and suffering and can amount to torture and ill-treatment. </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spcBef>
                <a:spcPts val="0"/>
              </a:spcBef>
              <a:spcAft>
                <a:spcPts val="0"/>
              </a:spcAft>
              <a:buFont typeface="Symbol" panose="05050102010706020507" pitchFamily="18" charset="2"/>
              <a:buChar char=""/>
            </a:pPr>
            <a:r>
              <a:rPr lang="en-GB" sz="1100" b="1" dirty="0">
                <a:solidFill>
                  <a:srgbClr val="4F81BD"/>
                </a:solidFill>
                <a:latin typeface="Calibri" panose="020F0502020204030204" pitchFamily="34" charset="0"/>
                <a:ea typeface="SimSun" panose="02010600030101010101" pitchFamily="2" charset="-122"/>
                <a:cs typeface="Arial" panose="020B0604020202020204" pitchFamily="34" charset="0"/>
              </a:rPr>
              <a:t>Article 19:</a:t>
            </a: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 They are often denied the right to express themselves and to have their opinions heard. </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spcBef>
                <a:spcPts val="0"/>
              </a:spcBef>
              <a:spcAft>
                <a:spcPts val="0"/>
              </a:spcAft>
              <a:buFont typeface="Symbol" panose="05050102010706020507" pitchFamily="18" charset="2"/>
              <a:buChar char=""/>
            </a:pPr>
            <a:r>
              <a:rPr lang="en-GB" sz="1100" b="1" dirty="0">
                <a:solidFill>
                  <a:srgbClr val="4F81BD"/>
                </a:solidFill>
                <a:latin typeface="Calibri" panose="020F0502020204030204" pitchFamily="34" charset="0"/>
                <a:ea typeface="SimSun" panose="02010600030101010101" pitchFamily="2" charset="-122"/>
                <a:cs typeface="Calibri" panose="020F0502020204030204" pitchFamily="34" charset="0"/>
              </a:rPr>
              <a:t>Article 16:</a:t>
            </a:r>
            <a:r>
              <a:rPr lang="en-GB" sz="1100" dirty="0">
                <a:solidFill>
                  <a:srgbClr val="4F81BD"/>
                </a:solidFill>
                <a:latin typeface="Calibri" panose="020F0502020204030204" pitchFamily="34" charset="0"/>
                <a:ea typeface="SimSun" panose="02010600030101010101" pitchFamily="2" charset="-122"/>
                <a:cs typeface="Calibri" panose="020F0502020204030204" pitchFamily="34" charset="0"/>
              </a:rPr>
              <a:t> Their right to marry and start a family is often violated. </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spcBef>
                <a:spcPts val="0"/>
              </a:spcBef>
              <a:spcAft>
                <a:spcPts val="0"/>
              </a:spcAft>
              <a:buFont typeface="Symbol" panose="05050102010706020507" pitchFamily="18" charset="2"/>
              <a:buChar char=""/>
            </a:pPr>
            <a:r>
              <a:rPr lang="en-GB" sz="1100" b="1" dirty="0">
                <a:solidFill>
                  <a:srgbClr val="4F81BD"/>
                </a:solidFill>
                <a:latin typeface="Calibri" panose="020F0502020204030204" pitchFamily="34" charset="0"/>
                <a:ea typeface="SimSun" panose="02010600030101010101" pitchFamily="2" charset="-122"/>
                <a:cs typeface="Calibri" panose="020F0502020204030204" pitchFamily="34" charset="0"/>
              </a:rPr>
              <a:t>Article 13:</a:t>
            </a:r>
            <a:r>
              <a:rPr lang="en-GB" sz="1100" dirty="0">
                <a:solidFill>
                  <a:srgbClr val="4F81BD"/>
                </a:solidFill>
                <a:latin typeface="Calibri" panose="020F0502020204030204" pitchFamily="34" charset="0"/>
                <a:ea typeface="SimSun" panose="02010600030101010101" pitchFamily="2" charset="-122"/>
                <a:cs typeface="Calibri" panose="020F0502020204030204" pitchFamily="34" charset="0"/>
              </a:rPr>
              <a:t> They are often denied the right to freedom of movement (e.g. when they are detained by mental health or social services).</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spcBef>
                <a:spcPts val="0"/>
              </a:spcBef>
              <a:spcAft>
                <a:spcPts val="0"/>
              </a:spcAft>
              <a:buFont typeface="Symbol" panose="05050102010706020507" pitchFamily="18" charset="2"/>
              <a:buChar char=""/>
            </a:pPr>
            <a:r>
              <a:rPr lang="en-GB" sz="1100" b="1" dirty="0">
                <a:solidFill>
                  <a:srgbClr val="4F81BD"/>
                </a:solidFill>
                <a:latin typeface="Calibri" panose="020F0502020204030204" pitchFamily="34" charset="0"/>
                <a:ea typeface="SimSun" panose="02010600030101010101" pitchFamily="2" charset="-122"/>
                <a:cs typeface="Arial" panose="020B0604020202020204" pitchFamily="34" charset="0"/>
              </a:rPr>
              <a:t>Article 23:</a:t>
            </a: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 Their right to work is not always respected; </a:t>
            </a:r>
            <a:r>
              <a:rPr lang="en-GB" sz="1100" dirty="0">
                <a:solidFill>
                  <a:srgbClr val="4F81BD"/>
                </a:solidFill>
                <a:latin typeface="Calibri" panose="020F0502020204030204" pitchFamily="34" charset="0"/>
                <a:ea typeface="SimSun" panose="02010600030101010101" pitchFamily="2" charset="-122"/>
                <a:cs typeface="Calibri" panose="020F0502020204030204" pitchFamily="34" charset="0"/>
              </a:rPr>
              <a:t>people with psychosocial, intellectual or cognitive disabilities</a:t>
            </a: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 are often discriminated against by being denied employment opportunities or being dismissed from their job. </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spcBef>
                <a:spcPts val="0"/>
              </a:spcBef>
              <a:spcAft>
                <a:spcPts val="0"/>
              </a:spcAft>
              <a:buFont typeface="Symbol" panose="05050102010706020507" pitchFamily="18" charset="2"/>
              <a:buChar char=""/>
            </a:pPr>
            <a:r>
              <a:rPr lang="en-GB" sz="1100" b="1" dirty="0">
                <a:solidFill>
                  <a:srgbClr val="4F81BD"/>
                </a:solidFill>
                <a:latin typeface="Calibri" panose="020F0502020204030204" pitchFamily="34" charset="0"/>
                <a:ea typeface="SimSun" panose="02010600030101010101" pitchFamily="2" charset="-122"/>
                <a:cs typeface="Calibri" panose="020F0502020204030204" pitchFamily="34" charset="0"/>
              </a:rPr>
              <a:t>Article 25:</a:t>
            </a:r>
            <a:r>
              <a:rPr lang="en-GB" sz="1100" dirty="0">
                <a:solidFill>
                  <a:srgbClr val="4F81BD"/>
                </a:solidFill>
                <a:latin typeface="Calibri" panose="020F0502020204030204" pitchFamily="34" charset="0"/>
                <a:ea typeface="SimSun" panose="02010600030101010101" pitchFamily="2" charset="-122"/>
                <a:cs typeface="Calibri" panose="020F0502020204030204" pitchFamily="34" charset="0"/>
              </a:rPr>
              <a:t> </a:t>
            </a: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Many </a:t>
            </a:r>
            <a:r>
              <a:rPr lang="en-GB" sz="1100" dirty="0">
                <a:solidFill>
                  <a:srgbClr val="4F81BD"/>
                </a:solidFill>
                <a:latin typeface="Calibri" panose="020F0502020204030204" pitchFamily="34" charset="0"/>
                <a:ea typeface="SimSun" panose="02010600030101010101" pitchFamily="2" charset="-122"/>
                <a:cs typeface="Calibri" panose="020F0502020204030204" pitchFamily="34" charset="0"/>
              </a:rPr>
              <a:t>people with psychosocial, intellectual or cognitive disabilities</a:t>
            </a: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 do not have access to good-quality services for physical or mental health or to services or supports that they may require to achieve an adequate standard of living in the community.</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spcBef>
                <a:spcPts val="0"/>
              </a:spcBef>
              <a:spcAft>
                <a:spcPts val="300"/>
              </a:spcAft>
              <a:buFont typeface="Symbol" panose="05050102010706020507" pitchFamily="18" charset="2"/>
              <a:buChar char=""/>
            </a:pPr>
            <a:r>
              <a:rPr lang="en-GB" sz="1100" b="1" dirty="0">
                <a:solidFill>
                  <a:srgbClr val="4F81BD"/>
                </a:solidFill>
                <a:latin typeface="Calibri" panose="020F0502020204030204" pitchFamily="34" charset="0"/>
                <a:ea typeface="SimSun" panose="02010600030101010101" pitchFamily="2" charset="-122"/>
                <a:cs typeface="Calibri" panose="020F0502020204030204" pitchFamily="34" charset="0"/>
              </a:rPr>
              <a:t>Articles 9 and 10:</a:t>
            </a:r>
            <a:r>
              <a:rPr lang="en-GB" sz="1100" dirty="0">
                <a:solidFill>
                  <a:srgbClr val="4F81BD"/>
                </a:solidFill>
                <a:latin typeface="Calibri" panose="020F0502020204030204" pitchFamily="34" charset="0"/>
                <a:ea typeface="SimSun" panose="02010600030101010101" pitchFamily="2" charset="-122"/>
                <a:cs typeface="Calibri" panose="020F0502020204030204" pitchFamily="34" charset="0"/>
              </a:rPr>
              <a:t> The right not to be subjected to arbitrary arrest or detention is also often violated, as members of these groups are often detained in mental health or social services without their consent. </a:t>
            </a:r>
            <a:endParaRPr lang="x-none" sz="1100" dirty="0">
              <a:latin typeface="Calibri" panose="020F0502020204030204" pitchFamily="34" charset="0"/>
              <a:ea typeface="SimSun" panose="02010600030101010101" pitchFamily="2" charset="-122"/>
              <a:cs typeface="Arial" panose="020B0604020202020204" pitchFamily="34" charset="0"/>
            </a:endParaRPr>
          </a:p>
          <a:p>
            <a:pPr marR="60325" algn="just"/>
            <a:r>
              <a:rPr lang="en-GB" sz="1100" dirty="0">
                <a:solidFill>
                  <a:srgbClr val="4F81BD"/>
                </a:solidFill>
                <a:latin typeface="Calibri" panose="020F0502020204030204" pitchFamily="34" charset="0"/>
                <a:ea typeface="SimSun" panose="02010600030101010101" pitchFamily="2" charset="-122"/>
                <a:cs typeface="Calibri" panose="020F0502020204030204" pitchFamily="34" charset="0"/>
              </a:rPr>
              <a:t>It may become apparent from the discussion that people with psychosocial, intellectual or cognitive disabilities</a:t>
            </a: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 may be denied nearly all of the rights within the UDHR, in which case the facilitator should highlight this fact to participants</a:t>
            </a:r>
            <a:r>
              <a:rPr lang="en-GB" sz="1100" dirty="0">
                <a:solidFill>
                  <a:srgbClr val="4F81BD"/>
                </a:solidFill>
                <a:latin typeface="Calibri" panose="020F0502020204030204" pitchFamily="34" charset="0"/>
                <a:ea typeface="SimSun" panose="02010600030101010101" pitchFamily="2" charset="-122"/>
                <a:cs typeface="Calibri" panose="020F0502020204030204" pitchFamily="34" charset="0"/>
              </a:rPr>
              <a:t>. </a:t>
            </a:r>
            <a:endParaRPr lang="x-none" sz="1100" dirty="0">
              <a:latin typeface="Calibri" panose="020F0502020204030204" pitchFamily="34" charset="0"/>
              <a:ea typeface="SimSun" panose="02010600030101010101" pitchFamily="2" charset="-122"/>
              <a:cs typeface="Arial" panose="020B0604020202020204" pitchFamily="34" charset="0"/>
            </a:endParaRPr>
          </a:p>
          <a:p>
            <a:endParaRPr lang="en-US" sz="1100" dirty="0"/>
          </a:p>
        </p:txBody>
      </p:sp>
      <p:sp>
        <p:nvSpPr>
          <p:cNvPr id="4" name="Slide Number Placeholder 3"/>
          <p:cNvSpPr>
            <a:spLocks noGrp="1"/>
          </p:cNvSpPr>
          <p:nvPr>
            <p:ph type="sldNum" sz="quarter" idx="5"/>
          </p:nvPr>
        </p:nvSpPr>
        <p:spPr/>
        <p:txBody>
          <a:bodyPr/>
          <a:lstStyle/>
          <a:p>
            <a:fld id="{91600A8A-902E-430E-A833-453AE05FDB61}" type="slidenum">
              <a:rPr lang="en-GB" smtClean="0"/>
              <a:t>9</a:t>
            </a:fld>
            <a:endParaRPr lang="en-GB"/>
          </a:p>
        </p:txBody>
      </p:sp>
    </p:spTree>
    <p:extLst>
      <p:ext uri="{BB962C8B-B14F-4D97-AF65-F5344CB8AC3E}">
        <p14:creationId xmlns:p14="http://schemas.microsoft.com/office/powerpoint/2010/main" val="261880934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60325" indent="-171450" algn="just">
              <a:lnSpc>
                <a:spcPct val="115000"/>
              </a:lnSpc>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This article means that there is a special responsibility to provide information to people with disabilities in a way that they can access and understand. </a:t>
            </a:r>
          </a:p>
          <a:p>
            <a:pPr marL="628650" marR="60325" lvl="1" indent="-171450" algn="just">
              <a:lnSpc>
                <a:spcPct val="115000"/>
              </a:lnSpc>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This may include providing for easy-to-read/simple language text, giving additional explanations, taking more time, using sign language, Braille, pictograms and interactive tools.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lnSpc>
                <a:spcPct val="115000"/>
              </a:lnSpc>
              <a:buFont typeface="Arial" panose="020B0604020202020204" pitchFamily="34" charset="0"/>
              <a:buChar char="•"/>
            </a:pP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buFont typeface="Arial" panose="020B0604020202020204" pitchFamily="34" charset="0"/>
              <a:buChar char="•"/>
            </a:pPr>
            <a:r>
              <a:rPr lang="en-GB" dirty="0">
                <a:latin typeface="Calibri" panose="020F0502020204030204" pitchFamily="34" charset="0"/>
                <a:ea typeface="Times New Roman" panose="02020603050405020304" pitchFamily="18" charset="0"/>
              </a:rPr>
              <a:t>Any information for the general public, whether provided by states or by private entities, should also be made accessible to persons with disabilities</a:t>
            </a:r>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90</a:t>
            </a:fld>
            <a:endParaRPr lang="x-none"/>
          </a:p>
        </p:txBody>
      </p:sp>
    </p:spTree>
    <p:extLst>
      <p:ext uri="{BB962C8B-B14F-4D97-AF65-F5344CB8AC3E}">
        <p14:creationId xmlns:p14="http://schemas.microsoft.com/office/powerpoint/2010/main" val="391388970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1938" y="1044575"/>
            <a:ext cx="3471862" cy="1954213"/>
          </a:xfrm>
        </p:spPr>
      </p:sp>
      <p:sp>
        <p:nvSpPr>
          <p:cNvPr id="3" name="Notes Placeholder 2"/>
          <p:cNvSpPr>
            <a:spLocks noGrp="1"/>
          </p:cNvSpPr>
          <p:nvPr>
            <p:ph type="body" idx="1"/>
          </p:nvPr>
        </p:nvSpPr>
        <p:spPr>
          <a:xfrm>
            <a:off x="317197" y="3715420"/>
            <a:ext cx="5810713" cy="5726733"/>
          </a:xfrm>
        </p:spPr>
        <p:txBody>
          <a:bodyPr/>
          <a:lstStyle/>
          <a:p>
            <a:pPr marR="60325" algn="just">
              <a:lnSpc>
                <a:spcPct val="115000"/>
              </a:lnSpc>
            </a:pPr>
            <a:r>
              <a:rPr lang="en-GB" b="1" u="sng" dirty="0">
                <a:latin typeface="Calibri" panose="020F0502020204030204" pitchFamily="34" charset="0"/>
                <a:ea typeface="Times New Roman" panose="02020603050405020304" pitchFamily="18" charset="0"/>
                <a:cs typeface="Calibri" panose="020F0502020204030204" pitchFamily="34" charset="0"/>
              </a:rPr>
              <a:t>Article 22: Respect for privacy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pPr>
            <a:r>
              <a:rPr lang="en-GB"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According to article 22, no one should:</a:t>
            </a:r>
            <a:endParaRPr lang="x-none" dirty="0">
              <a:latin typeface="Calibri" panose="020F0502020204030204" pitchFamily="34" charset="0"/>
              <a:ea typeface="SimSun" panose="02010600030101010101" pitchFamily="2" charset="-122"/>
              <a:cs typeface="Arial" panose="020B0604020202020204" pitchFamily="34" charset="0"/>
            </a:endParaRPr>
          </a:p>
          <a:p>
            <a:pPr marL="800100" marR="60325" lvl="1" indent="-342900">
              <a:lnSpc>
                <a:spcPct val="115000"/>
              </a:lnSpc>
              <a:buFont typeface="Calibri" panose="020F0502020204030204" pitchFamily="34" charset="0"/>
              <a:buChar char="-"/>
              <a:tabLst>
                <a:tab pos="457200" algn="l"/>
              </a:tabLst>
            </a:pPr>
            <a:r>
              <a:rPr lang="en-GB" dirty="0">
                <a:latin typeface="Calibri" panose="020F0502020204030204" pitchFamily="34" charset="0"/>
                <a:ea typeface="Times New Roman" panose="02020603050405020304" pitchFamily="18" charset="0"/>
                <a:cs typeface="Calibri" panose="020F0502020204030204" pitchFamily="34" charset="0"/>
              </a:rPr>
              <a:t>interfere with the privacy, family life, home or correspondence of persons with disabilities;</a:t>
            </a:r>
            <a:endParaRPr lang="x-none" dirty="0">
              <a:latin typeface="Calibri" panose="020F0502020204030204" pitchFamily="34" charset="0"/>
              <a:ea typeface="SimSun" panose="02010600030101010101" pitchFamily="2" charset="-122"/>
              <a:cs typeface="Arial" panose="020B0604020202020204" pitchFamily="34" charset="0"/>
            </a:endParaRPr>
          </a:p>
          <a:p>
            <a:pPr marL="800100" marR="60325" lvl="1" indent="-342900">
              <a:lnSpc>
                <a:spcPct val="115000"/>
              </a:lnSpc>
              <a:buFont typeface="Calibri" panose="020F0502020204030204" pitchFamily="34" charset="0"/>
              <a:buChar char="-"/>
              <a:tabLst>
                <a:tab pos="457200" algn="l"/>
              </a:tabLst>
            </a:pPr>
            <a:r>
              <a:rPr lang="en-GB" dirty="0">
                <a:latin typeface="Calibri" panose="020F0502020204030204" pitchFamily="34" charset="0"/>
                <a:ea typeface="Times New Roman" panose="02020603050405020304" pitchFamily="18" charset="0"/>
                <a:cs typeface="Calibri" panose="020F0502020204030204" pitchFamily="34" charset="0"/>
              </a:rPr>
              <a:t>attack their honour and reputation.</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gn="just">
              <a:lnSpc>
                <a:spcPct val="115000"/>
              </a:lnSpc>
              <a:spcBef>
                <a:spcPts val="0"/>
              </a:spcBef>
              <a:spcAft>
                <a:spcPts val="0"/>
              </a:spcAft>
              <a:buFont typeface="Symbol" panose="05050102010706020507" pitchFamily="18" charset="2"/>
              <a:buChar char=""/>
              <a:tabLst>
                <a:tab pos="540385" algn="l"/>
              </a:tabLst>
            </a:pPr>
            <a:r>
              <a:rPr lang="en-GB" dirty="0">
                <a:latin typeface="Calibri" panose="020F0502020204030204" pitchFamily="34" charset="0"/>
                <a:ea typeface="Times New Roman" panose="02020603050405020304" pitchFamily="18" charset="0"/>
                <a:cs typeface="Calibri" panose="020F0502020204030204" pitchFamily="34" charset="0"/>
              </a:rPr>
              <a:t>Confidential information about people with disabilities (medical, social information, information about rehabilitation, etc.) which can be held, for instance, by medical or social services should be kept private.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gn="just">
              <a:lnSpc>
                <a:spcPct val="115000"/>
              </a:lnSpc>
              <a:spcBef>
                <a:spcPts val="0"/>
              </a:spcBef>
              <a:spcAft>
                <a:spcPts val="600"/>
              </a:spcAft>
              <a:buFont typeface="Symbol" panose="05050102010706020507" pitchFamily="18" charset="2"/>
              <a:buChar char=""/>
              <a:tabLst>
                <a:tab pos="540385" algn="l"/>
              </a:tabLst>
            </a:pPr>
            <a:r>
              <a:rPr lang="en-GB" dirty="0">
                <a:latin typeface="Calibri" panose="020F0502020204030204" pitchFamily="34" charset="0"/>
                <a:ea typeface="Times New Roman" panose="02020603050405020304" pitchFamily="18" charset="0"/>
                <a:cs typeface="Calibri" panose="020F0502020204030204" pitchFamily="34" charset="0"/>
              </a:rPr>
              <a:t>Best practices with regard to privacy in services allow individuals to retain control of information about themselves, to decide with whom the service provider can share the information, to access records about them at all times and to have records returned or destroyed when no longer necessary for a particular task being carried out by the service provider at the request of the individual.</a:t>
            </a:r>
            <a:endParaRPr lang="en-US"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gn="just">
              <a:lnSpc>
                <a:spcPct val="115000"/>
              </a:lnSpc>
              <a:spcBef>
                <a:spcPts val="0"/>
              </a:spcBef>
              <a:spcAft>
                <a:spcPts val="600"/>
              </a:spcAft>
              <a:buFont typeface="Symbol" panose="05050102010706020507" pitchFamily="18" charset="2"/>
              <a:buChar char=""/>
              <a:tabLst>
                <a:tab pos="540385" algn="l"/>
              </a:tabLst>
            </a:pPr>
            <a:r>
              <a:rPr lang="en-GB" dirty="0">
                <a:latin typeface="Calibri" panose="020F0502020204030204" pitchFamily="34" charset="0"/>
                <a:ea typeface="Times New Roman" panose="02020603050405020304" pitchFamily="18" charset="0"/>
                <a:cs typeface="Calibri" panose="020F0502020204030204" pitchFamily="34" charset="0"/>
              </a:rPr>
              <a:t>The right to privacy is very broad. For example</a:t>
            </a:r>
          </a:p>
          <a:p>
            <a:pPr marL="800100" marR="60325" lvl="1" indent="-342900" algn="just">
              <a:lnSpc>
                <a:spcPct val="115000"/>
              </a:lnSpc>
              <a:spcAft>
                <a:spcPts val="600"/>
              </a:spcAft>
              <a:buFont typeface="Symbol" panose="05050102010706020507" pitchFamily="18" charset="2"/>
              <a:buChar char=""/>
              <a:tabLst>
                <a:tab pos="540385" algn="l"/>
              </a:tabLst>
            </a:pPr>
            <a:r>
              <a:rPr lang="en-GB" dirty="0">
                <a:latin typeface="Calibri" panose="020F0502020204030204" pitchFamily="34" charset="0"/>
                <a:ea typeface="Times New Roman" panose="02020603050405020304" pitchFamily="18" charset="0"/>
                <a:cs typeface="Calibri" panose="020F0502020204030204" pitchFamily="34" charset="0"/>
              </a:rPr>
              <a:t>when mental health or other practitioners enter uninvited into people’s homes or rooms, they are violating the person’s right to privacy. </a:t>
            </a:r>
          </a:p>
          <a:p>
            <a:pPr marL="800100" marR="60325" lvl="1" indent="-342900" algn="just">
              <a:lnSpc>
                <a:spcPct val="115000"/>
              </a:lnSpc>
              <a:spcAft>
                <a:spcPts val="600"/>
              </a:spcAft>
              <a:buFont typeface="Symbol" panose="05050102010706020507" pitchFamily="18" charset="2"/>
              <a:buChar char=""/>
              <a:tabLst>
                <a:tab pos="540385" algn="l"/>
              </a:tabLst>
            </a:pPr>
            <a:r>
              <a:rPr lang="en-GB" dirty="0">
                <a:latin typeface="Calibri" panose="020F0502020204030204" pitchFamily="34" charset="0"/>
                <a:ea typeface="Times New Roman" panose="02020603050405020304" pitchFamily="18" charset="0"/>
                <a:cs typeface="Calibri" panose="020F0502020204030204" pitchFamily="34" charset="0"/>
              </a:rPr>
              <a:t>When mental health or social care institutions open and/or withhold people’s correspondence, this also violates their right to privacy.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endParaRPr lang="en-US" dirty="0">
              <a:solidFill>
                <a:srgbClr val="4F81BD"/>
              </a:solidFill>
              <a:latin typeface="Calibri" panose="020F0502020204030204" pitchFamily="34" charset="0"/>
              <a:ea typeface="Times New Roman" panose="02020603050405020304" pitchFamily="18" charset="0"/>
              <a:cs typeface="Calibri" panose="020F0502020204030204" pitchFamily="34" charset="0"/>
            </a:endParaRPr>
          </a:p>
          <a:p>
            <a:pPr marR="60325" algn="just">
              <a:lnSpc>
                <a:spcPct val="115000"/>
              </a:lnSpc>
            </a:pPr>
            <a:r>
              <a:rPr lang="en-US" dirty="0">
                <a:solidFill>
                  <a:srgbClr val="4F81BD"/>
                </a:solidFill>
                <a:latin typeface="Calibri" panose="020F0502020204030204" pitchFamily="34" charset="0"/>
                <a:ea typeface="Times New Roman" panose="02020603050405020304" pitchFamily="18" charset="0"/>
                <a:cs typeface="Calibri" panose="020F0502020204030204" pitchFamily="34" charset="0"/>
              </a:rPr>
              <a:t>Again, ask participants at this point whether any clarification is necessary.</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91</a:t>
            </a:fld>
            <a:endParaRPr lang="x-none"/>
          </a:p>
        </p:txBody>
      </p:sp>
    </p:spTree>
    <p:extLst>
      <p:ext uri="{BB962C8B-B14F-4D97-AF65-F5344CB8AC3E}">
        <p14:creationId xmlns:p14="http://schemas.microsoft.com/office/powerpoint/2010/main" val="416098000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2913" y="928688"/>
            <a:ext cx="3654425" cy="2055812"/>
          </a:xfrm>
        </p:spPr>
      </p:sp>
      <p:sp>
        <p:nvSpPr>
          <p:cNvPr id="3" name="Notes Placeholder 2"/>
          <p:cNvSpPr>
            <a:spLocks noGrp="1"/>
          </p:cNvSpPr>
          <p:nvPr>
            <p:ph type="body" idx="1"/>
          </p:nvPr>
        </p:nvSpPr>
        <p:spPr>
          <a:xfrm>
            <a:off x="680879" y="3280505"/>
            <a:ext cx="5537814" cy="5542066"/>
          </a:xfrm>
        </p:spPr>
        <p:txBody>
          <a:bodyPr/>
          <a:lstStyle/>
          <a:p>
            <a:pPr marR="60325" algn="just">
              <a:lnSpc>
                <a:spcPct val="115000"/>
              </a:lnSpc>
              <a:spcAft>
                <a:spcPts val="600"/>
              </a:spcAft>
            </a:pPr>
            <a:r>
              <a:rPr lang="en-US" b="1" u="sng" dirty="0">
                <a:latin typeface="Calibri" panose="020F0502020204030204" pitchFamily="34" charset="0"/>
                <a:ea typeface="Times New Roman" panose="02020603050405020304" pitchFamily="18" charset="0"/>
                <a:cs typeface="Calibri" panose="020F0502020204030204" pitchFamily="34" charset="0"/>
              </a:rPr>
              <a:t>Article 23: </a:t>
            </a:r>
            <a:r>
              <a:rPr lang="en-GB" b="1" u="sng" dirty="0">
                <a:latin typeface="Calibri" panose="020F0502020204030204" pitchFamily="34" charset="0"/>
                <a:ea typeface="Times New Roman" panose="02020603050405020304" pitchFamily="18" charset="0"/>
                <a:cs typeface="Calibri" panose="020F0502020204030204" pitchFamily="34" charset="0"/>
              </a:rPr>
              <a:t>Respect for home and the family</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spcAft>
                <a:spcPts val="600"/>
              </a:spcAft>
            </a:pPr>
            <a:r>
              <a:rPr lang="en-GB" dirty="0">
                <a:latin typeface="Calibri" panose="020F0502020204030204" pitchFamily="34" charset="0"/>
                <a:ea typeface="Times New Roman" panose="02020603050405020304" pitchFamily="18" charset="0"/>
                <a:cs typeface="Calibri" panose="020F0502020204030204" pitchFamily="34" charset="0"/>
              </a:rPr>
              <a:t>Respect for home and the family is also often denied to people with disabilities. They are often prevented from being in or experiencing personal and sexual relations and from leading their own family lives. The right to marry is often restricted for people with disability because of guardianship measures or eligibility criteria.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spcAft>
                <a:spcPts val="400"/>
              </a:spcAft>
            </a:pPr>
            <a:r>
              <a:rPr lang="en-GB" dirty="0">
                <a:latin typeface="Calibri" panose="020F0502020204030204" pitchFamily="34" charset="0"/>
                <a:ea typeface="Times New Roman" panose="02020603050405020304" pitchFamily="18" charset="0"/>
                <a:cs typeface="Calibri" panose="020F0502020204030204" pitchFamily="34" charset="0"/>
              </a:rPr>
              <a:t>According to article 23, people with disabilities should enjoy the same right to marry, have a family and have personal relationships as everyone else. Countries must support them in realizing this right. In particular, countries should ensure that people with disabilities have the following rights: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400"/>
              </a:spcAft>
              <a:buFont typeface="Symbol" panose="05050102010706020507" pitchFamily="18" charset="2"/>
              <a:buChar char=""/>
              <a:tabLst>
                <a:tab pos="457200" algn="l"/>
              </a:tabLst>
            </a:pPr>
            <a:r>
              <a:rPr lang="en-GB" dirty="0">
                <a:latin typeface="Calibri" panose="020F0502020204030204" pitchFamily="34" charset="0"/>
                <a:ea typeface="Times New Roman" panose="02020603050405020304" pitchFamily="18" charset="0"/>
                <a:cs typeface="Calibri" panose="020F0502020204030204" pitchFamily="34" charset="0"/>
              </a:rPr>
              <a:t>The right to marry and found a family.</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400"/>
              </a:spcAft>
              <a:buFont typeface="Symbol" panose="05050102010706020507" pitchFamily="18" charset="2"/>
              <a:buChar char=""/>
              <a:tabLst>
                <a:tab pos="457200" algn="l"/>
              </a:tabLst>
            </a:pPr>
            <a:r>
              <a:rPr lang="en-GB" dirty="0">
                <a:latin typeface="Calibri" panose="020F0502020204030204" pitchFamily="34" charset="0"/>
                <a:ea typeface="Times New Roman" panose="02020603050405020304" pitchFamily="18" charset="0"/>
                <a:cs typeface="Calibri" panose="020F0502020204030204" pitchFamily="34" charset="0"/>
              </a:rPr>
              <a:t>The right to decide freely to have children or not (including when and how many).</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400"/>
              </a:spcAft>
              <a:buFont typeface="Symbol" panose="05050102010706020507" pitchFamily="18" charset="2"/>
              <a:buChar char=""/>
              <a:tabLst>
                <a:tab pos="457200" algn="l"/>
              </a:tabLst>
            </a:pPr>
            <a:r>
              <a:rPr lang="en-GB" dirty="0">
                <a:latin typeface="Calibri" panose="020F0502020204030204" pitchFamily="34" charset="0"/>
                <a:ea typeface="Times New Roman" panose="02020603050405020304" pitchFamily="18" charset="0"/>
                <a:cs typeface="Calibri" panose="020F0502020204030204" pitchFamily="34" charset="0"/>
              </a:rPr>
              <a:t>The right not to be sterilized or prevented from having children by any other method.  This is very important because many women with disabilities in various countries are sterilized against their will or without their knowledge.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The right not to be prevented from exercising their rights and duties as parents. </a:t>
            </a:r>
          </a:p>
          <a:p>
            <a:pPr marL="342900" marR="60325"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Children should not be separated from their parents on the basis of the parent’s or child’s disability:</a:t>
            </a:r>
            <a:endParaRPr lang="x-none" dirty="0">
              <a:latin typeface="Calibri" panose="020F0502020204030204" pitchFamily="34" charset="0"/>
              <a:ea typeface="SimSun" panose="02010600030101010101" pitchFamily="2" charset="-122"/>
              <a:cs typeface="Arial" panose="020B0604020202020204" pitchFamily="34" charset="0"/>
            </a:endParaRPr>
          </a:p>
          <a:p>
            <a:pPr marL="685800" marR="60325" lvl="1" indent="-171450">
              <a:lnSpc>
                <a:spcPct val="115000"/>
              </a:lnSpc>
              <a:spcBef>
                <a:spcPts val="0"/>
              </a:spcBef>
              <a:spcAft>
                <a:spcPts val="0"/>
              </a:spcAft>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Many parents with psychosocial or intellectual disabilities are assumed to be incapable of parenting on the basis of their disability. </a:t>
            </a:r>
            <a:endParaRPr lang="x-none" dirty="0">
              <a:latin typeface="Calibri" panose="020F0502020204030204" pitchFamily="34" charset="0"/>
              <a:ea typeface="SimSun" panose="02010600030101010101" pitchFamily="2" charset="-122"/>
              <a:cs typeface="Arial" panose="020B0604020202020204" pitchFamily="34" charset="0"/>
            </a:endParaRPr>
          </a:p>
          <a:p>
            <a:pPr marL="685800" marR="60325" lvl="1" indent="-171450">
              <a:lnSpc>
                <a:spcPct val="115000"/>
              </a:lnSpc>
              <a:spcBef>
                <a:spcPts val="0"/>
              </a:spcBef>
              <a:spcAft>
                <a:spcPts val="0"/>
              </a:spcAft>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When required, parenting support should be provided.</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92</a:t>
            </a:fld>
            <a:endParaRPr lang="x-none"/>
          </a:p>
        </p:txBody>
      </p:sp>
    </p:spTree>
    <p:extLst>
      <p:ext uri="{BB962C8B-B14F-4D97-AF65-F5344CB8AC3E}">
        <p14:creationId xmlns:p14="http://schemas.microsoft.com/office/powerpoint/2010/main" val="326917538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60325"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Children with disabilities have a right to live with their family on an equal basis with others. When they cannot live with their own family, they should be taken care of by their wider family or in the community in a family setting (e.g. with foster parents). </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60325" lvl="1" indent="-285750">
              <a:lnSpc>
                <a:spcPct val="115000"/>
              </a:lnSpc>
              <a:spcBef>
                <a:spcPts val="0"/>
              </a:spcBef>
              <a:spcAft>
                <a:spcPts val="0"/>
              </a:spcAft>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Sometimes, parents of children with disabilities are told after birth that they should give up their children. Children are then placed in the social care system and in many cases are sent to institutions where they are not cared for properly. This has significant and negative consequences on their well-being and development.</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742950" marR="60325" lvl="1" indent="-285750">
              <a:lnSpc>
                <a:spcPct val="115000"/>
              </a:lnSpc>
              <a:spcBef>
                <a:spcPts val="0"/>
              </a:spcBef>
              <a:spcAft>
                <a:spcPts val="0"/>
              </a:spcAft>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According to the CRPD, children with disabilities should not be abandoned and segregated in institutions.</a:t>
            </a:r>
            <a:endParaRPr lang="x-none" dirty="0">
              <a:latin typeface="Calibri" panose="020F0502020204030204" pitchFamily="34" charset="0"/>
              <a:ea typeface="SimSun" panose="02010600030101010101" pitchFamily="2" charset="-122"/>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93</a:t>
            </a:fld>
            <a:endParaRPr lang="x-none"/>
          </a:p>
        </p:txBody>
      </p:sp>
    </p:spTree>
    <p:extLst>
      <p:ext uri="{BB962C8B-B14F-4D97-AF65-F5344CB8AC3E}">
        <p14:creationId xmlns:p14="http://schemas.microsoft.com/office/powerpoint/2010/main" val="181835948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1613" y="1106488"/>
            <a:ext cx="3863975" cy="2174875"/>
          </a:xfrm>
        </p:spPr>
      </p:sp>
      <p:sp>
        <p:nvSpPr>
          <p:cNvPr id="3" name="Notes Placeholder 2"/>
          <p:cNvSpPr>
            <a:spLocks noGrp="1"/>
          </p:cNvSpPr>
          <p:nvPr>
            <p:ph type="body" idx="1"/>
          </p:nvPr>
        </p:nvSpPr>
        <p:spPr>
          <a:xfrm>
            <a:off x="680879" y="3715421"/>
            <a:ext cx="5447030" cy="4982889"/>
          </a:xfrm>
        </p:spPr>
        <p:txBody>
          <a:bodyPr/>
          <a:lstStyle/>
          <a:p>
            <a:pPr marR="60325" algn="just">
              <a:lnSpc>
                <a:spcPct val="115000"/>
              </a:lnSpc>
              <a:spcAft>
                <a:spcPts val="600"/>
              </a:spcAft>
            </a:pPr>
            <a:r>
              <a:rPr lang="en-GB" dirty="0">
                <a:solidFill>
                  <a:srgbClr val="4F81BD"/>
                </a:solidFill>
                <a:latin typeface="Calibri" panose="020F0502020204030204" pitchFamily="34" charset="0"/>
                <a:ea typeface="Times New Roman" panose="02020603050405020304" pitchFamily="18" charset="0"/>
                <a:cs typeface="Calibri" panose="020F0502020204030204" pitchFamily="34" charset="0"/>
              </a:rPr>
              <a:t>To illustrate this topic, show participants the following videos:</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spcAft>
                <a:spcPts val="600"/>
              </a:spcAft>
            </a:pPr>
            <a:r>
              <a:rPr lang="en-GB" b="1" dirty="0">
                <a:latin typeface="Calibri" panose="020F0502020204030204" pitchFamily="34" charset="0"/>
                <a:ea typeface="Times New Roman" panose="02020603050405020304" pitchFamily="18" charset="0"/>
                <a:cs typeface="Calibri" panose="020F0502020204030204" pitchFamily="34" charset="0"/>
              </a:rPr>
              <a:t>1/Living with mental health problems in Russia, Sky </a:t>
            </a:r>
            <a:r>
              <a:rPr lang="en-GB" b="1" u="sng" dirty="0">
                <a:solidFill>
                  <a:srgbClr val="0000FF"/>
                </a:solidFill>
                <a:latin typeface="Calibri" panose="020F0502020204030204" pitchFamily="34" charset="0"/>
                <a:ea typeface="Times New Roman" panose="02020603050405020304" pitchFamily="18" charset="0"/>
                <a:cs typeface="Calibri" panose="020F0502020204030204" pitchFamily="34" charset="0"/>
              </a:rPr>
              <a:t>News </a:t>
            </a:r>
            <a:r>
              <a:rPr lang="en-GB" b="1" i="1" dirty="0">
                <a:latin typeface="Calibri" panose="020F0502020204030204" pitchFamily="34" charset="0"/>
                <a:ea typeface="Times New Roman" panose="02020603050405020304" pitchFamily="18" charset="0"/>
                <a:cs typeface="Calibri" panose="020F0502020204030204" pitchFamily="34" charset="0"/>
              </a:rPr>
              <a:t>(</a:t>
            </a:r>
            <a:r>
              <a:rPr lang="en-GB" b="1" i="1" dirty="0">
                <a:solidFill>
                  <a:srgbClr val="0000FF"/>
                </a:solidFill>
                <a:latin typeface="Calibri" panose="020F0502020204030204" pitchFamily="34" charset="0"/>
                <a:ea typeface="Times New Roman" panose="02020603050405020304" pitchFamily="18" charset="0"/>
                <a:cs typeface="Calibri" panose="020F0502020204030204" pitchFamily="34" charset="0"/>
                <a:hlinkClick r:id="rId3" action="ppaction://hlinkfile" tooltip="Sparks, 10 December 2016 #57">
                  <a:extLst>
                    <a:ext uri="{A12FA001-AC4F-418D-AE19-62706E023703}">
                      <ahyp:hlinkClr xmlns:ahyp="http://schemas.microsoft.com/office/drawing/2018/hyperlinkcolor" val="tx"/>
                    </a:ext>
                  </a:extLst>
                </a:hlinkClick>
              </a:rPr>
              <a:t>17</a:t>
            </a:r>
            <a:r>
              <a:rPr lang="en-GB" b="1" i="1" dirty="0">
                <a:latin typeface="Calibri" panose="020F0502020204030204" pitchFamily="34" charset="0"/>
                <a:ea typeface="Times New Roman" panose="02020603050405020304" pitchFamily="18" charset="0"/>
                <a:cs typeface="Calibri" panose="020F0502020204030204" pitchFamily="34" charset="0"/>
              </a:rPr>
              <a:t>)</a:t>
            </a:r>
            <a:r>
              <a:rPr lang="en-GB" b="1" dirty="0">
                <a:latin typeface="Calibri" panose="020F0502020204030204" pitchFamily="34" charset="0"/>
                <a:ea typeface="Times New Roman" panose="02020603050405020304" pitchFamily="18" charset="0"/>
                <a:cs typeface="Calibri" panose="020F0502020204030204" pitchFamily="34" charset="0"/>
              </a:rPr>
              <a:t> (4:23</a:t>
            </a:r>
            <a:r>
              <a:rPr lang="en-GB" sz="900" dirty="0">
                <a:latin typeface="Calibri" panose="020F0502020204030204" pitchFamily="34" charset="0"/>
                <a:ea typeface="SimSun" panose="02010600030101010101" pitchFamily="2" charset="-122"/>
                <a:cs typeface="Arial" panose="020B0604020202020204" pitchFamily="34" charset="0"/>
              </a:rPr>
              <a:t> </a:t>
            </a:r>
            <a:r>
              <a:rPr lang="en-GB" b="1" dirty="0">
                <a:latin typeface="Calibri" panose="020F0502020204030204" pitchFamily="34" charset="0"/>
                <a:ea typeface="Times New Roman" panose="02020603050405020304" pitchFamily="18" charset="0"/>
                <a:cs typeface="Calibri" panose="020F050202020403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pPr marL="270510" marR="0" indent="-270510">
              <a:lnSpc>
                <a:spcPct val="115000"/>
              </a:lnSpc>
              <a:spcBef>
                <a:spcPts val="0"/>
              </a:spcBef>
              <a:spcAft>
                <a:spcPts val="600"/>
              </a:spcAft>
            </a:pPr>
            <a:r>
              <a:rPr lang="en-US" dirty="0">
                <a:solidFill>
                  <a:srgbClr val="4F81BD"/>
                </a:solidFill>
                <a:latin typeface="Calibri" panose="020F0502020204030204" pitchFamily="34" charset="0"/>
                <a:ea typeface="MS Mincho" panose="02020609040205080304" pitchFamily="49" charset="-128"/>
                <a:cs typeface="Calibri" panose="020F0502020204030204" pitchFamily="34" charset="0"/>
              </a:rPr>
              <a:t> </a:t>
            </a:r>
            <a:r>
              <a:rPr lang="en-GB" b="1" dirty="0">
                <a:latin typeface="Calibri" panose="020F0502020204030204" pitchFamily="34" charset="0"/>
                <a:ea typeface="SimSun" panose="02010600030101010101" pitchFamily="2" charset="-122"/>
                <a:cs typeface="Arial" panose="020B0604020202020204" pitchFamily="34" charset="0"/>
              </a:rPr>
              <a:t>Warning:</a:t>
            </a:r>
            <a:r>
              <a:rPr lang="en-GB" dirty="0">
                <a:latin typeface="Calibri" panose="020F0502020204030204" pitchFamily="34" charset="0"/>
                <a:ea typeface="SimSun" panose="02010600030101010101" pitchFamily="2" charset="-122"/>
                <a:cs typeface="Arial" panose="020B0604020202020204" pitchFamily="34" charset="0"/>
              </a:rPr>
              <a:t> This video may provoke strong emotional responses from some people.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spcAft>
                <a:spcPts val="600"/>
              </a:spcAft>
            </a:pPr>
            <a:r>
              <a:rPr lang="en-GB" dirty="0">
                <a:latin typeface="Calibri" panose="020F0502020204030204" pitchFamily="34" charset="0"/>
                <a:ea typeface="SimSun" panose="02010600030101010101" pitchFamily="2" charset="-122"/>
                <a:cs typeface="Arial" panose="020B0604020202020204" pitchFamily="34" charset="0"/>
              </a:rPr>
              <a:t>Facilitators should be mindful of this and, prior to this activity, should let participants know that they should feel free to voice it, take a pause or step out of the training session until the end of the activity. The facilitator should also be mindful of any sign of distress shown by participants and should be prepared to provide support</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spcAft>
                <a:spcPts val="600"/>
              </a:spcAft>
            </a:pPr>
            <a:r>
              <a:rPr lang="en-GB" u="sng" dirty="0">
                <a:solidFill>
                  <a:srgbClr val="0000FF"/>
                </a:solidFill>
                <a:latin typeface="Calibri" panose="020F0502020204030204" pitchFamily="34" charset="0"/>
                <a:ea typeface="SimSun" panose="02010600030101010101" pitchFamily="2" charset="-122"/>
                <a:cs typeface="Arial" panose="020B0604020202020204" pitchFamily="34" charset="0"/>
              </a:rPr>
              <a:t>https://</a:t>
            </a:r>
            <a:r>
              <a:rPr lang="en-GB" u="sng" dirty="0" err="1">
                <a:solidFill>
                  <a:srgbClr val="0000FF"/>
                </a:solidFill>
                <a:latin typeface="Calibri" panose="020F0502020204030204" pitchFamily="34" charset="0"/>
                <a:ea typeface="SimSun" panose="02010600030101010101" pitchFamily="2" charset="-122"/>
                <a:cs typeface="Arial" panose="020B0604020202020204" pitchFamily="34" charset="0"/>
              </a:rPr>
              <a:t>youtu.be</a:t>
            </a:r>
            <a:r>
              <a:rPr lang="en-GB" u="sng" dirty="0">
                <a:solidFill>
                  <a:srgbClr val="0000FF"/>
                </a:solidFill>
                <a:latin typeface="Calibri" panose="020F0502020204030204" pitchFamily="34" charset="0"/>
                <a:ea typeface="SimSun" panose="02010600030101010101" pitchFamily="2" charset="-122"/>
                <a:cs typeface="Arial" panose="020B0604020202020204" pitchFamily="34" charset="0"/>
              </a:rPr>
              <a:t>/fw5V5orgJ-0</a:t>
            </a:r>
            <a:r>
              <a:rPr lang="en-GB" dirty="0">
                <a:latin typeface="Calibri" panose="020F0502020204030204" pitchFamily="34" charset="0"/>
                <a:ea typeface="Times New Roman" panose="02020603050405020304" pitchFamily="18" charset="0"/>
                <a:cs typeface="Calibri" panose="020F0502020204030204" pitchFamily="34" charset="0"/>
              </a:rPr>
              <a:t>(accessed </a:t>
            </a:r>
            <a:r>
              <a:rPr lang="en-GB">
                <a:latin typeface="Calibri" panose="020F0502020204030204" pitchFamily="34" charset="0"/>
                <a:ea typeface="Times New Roman" panose="02020603050405020304" pitchFamily="18" charset="0"/>
                <a:cs typeface="Calibri" panose="020F0502020204030204" pitchFamily="34" charset="0"/>
              </a:rPr>
              <a:t>9 April 2019).</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latin typeface="Calibri" panose="020F0502020204030204" pitchFamily="34" charset="0"/>
                <a:ea typeface="Times New Roman" panose="02020603050405020304" pitchFamily="18" charset="0"/>
                <a:cs typeface="Calibri" panose="020F0502020204030204" pitchFamily="34" charset="0"/>
              </a:rPr>
              <a:t>This video tells the story of a couple diagnosed as having a mental health condition and being forced to abort their first baby and having to fight to keep their second child.</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endParaRPr lang="x-none" dirty="0">
              <a:latin typeface="Calibri" panose="020F0502020204030204" pitchFamily="34" charset="0"/>
              <a:ea typeface="SimSun" panose="02010600030101010101" pitchFamily="2" charset="-122"/>
              <a:cs typeface="Arial" panose="020B0604020202020204" pitchFamily="34" charset="0"/>
            </a:endParaRPr>
          </a:p>
          <a:p>
            <a:r>
              <a:rPr lang="en-GB" b="1" dirty="0">
                <a:latin typeface="Calibri" panose="020F0502020204030204" pitchFamily="34" charset="0"/>
                <a:ea typeface="SimSun" panose="02010600030101010101" pitchFamily="2" charset="-122"/>
                <a:cs typeface="Arial" panose="020B0604020202020204" pitchFamily="34" charset="0"/>
              </a:rPr>
              <a:t>2/ NZ </a:t>
            </a:r>
            <a:r>
              <a:rPr lang="en-GB" sz="900" dirty="0">
                <a:latin typeface="Calibri" panose="020F0502020204030204" pitchFamily="34" charset="0"/>
                <a:ea typeface="SimSun" panose="02010600030101010101" pitchFamily="2" charset="-122"/>
                <a:cs typeface="Arial" panose="020B0604020202020204" pitchFamily="34" charset="0"/>
              </a:rPr>
              <a:t> </a:t>
            </a:r>
            <a:r>
              <a:rPr lang="en-GB" b="1" dirty="0">
                <a:latin typeface="Calibri" panose="020F0502020204030204" pitchFamily="34" charset="0"/>
                <a:ea typeface="SimSun" panose="02010600030101010101" pitchFamily="2" charset="-122"/>
                <a:cs typeface="Arial" panose="020B0604020202020204" pitchFamily="34" charset="0"/>
              </a:rPr>
              <a:t>Herald (2017) "He's the love-light of my life" - Intellectually disabled couple reveal normal life</a:t>
            </a:r>
            <a:r>
              <a:rPr lang="en-GB" dirty="0">
                <a:latin typeface="Calibri" panose="020F0502020204030204" pitchFamily="34" charset="0"/>
                <a:ea typeface="SimSun" panose="02010600030101010101" pitchFamily="2" charset="-122"/>
                <a:cs typeface="Arial" panose="020B0604020202020204" pitchFamily="34" charset="0"/>
              </a:rPr>
              <a:t> (1:15 min.): </a:t>
            </a:r>
            <a:r>
              <a:rPr lang="en-GB" u="sng" dirty="0">
                <a:solidFill>
                  <a:srgbClr val="0000FF"/>
                </a:solidFill>
                <a:latin typeface="Calibri" panose="020F0502020204030204" pitchFamily="34" charset="0"/>
                <a:ea typeface="SimSun" panose="02010600030101010101" pitchFamily="2" charset="-122"/>
                <a:cs typeface="Arial" panose="020B0604020202020204" pitchFamily="34" charset="0"/>
                <a:hlinkClick r:id="rId4">
                  <a:extLst>
                    <a:ext uri="{A12FA001-AC4F-418D-AE19-62706E023703}">
                      <ahyp:hlinkClr xmlns:ahyp="http://schemas.microsoft.com/office/drawing/2018/hyperlinkcolor" val="tx"/>
                    </a:ext>
                  </a:extLst>
                </a:hlinkClick>
              </a:rPr>
              <a:t>http://www.nzherald.co.nz/nz/news/article.cfm?c_id=1&amp;objectid=11833202</a:t>
            </a:r>
            <a:r>
              <a:rPr lang="en-GB" dirty="0">
                <a:latin typeface="Calibri" panose="020F0502020204030204" pitchFamily="34" charset="0"/>
                <a:ea typeface="SimSun" panose="02010600030101010101" pitchFamily="2" charset="-122"/>
                <a:cs typeface="Arial" panose="020B0604020202020204" pitchFamily="34" charset="0"/>
              </a:rPr>
              <a:t>  (accessed 9 April 2019).</a:t>
            </a:r>
            <a:endParaRPr lang="x-none" sz="1050" dirty="0">
              <a:latin typeface="Calibri" panose="020F0502020204030204" pitchFamily="34" charset="0"/>
              <a:ea typeface="SimSun" panose="02010600030101010101" pitchFamily="2" charset="-122"/>
              <a:cs typeface="Arial" panose="020B0604020202020204" pitchFamily="34" charset="0"/>
            </a:endParaRPr>
          </a:p>
          <a:p>
            <a:r>
              <a:rPr lang="en-GB" dirty="0">
                <a:latin typeface="Calibri" panose="020F0502020204030204" pitchFamily="34" charset="0"/>
                <a:ea typeface="SimSun" panose="02010600030101010101" pitchFamily="2" charset="-122"/>
                <a:cs typeface="Arial" panose="020B0604020202020204" pitchFamily="34" charset="0"/>
              </a:rPr>
              <a:t>In this video a woman with an intellectual disability shares her excitement about her upcoming marriage.</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US" b="1" dirty="0">
                <a:latin typeface="Calibri" panose="020F0502020204030204" pitchFamily="34" charset="0"/>
                <a:ea typeface="Times New Roman" panose="02020603050405020304" pitchFamily="18" charset="0"/>
                <a:cs typeface="Calibri" panose="020F0502020204030204" pitchFamily="34" charset="0"/>
              </a:rPr>
              <a:t> </a:t>
            </a:r>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94</a:t>
            </a:fld>
            <a:endParaRPr lang="x-none" dirty="0"/>
          </a:p>
        </p:txBody>
      </p:sp>
    </p:spTree>
    <p:extLst>
      <p:ext uri="{BB962C8B-B14F-4D97-AF65-F5344CB8AC3E}">
        <p14:creationId xmlns:p14="http://schemas.microsoft.com/office/powerpoint/2010/main" val="319971153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279400"/>
            <a:ext cx="4295775" cy="2417763"/>
          </a:xfrm>
        </p:spPr>
      </p:sp>
      <p:sp>
        <p:nvSpPr>
          <p:cNvPr id="3" name="Notes Placeholder 2"/>
          <p:cNvSpPr>
            <a:spLocks noGrp="1"/>
          </p:cNvSpPr>
          <p:nvPr>
            <p:ph type="body" idx="1"/>
          </p:nvPr>
        </p:nvSpPr>
        <p:spPr>
          <a:xfrm>
            <a:off x="429309" y="2904126"/>
            <a:ext cx="5881809" cy="6538027"/>
          </a:xfrm>
        </p:spPr>
        <p:txBody>
          <a:bodyPr/>
          <a:lstStyle/>
          <a:p>
            <a:pPr marR="60325" algn="just">
              <a:lnSpc>
                <a:spcPct val="115000"/>
              </a:lnSpc>
            </a:pPr>
            <a:r>
              <a:rPr lang="en-US" b="1" u="sng" dirty="0">
                <a:latin typeface="Calibri" panose="020F0502020204030204" pitchFamily="34" charset="0"/>
                <a:ea typeface="Times New Roman" panose="02020603050405020304" pitchFamily="18" charset="0"/>
                <a:cs typeface="Calibri" panose="020F0502020204030204" pitchFamily="34" charset="0"/>
              </a:rPr>
              <a:t>Article 24: Education</a:t>
            </a:r>
            <a:r>
              <a:rPr lang="en-US" b="1"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US" b="1"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lnSpc>
                <a:spcPct val="115000"/>
              </a:lnSpc>
              <a:buFont typeface="Arial" panose="020B0604020202020204" pitchFamily="34" charset="0"/>
              <a:buChar char="•"/>
            </a:pPr>
            <a:r>
              <a:rPr lang="en-US" dirty="0">
                <a:latin typeface="Calibri" panose="020F0502020204030204" pitchFamily="34" charset="0"/>
                <a:ea typeface="Times New Roman" panose="02020603050405020304" pitchFamily="18" charset="0"/>
                <a:cs typeface="Calibri" panose="020F0502020204030204" pitchFamily="34" charset="0"/>
              </a:rPr>
              <a:t>This right to education is often denied to people with disabilities. </a:t>
            </a:r>
          </a:p>
          <a:p>
            <a:pPr marL="171450" marR="60325" indent="-171450" algn="just">
              <a:lnSpc>
                <a:spcPct val="115000"/>
              </a:lnSpc>
              <a:buFont typeface="Arial" panose="020B0604020202020204" pitchFamily="34" charset="0"/>
              <a:buChar char="•"/>
            </a:pP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lnSpc>
                <a:spcPct val="115000"/>
              </a:lnSpc>
              <a:buFont typeface="Arial" panose="020B0604020202020204" pitchFamily="34" charset="0"/>
              <a:buChar char="•"/>
            </a:pPr>
            <a:r>
              <a:rPr lang="en-US" dirty="0">
                <a:latin typeface="Calibri" panose="020F0502020204030204" pitchFamily="34" charset="0"/>
                <a:ea typeface="Times New Roman" panose="02020603050405020304" pitchFamily="18" charset="0"/>
                <a:cs typeface="Calibri" panose="020F0502020204030204" pitchFamily="34" charset="0"/>
              </a:rPr>
              <a:t>In some countries, children are institutionalized and do not have the opportunity to receive an education, or do not receive an education of equal quality to that of other children. </a:t>
            </a:r>
          </a:p>
          <a:p>
            <a:pPr marL="628650" marR="60325" lvl="1" indent="-171450" algn="just">
              <a:lnSpc>
                <a:spcPct val="115000"/>
              </a:lnSpc>
              <a:buFont typeface="Arial" panose="020B0604020202020204" pitchFamily="34" charset="0"/>
              <a:buChar char="•"/>
            </a:pPr>
            <a:r>
              <a:rPr lang="en-US" dirty="0">
                <a:latin typeface="Calibri" panose="020F0502020204030204" pitchFamily="34" charset="0"/>
                <a:ea typeface="Times New Roman" panose="02020603050405020304" pitchFamily="18" charset="0"/>
                <a:cs typeface="Calibri" panose="020F0502020204030204" pitchFamily="34" charset="0"/>
              </a:rPr>
              <a:t>For instance, children and young adults with psychosocial disabilities may find their education interrupted because they are confined for periods of time to mental health inpatient services.</a:t>
            </a:r>
          </a:p>
          <a:p>
            <a:pPr marL="171450" marR="60325" indent="-171450" algn="just">
              <a:lnSpc>
                <a:spcPct val="115000"/>
              </a:lnSpc>
              <a:buFont typeface="Arial" panose="020B0604020202020204" pitchFamily="34" charset="0"/>
              <a:buChar char="•"/>
            </a:pP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lnSpc>
                <a:spcPct val="115000"/>
              </a:lnSpc>
              <a:spcBef>
                <a:spcPts val="0"/>
              </a:spcBef>
              <a:spcAft>
                <a:spcPts val="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Calibri" panose="020F0502020204030204" pitchFamily="34" charset="0"/>
              </a:rPr>
              <a:t>Special education is in many cases poorly resourced and does not provide real opportunities for learning skills and developing oneself. </a:t>
            </a:r>
          </a:p>
          <a:p>
            <a:pPr marL="171450" marR="60325" lvl="0" indent="-171450">
              <a:lnSpc>
                <a:spcPct val="115000"/>
              </a:lnSpc>
              <a:spcBef>
                <a:spcPts val="0"/>
              </a:spcBef>
              <a:spcAft>
                <a:spcPts val="0"/>
              </a:spcAft>
              <a:buFont typeface="Arial" panose="020B0604020202020204" pitchFamily="34" charset="0"/>
              <a:buChar char="•"/>
            </a:pP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lnSpc>
                <a:spcPct val="115000"/>
              </a:lnSpc>
              <a:spcBef>
                <a:spcPts val="0"/>
              </a:spcBef>
              <a:spcAft>
                <a:spcPts val="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Calibri" panose="020F0502020204030204" pitchFamily="34" charset="0"/>
              </a:rPr>
              <a:t>In addition, when families find themselves unable to afford education for all of their children, those with disabilities may be the first to be deprived of the opportunity of going to school. </a:t>
            </a:r>
          </a:p>
          <a:p>
            <a:pPr marL="171450" marR="60325" lvl="0" indent="-171450">
              <a:lnSpc>
                <a:spcPct val="115000"/>
              </a:lnSpc>
              <a:spcBef>
                <a:spcPts val="0"/>
              </a:spcBef>
              <a:spcAft>
                <a:spcPts val="0"/>
              </a:spcAft>
              <a:buFont typeface="Arial" panose="020B0604020202020204" pitchFamily="34" charset="0"/>
              <a:buChar char="•"/>
            </a:pP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lnSpc>
                <a:spcPct val="115000"/>
              </a:lnSpc>
              <a:spcBef>
                <a:spcPts val="0"/>
              </a:spcBef>
              <a:spcAft>
                <a:spcPts val="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Calibri" panose="020F0502020204030204" pitchFamily="34" charset="0"/>
              </a:rPr>
              <a:t>Even when children do have the opportunity to go to school, they often lack the support they may require because the school is unable to accommodate different learning needs. Children with disabilities may also encounter negative attitudes and bullying. This leads to significantly higher rates of drop-out and failure. </a:t>
            </a:r>
          </a:p>
          <a:p>
            <a:pPr marL="171450" marR="60325" lvl="0" indent="-171450">
              <a:lnSpc>
                <a:spcPct val="115000"/>
              </a:lnSpc>
              <a:spcBef>
                <a:spcPts val="0"/>
              </a:spcBef>
              <a:spcAft>
                <a:spcPts val="0"/>
              </a:spcAft>
              <a:buFont typeface="Arial" panose="020B0604020202020204" pitchFamily="34" charset="0"/>
              <a:buChar char="•"/>
            </a:pPr>
            <a:endParaRPr lang="en-US"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lnSpc>
                <a:spcPct val="115000"/>
              </a:lnSpc>
              <a:spcBef>
                <a:spcPts val="0"/>
              </a:spcBef>
              <a:spcAft>
                <a:spcPts val="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Calibri" panose="020F0502020204030204" pitchFamily="34" charset="0"/>
              </a:rPr>
              <a:t>The impact of this lack of education is large-scale and long-term, as reflected in higher rates of incarceration, unemployment and poverty as adults </a:t>
            </a:r>
            <a:r>
              <a:rPr lang="en-US" i="1" dirty="0">
                <a:latin typeface="Calibri" panose="020F0502020204030204" pitchFamily="34" charset="0"/>
                <a:ea typeface="Times New Roman" panose="02020603050405020304" pitchFamily="18" charset="0"/>
                <a:cs typeface="Calibri" panose="020F0502020204030204" pitchFamily="34" charset="0"/>
              </a:rPr>
              <a:t>(</a:t>
            </a:r>
            <a:r>
              <a:rPr lang="en-US" i="1" dirty="0">
                <a:latin typeface="Calibri" panose="020F0502020204030204" pitchFamily="34" charset="0"/>
                <a:ea typeface="Times New Roman" panose="02020603050405020304" pitchFamily="18" charset="0"/>
                <a:cs typeface="Calibri" panose="020F0502020204030204" pitchFamily="34" charset="0"/>
                <a:hlinkClick r:id="rId3" action="ppaction://hlinkfile" tooltip=", 2010 #15"/>
              </a:rPr>
              <a:t>18</a:t>
            </a:r>
            <a:r>
              <a:rPr lang="en-US" i="1" dirty="0">
                <a:latin typeface="Calibri" panose="020F0502020204030204" pitchFamily="34" charset="0"/>
                <a:ea typeface="Times New Roman" panose="02020603050405020304" pitchFamily="18" charset="0"/>
                <a:cs typeface="Calibri" panose="020F0502020204030204" pitchFamily="34" charset="0"/>
              </a:rPr>
              <a:t>)</a:t>
            </a:r>
            <a:r>
              <a:rPr lang="en-US" dirty="0">
                <a:latin typeface="Calibri" panose="020F0502020204030204" pitchFamily="34" charset="0"/>
                <a:ea typeface="Times New Roman" panose="02020603050405020304" pitchFamily="18" charset="0"/>
                <a:cs typeface="Calibri" panose="020F050202020403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95</a:t>
            </a:fld>
            <a:endParaRPr lang="x-none"/>
          </a:p>
        </p:txBody>
      </p:sp>
    </p:spTree>
    <p:extLst>
      <p:ext uri="{BB962C8B-B14F-4D97-AF65-F5344CB8AC3E}">
        <p14:creationId xmlns:p14="http://schemas.microsoft.com/office/powerpoint/2010/main" val="225091512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60325" indent="-171450" algn="just">
              <a:lnSpc>
                <a:spcPct val="115000"/>
              </a:lnSpc>
              <a:buFont typeface="Arial" panose="020B0604020202020204" pitchFamily="34" charset="0"/>
              <a:buChar char="•"/>
            </a:pPr>
            <a:r>
              <a:rPr lang="en-US" dirty="0">
                <a:latin typeface="Calibri" panose="020F0502020204030204" pitchFamily="34" charset="0"/>
                <a:ea typeface="Times New Roman" panose="02020603050405020304" pitchFamily="18" charset="0"/>
                <a:cs typeface="Calibri" panose="020F0502020204030204" pitchFamily="34" charset="0"/>
              </a:rPr>
              <a:t>According to Article 24, education systems must be inclusive of persons with disabilities at each level of education and lifelong learning for children and adults.</a:t>
            </a:r>
          </a:p>
          <a:p>
            <a:pPr marL="171450" marR="60325" indent="-171450" algn="just">
              <a:lnSpc>
                <a:spcPct val="115000"/>
              </a:lnSpc>
              <a:buFont typeface="Arial" panose="020B0604020202020204" pitchFamily="34" charset="0"/>
              <a:buChar char="•"/>
            </a:pPr>
            <a:endParaRPr lang="en-US" dirty="0">
              <a:latin typeface="Calibri" panose="020F0502020204030204" pitchFamily="34" charset="0"/>
              <a:ea typeface="Times New Roman" panose="02020603050405020304" pitchFamily="18" charset="0"/>
              <a:cs typeface="Calibri" panose="020F0502020204030204" pitchFamily="34" charset="0"/>
            </a:endParaRPr>
          </a:p>
          <a:p>
            <a:pPr marL="171450" marR="60325" indent="-171450" algn="just">
              <a:lnSpc>
                <a:spcPct val="115000"/>
              </a:lnSpc>
              <a:buFont typeface="Arial" panose="020B0604020202020204" pitchFamily="34" charset="0"/>
              <a:buChar char="•"/>
            </a:pPr>
            <a:r>
              <a:rPr lang="en-US" dirty="0">
                <a:latin typeface="Calibri" panose="020F0502020204030204" pitchFamily="34" charset="0"/>
                <a:ea typeface="Times New Roman" panose="02020603050405020304" pitchFamily="18" charset="0"/>
                <a:cs typeface="Calibri" panose="020F0502020204030204" pitchFamily="34" charset="0"/>
              </a:rPr>
              <a:t>This means that, like everyone else, people with disabilities have the right to attend primary school, high school and universities, as well as the right to receive the training needed to get jobs and improve their lives. Education should strengthen knowledge and skills without discrimination.</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96</a:t>
            </a:fld>
            <a:endParaRPr lang="x-none"/>
          </a:p>
        </p:txBody>
      </p:sp>
    </p:spTree>
    <p:extLst>
      <p:ext uri="{BB962C8B-B14F-4D97-AF65-F5344CB8AC3E}">
        <p14:creationId xmlns:p14="http://schemas.microsoft.com/office/powerpoint/2010/main" val="353499227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a:lnSpc>
                <a:spcPct val="115000"/>
              </a:lnSpc>
            </a:pPr>
            <a:r>
              <a:rPr lang="en-US" dirty="0">
                <a:latin typeface="Calibri" panose="020F0502020204030204" pitchFamily="34" charset="0"/>
                <a:ea typeface="Times New Roman" panose="02020603050405020304" pitchFamily="18" charset="0"/>
                <a:cs typeface="Calibri" panose="020F0502020204030204" pitchFamily="34" charset="0"/>
              </a:rPr>
              <a:t>States must take many steps to ensure this. For example:</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pPr>
            <a:r>
              <a:rPr lang="en-US"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Calibri" panose="020F0502020204030204" pitchFamily="34" charset="0"/>
              </a:rPr>
              <a:t>Make sure that children with disabilities have access to the general education system and that they are not segregated in “special schools”.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Calibri" panose="020F0502020204030204" pitchFamily="34" charset="0"/>
              </a:rPr>
              <a:t>Provide reasonable accommodation and support to children in schools.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Calibri" panose="020F0502020204030204" pitchFamily="34" charset="0"/>
              </a:rPr>
              <a:t>Facilitate the learning of sign language, Braille or other methods of communication.</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Calibri" panose="020F0502020204030204" pitchFamily="34" charset="0"/>
              </a:rPr>
              <a:t>Train teachers to work with people with disabilities on the basis of respect for diversity and respect for the learning needs and learning styles of each individual, understanding and respecting their human rights.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gn="just">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Calibri" panose="020F0502020204030204" pitchFamily="34" charset="0"/>
              </a:rPr>
              <a:t>Provide access to universities and other training opportunities for adults as well as reasonable accommodations if needed.</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97</a:t>
            </a:fld>
            <a:endParaRPr lang="x-none"/>
          </a:p>
        </p:txBody>
      </p:sp>
    </p:spTree>
    <p:extLst>
      <p:ext uri="{BB962C8B-B14F-4D97-AF65-F5344CB8AC3E}">
        <p14:creationId xmlns:p14="http://schemas.microsoft.com/office/powerpoint/2010/main" val="271124135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89100" y="163513"/>
            <a:ext cx="3700463" cy="2082800"/>
          </a:xfrm>
        </p:spPr>
      </p:sp>
      <p:sp>
        <p:nvSpPr>
          <p:cNvPr id="3" name="Notes Placeholder 2"/>
          <p:cNvSpPr>
            <a:spLocks noGrp="1"/>
          </p:cNvSpPr>
          <p:nvPr>
            <p:ph type="body" idx="1"/>
          </p:nvPr>
        </p:nvSpPr>
        <p:spPr>
          <a:xfrm>
            <a:off x="329092" y="2410675"/>
            <a:ext cx="6178908" cy="7031478"/>
          </a:xfrm>
        </p:spPr>
        <p:txBody>
          <a:bodyPr/>
          <a:lstStyle/>
          <a:p>
            <a:pPr>
              <a:spcAft>
                <a:spcPts val="1000"/>
              </a:spcAft>
            </a:pPr>
            <a:r>
              <a:rPr lang="en-US" b="1" u="sng" dirty="0">
                <a:latin typeface="Calibri" panose="020F0502020204030204" pitchFamily="34" charset="0"/>
                <a:ea typeface="Times New Roman" panose="02020603050405020304" pitchFamily="18" charset="0"/>
                <a:cs typeface="Calibri" panose="020F0502020204030204" pitchFamily="34" charset="0"/>
              </a:rPr>
              <a:t>Article 25: Health</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r>
              <a:rPr lang="en-GB" dirty="0">
                <a:solidFill>
                  <a:srgbClr val="4F81BD"/>
                </a:solidFill>
                <a:latin typeface="Calibri" panose="020F0502020204030204" pitchFamily="34" charset="0"/>
                <a:ea typeface="Times New Roman" panose="02020603050405020304" pitchFamily="18" charset="0"/>
                <a:cs typeface="Calibri" panose="020F0502020204030204" pitchFamily="34" charset="0"/>
              </a:rPr>
              <a:t>Ask if one of the participants would like to volunteer to read the following:</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endParaRPr lang="en-GB" dirty="0">
              <a:latin typeface="Calibri" panose="020F0502020204030204" pitchFamily="34" charset="0"/>
              <a:ea typeface="Times New Roman" panose="02020603050405020304" pitchFamily="18" charset="0"/>
              <a:cs typeface="Calibri" panose="020F0502020204030204" pitchFamily="34" charset="0"/>
            </a:endParaRPr>
          </a:p>
          <a:p>
            <a:pPr marR="60325"/>
            <a:r>
              <a:rPr lang="en-GB" dirty="0">
                <a:latin typeface="Calibri" panose="020F0502020204030204" pitchFamily="34" charset="0"/>
                <a:ea typeface="Times New Roman" panose="02020603050405020304" pitchFamily="18" charset="0"/>
                <a:cs typeface="Calibri" panose="020F0502020204030204" pitchFamily="34" charset="0"/>
              </a:rPr>
              <a:t>Article 25 means that:</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r>
              <a:rPr lang="en-GB"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People with disabilities have the right to access both mental and physical health services on an equal basis with everyone else, and they should receive the same standard of service as others.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For example, mental health and other practitioners should not treat people with disabilities badly by being disrespectful, neglectful, rude or by denying them care and treatment.</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People with disabilities should receive the health services they may need. Services must be close to where people live, even when they live in rural areas (far from a city). Services should also be gender-sensitive.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Health professionals must be aware of the human rights and autonomy of people with disabilities. In particular, health professionals must not act without the informed consent of patients with disabilities.</a:t>
            </a:r>
            <a:endParaRPr lang="x-none" dirty="0">
              <a:latin typeface="Calibri" panose="020F0502020204030204" pitchFamily="34" charset="0"/>
              <a:ea typeface="SimSun" panose="02010600030101010101" pitchFamily="2" charset="-122"/>
              <a:cs typeface="Arial" panose="020B0604020202020204" pitchFamily="34" charset="0"/>
            </a:endParaRPr>
          </a:p>
          <a:p>
            <a:pPr marL="914400" marR="60325" lvl="1" indent="-171450">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This is extremely important because national laws in most countries allow people with disabilities to be treated without their consent in mental health or social services. </a:t>
            </a:r>
            <a:endParaRPr lang="x-none" dirty="0">
              <a:latin typeface="Calibri" panose="020F0502020204030204" pitchFamily="34" charset="0"/>
              <a:ea typeface="SimSun" panose="02010600030101010101" pitchFamily="2" charset="-122"/>
              <a:cs typeface="Arial" panose="020B0604020202020204" pitchFamily="34" charset="0"/>
            </a:endParaRPr>
          </a:p>
          <a:p>
            <a:pPr marL="914400" marR="60325" lvl="1" indent="-171450">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Also, when people are under guardianship measures, someone else can give consent to treatment for them even if they disagree. The CRPD states that this is not allowed. </a:t>
            </a:r>
            <a:endParaRPr lang="x-none" dirty="0">
              <a:latin typeface="Calibri" panose="020F0502020204030204" pitchFamily="34" charset="0"/>
              <a:ea typeface="SimSun" panose="02010600030101010101" pitchFamily="2" charset="-122"/>
              <a:cs typeface="Arial" panose="020B0604020202020204" pitchFamily="34" charset="0"/>
            </a:endParaRPr>
          </a:p>
          <a:p>
            <a:pPr marL="720090" marR="60325">
              <a:spcBef>
                <a:spcPts val="0"/>
              </a:spcBef>
              <a:spcAft>
                <a:spcPts val="0"/>
              </a:spcAft>
            </a:pPr>
            <a:r>
              <a:rPr lang="en-GB"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gn="just">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People with disabilities should not be discriminated against when they seek health or life insurance.</a:t>
            </a:r>
            <a:endParaRPr lang="x-none" dirty="0">
              <a:latin typeface="Calibri" panose="020F0502020204030204" pitchFamily="34" charset="0"/>
              <a:ea typeface="SimSun" panose="02010600030101010101" pitchFamily="2" charset="-122"/>
              <a:cs typeface="Arial" panose="020B0604020202020204" pitchFamily="34" charset="0"/>
            </a:endParaRPr>
          </a:p>
          <a:p>
            <a:pPr marL="857250" marR="60325" lvl="1" indent="-171450">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Insurance companies often refuse to insure people with disabilities or make them pay extremely high prices because they assume that they will have more medical expenses than other persons. People with disabilities should not be denied health care on the basis of disability.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98</a:t>
            </a:fld>
            <a:endParaRPr lang="x-none"/>
          </a:p>
        </p:txBody>
      </p:sp>
    </p:spTree>
    <p:extLst>
      <p:ext uri="{BB962C8B-B14F-4D97-AF65-F5344CB8AC3E}">
        <p14:creationId xmlns:p14="http://schemas.microsoft.com/office/powerpoint/2010/main" val="307676562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4738" y="944563"/>
            <a:ext cx="4659312" cy="2620962"/>
          </a:xfrm>
        </p:spPr>
      </p:sp>
      <p:sp>
        <p:nvSpPr>
          <p:cNvPr id="3" name="Notes Placeholder 2"/>
          <p:cNvSpPr>
            <a:spLocks noGrp="1"/>
          </p:cNvSpPr>
          <p:nvPr>
            <p:ph type="body" idx="1"/>
          </p:nvPr>
        </p:nvSpPr>
        <p:spPr>
          <a:xfrm>
            <a:off x="359353" y="4026074"/>
            <a:ext cx="5882036" cy="4837918"/>
          </a:xfrm>
        </p:spPr>
        <p:txBody>
          <a:bodyPr/>
          <a:lstStyle/>
          <a:p>
            <a:pPr marR="60325" algn="just">
              <a:lnSpc>
                <a:spcPct val="115000"/>
              </a:lnSpc>
              <a:spcAft>
                <a:spcPts val="600"/>
              </a:spcAft>
            </a:pPr>
            <a:r>
              <a:rPr lang="en-US" b="1" u="sng" dirty="0">
                <a:latin typeface="Calibri" panose="020F0502020204030204" pitchFamily="34" charset="0"/>
                <a:ea typeface="Times New Roman" panose="02020603050405020304" pitchFamily="18" charset="0"/>
                <a:cs typeface="Calibri" panose="020F0502020204030204" pitchFamily="34" charset="0"/>
              </a:rPr>
              <a:t>Article 26: </a:t>
            </a:r>
            <a:r>
              <a:rPr lang="en-GB" b="1" u="sng" dirty="0" err="1">
                <a:latin typeface="Calibri" panose="020F0502020204030204" pitchFamily="34" charset="0"/>
                <a:ea typeface="Times New Roman" panose="02020603050405020304" pitchFamily="18" charset="0"/>
                <a:cs typeface="Calibri" panose="020F0502020204030204" pitchFamily="34" charset="0"/>
              </a:rPr>
              <a:t>Habilitation</a:t>
            </a:r>
            <a:r>
              <a:rPr lang="en-GB" b="1" u="sng" dirty="0">
                <a:latin typeface="Calibri" panose="020F0502020204030204" pitchFamily="34" charset="0"/>
                <a:ea typeface="Times New Roman" panose="02020603050405020304" pitchFamily="18" charset="0"/>
                <a:cs typeface="Calibri" panose="020F0502020204030204" pitchFamily="34" charset="0"/>
              </a:rPr>
              <a:t> and rehabilitation</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lnSpc>
                <a:spcPct val="115000"/>
              </a:lnSpc>
              <a:spcAft>
                <a:spcPts val="60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Calibri" panose="020F0502020204030204" pitchFamily="34" charset="0"/>
              </a:rPr>
              <a:t>Habilitation and rehabilitation services are designed to support people in maintaining, gaining, restoring and/or improving the skills necessary to participate in society on a daily basis.</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lnSpc>
                <a:spcPct val="115000"/>
              </a:lnSpc>
              <a:spcAft>
                <a:spcPts val="60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Calibri" panose="020F0502020204030204" pitchFamily="34" charset="0"/>
              </a:rPr>
              <a:t>It is important to note that article 26 is not only about habilitation and rehabilitation in the context of health but about the full range of services people may need to live an independent life in the community, including services in all the above areas </a:t>
            </a:r>
            <a:r>
              <a:rPr lang="en-US" b="1" dirty="0">
                <a:latin typeface="Calibri" panose="020F0502020204030204" pitchFamily="34" charset="0"/>
                <a:ea typeface="Times New Roman" panose="02020603050405020304" pitchFamily="18" charset="0"/>
                <a:cs typeface="Calibri" panose="020F0502020204030204" pitchFamily="34" charset="0"/>
              </a:rPr>
              <a:t>as well</a:t>
            </a:r>
            <a:r>
              <a:rPr lang="en-US" dirty="0">
                <a:latin typeface="Calibri" panose="020F0502020204030204" pitchFamily="34" charset="0"/>
                <a:ea typeface="Times New Roman" panose="02020603050405020304" pitchFamily="18" charset="0"/>
                <a:cs typeface="Calibri" panose="020F0502020204030204" pitchFamily="34" charset="0"/>
              </a:rPr>
              <a:t> as health. </a:t>
            </a:r>
          </a:p>
          <a:p>
            <a:pPr marL="171450" marR="60325" indent="-171450" algn="just">
              <a:lnSpc>
                <a:spcPct val="115000"/>
              </a:lnSpc>
              <a:spcAft>
                <a:spcPts val="60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Calibri" panose="020F0502020204030204" pitchFamily="34" charset="0"/>
              </a:rPr>
              <a:t>Countries must make sure that people with disabilities can live as independently as possible and must provide services and supports in the work, education, health and social fields to make that happen.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indent="-171450">
              <a:lnSpc>
                <a:spcPct val="115000"/>
              </a:lnSpc>
              <a:buFont typeface="Arial" panose="020B0604020202020204" pitchFamily="34" charset="0"/>
              <a:buChar char="•"/>
            </a:pPr>
            <a:r>
              <a:rPr lang="en-US" dirty="0">
                <a:latin typeface="Calibri" panose="020F0502020204030204" pitchFamily="34" charset="0"/>
                <a:ea typeface="Times New Roman" panose="02020603050405020304" pitchFamily="18" charset="0"/>
                <a:cs typeface="Calibri" panose="020F0502020204030204" pitchFamily="34" charset="0"/>
              </a:rPr>
              <a:t>These services and supports need to be:</a:t>
            </a:r>
            <a:endParaRPr lang="x-none" dirty="0">
              <a:latin typeface="Calibri" panose="020F0502020204030204" pitchFamily="34" charset="0"/>
              <a:ea typeface="SimSun" panose="02010600030101010101" pitchFamily="2" charset="-122"/>
              <a:cs typeface="Arial" panose="020B0604020202020204" pitchFamily="34" charset="0"/>
            </a:endParaRPr>
          </a:p>
          <a:p>
            <a:pPr marL="800100" marR="60325" lvl="1" indent="-342900">
              <a:lnSpc>
                <a:spcPct val="115000"/>
              </a:lnSpc>
              <a:buFont typeface="Symbol" panose="05050102010706020507" pitchFamily="18" charset="2"/>
              <a:buChar char=""/>
            </a:pPr>
            <a:r>
              <a:rPr lang="en-US" dirty="0">
                <a:latin typeface="Calibri" panose="020F0502020204030204" pitchFamily="34" charset="0"/>
                <a:ea typeface="Times New Roman" panose="02020603050405020304" pitchFamily="18" charset="0"/>
                <a:cs typeface="Calibri" panose="020F0502020204030204" pitchFamily="34" charset="0"/>
              </a:rPr>
              <a:t>available in the community </a:t>
            </a:r>
            <a:endParaRPr lang="x-none" dirty="0">
              <a:latin typeface="Calibri" panose="020F0502020204030204" pitchFamily="34" charset="0"/>
              <a:ea typeface="SimSun" panose="02010600030101010101" pitchFamily="2" charset="-122"/>
              <a:cs typeface="Arial" panose="020B0604020202020204" pitchFamily="34" charset="0"/>
            </a:endParaRPr>
          </a:p>
          <a:p>
            <a:pPr marL="800100" marR="60325" lvl="1" indent="-342900">
              <a:lnSpc>
                <a:spcPct val="115000"/>
              </a:lnSpc>
              <a:buFont typeface="Symbol" panose="05050102010706020507" pitchFamily="18" charset="2"/>
              <a:buChar char=""/>
            </a:pPr>
            <a:r>
              <a:rPr lang="en-US" dirty="0">
                <a:latin typeface="Calibri" panose="020F0502020204030204" pitchFamily="34" charset="0"/>
                <a:ea typeface="Times New Roman" panose="02020603050405020304" pitchFamily="18" charset="0"/>
                <a:cs typeface="Calibri" panose="020F0502020204030204" pitchFamily="34" charset="0"/>
              </a:rPr>
              <a:t>accessible on a voluntary basis</a:t>
            </a:r>
            <a:endParaRPr lang="x-none" dirty="0">
              <a:latin typeface="Calibri" panose="020F0502020204030204" pitchFamily="34" charset="0"/>
              <a:ea typeface="SimSun" panose="02010600030101010101" pitchFamily="2" charset="-122"/>
              <a:cs typeface="Arial" panose="020B0604020202020204" pitchFamily="34" charset="0"/>
            </a:endParaRPr>
          </a:p>
          <a:p>
            <a:pPr marL="800100" marR="60325" lvl="1" indent="-342900">
              <a:lnSpc>
                <a:spcPct val="115000"/>
              </a:lnSpc>
              <a:spcAft>
                <a:spcPts val="60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Calibri" panose="020F0502020204030204" pitchFamily="34" charset="0"/>
              </a:rPr>
              <a:t>as close as possible to where people with disabilities live.</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buFont typeface="Arial" panose="020B0604020202020204" pitchFamily="34" charset="0"/>
              <a:buChar char="•"/>
            </a:pPr>
            <a:r>
              <a:rPr lang="en-US" dirty="0">
                <a:latin typeface="Calibri" panose="020F0502020204030204" pitchFamily="34" charset="0"/>
                <a:ea typeface="Times New Roman" panose="02020603050405020304" pitchFamily="18" charset="0"/>
              </a:rPr>
              <a:t>People with disabilities should also have access to peer support services. Peer support is another way through which people with disabilities may develop their potential and create knowledge together, enhancing their capacities to improve their own lives and contribute to the wider </a:t>
            </a:r>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99</a:t>
            </a:fld>
            <a:endParaRPr lang="x-none"/>
          </a:p>
        </p:txBody>
      </p:sp>
    </p:spTree>
    <p:extLst>
      <p:ext uri="{BB962C8B-B14F-4D97-AF65-F5344CB8AC3E}">
        <p14:creationId xmlns:p14="http://schemas.microsoft.com/office/powerpoint/2010/main" val="167105035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5.xml"/><Relationship Id="rId7" Type="http://schemas.openxmlformats.org/officeDocument/2006/relationships/image" Target="../media/image3.png"/><Relationship Id="rId2" Type="http://schemas.openxmlformats.org/officeDocument/2006/relationships/tags" Target="../tags/tag4.xml"/><Relationship Id="rId1" Type="http://schemas.openxmlformats.org/officeDocument/2006/relationships/themeOverride" Target="../theme/themeOverride1.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2.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6.xml"/><Relationship Id="rId1" Type="http://schemas.openxmlformats.org/officeDocument/2006/relationships/themeOverride" Target="../theme/themeOverride3.x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hemeOverride" Target="../theme/themeOverride4.xml"/><Relationship Id="rId5" Type="http://schemas.openxmlformats.org/officeDocument/2006/relationships/image" Target="../media/image4.emf"/><Relationship Id="rId4" Type="http://schemas.openxmlformats.org/officeDocument/2006/relationships/oleObject" Target="../embeddings/oleObject4.bin"/></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9.xml"/><Relationship Id="rId7" Type="http://schemas.openxmlformats.org/officeDocument/2006/relationships/image" Target="../media/image3.png"/><Relationship Id="rId2" Type="http://schemas.openxmlformats.org/officeDocument/2006/relationships/tags" Target="../tags/tag8.xml"/><Relationship Id="rId1" Type="http://schemas.openxmlformats.org/officeDocument/2006/relationships/themeOverride" Target="../theme/themeOverride5.x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Section Header - Internal" preserve="1" userDrawn="1">
  <p:cSld name="Section Header - Internal">
    <p:bg bwMode="gray">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53" imgH="353" progId="TCLayout.ActiveDocument.1">
                  <p:embed/>
                </p:oleObj>
              </mc:Choice>
              <mc:Fallback>
                <p:oleObj name="think-cell Slide" r:id="rId5" imgW="353" imgH="353"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5" name="Rectangle 24">
            <a:extLst>
              <a:ext uri="{FF2B5EF4-FFF2-40B4-BE49-F238E27FC236}">
                <a16:creationId xmlns:a16="http://schemas.microsoft.com/office/drawing/2014/main" id="{3E8E94F3-9FBF-45F5-9848-3D8FC241580A}"/>
              </a:ext>
            </a:extLst>
          </p:cNvPr>
          <p:cNvSpPr/>
          <p:nvPr userDrawn="1"/>
        </p:nvSpPr>
        <p:spPr>
          <a:xfrm>
            <a:off x="0" y="5558400"/>
            <a:ext cx="12192000" cy="12996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507206" y="720000"/>
            <a:ext cx="11088000" cy="2934000"/>
          </a:xfrm>
          <a:prstGeom prst="rect">
            <a:avLst/>
          </a:prstGeom>
        </p:spPr>
        <p:txBody>
          <a:bodyPr anchor="b"/>
          <a:lstStyle>
            <a:lvl1pPr algn="l">
              <a:lnSpc>
                <a:spcPts val="6500"/>
              </a:lnSpc>
              <a:defRPr sz="6600">
                <a:solidFill>
                  <a:schemeClr val="accent1"/>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507205" y="3688350"/>
            <a:ext cx="11088000" cy="1617074"/>
          </a:xfrm>
          <a:prstGeom prst="rect">
            <a:avLst/>
          </a:prstGeom>
        </p:spPr>
        <p:txBody>
          <a:bodyPr lIns="0" rIns="0" anchor="t">
            <a:noAutofit/>
          </a:bodyPr>
          <a:lstStyle>
            <a:lvl1pPr marL="0" indent="0" algn="l">
              <a:buNone/>
              <a:defRPr lang="en-US" sz="4000" b="1" kern="1200" spc="-100" baseline="0" dirty="0">
                <a:solidFill>
                  <a:schemeClr val="accent2"/>
                </a:solidFill>
                <a:effectLst/>
                <a:latin typeface="+mj-lt"/>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Classification" hidden="1"/>
          <p:cNvSpPr txBox="1">
            <a:spLocks/>
          </p:cNvSpPr>
          <p:nvPr userDrawn="1">
            <p:custDataLst>
              <p:tags r:id="rId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pic>
        <p:nvPicPr>
          <p:cNvPr id="8" name="Picture 7">
            <a:extLst>
              <a:ext uri="{FF2B5EF4-FFF2-40B4-BE49-F238E27FC236}">
                <a16:creationId xmlns:a16="http://schemas.microsoft.com/office/drawing/2014/main" id="{BD9C1FFE-CE2F-FC43-95DF-C2C9DCE31DD7}"/>
              </a:ext>
            </a:extLst>
          </p:cNvPr>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5304" y="124468"/>
            <a:ext cx="1277726" cy="1428108"/>
          </a:xfrm>
          <a:prstGeom prst="rect">
            <a:avLst/>
          </a:prstGeom>
          <a:noFill/>
          <a:ln>
            <a:noFill/>
          </a:ln>
        </p:spPr>
      </p:pic>
      <p:pic>
        <p:nvPicPr>
          <p:cNvPr id="10" name="Picture 9" descr="https://extranet.who.int/datacol/answer_upload.asp?survey_id=475&amp;view_id=326&amp;question_id=15106&amp;answer_id=47397&amp;respondent_id=22063">
            <a:extLst>
              <a:ext uri="{FF2B5EF4-FFF2-40B4-BE49-F238E27FC236}">
                <a16:creationId xmlns:a16="http://schemas.microsoft.com/office/drawing/2014/main" id="{1AC5AAA3-0566-8D49-AA48-5D77450E64C2}"/>
              </a:ext>
            </a:extLst>
          </p:cNvPr>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9601200" y="163778"/>
            <a:ext cx="2395909" cy="842062"/>
          </a:xfrm>
          <a:prstGeom prst="rect">
            <a:avLst/>
          </a:prstGeom>
          <a:noFill/>
          <a:ln>
            <a:noFill/>
          </a:ln>
        </p:spPr>
      </p:pic>
    </p:spTree>
    <p:extLst>
      <p:ext uri="{BB962C8B-B14F-4D97-AF65-F5344CB8AC3E}">
        <p14:creationId xmlns:p14="http://schemas.microsoft.com/office/powerpoint/2010/main" val="3268486004"/>
      </p:ext>
    </p:extLst>
  </p:cSld>
  <p:clrMapOvr>
    <a:overrideClrMapping bg1="lt1" tx1="dk1" bg2="lt2" tx2="dk2" accent1="accent1" accent2="accent2" accent3="accent3" accent4="accent4" accent5="accent5" accent6="accent6" hlink="hlink" folHlink="folHlink"/>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mp; Content" preserve="1" userDrawn="1">
  <p:cSld name="Title &amp; Content">
    <p:spTree>
      <p:nvGrpSpPr>
        <p:cNvPr id="1" name=""/>
        <p:cNvGrpSpPr/>
        <p:nvPr/>
      </p:nvGrpSpPr>
      <p:grpSpPr>
        <a:xfrm>
          <a:off x="0" y="0"/>
          <a:ext cx="0" cy="0"/>
          <a:chOff x="0" y="0"/>
          <a:chExt cx="0" cy="0"/>
        </a:xfrm>
      </p:grpSpPr>
      <p:sp>
        <p:nvSpPr>
          <p:cNvPr id="14"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200" b="1" kern="1200" spc="-100" baseline="0" dirty="0">
                <a:solidFill>
                  <a:schemeClr val="accent2"/>
                </a:solidFill>
                <a:latin typeface="+mj-lt"/>
                <a:ea typeface="+mj-ea"/>
                <a:cs typeface="+mj-cs"/>
              </a:defRPr>
            </a:lvl1pPr>
          </a:lstStyle>
          <a:p>
            <a:pPr lvl="0"/>
            <a:r>
              <a:rPr lang="en-US" dirty="0"/>
              <a:t>Click to edit Master text styles</a:t>
            </a:r>
          </a:p>
        </p:txBody>
      </p:sp>
      <p:sp>
        <p:nvSpPr>
          <p:cNvPr id="10" name="Content Placeholder 9"/>
          <p:cNvSpPr>
            <a:spLocks noGrp="1"/>
          </p:cNvSpPr>
          <p:nvPr>
            <p:ph sz="quarter" idx="14"/>
          </p:nvPr>
        </p:nvSpPr>
        <p:spPr>
          <a:xfrm>
            <a:off x="507195" y="1511188"/>
            <a:ext cx="11174412" cy="4500000"/>
          </a:xfrm>
          <a:prstGeom prst="rect">
            <a:avLst/>
          </a:prstGeom>
        </p:spPr>
        <p:txBody>
          <a:bodyPr/>
          <a:lstStyle>
            <a:lvl1pPr>
              <a:defRPr sz="22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392906" y="506412"/>
            <a:ext cx="9792000" cy="432000"/>
          </a:xfrm>
          <a:prstGeom prst="rect">
            <a:avLst/>
          </a:prstGeom>
        </p:spPr>
        <p:txBody>
          <a:bodyPr/>
          <a:lstStyle>
            <a:lvl1pPr>
              <a:defRPr sz="3000"/>
            </a:lvl1pPr>
          </a:lstStyle>
          <a:p>
            <a:r>
              <a:rPr lang="en-US" dirty="0"/>
              <a:t>Click to edit Master title style</a:t>
            </a:r>
          </a:p>
        </p:txBody>
      </p:sp>
      <p:pic>
        <p:nvPicPr>
          <p:cNvPr id="7" name="Picture 6" descr="https://extranet.who.int/datacol/answer_upload.asp?survey_id=475&amp;view_id=326&amp;question_id=15106&amp;answer_id=47397&amp;respondent_id=22063">
            <a:extLst>
              <a:ext uri="{FF2B5EF4-FFF2-40B4-BE49-F238E27FC236}">
                <a16:creationId xmlns:a16="http://schemas.microsoft.com/office/drawing/2014/main" id="{1DEB27EC-4EB5-604B-9474-66ADE046843D}"/>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180630" y="5912517"/>
            <a:ext cx="1873911" cy="606490"/>
          </a:xfrm>
          <a:prstGeom prst="rect">
            <a:avLst/>
          </a:prstGeom>
          <a:noFill/>
          <a:ln>
            <a:noFill/>
          </a:ln>
        </p:spPr>
      </p:pic>
      <p:pic>
        <p:nvPicPr>
          <p:cNvPr id="8" name="Picture 7">
            <a:extLst>
              <a:ext uri="{FF2B5EF4-FFF2-40B4-BE49-F238E27FC236}">
                <a16:creationId xmlns:a16="http://schemas.microsoft.com/office/drawing/2014/main" id="{C62BEDE9-A43C-A14D-BFE7-B85F455EE8F8}"/>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5484177"/>
            <a:ext cx="982980" cy="1122363"/>
          </a:xfrm>
          <a:prstGeom prst="rect">
            <a:avLst/>
          </a:prstGeom>
          <a:noFill/>
          <a:ln>
            <a:noFill/>
          </a:ln>
        </p:spPr>
      </p:pic>
      <p:sp>
        <p:nvSpPr>
          <p:cNvPr id="3" name="TextBox 2">
            <a:extLst>
              <a:ext uri="{FF2B5EF4-FFF2-40B4-BE49-F238E27FC236}">
                <a16:creationId xmlns:a16="http://schemas.microsoft.com/office/drawing/2014/main" id="{934194D4-65C1-CE44-83D6-BA6AA8F0F826}"/>
              </a:ext>
            </a:extLst>
          </p:cNvPr>
          <p:cNvSpPr txBox="1"/>
          <p:nvPr userDrawn="1"/>
        </p:nvSpPr>
        <p:spPr>
          <a:xfrm>
            <a:off x="1341120" y="6675120"/>
            <a:ext cx="0" cy="0"/>
          </a:xfrm>
          <a:prstGeom prst="rect">
            <a:avLst/>
          </a:prstGeom>
          <a:noFill/>
        </p:spPr>
        <p:txBody>
          <a:bodyPr wrap="none" lIns="0" tIns="0" rIns="0" bIns="0" rtlCol="0">
            <a:noAutofit/>
          </a:bodyPr>
          <a:lstStyle/>
          <a:p>
            <a:pPr algn="l"/>
            <a:endParaRPr lang="en-US" dirty="0">
              <a:solidFill>
                <a:schemeClr val="tx1"/>
              </a:solidFill>
            </a:endParaRPr>
          </a:p>
        </p:txBody>
      </p:sp>
      <p:sp>
        <p:nvSpPr>
          <p:cNvPr id="4" name="TextBox 3">
            <a:extLst>
              <a:ext uri="{FF2B5EF4-FFF2-40B4-BE49-F238E27FC236}">
                <a16:creationId xmlns:a16="http://schemas.microsoft.com/office/drawing/2014/main" id="{8404965B-C745-5F49-B6A0-65A62D0FFA87}"/>
              </a:ext>
            </a:extLst>
          </p:cNvPr>
          <p:cNvSpPr txBox="1"/>
          <p:nvPr userDrawn="1"/>
        </p:nvSpPr>
        <p:spPr>
          <a:xfrm>
            <a:off x="1117600" y="6695440"/>
            <a:ext cx="0" cy="0"/>
          </a:xfrm>
          <a:prstGeom prst="rect">
            <a:avLst/>
          </a:prstGeom>
          <a:noFill/>
        </p:spPr>
        <p:txBody>
          <a:bodyPr wrap="none" lIns="0" tIns="0" rIns="0" bIns="0" rtlCol="0">
            <a:noAutofit/>
          </a:bodyPr>
          <a:lstStyle/>
          <a:p>
            <a:pPr algn="l"/>
            <a:endParaRPr lang="en-US" dirty="0">
              <a:solidFill>
                <a:schemeClr val="tx1"/>
              </a:solidFill>
            </a:endParaRPr>
          </a:p>
        </p:txBody>
      </p:sp>
      <p:sp>
        <p:nvSpPr>
          <p:cNvPr id="11" name="Slide Number Placeholder 5">
            <a:extLst>
              <a:ext uri="{FF2B5EF4-FFF2-40B4-BE49-F238E27FC236}">
                <a16:creationId xmlns:a16="http://schemas.microsoft.com/office/drawing/2014/main" id="{11DEC190-D436-954B-8DE7-916486DA5857}"/>
              </a:ext>
            </a:extLst>
          </p:cNvPr>
          <p:cNvSpPr txBox="1">
            <a:spLocks/>
          </p:cNvSpPr>
          <p:nvPr userDrawn="1"/>
        </p:nvSpPr>
        <p:spPr>
          <a:xfrm>
            <a:off x="10032988" y="6629400"/>
            <a:ext cx="1648619" cy="216000"/>
          </a:xfrm>
          <a:prstGeom prst="rect">
            <a:avLst/>
          </a:prstGeom>
        </p:spPr>
        <p:txBody>
          <a:bodyPr vert="horz" lIns="0" tIns="0" rIns="0" bIns="0" rtlCol="0" anchor="ctr" anchorCtr="0">
            <a:noAutofit/>
          </a:bodyPr>
          <a:lstStyle>
            <a:defPPr>
              <a:defRPr lang="x-none"/>
            </a:defPPr>
            <a:lvl1pPr marL="0" algn="r" defTabSz="914400" rtl="0" eaLnBrk="1" latinLnBrk="0" hangingPunct="1">
              <a:defRPr sz="1000" kern="1200">
                <a:solidFill>
                  <a:schemeClr val="bg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260D4A-DEC1-45DD-8AB2-A3349BAAA59E}" type="slidenum">
              <a:rPr lang="en-US" smtClean="0"/>
              <a:pPr/>
              <a:t>‹#›</a:t>
            </a:fld>
            <a:endParaRPr lang="en-US" dirty="0"/>
          </a:p>
        </p:txBody>
      </p:sp>
    </p:spTree>
    <p:extLst>
      <p:ext uri="{BB962C8B-B14F-4D97-AF65-F5344CB8AC3E}">
        <p14:creationId xmlns:p14="http://schemas.microsoft.com/office/powerpoint/2010/main" val="2004236569"/>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itle 6"/>
          <p:cNvSpPr>
            <a:spLocks noGrp="1"/>
          </p:cNvSpPr>
          <p:nvPr>
            <p:ph type="title"/>
          </p:nvPr>
        </p:nvSpPr>
        <p:spPr>
          <a:xfrm>
            <a:off x="507206" y="2313946"/>
            <a:ext cx="9792000" cy="432000"/>
          </a:xfrm>
          <a:prstGeom prst="rect">
            <a:avLst/>
          </a:prstGeom>
        </p:spPr>
        <p:txBody>
          <a:bodyPr/>
          <a:lstStyle>
            <a:lvl1pPr>
              <a:defRPr sz="4000"/>
            </a:lvl1pPr>
          </a:lstStyle>
          <a:p>
            <a:r>
              <a:rPr lang="en-US"/>
              <a:t>Click to edit Master title style</a:t>
            </a:r>
            <a:endParaRPr lang="en-US" dirty="0"/>
          </a:p>
        </p:txBody>
      </p:sp>
      <p:pic>
        <p:nvPicPr>
          <p:cNvPr id="8" name="Picture 7">
            <a:extLst>
              <a:ext uri="{FF2B5EF4-FFF2-40B4-BE49-F238E27FC236}">
                <a16:creationId xmlns:a16="http://schemas.microsoft.com/office/drawing/2014/main" id="{1A157C42-A791-DD4B-8824-DD8855140549}"/>
              </a:ext>
            </a:extLst>
          </p:cNvPr>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5484177"/>
            <a:ext cx="982980" cy="1122363"/>
          </a:xfrm>
          <a:prstGeom prst="rect">
            <a:avLst/>
          </a:prstGeom>
          <a:noFill/>
          <a:ln>
            <a:noFill/>
          </a:ln>
        </p:spPr>
      </p:pic>
      <p:pic>
        <p:nvPicPr>
          <p:cNvPr id="9" name="Picture 8" descr="https://extranet.who.int/datacol/answer_upload.asp?survey_id=475&amp;view_id=326&amp;question_id=15106&amp;answer_id=47397&amp;respondent_id=22063">
            <a:extLst>
              <a:ext uri="{FF2B5EF4-FFF2-40B4-BE49-F238E27FC236}">
                <a16:creationId xmlns:a16="http://schemas.microsoft.com/office/drawing/2014/main" id="{CF037A7D-FDB1-DF4D-A296-8DCCB3F629A2}"/>
              </a:ext>
            </a:extLst>
          </p:cNvPr>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0180630" y="5912517"/>
            <a:ext cx="1873911" cy="606490"/>
          </a:xfrm>
          <a:prstGeom prst="rect">
            <a:avLst/>
          </a:prstGeom>
          <a:noFill/>
          <a:ln>
            <a:noFill/>
          </a:ln>
        </p:spPr>
      </p:pic>
      <p:sp>
        <p:nvSpPr>
          <p:cNvPr id="10" name="Slide Number Placeholder 4">
            <a:extLst>
              <a:ext uri="{FF2B5EF4-FFF2-40B4-BE49-F238E27FC236}">
                <a16:creationId xmlns:a16="http://schemas.microsoft.com/office/drawing/2014/main" id="{A3C58B59-6E1C-A64E-9E61-7A5FC6933A66}"/>
              </a:ext>
            </a:extLst>
          </p:cNvPr>
          <p:cNvSpPr txBox="1">
            <a:spLocks/>
          </p:cNvSpPr>
          <p:nvPr userDrawn="1"/>
        </p:nvSpPr>
        <p:spPr>
          <a:xfrm>
            <a:off x="10180630" y="6642000"/>
            <a:ext cx="1648619" cy="216000"/>
          </a:xfrm>
          <a:prstGeom prst="rect">
            <a:avLst/>
          </a:prstGeom>
        </p:spPr>
        <p:txBody>
          <a:bodyPr vert="horz" lIns="0" tIns="0" rIns="0" bIns="0" rtlCol="0" anchor="ctr" anchorCtr="0">
            <a:noAutofit/>
          </a:bodyPr>
          <a:lstStyle>
            <a:defPPr>
              <a:defRPr lang="x-none"/>
            </a:defPPr>
            <a:lvl1pPr marL="0" algn="r" defTabSz="914400" rtl="0" eaLnBrk="1" latinLnBrk="0" hangingPunct="1">
              <a:defRPr sz="1000" kern="1200">
                <a:solidFill>
                  <a:schemeClr val="bg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69E07F-9A80-405D-B06A-876E4D356B83}" type="slidenum">
              <a:rPr lang="en-US" smtClean="0"/>
              <a:pPr/>
              <a:t>‹#›</a:t>
            </a:fld>
            <a:endParaRPr lang="en-US"/>
          </a:p>
        </p:txBody>
      </p:sp>
    </p:spTree>
    <p:extLst>
      <p:ext uri="{BB962C8B-B14F-4D97-AF65-F5344CB8AC3E}">
        <p14:creationId xmlns:p14="http://schemas.microsoft.com/office/powerpoint/2010/main" val="3626133049"/>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22DE9-5F77-4538-9A47-EA21E6B19F97}"/>
              </a:ext>
            </a:extLst>
          </p:cNvPr>
          <p:cNvSpPr>
            <a:spLocks noGrp="1"/>
          </p:cNvSpPr>
          <p:nvPr>
            <p:ph type="title"/>
          </p:nvPr>
        </p:nvSpPr>
        <p:spPr>
          <a:xfrm>
            <a:off x="389639" y="506412"/>
            <a:ext cx="9792000" cy="432000"/>
          </a:xfrm>
          <a:prstGeom prst="rect">
            <a:avLst/>
          </a:prstGeom>
        </p:spPr>
        <p:txBody>
          <a:bodyPr/>
          <a:lstStyle>
            <a:lvl1pPr>
              <a:defRPr sz="3000"/>
            </a:lvl1pPr>
          </a:lstStyle>
          <a:p>
            <a:r>
              <a:rPr lang="en-US" dirty="0"/>
              <a:t>Click to edit Master title style</a:t>
            </a:r>
            <a:endParaRPr lang="x-none"/>
          </a:p>
        </p:txBody>
      </p:sp>
      <p:sp>
        <p:nvSpPr>
          <p:cNvPr id="3" name="Content Placeholder 2">
            <a:extLst>
              <a:ext uri="{FF2B5EF4-FFF2-40B4-BE49-F238E27FC236}">
                <a16:creationId xmlns:a16="http://schemas.microsoft.com/office/drawing/2014/main" id="{30AB3F9C-D6E1-4D62-B01B-E65D1EF6B5D5}"/>
              </a:ext>
            </a:extLst>
          </p:cNvPr>
          <p:cNvSpPr>
            <a:spLocks noGrp="1"/>
          </p:cNvSpPr>
          <p:nvPr>
            <p:ph idx="1" hasCustomPrompt="1"/>
          </p:nvPr>
        </p:nvSpPr>
        <p:spPr>
          <a:xfrm>
            <a:off x="507205" y="1739788"/>
            <a:ext cx="11175995" cy="4500000"/>
          </a:xfrm>
          <a:prstGeom prst="rect">
            <a:avLst/>
          </a:prstGeom>
        </p:spPr>
        <p:txBody>
          <a:bodyPr/>
          <a:lstStyle>
            <a:lvl1pPr>
              <a:defRPr sz="2200"/>
            </a:lvl1pPr>
            <a:lvl2pPr>
              <a:defRPr sz="1800"/>
            </a:lvl2pPr>
            <a:lvl3pPr>
              <a:defRPr sz="1800"/>
            </a:lvl3pPr>
            <a:lvl4pPr>
              <a:defRPr sz="1800"/>
            </a:lvl4pPr>
            <a:lvl5pPr>
              <a:defRPr sz="1800"/>
            </a:lvl5pPr>
            <a:lvl6pPr marL="2286000" indent="0">
              <a:buNone/>
              <a:defRPr/>
            </a:lvl6pPr>
          </a:lstStyle>
          <a:p>
            <a:pPr lvl="0"/>
            <a:r>
              <a:rPr lang="en-US" dirty="0"/>
              <a:t>Edit Master text styles</a:t>
            </a:r>
          </a:p>
          <a:p>
            <a:pPr lvl="3"/>
            <a:r>
              <a:rPr lang="en-US" dirty="0"/>
              <a:t>Second level</a:t>
            </a:r>
          </a:p>
          <a:p>
            <a:pPr lvl="4"/>
            <a:r>
              <a:rPr lang="en-US" dirty="0"/>
              <a:t>Third level</a:t>
            </a:r>
          </a:p>
          <a:p>
            <a:pPr lvl="4"/>
            <a:r>
              <a:rPr lang="en-US" dirty="0"/>
              <a:t>Fourth level</a:t>
            </a:r>
          </a:p>
          <a:p>
            <a:pPr lvl="4"/>
            <a:r>
              <a:rPr lang="en-US" dirty="0"/>
              <a:t>Fifth level</a:t>
            </a:r>
            <a:endParaRPr lang="x-none"/>
          </a:p>
        </p:txBody>
      </p:sp>
      <p:sp>
        <p:nvSpPr>
          <p:cNvPr id="4" name="Date Placeholder 3">
            <a:extLst>
              <a:ext uri="{FF2B5EF4-FFF2-40B4-BE49-F238E27FC236}">
                <a16:creationId xmlns:a16="http://schemas.microsoft.com/office/drawing/2014/main" id="{D121EFFA-5052-45D6-9E12-3BE55EA15657}"/>
              </a:ext>
            </a:extLst>
          </p:cNvPr>
          <p:cNvSpPr>
            <a:spLocks noGrp="1"/>
          </p:cNvSpPr>
          <p:nvPr>
            <p:ph type="dt" sz="half" idx="10"/>
          </p:nvPr>
        </p:nvSpPr>
        <p:spPr/>
        <p:txBody>
          <a:bodyPr/>
          <a:lstStyle/>
          <a:p>
            <a:endParaRPr lang="x-none"/>
          </a:p>
        </p:txBody>
      </p:sp>
      <p:sp>
        <p:nvSpPr>
          <p:cNvPr id="9" name="Text Placeholder 13">
            <a:extLst>
              <a:ext uri="{FF2B5EF4-FFF2-40B4-BE49-F238E27FC236}">
                <a16:creationId xmlns:a16="http://schemas.microsoft.com/office/drawing/2014/main" id="{56151446-A05C-B645-9A1B-AD00D3A7462E}"/>
              </a:ext>
            </a:extLst>
          </p:cNvPr>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200" b="1" kern="1200" spc="-100" baseline="0" dirty="0">
                <a:solidFill>
                  <a:schemeClr val="accent2"/>
                </a:solidFill>
                <a:latin typeface="+mj-lt"/>
                <a:ea typeface="+mj-ea"/>
                <a:cs typeface="+mj-cs"/>
              </a:defRPr>
            </a:lvl1pPr>
          </a:lstStyle>
          <a:p>
            <a:pPr lvl="0"/>
            <a:r>
              <a:rPr lang="en-US" dirty="0"/>
              <a:t>Click to edit Master text styles</a:t>
            </a:r>
          </a:p>
        </p:txBody>
      </p:sp>
      <p:sp>
        <p:nvSpPr>
          <p:cNvPr id="10" name="TextBox 9">
            <a:extLst>
              <a:ext uri="{FF2B5EF4-FFF2-40B4-BE49-F238E27FC236}">
                <a16:creationId xmlns:a16="http://schemas.microsoft.com/office/drawing/2014/main" id="{744F6E85-7E65-7D4C-99FE-00FC62FD521C}"/>
              </a:ext>
            </a:extLst>
          </p:cNvPr>
          <p:cNvSpPr txBox="1"/>
          <p:nvPr userDrawn="1"/>
        </p:nvSpPr>
        <p:spPr>
          <a:xfrm>
            <a:off x="352697" y="117566"/>
            <a:ext cx="0" cy="0"/>
          </a:xfrm>
          <a:prstGeom prst="rect">
            <a:avLst/>
          </a:prstGeom>
          <a:noFill/>
        </p:spPr>
        <p:txBody>
          <a:bodyPr wrap="none" lIns="0" tIns="0" rIns="0" bIns="0" rtlCol="0">
            <a:noAutofit/>
          </a:bodyPr>
          <a:lstStyle/>
          <a:p>
            <a:pPr algn="l"/>
            <a:endParaRPr lang="en-US" dirty="0">
              <a:solidFill>
                <a:schemeClr val="tx1"/>
              </a:solidFill>
            </a:endParaRPr>
          </a:p>
        </p:txBody>
      </p:sp>
      <p:sp>
        <p:nvSpPr>
          <p:cNvPr id="8" name="Slide Number Placeholder 5">
            <a:extLst>
              <a:ext uri="{FF2B5EF4-FFF2-40B4-BE49-F238E27FC236}">
                <a16:creationId xmlns:a16="http://schemas.microsoft.com/office/drawing/2014/main" id="{56370BDB-78D6-004F-8E0B-6DBC28E8C286}"/>
              </a:ext>
            </a:extLst>
          </p:cNvPr>
          <p:cNvSpPr txBox="1">
            <a:spLocks/>
          </p:cNvSpPr>
          <p:nvPr userDrawn="1"/>
        </p:nvSpPr>
        <p:spPr>
          <a:xfrm>
            <a:off x="10032988" y="6629400"/>
            <a:ext cx="1648619" cy="216000"/>
          </a:xfrm>
          <a:prstGeom prst="rect">
            <a:avLst/>
          </a:prstGeom>
        </p:spPr>
        <p:txBody>
          <a:bodyPr vert="horz" lIns="0" tIns="0" rIns="0" bIns="0" rtlCol="0" anchor="ctr" anchorCtr="0">
            <a:noAutofit/>
          </a:bodyPr>
          <a:lstStyle>
            <a:defPPr>
              <a:defRPr lang="x-none"/>
            </a:defPPr>
            <a:lvl1pPr marL="0" algn="r" defTabSz="914400" rtl="0" eaLnBrk="1" latinLnBrk="0" hangingPunct="1">
              <a:defRPr sz="1000" kern="1200">
                <a:solidFill>
                  <a:schemeClr val="bg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260D4A-DEC1-45DD-8AB2-A3349BAAA59E}" type="slidenum">
              <a:rPr lang="en-US" smtClean="0"/>
              <a:pPr/>
              <a:t>‹#›</a:t>
            </a:fld>
            <a:endParaRPr lang="en-US" dirty="0"/>
          </a:p>
        </p:txBody>
      </p:sp>
    </p:spTree>
    <p:extLst>
      <p:ext uri="{BB962C8B-B14F-4D97-AF65-F5344CB8AC3E}">
        <p14:creationId xmlns:p14="http://schemas.microsoft.com/office/powerpoint/2010/main" val="983271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reserve="1" userDrawn="1">
  <p:cSld name="Two Content">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userDrawn="1">
            <p:custDataLst>
              <p:tags r:id="rId2"/>
            </p:custDataLst>
            <p:extLst>
              <p:ext uri="{D42A27DB-BD31-4B8C-83A1-F6EECF244321}">
                <p14:modId xmlns:p14="http://schemas.microsoft.com/office/powerpoint/2010/main" val="90313672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13" name="Object 1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2" name="Content Placeholder 11"/>
          <p:cNvSpPr>
            <a:spLocks noGrp="1"/>
          </p:cNvSpPr>
          <p:nvPr>
            <p:ph sz="quarter" idx="17"/>
          </p:nvPr>
        </p:nvSpPr>
        <p:spPr>
          <a:xfrm>
            <a:off x="5995852" y="1739788"/>
            <a:ext cx="5687348" cy="4500000"/>
          </a:xfrm>
          <a:prstGeom prst="rect">
            <a:avLst/>
          </a:prstGeom>
        </p:spPr>
        <p:txBody>
          <a:bodyPr vert="horz" lIns="0" tIns="46800" rIns="0" bIns="45720" rtlCol="0">
            <a:noAutofit/>
          </a:bodyPr>
          <a:lstStyle>
            <a:lvl1pPr marL="28575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Calibri" panose="020F0502020204030204" pitchFamily="34" charset="0"/>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b="0" kern="1200" baseline="0" dirty="0" smtClean="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kern="1200" baseline="0" dirty="0" smtClean="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16"/>
          </p:nvPr>
        </p:nvSpPr>
        <p:spPr>
          <a:xfrm>
            <a:off x="507206" y="1739788"/>
            <a:ext cx="5488646" cy="4500000"/>
          </a:xfrm>
          <a:prstGeom prst="rect">
            <a:avLst/>
          </a:prstGeom>
        </p:spPr>
        <p:txBody>
          <a:bodyPr vert="horz" lIns="0" tIns="46800" rIns="0" bIns="45720" rtlCol="0">
            <a:noAutofit/>
          </a:bodyPr>
          <a:lstStyle>
            <a:lvl1pPr marL="28575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Calibri" panose="020F0502020204030204" pitchFamily="34" charset="0"/>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b="0" kern="1200" baseline="0" dirty="0" smtClean="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kern="1200" baseline="0" dirty="0" smtClean="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507205" y="6623100"/>
            <a:ext cx="9018587" cy="216000"/>
          </a:xfrm>
          <a:prstGeom prst="rect">
            <a:avLst/>
          </a:prstGeom>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Calibri" panose="020F0502020204030204" pitchFamily="34" charset="0"/>
                <a:ea typeface="+mn-ea"/>
                <a:cs typeface="Calibri" panose="020F0502020204030204" pitchFamily="34" charset="0"/>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r>
              <a:rPr lang="en-US"/>
              <a:t>Lonza Microbiome JV - media briefing  |  3 April 2019</a:t>
            </a:r>
          </a:p>
        </p:txBody>
      </p:sp>
      <p:sp>
        <p:nvSpPr>
          <p:cNvPr id="7" name="Slide Number Placeholder 6"/>
          <p:cNvSpPr>
            <a:spLocks noGrp="1"/>
          </p:cNvSpPr>
          <p:nvPr>
            <p:ph type="sldNum" sz="quarter" idx="12"/>
          </p:nvPr>
        </p:nvSpPr>
        <p:spPr/>
        <p:txBody>
          <a:bodyPr/>
          <a:lstStyle/>
          <a:p>
            <a:fld id="{3ED22FC0-9634-43A5-A9BA-3774A5BBC19E}" type="slidenum">
              <a:rPr lang="en-US" smtClean="0"/>
              <a:pPr/>
              <a:t>‹#›</a:t>
            </a:fld>
            <a:endParaRPr lang="en-US"/>
          </a:p>
        </p:txBody>
      </p:sp>
      <p:sp>
        <p:nvSpPr>
          <p:cNvPr id="9" name="Text Placeholder 13"/>
          <p:cNvSpPr>
            <a:spLocks noGrp="1"/>
          </p:cNvSpPr>
          <p:nvPr>
            <p:ph type="body" sz="quarter" idx="13"/>
          </p:nvPr>
        </p:nvSpPr>
        <p:spPr>
          <a:xfrm>
            <a:off x="507205" y="1739788"/>
            <a:ext cx="11175995" cy="4500000"/>
          </a:xfrm>
          <a:prstGeom prst="rect">
            <a:avLst/>
          </a:prstGeom>
        </p:spPr>
        <p:txBody>
          <a:bodyPr vert="horz" lIns="0" tIns="46800" rIns="0" bIns="45720" rtlCol="0" anchor="b">
            <a:noAutofit/>
          </a:bodyPr>
          <a:lstStyle>
            <a:lvl1pPr marL="28575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Calibri" panose="020F0502020204030204" pitchFamily="34" charset="0"/>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b="0" kern="1200" baseline="0" dirty="0" smtClean="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kern="1200" baseline="0" dirty="0" smtClean="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507206" y="506412"/>
            <a:ext cx="9792000" cy="432000"/>
          </a:xfrm>
          <a:prstGeom prst="rect">
            <a:avLst/>
          </a:prstGeom>
        </p:spPr>
        <p:txBody>
          <a:bodyPr vert="horz" lIns="0" tIns="0" rIns="0" bIns="0" rtlCol="0" anchor="t" anchorCtr="0">
            <a:noAutofit/>
          </a:bodyPr>
          <a:lstStyle>
            <a:lvl1pPr algn="l" defTabSz="914400" rtl="0" eaLnBrk="1" latinLnBrk="0" hangingPunct="1">
              <a:lnSpc>
                <a:spcPts val="3300"/>
              </a:lnSpc>
              <a:spcBef>
                <a:spcPct val="0"/>
              </a:spcBef>
              <a:buNone/>
              <a:defRPr sz="2800" b="1" kern="1200" spc="-100" baseline="0">
                <a:solidFill>
                  <a:schemeClr val="accent1"/>
                </a:solidFill>
                <a:latin typeface="+mj-lt"/>
                <a:ea typeface="+mj-ea"/>
                <a:cs typeface="+mj-cs"/>
              </a:defRPr>
            </a:lvl1pPr>
          </a:lstStyle>
          <a:p>
            <a:r>
              <a:rPr lang="en-US"/>
              <a:t>Click to edit Master title style</a:t>
            </a:r>
          </a:p>
        </p:txBody>
      </p:sp>
      <p:sp>
        <p:nvSpPr>
          <p:cNvPr id="10" name="Text Placeholder 13">
            <a:extLst>
              <a:ext uri="{FF2B5EF4-FFF2-40B4-BE49-F238E27FC236}">
                <a16:creationId xmlns:a16="http://schemas.microsoft.com/office/drawing/2014/main" id="{07098449-41B0-BB47-9B66-892F78FE4ECF}"/>
              </a:ext>
            </a:extLst>
          </p:cNvPr>
          <p:cNvSpPr>
            <a:spLocks noGrp="1"/>
          </p:cNvSpPr>
          <p:nvPr>
            <p:ph type="body" sz="quarter" idx="18"/>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200" b="1" kern="1200" spc="-100" baseline="0" dirty="0">
                <a:solidFill>
                  <a:schemeClr val="accent2"/>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3956939046"/>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Section Header - Internal" userDrawn="1">
  <p:cSld name="1_Section Header - Internal">
    <p:bg bwMode="gray">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53" imgH="353" progId="TCLayout.ActiveDocument.1">
                  <p:embed/>
                </p:oleObj>
              </mc:Choice>
              <mc:Fallback>
                <p:oleObj name="think-cell Slide" r:id="rId5" imgW="353" imgH="353"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5" name="Rectangle 24">
            <a:extLst>
              <a:ext uri="{FF2B5EF4-FFF2-40B4-BE49-F238E27FC236}">
                <a16:creationId xmlns:a16="http://schemas.microsoft.com/office/drawing/2014/main" id="{3E8E94F3-9FBF-45F5-9848-3D8FC241580A}"/>
              </a:ext>
            </a:extLst>
          </p:cNvPr>
          <p:cNvSpPr/>
          <p:nvPr userDrawn="1"/>
        </p:nvSpPr>
        <p:spPr>
          <a:xfrm>
            <a:off x="0" y="5558400"/>
            <a:ext cx="12192000" cy="12996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507206" y="720000"/>
            <a:ext cx="11088000" cy="2934000"/>
          </a:xfrm>
          <a:prstGeom prst="rect">
            <a:avLst/>
          </a:prstGeom>
        </p:spPr>
        <p:txBody>
          <a:bodyPr anchor="b"/>
          <a:lstStyle>
            <a:lvl1pPr algn="l">
              <a:lnSpc>
                <a:spcPts val="6500"/>
              </a:lnSpc>
              <a:defRPr sz="6600">
                <a:solidFill>
                  <a:schemeClr val="accent1"/>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507205" y="3688350"/>
            <a:ext cx="11088000" cy="1617074"/>
          </a:xfrm>
          <a:prstGeom prst="rect">
            <a:avLst/>
          </a:prstGeom>
        </p:spPr>
        <p:txBody>
          <a:bodyPr lIns="0" rIns="0" anchor="t">
            <a:noAutofit/>
          </a:bodyPr>
          <a:lstStyle>
            <a:lvl1pPr marL="0" indent="0" algn="l">
              <a:buNone/>
              <a:defRPr lang="en-US" sz="4000" b="1" kern="1200" spc="-100" baseline="0" dirty="0">
                <a:solidFill>
                  <a:schemeClr val="accent2"/>
                </a:solidFill>
                <a:effectLst/>
                <a:latin typeface="+mj-lt"/>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Classification" hidden="1"/>
          <p:cNvSpPr txBox="1">
            <a:spLocks/>
          </p:cNvSpPr>
          <p:nvPr userDrawn="1">
            <p:custDataLst>
              <p:tags r:id="rId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pic>
        <p:nvPicPr>
          <p:cNvPr id="8" name="Picture 7">
            <a:extLst>
              <a:ext uri="{FF2B5EF4-FFF2-40B4-BE49-F238E27FC236}">
                <a16:creationId xmlns:a16="http://schemas.microsoft.com/office/drawing/2014/main" id="{BD9C1FFE-CE2F-FC43-95DF-C2C9DCE31DD7}"/>
              </a:ext>
            </a:extLst>
          </p:cNvPr>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5304" y="124468"/>
            <a:ext cx="1277726" cy="1428108"/>
          </a:xfrm>
          <a:prstGeom prst="rect">
            <a:avLst/>
          </a:prstGeom>
          <a:noFill/>
          <a:ln>
            <a:noFill/>
          </a:ln>
        </p:spPr>
      </p:pic>
      <p:pic>
        <p:nvPicPr>
          <p:cNvPr id="10" name="Picture 9" descr="https://extranet.who.int/datacol/answer_upload.asp?survey_id=475&amp;view_id=326&amp;question_id=15106&amp;answer_id=47397&amp;respondent_id=22063">
            <a:extLst>
              <a:ext uri="{FF2B5EF4-FFF2-40B4-BE49-F238E27FC236}">
                <a16:creationId xmlns:a16="http://schemas.microsoft.com/office/drawing/2014/main" id="{1AC5AAA3-0566-8D49-AA48-5D77450E64C2}"/>
              </a:ext>
            </a:extLst>
          </p:cNvPr>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9601200" y="163778"/>
            <a:ext cx="2395909" cy="842062"/>
          </a:xfrm>
          <a:prstGeom prst="rect">
            <a:avLst/>
          </a:prstGeom>
          <a:noFill/>
          <a:ln>
            <a:noFill/>
          </a:ln>
        </p:spPr>
      </p:pic>
    </p:spTree>
    <p:extLst>
      <p:ext uri="{BB962C8B-B14F-4D97-AF65-F5344CB8AC3E}">
        <p14:creationId xmlns:p14="http://schemas.microsoft.com/office/powerpoint/2010/main" val="1544494705"/>
      </p:ext>
    </p:extLst>
  </p:cSld>
  <p:clrMapOvr>
    <a:overrideClrMapping bg1="lt1" tx1="dk1" bg2="lt2" tx2="dk2" accent1="accent1" accent2="accent2" accent3="accent3" accent4="accent4" accent5="accent5" accent6="accent6" hlink="hlink" folHlink="folHlink"/>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CA10-C085-4206-AFB5-18755B644F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FAA974-0611-43C4-A30F-71BA28245B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7D47BC-B231-42C9-8F77-21A0F3808773}"/>
              </a:ext>
            </a:extLst>
          </p:cNvPr>
          <p:cNvSpPr>
            <a:spLocks noGrp="1"/>
          </p:cNvSpPr>
          <p:nvPr>
            <p:ph type="dt" sz="half" idx="10"/>
          </p:nvPr>
        </p:nvSpPr>
        <p:spPr/>
        <p:txBody>
          <a:bodyPr/>
          <a:lstStyle/>
          <a:p>
            <a:fld id="{DC34529C-DEF2-43B8-A498-F0054EBC91D9}" type="datetimeFigureOut">
              <a:rPr lang="en-US" smtClean="0"/>
              <a:t>4/12/2023</a:t>
            </a:fld>
            <a:endParaRPr lang="en-US"/>
          </a:p>
        </p:txBody>
      </p:sp>
      <p:sp>
        <p:nvSpPr>
          <p:cNvPr id="5" name="Footer Placeholder 4">
            <a:extLst>
              <a:ext uri="{FF2B5EF4-FFF2-40B4-BE49-F238E27FC236}">
                <a16:creationId xmlns:a16="http://schemas.microsoft.com/office/drawing/2014/main" id="{63CFF2B6-7746-4D3B-885E-284D900DE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489FA9-6E54-4B03-AFAE-7A8452D0DAFB}"/>
              </a:ext>
            </a:extLst>
          </p:cNvPr>
          <p:cNvSpPr>
            <a:spLocks noGrp="1"/>
          </p:cNvSpPr>
          <p:nvPr>
            <p:ph type="sldNum" sz="quarter" idx="12"/>
          </p:nvPr>
        </p:nvSpPr>
        <p:spPr/>
        <p:txBody>
          <a:bodyPr/>
          <a:lstStyle/>
          <a:p>
            <a:fld id="{CFE7C01E-97B8-4569-8908-63AB0F06FED5}" type="slidenum">
              <a:rPr lang="en-US" smtClean="0"/>
              <a:t>‹#›</a:t>
            </a:fld>
            <a:endParaRPr lang="en-US"/>
          </a:p>
        </p:txBody>
      </p:sp>
    </p:spTree>
    <p:extLst>
      <p:ext uri="{BB962C8B-B14F-4D97-AF65-F5344CB8AC3E}">
        <p14:creationId xmlns:p14="http://schemas.microsoft.com/office/powerpoint/2010/main" val="2096353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3.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ags" Target="../tags/tag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9539C22-4094-45FE-99A0-CFA512581487}"/>
              </a:ext>
            </a:extLst>
          </p:cNvPr>
          <p:cNvSpPr/>
          <p:nvPr/>
        </p:nvSpPr>
        <p:spPr>
          <a:xfrm>
            <a:off x="0" y="6604200"/>
            <a:ext cx="12192000" cy="2538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dirty="0"/>
          </a:p>
        </p:txBody>
      </p:sp>
      <p:graphicFrame>
        <p:nvGraphicFramePr>
          <p:cNvPr id="7" name="Object 6" hidden="1"/>
          <p:cNvGraphicFramePr>
            <a:graphicFrameLocks noChangeAspect="1"/>
          </p:cNvGraphicFramePr>
          <p:nvPr>
            <p:custDataLst>
              <p:tags r:id="rId9"/>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2" imgW="353" imgH="353" progId="TCLayout.ActiveDocument.1">
                  <p:embed/>
                </p:oleObj>
              </mc:Choice>
              <mc:Fallback>
                <p:oleObj name="think-cell Slide" r:id="rId12" imgW="353" imgH="353" progId="TCLayout.ActiveDocument.1">
                  <p:embed/>
                  <p:pic>
                    <p:nvPicPr>
                      <p:cNvPr id="7" name="Object 6" hidden="1"/>
                      <p:cNvPicPr/>
                      <p:nvPr/>
                    </p:nvPicPr>
                    <p:blipFill>
                      <a:blip r:embed="rId13"/>
                      <a:stretch>
                        <a:fillRect/>
                      </a:stretch>
                    </p:blipFill>
                    <p:spPr>
                      <a:xfrm>
                        <a:off x="1588" y="1588"/>
                        <a:ext cx="1587" cy="1587"/>
                      </a:xfrm>
                      <a:prstGeom prst="rect">
                        <a:avLst/>
                      </a:prstGeom>
                    </p:spPr>
                  </p:pic>
                </p:oleObj>
              </mc:Fallback>
            </mc:AlternateContent>
          </a:graphicData>
        </a:graphic>
      </p:graphicFrame>
      <p:sp>
        <p:nvSpPr>
          <p:cNvPr id="6" name="Slide Number Placeholder 5"/>
          <p:cNvSpPr>
            <a:spLocks noGrp="1"/>
          </p:cNvSpPr>
          <p:nvPr>
            <p:ph type="sldNum" sz="quarter" idx="4"/>
          </p:nvPr>
        </p:nvSpPr>
        <p:spPr>
          <a:xfrm>
            <a:off x="10034587" y="6623100"/>
            <a:ext cx="1648619" cy="216000"/>
          </a:xfrm>
          <a:prstGeom prst="rect">
            <a:avLst/>
          </a:prstGeom>
        </p:spPr>
        <p:txBody>
          <a:bodyPr vert="horz" lIns="0" tIns="0" rIns="0" bIns="0" rtlCol="0" anchor="ctr" anchorCtr="0">
            <a:noAutofit/>
          </a:bodyPr>
          <a:lstStyle>
            <a:lvl1pPr algn="r">
              <a:defRPr sz="1000">
                <a:solidFill>
                  <a:schemeClr val="bg1"/>
                </a:solidFill>
                <a:latin typeface="Calibri" panose="020F0502020204030204" pitchFamily="34" charset="0"/>
                <a:cs typeface="Calibri" panose="020F0502020204030204" pitchFamily="34" charset="0"/>
              </a:defRPr>
            </a:lvl1pPr>
          </a:lstStyle>
          <a:p>
            <a:fld id="{7FB918AD-5F4D-49AE-B18F-E06A9462217A}" type="slidenum">
              <a:rPr lang="en-US" smtClean="0"/>
              <a:pPr/>
              <a:t>‹#›</a:t>
            </a:fld>
            <a:endParaRPr lang="en-US" dirty="0"/>
          </a:p>
        </p:txBody>
      </p:sp>
      <p:sp>
        <p:nvSpPr>
          <p:cNvPr id="3" name="txtSource">
            <a:extLst>
              <a:ext uri="{FF2B5EF4-FFF2-40B4-BE49-F238E27FC236}">
                <a16:creationId xmlns:a16="http://schemas.microsoft.com/office/drawing/2014/main" id="{96CEB2EB-90E8-444A-934C-7B59C14ECE37}"/>
              </a:ext>
            </a:extLst>
          </p:cNvPr>
          <p:cNvSpPr txBox="1"/>
          <p:nvPr>
            <p:custDataLst>
              <p:tags r:id="rId10"/>
            </p:custDataLst>
          </p:nvPr>
        </p:nvSpPr>
        <p:spPr bwMode="gray">
          <a:xfrm>
            <a:off x="507204" y="6085900"/>
            <a:ext cx="11175995" cy="153888"/>
          </a:xfrm>
          <a:prstGeom prst="rect">
            <a:avLst/>
          </a:prstGeom>
          <a:noFill/>
        </p:spPr>
        <p:txBody>
          <a:bodyPr wrap="square" lIns="0" tIns="0" rIns="0" bIns="0" rtlCol="0" anchor="b">
            <a:spAutoFit/>
          </a:bodyPr>
          <a:lstStyle/>
          <a:p>
            <a:pPr algn="l"/>
            <a:r>
              <a:rPr lang="en-US" sz="1000">
                <a:solidFill>
                  <a:schemeClr val="tx1"/>
                </a:solidFill>
              </a:rPr>
              <a:t> </a:t>
            </a:r>
          </a:p>
        </p:txBody>
      </p:sp>
      <p:sp>
        <p:nvSpPr>
          <p:cNvPr id="11" name="Classification" hidden="1"/>
          <p:cNvSpPr txBox="1">
            <a:spLocks/>
          </p:cNvSpPr>
          <p:nvPr>
            <p:custDataLst>
              <p:tags r:id="rId11"/>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sp>
        <p:nvSpPr>
          <p:cNvPr id="24" name="Slide Number Placeholder 5">
            <a:extLst>
              <a:ext uri="{FF2B5EF4-FFF2-40B4-BE49-F238E27FC236}">
                <a16:creationId xmlns:a16="http://schemas.microsoft.com/office/drawing/2014/main" id="{B829967B-7F78-D545-9EC5-F20832EAF5FC}"/>
              </a:ext>
            </a:extLst>
          </p:cNvPr>
          <p:cNvSpPr txBox="1">
            <a:spLocks/>
          </p:cNvSpPr>
          <p:nvPr/>
        </p:nvSpPr>
        <p:spPr>
          <a:xfrm>
            <a:off x="10034587" y="6623100"/>
            <a:ext cx="1648619" cy="216000"/>
          </a:xfrm>
          <a:prstGeom prst="rect">
            <a:avLst/>
          </a:prstGeom>
        </p:spPr>
        <p:txBody>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pic>
        <p:nvPicPr>
          <p:cNvPr id="29" name="Picture 28" descr="https://extranet.who.int/datacol/answer_upload.asp?survey_id=475&amp;view_id=326&amp;question_id=15106&amp;answer_id=47397&amp;respondent_id=22063">
            <a:extLst>
              <a:ext uri="{FF2B5EF4-FFF2-40B4-BE49-F238E27FC236}">
                <a16:creationId xmlns:a16="http://schemas.microsoft.com/office/drawing/2014/main" id="{F7E2392F-6972-B04F-9EE6-57E8EBCA8366}"/>
              </a:ext>
            </a:extLst>
          </p:cNvPr>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180630" y="5912517"/>
            <a:ext cx="1873911" cy="606490"/>
          </a:xfrm>
          <a:prstGeom prst="rect">
            <a:avLst/>
          </a:prstGeom>
          <a:noFill/>
          <a:ln>
            <a:noFill/>
          </a:ln>
        </p:spPr>
      </p:pic>
      <p:pic>
        <p:nvPicPr>
          <p:cNvPr id="30" name="Picture 29">
            <a:extLst>
              <a:ext uri="{FF2B5EF4-FFF2-40B4-BE49-F238E27FC236}">
                <a16:creationId xmlns:a16="http://schemas.microsoft.com/office/drawing/2014/main" id="{706D459D-5E4C-F14F-9C67-092E8973B1F1}"/>
              </a:ext>
            </a:extLst>
          </p:cNvPr>
          <p:cNvPicPr/>
          <p:nvPr/>
        </p:nvPicPr>
        <p:blipFill>
          <a:blip r:embed="rId15">
            <a:extLst>
              <a:ext uri="{28A0092B-C50C-407E-A947-70E740481C1C}">
                <a14:useLocalDpi xmlns:a14="http://schemas.microsoft.com/office/drawing/2010/main" val="0"/>
              </a:ext>
            </a:extLst>
          </a:blip>
          <a:srcRect/>
          <a:stretch>
            <a:fillRect/>
          </a:stretch>
        </p:blipFill>
        <p:spPr bwMode="auto">
          <a:xfrm>
            <a:off x="0" y="5484177"/>
            <a:ext cx="982980" cy="1122363"/>
          </a:xfrm>
          <a:prstGeom prst="rect">
            <a:avLst/>
          </a:prstGeom>
          <a:noFill/>
          <a:ln>
            <a:noFill/>
          </a:ln>
        </p:spPr>
      </p:pic>
    </p:spTree>
    <p:extLst>
      <p:ext uri="{BB962C8B-B14F-4D97-AF65-F5344CB8AC3E}">
        <p14:creationId xmlns:p14="http://schemas.microsoft.com/office/powerpoint/2010/main" val="4840450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95" r:id="rId4"/>
    <p:sldLayoutId id="2147483696" r:id="rId5"/>
    <p:sldLayoutId id="2147483691" r:id="rId6"/>
    <p:sldLayoutId id="2147483697" r:id="rId7"/>
  </p:sldLayoutIdLst>
  <p:hf hdr="0"/>
  <p:txStyles>
    <p:titleStyle>
      <a:lvl1pPr algn="l" defTabSz="914400" rtl="0" eaLnBrk="1" latinLnBrk="0" hangingPunct="1">
        <a:lnSpc>
          <a:spcPts val="3300"/>
        </a:lnSpc>
        <a:spcBef>
          <a:spcPct val="0"/>
        </a:spcBef>
        <a:buNone/>
        <a:defRPr sz="2800" b="1" kern="1200" spc="-100" baseline="0">
          <a:solidFill>
            <a:schemeClr val="accent1"/>
          </a:solidFill>
          <a:latin typeface="+mj-lt"/>
          <a:ea typeface="+mj-ea"/>
          <a:cs typeface="+mj-cs"/>
        </a:defRPr>
      </a:lvl1pPr>
    </p:titleStyle>
    <p:bodyStyle>
      <a:lvl1pPr marL="28575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Calibri" panose="020F0502020204030204" pitchFamily="34" charset="0"/>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b="0" kern="1200" baseline="0" dirty="0" smtClean="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kern="1200" baseline="0" dirty="0" smtClean="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42">
          <p15:clr>
            <a:srgbClr val="F26B43"/>
          </p15:clr>
        </p15:guide>
        <p15:guide id="2" pos="3840">
          <p15:clr>
            <a:srgbClr val="F26B43"/>
          </p15:clr>
        </p15:guide>
        <p15:guide id="3" pos="320">
          <p15:clr>
            <a:srgbClr val="F26B43"/>
          </p15:clr>
        </p15:guide>
        <p15:guide id="4" pos="7360">
          <p15:clr>
            <a:srgbClr val="F26B43"/>
          </p15:clr>
        </p15:guide>
        <p15:guide id="5" orient="horz" pos="319">
          <p15:clr>
            <a:srgbClr val="F26B43"/>
          </p15:clr>
        </p15:guide>
        <p15:guide id="6" orient="horz" pos="4001">
          <p15:clr>
            <a:srgbClr val="F26B43"/>
          </p15:clr>
        </p15:guide>
        <p15:guide id="7" orient="horz" pos="1200">
          <p15:clr>
            <a:srgbClr val="F26B43"/>
          </p15:clr>
        </p15:guide>
        <p15:guide id="8" orient="horz" pos="2160">
          <p15:clr>
            <a:srgbClr val="F26B43"/>
          </p15:clr>
        </p15:guide>
        <p15:guide id="9" pos="3761">
          <p15:clr>
            <a:srgbClr val="F26B43"/>
          </p15:clr>
        </p15:guide>
        <p15:guide id="10" pos="3920">
          <p15:clr>
            <a:srgbClr val="F26B43"/>
          </p15:clr>
        </p15:guide>
        <p15:guide id="11" pos="2718">
          <p15:clr>
            <a:srgbClr val="F26B43"/>
          </p15:clr>
        </p15:guide>
        <p15:guide id="12" pos="2560">
          <p15:clr>
            <a:srgbClr val="F26B43"/>
          </p15:clr>
        </p15:guide>
        <p15:guide id="13" pos="1518">
          <p15:clr>
            <a:srgbClr val="F26B43"/>
          </p15:clr>
        </p15:guide>
        <p15:guide id="14" pos="1360">
          <p15:clr>
            <a:srgbClr val="F26B43"/>
          </p15:clr>
        </p15:guide>
        <p15:guide id="15" pos="4961">
          <p15:clr>
            <a:srgbClr val="F26B43"/>
          </p15:clr>
        </p15:guide>
        <p15:guide id="16" pos="5120">
          <p15:clr>
            <a:srgbClr val="F26B43"/>
          </p15:clr>
        </p15:guide>
        <p15:guide id="17" pos="6163">
          <p15:clr>
            <a:srgbClr val="F26B43"/>
          </p15:clr>
        </p15:guide>
        <p15:guide id="18" pos="632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3" Type="http://schemas.openxmlformats.org/officeDocument/2006/relationships/hyperlink" Target="https://www.youtube.com/watch?v=9USeDHQCKoA&amp;feature=youtu.be" TargetMode="External"/><Relationship Id="rId2" Type="http://schemas.openxmlformats.org/officeDocument/2006/relationships/notesSlide" Target="../notesSlides/notesSlide102.xml"/><Relationship Id="rId1" Type="http://schemas.openxmlformats.org/officeDocument/2006/relationships/slideLayout" Target="../slideLayouts/slideLayout4.xml"/><Relationship Id="rId4" Type="http://schemas.openxmlformats.org/officeDocument/2006/relationships/hyperlink" Target="https://youtu.be/WkNNhPnSCi8" TargetMode="Externa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3" Type="http://schemas.openxmlformats.org/officeDocument/2006/relationships/hyperlink" Target="https://youtu.be/k3KASttFTB8" TargetMode="External"/><Relationship Id="rId2" Type="http://schemas.openxmlformats.org/officeDocument/2006/relationships/notesSlide" Target="../notesSlides/notesSlide106.xml"/><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3" Type="http://schemas.openxmlformats.org/officeDocument/2006/relationships/hyperlink" Target="https://youtu.be/vwmcv8DVfeo" TargetMode="External"/><Relationship Id="rId2" Type="http://schemas.openxmlformats.org/officeDocument/2006/relationships/notesSlide" Target="../notesSlides/notesSlide107.xml"/><Relationship Id="rId1" Type="http://schemas.openxmlformats.org/officeDocument/2006/relationships/slideLayout" Target="../slideLayouts/slideLayout4.xml"/><Relationship Id="rId4" Type="http://schemas.openxmlformats.org/officeDocument/2006/relationships/hyperlink" Target="https://youtu.be/wcsHuGE0ETg" TargetMode="Externa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4.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4.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4.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4.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4.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4.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4.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4.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4.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4.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4.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4.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4.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4.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4.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4.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4.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4.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4.xml"/></Relationships>
</file>

<file path=ppt/slides/_rels/slide155.xml.rels><?xml version="1.0" encoding="UTF-8" standalone="yes"?>
<Relationships xmlns="http://schemas.openxmlformats.org/package/2006/relationships"><Relationship Id="rId3" Type="http://schemas.openxmlformats.org/officeDocument/2006/relationships/hyperlink" Target="https://youtu.be/gy7fJ2kJXKo" TargetMode="External"/><Relationship Id="rId2" Type="http://schemas.openxmlformats.org/officeDocument/2006/relationships/notesSlide" Target="../notesSlides/notesSlide155.xml"/><Relationship Id="rId1" Type="http://schemas.openxmlformats.org/officeDocument/2006/relationships/slideLayout" Target="../slideLayouts/slideLayout4.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4.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4.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4.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4.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4.xml"/></Relationships>
</file>

<file path=ppt/slides/_rels/slide16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4.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4.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Ol8OELgJPzw&amp;feature=youtu.be"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www.youtube.com/watch?v=kIz6gurnNVc" TargetMode="External"/><Relationship Id="rId4" Type="http://schemas.openxmlformats.org/officeDocument/2006/relationships/hyperlink" Target="https://www.youtube.com/watch?v=0XXqr_ZSsMg"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creativecommons.org/licenses/by-nc-sa/3.0/igo/"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s://www.youtube.com/watch?v=H2AmCDDAJ4c&amp;feature=youtu.be" TargetMode="External"/><Relationship Id="rId2" Type="http://schemas.openxmlformats.org/officeDocument/2006/relationships/notesSlide" Target="../notesSlides/notesSlide35.xml"/><Relationship Id="rId1" Type="http://schemas.openxmlformats.org/officeDocument/2006/relationships/slideLayout" Target="../slideLayouts/slideLayout4.xml"/><Relationship Id="rId5" Type="http://schemas.openxmlformats.org/officeDocument/2006/relationships/hyperlink" Target="https://youtu.be/MdnobJo8AkM" TargetMode="External"/><Relationship Id="rId4" Type="http://schemas.openxmlformats.org/officeDocument/2006/relationships/hyperlink" Target="https://youtu.be/nX7slb9ACX0"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treaties.un.org/Pages/ViewDetails.aspx?src=IND&amp;mtdsg_no=IV-15&amp;chapter=4&amp;lang=en" TargetMode="External"/><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3" Type="http://schemas.openxmlformats.org/officeDocument/2006/relationships/hyperlink" Target="https://youtu.be/0-N4cOKRLtQ" TargetMode="External"/><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3" Type="http://schemas.openxmlformats.org/officeDocument/2006/relationships/hyperlink" Target="http://news.sky.com/story/living-with-mental-health-problems-in-russia-10289759" TargetMode="External"/><Relationship Id="rId2" Type="http://schemas.openxmlformats.org/officeDocument/2006/relationships/notesSlide" Target="../notesSlides/notesSlide94.xml"/><Relationship Id="rId1" Type="http://schemas.openxmlformats.org/officeDocument/2006/relationships/slideLayout" Target="../slideLayouts/slideLayout4.xml"/><Relationship Id="rId4" Type="http://schemas.openxmlformats.org/officeDocument/2006/relationships/hyperlink" Target="http://www.nzherald.co.nz/nz/news/article.cfm?c_id=1&amp;objectid=11833202" TargetMode="Externa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4B427A-229C-45B8-BA8E-095B8C36FD56}"/>
              </a:ext>
            </a:extLst>
          </p:cNvPr>
          <p:cNvSpPr/>
          <p:nvPr/>
        </p:nvSpPr>
        <p:spPr>
          <a:xfrm>
            <a:off x="-14515" y="4889499"/>
            <a:ext cx="12206515" cy="1968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s-ES" sz="1500" dirty="0">
              <a:solidFill>
                <a:schemeClr val="bg1"/>
              </a:solidFill>
            </a:endParaRPr>
          </a:p>
        </p:txBody>
      </p:sp>
      <p:pic>
        <p:nvPicPr>
          <p:cNvPr id="5" name="Picture 3">
            <a:extLst>
              <a:ext uri="{FF2B5EF4-FFF2-40B4-BE49-F238E27FC236}">
                <a16:creationId xmlns:a16="http://schemas.microsoft.com/office/drawing/2014/main" id="{9A6E0113-B30B-4220-8312-A5C0350224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9675" r="16557" b="25162"/>
          <a:stretch/>
        </p:blipFill>
        <p:spPr bwMode="auto">
          <a:xfrm>
            <a:off x="-14515" y="0"/>
            <a:ext cx="12206515" cy="3429000"/>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sx="0" sy="0" algn="ctr" rotWithShape="0">
                    <a:srgbClr val="DCD6D4">
                      <a:alpha val="0"/>
                    </a:srgbClr>
                  </a:outerShdw>
                </a:effectLst>
              </a14:hiddenEffects>
            </a:ext>
          </a:extLst>
        </p:spPr>
      </p:pic>
      <p:grpSp>
        <p:nvGrpSpPr>
          <p:cNvPr id="6" name="Group 5">
            <a:extLst>
              <a:ext uri="{FF2B5EF4-FFF2-40B4-BE49-F238E27FC236}">
                <a16:creationId xmlns:a16="http://schemas.microsoft.com/office/drawing/2014/main" id="{E9DFEB22-E759-4243-81A0-025B8746DE33}"/>
              </a:ext>
            </a:extLst>
          </p:cNvPr>
          <p:cNvGrpSpPr/>
          <p:nvPr/>
        </p:nvGrpSpPr>
        <p:grpSpPr>
          <a:xfrm>
            <a:off x="395132" y="2745561"/>
            <a:ext cx="8405967" cy="2143938"/>
            <a:chOff x="438676" y="5057052"/>
            <a:chExt cx="7030682" cy="2029099"/>
          </a:xfrm>
        </p:grpSpPr>
        <p:sp>
          <p:nvSpPr>
            <p:cNvPr id="7" name="Text Box 4">
              <a:extLst>
                <a:ext uri="{FF2B5EF4-FFF2-40B4-BE49-F238E27FC236}">
                  <a16:creationId xmlns:a16="http://schemas.microsoft.com/office/drawing/2014/main" id="{71C7B2CF-40C4-4F8D-9157-A9B81ECA204C}"/>
                </a:ext>
              </a:extLst>
            </p:cNvPr>
            <p:cNvSpPr txBox="1">
              <a:spLocks noChangeArrowheads="1"/>
            </p:cNvSpPr>
            <p:nvPr/>
          </p:nvSpPr>
          <p:spPr bwMode="auto">
            <a:xfrm>
              <a:off x="438676" y="5367549"/>
              <a:ext cx="7030682" cy="1718602"/>
            </a:xfrm>
            <a:prstGeom prst="rect">
              <a:avLst/>
            </a:prstGeom>
            <a:solidFill>
              <a:srgbClr val="00B0F0"/>
            </a:solidFill>
            <a:ln>
              <a:noFill/>
            </a:ln>
            <a:effectLst>
              <a:outerShdw blurRad="50800" dist="38100" dir="2700000" algn="tl" rotWithShape="0">
                <a:srgbClr val="000000">
                  <a:alpha val="39999"/>
                </a:srgbClr>
              </a:outerShdw>
            </a:effectLst>
            <a:extLst>
              <a:ext uri="{91240B29-F687-4F45-9708-019B960494DF}">
                <a14:hiddenLine xmlns:a14="http://schemas.microsoft.com/office/drawing/2010/main" w="57150" algn="ctr">
                  <a:solidFill>
                    <a:srgbClr val="FFFFFE"/>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n-US" sz="1800" b="0" i="0" u="none" strike="noStrike" cap="none" normalizeH="0" baseline="0" dirty="0">
                <a:ln>
                  <a:noFill/>
                </a:ln>
                <a:solidFill>
                  <a:schemeClr val="tx1"/>
                </a:solidFill>
                <a:effectLst/>
                <a:latin typeface="Arial" panose="020B0604020202020204" pitchFamily="34" charset="0"/>
              </a:endParaRPr>
            </a:p>
          </p:txBody>
        </p:sp>
        <p:sp>
          <p:nvSpPr>
            <p:cNvPr id="8" name="Text Box 5">
              <a:extLst>
                <a:ext uri="{FF2B5EF4-FFF2-40B4-BE49-F238E27FC236}">
                  <a16:creationId xmlns:a16="http://schemas.microsoft.com/office/drawing/2014/main" id="{13783919-5700-4482-AC88-BBF203D64302}"/>
                </a:ext>
              </a:extLst>
            </p:cNvPr>
            <p:cNvSpPr txBox="1">
              <a:spLocks noChangeArrowheads="1"/>
            </p:cNvSpPr>
            <p:nvPr/>
          </p:nvSpPr>
          <p:spPr bwMode="auto">
            <a:xfrm>
              <a:off x="505516" y="5057052"/>
              <a:ext cx="6963842" cy="1169798"/>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34925" lvl="0" indent="0" algn="l" defTabSz="914400" rtl="0" eaLnBrk="0" fontAlgn="base" latinLnBrk="0" hangingPunct="0">
                <a:lnSpc>
                  <a:spcPct val="128000"/>
                </a:lnSpc>
                <a:spcBef>
                  <a:spcPct val="0"/>
                </a:spcBef>
                <a:spcAft>
                  <a:spcPct val="0"/>
                </a:spcAft>
                <a:buClrTx/>
                <a:buSzTx/>
                <a:buFontTx/>
                <a:buNone/>
                <a:tabLst/>
              </a:pPr>
              <a:endParaRPr kumimoji="0" lang="es-ES" altLang="en-US" sz="2400" b="1" i="0" u="none" strike="noStrike" cap="none" normalizeH="0" baseline="0" dirty="0">
                <a:ln>
                  <a:noFill/>
                </a:ln>
                <a:solidFill>
                  <a:srgbClr val="FFFFFE"/>
                </a:solidFill>
                <a:effectLst/>
                <a:latin typeface="Calibri" panose="020F0502020204030204" pitchFamily="34" charset="0"/>
              </a:endParaRPr>
            </a:p>
            <a:p>
              <a:pPr lvl="0" eaLnBrk="0" fontAlgn="base" hangingPunct="0">
                <a:spcBef>
                  <a:spcPct val="0"/>
                </a:spcBef>
                <a:spcAft>
                  <a:spcPct val="0"/>
                </a:spcAft>
              </a:pPr>
              <a:r>
                <a:rPr kumimoji="0" lang="es-ES" altLang="en-US" sz="4800" b="1" i="0" u="none" strike="noStrike" cap="none" normalizeH="0" baseline="0" dirty="0">
                  <a:ln>
                    <a:noFill/>
                  </a:ln>
                  <a:solidFill>
                    <a:srgbClr val="FFFFFE"/>
                  </a:solidFill>
                  <a:effectLst/>
                  <a:latin typeface="Calibri" panose="020F0502020204030204" pitchFamily="34" charset="0"/>
                </a:rPr>
                <a:t>La</a:t>
              </a:r>
              <a:r>
                <a:rPr kumimoji="0" lang="es-ES" altLang="en-US" sz="4800" b="1" i="0" u="none" strike="noStrike" cap="none" normalizeH="0" dirty="0">
                  <a:ln>
                    <a:noFill/>
                  </a:ln>
                  <a:solidFill>
                    <a:srgbClr val="FFFFFE"/>
                  </a:solidFill>
                  <a:effectLst/>
                  <a:latin typeface="Calibri" panose="020F0502020204030204" pitchFamily="34" charset="0"/>
                </a:rPr>
                <a:t> </a:t>
              </a:r>
              <a:r>
                <a:rPr kumimoji="0" lang="es-ES" altLang="en-US" sz="4800" b="1" i="0" u="none" strike="noStrike" cap="none" normalizeH="0" dirty="0" err="1">
                  <a:ln>
                    <a:noFill/>
                  </a:ln>
                  <a:solidFill>
                    <a:srgbClr val="FFFFFE"/>
                  </a:solidFill>
                  <a:effectLst/>
                  <a:latin typeface="Calibri" panose="020F0502020204030204" pitchFamily="34" charset="0"/>
                </a:rPr>
                <a:t>salut</a:t>
              </a:r>
              <a:r>
                <a:rPr kumimoji="0" lang="es-ES" altLang="en-US" sz="4800" b="1" i="0" u="none" strike="noStrike" cap="none" normalizeH="0" dirty="0">
                  <a:ln>
                    <a:noFill/>
                  </a:ln>
                  <a:solidFill>
                    <a:srgbClr val="FFFFFE"/>
                  </a:solidFill>
                  <a:effectLst/>
                  <a:latin typeface="Calibri" panose="020F0502020204030204" pitchFamily="34" charset="0"/>
                </a:rPr>
                <a:t> mental, la </a:t>
              </a:r>
              <a:r>
                <a:rPr kumimoji="0" lang="es-ES" altLang="en-US" sz="4800" b="1" i="0" u="none" strike="noStrike" cap="none" normalizeH="0" dirty="0" err="1">
                  <a:ln>
                    <a:noFill/>
                  </a:ln>
                  <a:solidFill>
                    <a:srgbClr val="FFFFFE"/>
                  </a:solidFill>
                  <a:effectLst/>
                  <a:latin typeface="Calibri" panose="020F0502020204030204" pitchFamily="34" charset="0"/>
                </a:rPr>
                <a:t>discapacitat</a:t>
              </a:r>
              <a:r>
                <a:rPr kumimoji="0" lang="es-ES" altLang="en-US" sz="4800" b="1" i="0" u="none" strike="noStrike" cap="none" normalizeH="0" dirty="0">
                  <a:ln>
                    <a:noFill/>
                  </a:ln>
                  <a:solidFill>
                    <a:srgbClr val="FFFFFE"/>
                  </a:solidFill>
                  <a:effectLst/>
                  <a:latin typeface="Calibri" panose="020F0502020204030204" pitchFamily="34" charset="0"/>
                </a:rPr>
                <a:t> i </a:t>
              </a:r>
              <a:r>
                <a:rPr kumimoji="0" lang="es-ES" altLang="en-US" sz="4800" b="1" i="0" u="none" strike="noStrike" cap="none" normalizeH="0" dirty="0" err="1">
                  <a:ln>
                    <a:noFill/>
                  </a:ln>
                  <a:solidFill>
                    <a:srgbClr val="FFFFFE"/>
                  </a:solidFill>
                  <a:effectLst/>
                  <a:latin typeface="Calibri" panose="020F0502020204030204" pitchFamily="34" charset="0"/>
                </a:rPr>
                <a:t>els</a:t>
              </a:r>
              <a:r>
                <a:rPr kumimoji="0" lang="es-ES" altLang="en-US" sz="4800" b="1" i="0" u="none" strike="noStrike" cap="none" normalizeH="0" dirty="0">
                  <a:ln>
                    <a:noFill/>
                  </a:ln>
                  <a:solidFill>
                    <a:srgbClr val="FFFFFE"/>
                  </a:solidFill>
                  <a:effectLst/>
                  <a:latin typeface="Calibri" panose="020F0502020204030204" pitchFamily="34" charset="0"/>
                </a:rPr>
                <a:t> </a:t>
              </a:r>
              <a:r>
                <a:rPr kumimoji="0" lang="es-ES" altLang="en-US" sz="4800" b="1" i="0" u="none" strike="noStrike" cap="none" normalizeH="0" dirty="0" err="1">
                  <a:ln>
                    <a:noFill/>
                  </a:ln>
                  <a:solidFill>
                    <a:srgbClr val="FFFFFE"/>
                  </a:solidFill>
                  <a:effectLst/>
                  <a:latin typeface="Calibri" panose="020F0502020204030204" pitchFamily="34" charset="0"/>
                </a:rPr>
                <a:t>drets</a:t>
              </a:r>
              <a:r>
                <a:rPr kumimoji="0" lang="es-ES" altLang="en-US" sz="4800" b="1" i="0" u="none" strike="noStrike" cap="none" normalizeH="0" dirty="0">
                  <a:ln>
                    <a:noFill/>
                  </a:ln>
                  <a:solidFill>
                    <a:srgbClr val="FFFFFE"/>
                  </a:solidFill>
                  <a:effectLst/>
                  <a:latin typeface="Calibri" panose="020F0502020204030204" pitchFamily="34" charset="0"/>
                </a:rPr>
                <a:t> </a:t>
              </a:r>
              <a:r>
                <a:rPr kumimoji="0" lang="es-ES" altLang="en-US" sz="4800" b="1" i="0" u="none" strike="noStrike" cap="none" normalizeH="0" dirty="0" err="1">
                  <a:ln>
                    <a:noFill/>
                  </a:ln>
                  <a:solidFill>
                    <a:srgbClr val="FFFFFE"/>
                  </a:solidFill>
                  <a:effectLst/>
                  <a:latin typeface="Calibri" panose="020F0502020204030204" pitchFamily="34" charset="0"/>
                </a:rPr>
                <a:t>humans</a:t>
              </a:r>
              <a:endParaRPr kumimoji="0" lang="es-ES" altLang="en-US" sz="4800" b="1" i="0" u="none" strike="noStrike" cap="none" normalizeH="0" baseline="0" dirty="0">
                <a:ln>
                  <a:noFill/>
                </a:ln>
                <a:solidFill>
                  <a:srgbClr val="FFFFFE"/>
                </a:solidFill>
                <a:effectLst/>
                <a:latin typeface="Calibri" panose="020F0502020204030204" pitchFamily="34" charset="0"/>
              </a:endParaRPr>
            </a:p>
          </p:txBody>
        </p:sp>
      </p:grpSp>
      <p:sp>
        <p:nvSpPr>
          <p:cNvPr id="9" name="Rectangle 6">
            <a:extLst>
              <a:ext uri="{FF2B5EF4-FFF2-40B4-BE49-F238E27FC236}">
                <a16:creationId xmlns:a16="http://schemas.microsoft.com/office/drawing/2014/main" id="{3B18EFA3-65A5-4B8E-B37E-CC057EFE6E71}"/>
              </a:ext>
            </a:extLst>
          </p:cNvPr>
          <p:cNvSpPr>
            <a:spLocks noChangeArrowheads="1"/>
          </p:cNvSpPr>
          <p:nvPr/>
        </p:nvSpPr>
        <p:spPr bwMode="auto">
          <a:xfrm rot="16200000">
            <a:off x="4959752" y="-344870"/>
            <a:ext cx="2243467" cy="12192000"/>
          </a:xfrm>
          <a:prstGeom prst="rect">
            <a:avLst/>
          </a:prstGeom>
          <a:gradFill rotWithShape="1">
            <a:gsLst>
              <a:gs pos="0">
                <a:srgbClr val="00B0F0">
                  <a:gamma/>
                  <a:shade val="60000"/>
                  <a:invGamma/>
                </a:srgbClr>
              </a:gs>
              <a:gs pos="100000">
                <a:srgbClr val="00B0F0">
                  <a:alpha val="0"/>
                </a:srgbClr>
              </a:gs>
            </a:gsLst>
            <a:lin ang="0" scaled="1"/>
          </a:gradFill>
          <a:ln w="31750" algn="ctr">
            <a:solidFill>
              <a:srgbClr val="DCD6D4">
                <a:alpha val="0"/>
              </a:srgbClr>
            </a:solidFill>
            <a:miter lim="800000"/>
            <a:headEnd/>
            <a:tailEnd/>
          </a:ln>
          <a:effectLst/>
          <a:extLst>
            <a:ext uri="{AF507438-7753-43E0-B8FC-AC1667EBCBE1}">
              <a14:hiddenEffects xmlns:a14="http://schemas.microsoft.com/office/drawing/2010/main">
                <a:effectLst>
                  <a:outerShdw blurRad="63500"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s-ES" dirty="0"/>
          </a:p>
        </p:txBody>
      </p:sp>
      <p:pic>
        <p:nvPicPr>
          <p:cNvPr id="10" name="Picture 11" descr="WHO-EN-W-H">
            <a:extLst>
              <a:ext uri="{FF2B5EF4-FFF2-40B4-BE49-F238E27FC236}">
                <a16:creationId xmlns:a16="http://schemas.microsoft.com/office/drawing/2014/main" id="{FDC5E04E-B654-4B88-A451-D5DA12E536F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60995" y="5836016"/>
            <a:ext cx="2025434" cy="61996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11" name="Text Box 12">
            <a:extLst>
              <a:ext uri="{FF2B5EF4-FFF2-40B4-BE49-F238E27FC236}">
                <a16:creationId xmlns:a16="http://schemas.microsoft.com/office/drawing/2014/main" id="{8A889705-826F-4E1D-98E9-D019463EE526}"/>
              </a:ext>
            </a:extLst>
          </p:cNvPr>
          <p:cNvSpPr txBox="1">
            <a:spLocks noChangeArrowheads="1"/>
          </p:cNvSpPr>
          <p:nvPr/>
        </p:nvSpPr>
        <p:spPr bwMode="auto">
          <a:xfrm>
            <a:off x="395133" y="4889499"/>
            <a:ext cx="8065862" cy="544499"/>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lvl="0" eaLnBrk="0" fontAlgn="base" hangingPunct="0">
              <a:spcBef>
                <a:spcPct val="0"/>
              </a:spcBef>
              <a:spcAft>
                <a:spcPct val="0"/>
              </a:spcAft>
            </a:pPr>
            <a:r>
              <a:rPr lang="en-GB" altLang="en-US" sz="3000" dirty="0" err="1">
                <a:solidFill>
                  <a:srgbClr val="00B0F0"/>
                </a:solidFill>
                <a:latin typeface="Calibri" panose="020F0502020204030204" pitchFamily="34" charset="0"/>
              </a:rPr>
              <a:t>Formació</a:t>
            </a:r>
            <a:r>
              <a:rPr lang="en-GB" altLang="en-US" sz="3000" dirty="0">
                <a:solidFill>
                  <a:srgbClr val="00B0F0"/>
                </a:solidFill>
                <a:latin typeface="Calibri" panose="020F0502020204030204" pitchFamily="34" charset="0"/>
              </a:rPr>
              <a:t> </a:t>
            </a:r>
            <a:r>
              <a:rPr lang="en-GB" altLang="en-US" sz="3000" dirty="0" err="1">
                <a:solidFill>
                  <a:srgbClr val="00B0F0"/>
                </a:solidFill>
                <a:latin typeface="Calibri" panose="020F0502020204030204" pitchFamily="34" charset="0"/>
              </a:rPr>
              <a:t>bàsica</a:t>
            </a:r>
            <a:r>
              <a:rPr lang="en-GB" altLang="en-US" sz="3000" dirty="0">
                <a:solidFill>
                  <a:srgbClr val="00B0F0"/>
                </a:solidFill>
                <a:latin typeface="Calibri" panose="020F0502020204030204" pitchFamily="34" charset="0"/>
              </a:rPr>
              <a:t> de Quality Rights de </a:t>
            </a:r>
            <a:r>
              <a:rPr lang="en-GB" altLang="en-US" sz="3000" dirty="0" err="1">
                <a:solidFill>
                  <a:srgbClr val="00B0F0"/>
                </a:solidFill>
                <a:latin typeface="Calibri" panose="020F0502020204030204" pitchFamily="34" charset="0"/>
              </a:rPr>
              <a:t>l’OMS</a:t>
            </a:r>
            <a:r>
              <a:rPr lang="en-GB" altLang="en-US" sz="3000" dirty="0">
                <a:solidFill>
                  <a:srgbClr val="00B0F0"/>
                </a:solidFill>
                <a:latin typeface="Calibri" panose="020F0502020204030204" pitchFamily="34" charset="0"/>
              </a:rPr>
              <a:t>: per a tots </a:t>
            </a:r>
            <a:r>
              <a:rPr lang="en-GB" altLang="en-US" sz="3000" dirty="0" err="1">
                <a:solidFill>
                  <a:srgbClr val="00B0F0"/>
                </a:solidFill>
                <a:latin typeface="Calibri" panose="020F0502020204030204" pitchFamily="34" charset="0"/>
              </a:rPr>
              <a:t>els</a:t>
            </a:r>
            <a:r>
              <a:rPr lang="en-GB" altLang="en-US" sz="3000" dirty="0">
                <a:solidFill>
                  <a:srgbClr val="00B0F0"/>
                </a:solidFill>
                <a:latin typeface="Calibri" panose="020F0502020204030204" pitchFamily="34" charset="0"/>
              </a:rPr>
              <a:t> </a:t>
            </a:r>
            <a:r>
              <a:rPr lang="en-GB" altLang="en-US" sz="3000" dirty="0" err="1">
                <a:solidFill>
                  <a:srgbClr val="00B0F0"/>
                </a:solidFill>
                <a:latin typeface="Calibri" panose="020F0502020204030204" pitchFamily="34" charset="0"/>
              </a:rPr>
              <a:t>serveis</a:t>
            </a:r>
            <a:r>
              <a:rPr lang="en-GB" altLang="en-US" sz="3000" dirty="0">
                <a:solidFill>
                  <a:srgbClr val="00B0F0"/>
                </a:solidFill>
                <a:latin typeface="Calibri" panose="020F0502020204030204" pitchFamily="34" charset="0"/>
              </a:rPr>
              <a:t> </a:t>
            </a:r>
            <a:r>
              <a:rPr lang="en-GB" altLang="en-US" sz="3000" dirty="0" err="1">
                <a:solidFill>
                  <a:srgbClr val="00B0F0"/>
                </a:solidFill>
                <a:latin typeface="Calibri" panose="020F0502020204030204" pitchFamily="34" charset="0"/>
              </a:rPr>
              <a:t>i</a:t>
            </a:r>
            <a:r>
              <a:rPr lang="en-GB" altLang="en-US" sz="3000" dirty="0">
                <a:solidFill>
                  <a:srgbClr val="00B0F0"/>
                </a:solidFill>
                <a:latin typeface="Calibri" panose="020F0502020204030204" pitchFamily="34" charset="0"/>
              </a:rPr>
              <a:t> totes les </a:t>
            </a:r>
            <a:r>
              <a:rPr lang="en-GB" altLang="en-US" sz="3000" dirty="0" err="1">
                <a:solidFill>
                  <a:srgbClr val="00B0F0"/>
                </a:solidFill>
                <a:latin typeface="Calibri" panose="020F0502020204030204" pitchFamily="34" charset="0"/>
              </a:rPr>
              <a:t>persones</a:t>
            </a:r>
            <a:endParaRPr kumimoji="0" lang="es-ES" altLang="en-US" sz="1800" b="0" i="0" u="none" strike="noStrike" cap="none" normalizeH="0" baseline="0" dirty="0">
              <a:ln>
                <a:noFill/>
              </a:ln>
              <a:solidFill>
                <a:schemeClr val="tx1"/>
              </a:solidFill>
              <a:effectLst/>
              <a:latin typeface="Arial" panose="020B0604020202020204" pitchFamily="34" charset="0"/>
            </a:endParaRPr>
          </a:p>
        </p:txBody>
      </p:sp>
      <p:sp>
        <p:nvSpPr>
          <p:cNvPr id="12" name="Text Box 13">
            <a:extLst>
              <a:ext uri="{FF2B5EF4-FFF2-40B4-BE49-F238E27FC236}">
                <a16:creationId xmlns:a16="http://schemas.microsoft.com/office/drawing/2014/main" id="{52C9B636-449C-4024-AA96-839452621A79}"/>
              </a:ext>
            </a:extLst>
          </p:cNvPr>
          <p:cNvSpPr txBox="1">
            <a:spLocks noChangeArrowheads="1"/>
          </p:cNvSpPr>
          <p:nvPr/>
        </p:nvSpPr>
        <p:spPr bwMode="auto">
          <a:xfrm>
            <a:off x="8801099" y="0"/>
            <a:ext cx="3390901" cy="514692"/>
          </a:xfrm>
          <a:prstGeom prst="rect">
            <a:avLst/>
          </a:prstGeom>
          <a:solidFill>
            <a:srgbClr val="00B0F0"/>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57150" algn="ctr">
                <a:solidFill>
                  <a:srgbClr val="FFFFFE"/>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n-US" sz="2800" b="0" u="none" strike="noStrike" cap="none" normalizeH="0" baseline="0" dirty="0" err="1">
                <a:ln>
                  <a:noFill/>
                </a:ln>
                <a:solidFill>
                  <a:srgbClr val="FFFFFE"/>
                </a:solidFill>
                <a:effectLst/>
                <a:latin typeface="Calibri" panose="020F0502020204030204" pitchFamily="34" charset="0"/>
              </a:rPr>
              <a:t>Diapositives</a:t>
            </a:r>
            <a:r>
              <a:rPr kumimoji="0" lang="es-ES" altLang="en-US" sz="2800" b="0" u="none" strike="noStrike" cap="none" normalizeH="0" baseline="0" dirty="0">
                <a:ln>
                  <a:noFill/>
                </a:ln>
                <a:solidFill>
                  <a:srgbClr val="FFFFFE"/>
                </a:solidFill>
                <a:effectLst/>
                <a:latin typeface="Calibri" panose="020F0502020204030204" pitchFamily="34" charset="0"/>
              </a:rPr>
              <a:t> del </a:t>
            </a:r>
            <a:r>
              <a:rPr kumimoji="0" lang="es-ES" altLang="en-US" sz="2800" b="0" u="none" strike="noStrike" cap="none" normalizeH="0" baseline="0" dirty="0" err="1">
                <a:ln>
                  <a:noFill/>
                </a:ln>
                <a:solidFill>
                  <a:srgbClr val="FFFFFE"/>
                </a:solidFill>
                <a:effectLst/>
                <a:latin typeface="Calibri" panose="020F0502020204030204" pitchFamily="34" charset="0"/>
              </a:rPr>
              <a:t>curs</a:t>
            </a:r>
            <a:endParaRPr kumimoji="0" lang="es-ES" altLang="en-US" sz="2800" b="0" u="none" strike="noStrike" cap="none" normalizeH="0" baseline="0" dirty="0">
              <a:ln>
                <a:noFill/>
              </a:ln>
              <a:solidFill>
                <a:schemeClr val="tx1"/>
              </a:solidFill>
              <a:effectLst/>
              <a:latin typeface="Arial" panose="020B0604020202020204" pitchFamily="34" charset="0"/>
            </a:endParaRPr>
          </a:p>
        </p:txBody>
      </p:sp>
      <p:grpSp>
        <p:nvGrpSpPr>
          <p:cNvPr id="13" name="Group 12">
            <a:extLst>
              <a:ext uri="{FF2B5EF4-FFF2-40B4-BE49-F238E27FC236}">
                <a16:creationId xmlns:a16="http://schemas.microsoft.com/office/drawing/2014/main" id="{1F14302D-0490-428C-AD6D-5551D5EB7ACF}"/>
              </a:ext>
            </a:extLst>
          </p:cNvPr>
          <p:cNvGrpSpPr/>
          <p:nvPr/>
        </p:nvGrpSpPr>
        <p:grpSpPr>
          <a:xfrm>
            <a:off x="10685742" y="5441619"/>
            <a:ext cx="1292431" cy="1238986"/>
            <a:chOff x="158998" y="5422506"/>
            <a:chExt cx="1133135" cy="1128709"/>
          </a:xfrm>
        </p:grpSpPr>
        <p:pic>
          <p:nvPicPr>
            <p:cNvPr id="14" name="Picture 8">
              <a:extLst>
                <a:ext uri="{FF2B5EF4-FFF2-40B4-BE49-F238E27FC236}">
                  <a16:creationId xmlns:a16="http://schemas.microsoft.com/office/drawing/2014/main" id="{1731102D-11F1-445F-848D-177849BD53B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8998" y="5422506"/>
              <a:ext cx="1133135" cy="939657"/>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15" name="TextBox 14">
              <a:extLst>
                <a:ext uri="{FF2B5EF4-FFF2-40B4-BE49-F238E27FC236}">
                  <a16:creationId xmlns:a16="http://schemas.microsoft.com/office/drawing/2014/main" id="{299B5348-9AA1-4F5F-8DFD-6A4E61A04D04}"/>
                </a:ext>
              </a:extLst>
            </p:cNvPr>
            <p:cNvSpPr txBox="1"/>
            <p:nvPr/>
          </p:nvSpPr>
          <p:spPr>
            <a:xfrm>
              <a:off x="290136" y="6375666"/>
              <a:ext cx="870857" cy="175549"/>
            </a:xfrm>
            <a:prstGeom prst="rect">
              <a:avLst/>
            </a:prstGeom>
            <a:noFill/>
          </p:spPr>
          <p:txBody>
            <a:bodyPr wrap="square" lIns="0" tIns="0" rIns="0" bIns="0" rtlCol="0">
              <a:noAutofit/>
            </a:bodyPr>
            <a:lstStyle/>
            <a:p>
              <a:pPr algn="ctr"/>
              <a:r>
                <a:rPr lang="es-ES" sz="1400" dirty="0" err="1">
                  <a:solidFill>
                    <a:srgbClr val="FF0000"/>
                  </a:solidFill>
                </a:rPr>
                <a:t>QualityRights</a:t>
              </a:r>
              <a:endParaRPr lang="es-ES" sz="1400" dirty="0">
                <a:solidFill>
                  <a:srgbClr val="FF0000"/>
                </a:solidFill>
              </a:endParaRPr>
            </a:p>
          </p:txBody>
        </p:sp>
      </p:grpSp>
      <p:sp>
        <p:nvSpPr>
          <p:cNvPr id="3" name="TextBox 2">
            <a:extLst>
              <a:ext uri="{FF2B5EF4-FFF2-40B4-BE49-F238E27FC236}">
                <a16:creationId xmlns:a16="http://schemas.microsoft.com/office/drawing/2014/main" id="{095C0D1C-CDE9-4E30-9804-6EC273DC1C7C}"/>
              </a:ext>
            </a:extLst>
          </p:cNvPr>
          <p:cNvSpPr txBox="1"/>
          <p:nvPr/>
        </p:nvSpPr>
        <p:spPr>
          <a:xfrm>
            <a:off x="11158598" y="3238229"/>
            <a:ext cx="1142858" cy="172859"/>
          </a:xfrm>
          <a:prstGeom prst="rect">
            <a:avLst/>
          </a:prstGeom>
          <a:noFill/>
        </p:spPr>
        <p:txBody>
          <a:bodyPr wrap="square" lIns="0" tIns="0" rIns="0" bIns="0" rtlCol="0">
            <a:noAutofit/>
          </a:bodyPr>
          <a:lstStyle/>
          <a:p>
            <a:pPr algn="l"/>
            <a:r>
              <a:rPr lang="es-ES" sz="1000" dirty="0">
                <a:solidFill>
                  <a:schemeClr val="bg1"/>
                </a:solidFill>
              </a:rPr>
              <a:t>CBM/Sarah </a:t>
            </a:r>
            <a:r>
              <a:rPr lang="es-ES" sz="1000" dirty="0" err="1">
                <a:solidFill>
                  <a:schemeClr val="bg1"/>
                </a:solidFill>
              </a:rPr>
              <a:t>Isaacs</a:t>
            </a:r>
            <a:endParaRPr lang="es-ES" sz="1000" dirty="0">
              <a:solidFill>
                <a:schemeClr val="bg1"/>
              </a:solidFill>
            </a:endParaRPr>
          </a:p>
        </p:txBody>
      </p:sp>
      <p:pic>
        <p:nvPicPr>
          <p:cNvPr id="4" name="Imatge 3">
            <a:extLst>
              <a:ext uri="{FF2B5EF4-FFF2-40B4-BE49-F238E27FC236}">
                <a16:creationId xmlns:a16="http://schemas.microsoft.com/office/drawing/2014/main" id="{ACDC189A-8BA6-68BE-0B9A-04AA366DD2C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9229" y="5950467"/>
            <a:ext cx="1720165" cy="442641"/>
          </a:xfrm>
          <a:prstGeom prst="rect">
            <a:avLst/>
          </a:prstGeom>
        </p:spPr>
      </p:pic>
    </p:spTree>
    <p:extLst>
      <p:ext uri="{BB962C8B-B14F-4D97-AF65-F5344CB8AC3E}">
        <p14:creationId xmlns:p14="http://schemas.microsoft.com/office/powerpoint/2010/main" val="2437770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B753A1-C494-784B-9CD2-6BF207164368}"/>
              </a:ext>
            </a:extLst>
          </p:cNvPr>
          <p:cNvSpPr>
            <a:spLocks noGrp="1"/>
          </p:cNvSpPr>
          <p:nvPr>
            <p:ph type="sldNum" sz="quarter" idx="4294967295"/>
          </p:nvPr>
        </p:nvSpPr>
        <p:spPr>
          <a:xfrm>
            <a:off x="10034587" y="6623100"/>
            <a:ext cx="1648619" cy="216000"/>
          </a:xfrm>
        </p:spPr>
        <p:txBody>
          <a:bodyPr/>
          <a:lstStyle/>
          <a:p>
            <a:fld id="{04260D4A-DEC1-45DD-8AB2-A3349BAAA59E}" type="slidenum">
              <a:rPr lang="en-US" smtClean="0"/>
              <a:pPr/>
              <a:t>10</a:t>
            </a:fld>
            <a:endParaRPr lang="en-US"/>
          </a:p>
        </p:txBody>
      </p:sp>
      <p:sp>
        <p:nvSpPr>
          <p:cNvPr id="4" name="Content Placeholder 3">
            <a:extLst>
              <a:ext uri="{FF2B5EF4-FFF2-40B4-BE49-F238E27FC236}">
                <a16:creationId xmlns:a16="http://schemas.microsoft.com/office/drawing/2014/main" id="{BEFFF7CA-E091-DA44-B31F-EB473283D935}"/>
              </a:ext>
            </a:extLst>
          </p:cNvPr>
          <p:cNvSpPr>
            <a:spLocks noGrp="1"/>
          </p:cNvSpPr>
          <p:nvPr>
            <p:ph sz="quarter" idx="14"/>
          </p:nvPr>
        </p:nvSpPr>
        <p:spPr/>
        <p:txBody>
          <a:bodyPr/>
          <a:lstStyle/>
          <a:p>
            <a:pPr marL="0" indent="0" algn="ctr">
              <a:buNone/>
            </a:pPr>
            <a:endParaRPr lang="en-US" sz="2500" b="1" i="1" dirty="0"/>
          </a:p>
          <a:p>
            <a:pPr marL="0" indent="0" algn="ctr">
              <a:buNone/>
            </a:pPr>
            <a:endParaRPr lang="en-US" sz="2500" b="1" i="1" dirty="0"/>
          </a:p>
          <a:p>
            <a:pPr marL="0" indent="0" algn="ctr">
              <a:buNone/>
            </a:pPr>
            <a:r>
              <a:rPr lang="en-US" sz="2500" b="1" i="1" dirty="0" err="1"/>
              <a:t>Què</a:t>
            </a:r>
            <a:r>
              <a:rPr lang="en-US" sz="2500" b="1" i="1" dirty="0"/>
              <a:t> </a:t>
            </a:r>
            <a:r>
              <a:rPr lang="en-US" sz="2500" b="1" i="1" dirty="0" err="1"/>
              <a:t>enteneu</a:t>
            </a:r>
            <a:r>
              <a:rPr lang="en-US" sz="2500" b="1" i="1" dirty="0"/>
              <a:t> </a:t>
            </a:r>
            <a:r>
              <a:rPr lang="en-US" sz="2500" b="1" i="1" dirty="0" err="1"/>
              <a:t>pel</a:t>
            </a:r>
            <a:r>
              <a:rPr lang="en-US" sz="2500" b="1" i="1" dirty="0"/>
              <a:t> </a:t>
            </a:r>
            <a:r>
              <a:rPr lang="en-US" sz="2500" b="1" i="1" dirty="0" err="1"/>
              <a:t>terme</a:t>
            </a:r>
            <a:r>
              <a:rPr lang="en-US" sz="2500" b="1" i="1" dirty="0"/>
              <a:t> </a:t>
            </a:r>
            <a:r>
              <a:rPr lang="en-US" sz="2500" b="1" i="1" dirty="0" err="1"/>
              <a:t>discriminació</a:t>
            </a:r>
            <a:r>
              <a:rPr lang="en-US" sz="2500" b="1" i="1" dirty="0"/>
              <a:t>? </a:t>
            </a:r>
          </a:p>
        </p:txBody>
      </p:sp>
      <p:sp>
        <p:nvSpPr>
          <p:cNvPr id="5" name="Title 4">
            <a:extLst>
              <a:ext uri="{FF2B5EF4-FFF2-40B4-BE49-F238E27FC236}">
                <a16:creationId xmlns:a16="http://schemas.microsoft.com/office/drawing/2014/main" id="{0D9C4CAD-A5E3-AD47-96AA-97E497B54AE2}"/>
              </a:ext>
            </a:extLst>
          </p:cNvPr>
          <p:cNvSpPr>
            <a:spLocks noGrp="1"/>
          </p:cNvSpPr>
          <p:nvPr>
            <p:ph type="title"/>
          </p:nvPr>
        </p:nvSpPr>
        <p:spPr>
          <a:xfrm>
            <a:off x="392906" y="506412"/>
            <a:ext cx="11056144" cy="598488"/>
          </a:xfrm>
        </p:spPr>
        <p:txBody>
          <a:bodyPr>
            <a:noAutofit/>
          </a:bodyPr>
          <a:lstStyle/>
          <a:p>
            <a:r>
              <a:rPr lang="es-ES" sz="2800" dirty="0" err="1"/>
              <a:t>Exercici</a:t>
            </a:r>
            <a:r>
              <a:rPr lang="es-ES" sz="2800" dirty="0"/>
              <a:t> 1.1: </a:t>
            </a:r>
            <a:r>
              <a:rPr lang="es-ES" sz="2800" dirty="0" err="1"/>
              <a:t>Els</a:t>
            </a:r>
            <a:r>
              <a:rPr lang="es-ES" sz="2800" dirty="0"/>
              <a:t> </a:t>
            </a:r>
            <a:r>
              <a:rPr lang="es-ES" sz="2800" dirty="0" err="1"/>
              <a:t>drets</a:t>
            </a:r>
            <a:r>
              <a:rPr lang="es-ES" sz="2800" dirty="0"/>
              <a:t> de les persones </a:t>
            </a:r>
            <a:r>
              <a:rPr lang="es-ES" sz="2800" dirty="0" err="1"/>
              <a:t>amb</a:t>
            </a:r>
            <a:r>
              <a:rPr lang="es-ES" sz="2800" dirty="0"/>
              <a:t> </a:t>
            </a:r>
            <a:r>
              <a:rPr lang="es-ES" sz="2800" dirty="0" err="1"/>
              <a:t>discapacitat</a:t>
            </a:r>
            <a:r>
              <a:rPr lang="es-ES" sz="2800" dirty="0"/>
              <a:t> psicosocial, </a:t>
            </a:r>
            <a:r>
              <a:rPr lang="es-ES" sz="2800" dirty="0" err="1"/>
              <a:t>intel·lectual</a:t>
            </a:r>
            <a:r>
              <a:rPr lang="es-ES" sz="2800" dirty="0"/>
              <a:t> o cognitiva - 2 </a:t>
            </a:r>
            <a:endParaRPr lang="en-US" sz="2800" dirty="0"/>
          </a:p>
        </p:txBody>
      </p:sp>
    </p:spTree>
    <p:extLst>
      <p:ext uri="{BB962C8B-B14F-4D97-AF65-F5344CB8AC3E}">
        <p14:creationId xmlns:p14="http://schemas.microsoft.com/office/powerpoint/2010/main" val="312406383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CD0C9B-E2BD-4EEF-97F5-785900C3231A}"/>
              </a:ext>
            </a:extLst>
          </p:cNvPr>
          <p:cNvSpPr>
            <a:spLocks noGrp="1"/>
          </p:cNvSpPr>
          <p:nvPr>
            <p:ph idx="1"/>
          </p:nvPr>
        </p:nvSpPr>
        <p:spPr>
          <a:xfrm>
            <a:off x="507205" y="1504950"/>
            <a:ext cx="11175995" cy="4734838"/>
          </a:xfrm>
        </p:spPr>
        <p:txBody>
          <a:bodyPr/>
          <a:lstStyle/>
          <a:p>
            <a:pPr algn="just"/>
            <a:r>
              <a:rPr lang="ca-ES" sz="2100" dirty="0"/>
              <a:t>Les persones amb discapacitat tenen el dret a treballar en igualtat de condicions amb les altres.  </a:t>
            </a:r>
            <a:endParaRPr lang="es-ES" sz="2100" dirty="0"/>
          </a:p>
          <a:p>
            <a:pPr algn="just"/>
            <a:r>
              <a:rPr lang="ca-ES" sz="2100" dirty="0"/>
              <a:t>Per exemple, els governs han de: </a:t>
            </a:r>
            <a:endParaRPr lang="es-ES" sz="2100" dirty="0"/>
          </a:p>
          <a:p>
            <a:pPr lvl="3" algn="just"/>
            <a:r>
              <a:rPr lang="es-ES" sz="2100" dirty="0"/>
              <a:t>Prohibir la </a:t>
            </a:r>
            <a:r>
              <a:rPr lang="es-ES" sz="2100" dirty="0" err="1"/>
              <a:t>discriminació</a:t>
            </a:r>
            <a:r>
              <a:rPr lang="es-ES" sz="2100" dirty="0"/>
              <a:t> </a:t>
            </a:r>
            <a:r>
              <a:rPr lang="es-ES" sz="2100" dirty="0" err="1"/>
              <a:t>tant</a:t>
            </a:r>
            <a:r>
              <a:rPr lang="es-ES" sz="2100" dirty="0"/>
              <a:t> en </a:t>
            </a:r>
            <a:r>
              <a:rPr lang="es-ES" sz="2100" dirty="0" err="1"/>
              <a:t>l’accés</a:t>
            </a:r>
            <a:r>
              <a:rPr lang="es-ES" sz="2100" dirty="0"/>
              <a:t> al </a:t>
            </a:r>
            <a:r>
              <a:rPr lang="es-ES" sz="2100" dirty="0" err="1"/>
              <a:t>mercat</a:t>
            </a:r>
            <a:r>
              <a:rPr lang="es-ES" sz="2100" dirty="0"/>
              <a:t> laboral </a:t>
            </a:r>
            <a:r>
              <a:rPr lang="es-ES" sz="2100" dirty="0" err="1"/>
              <a:t>com</a:t>
            </a:r>
            <a:r>
              <a:rPr lang="es-ES" sz="2100" dirty="0"/>
              <a:t> en les </a:t>
            </a:r>
            <a:r>
              <a:rPr lang="es-ES" sz="2100" dirty="0" err="1"/>
              <a:t>condicions</a:t>
            </a:r>
            <a:r>
              <a:rPr lang="es-ES" sz="2100" dirty="0"/>
              <a:t> </a:t>
            </a:r>
            <a:r>
              <a:rPr lang="es-ES" sz="2100" dirty="0" err="1"/>
              <a:t>laborals</a:t>
            </a:r>
            <a:r>
              <a:rPr lang="es-ES" sz="2100" dirty="0"/>
              <a:t>. </a:t>
            </a:r>
          </a:p>
          <a:p>
            <a:pPr lvl="3" algn="just"/>
            <a:r>
              <a:rPr lang="es-ES" sz="2100" dirty="0"/>
              <a:t>Adoptar una </a:t>
            </a:r>
            <a:r>
              <a:rPr lang="es-ES" sz="2100" dirty="0" err="1"/>
              <a:t>legislació</a:t>
            </a:r>
            <a:r>
              <a:rPr lang="es-ES" sz="2100" dirty="0"/>
              <a:t> que </a:t>
            </a:r>
            <a:r>
              <a:rPr lang="es-ES" sz="2100" dirty="0" err="1"/>
              <a:t>requereixi</a:t>
            </a:r>
            <a:r>
              <a:rPr lang="es-ES" sz="2100" dirty="0"/>
              <a:t> a les </a:t>
            </a:r>
            <a:r>
              <a:rPr lang="es-ES" sz="2100" dirty="0" err="1"/>
              <a:t>empreses</a:t>
            </a:r>
            <a:r>
              <a:rPr lang="es-ES" sz="2100" dirty="0"/>
              <a:t> </a:t>
            </a:r>
            <a:r>
              <a:rPr lang="es-ES" sz="2100" dirty="0" err="1"/>
              <a:t>fer</a:t>
            </a:r>
            <a:r>
              <a:rPr lang="es-ES" sz="2100" dirty="0"/>
              <a:t> </a:t>
            </a:r>
            <a:r>
              <a:rPr lang="es-ES" sz="2100" dirty="0" err="1"/>
              <a:t>ajustos</a:t>
            </a:r>
            <a:r>
              <a:rPr lang="es-ES" sz="2100" dirty="0"/>
              <a:t> </a:t>
            </a:r>
            <a:r>
              <a:rPr lang="es-ES" sz="2100" dirty="0" err="1"/>
              <a:t>raonables</a:t>
            </a:r>
            <a:r>
              <a:rPr lang="es-ES" sz="2100" dirty="0"/>
              <a:t> </a:t>
            </a:r>
            <a:r>
              <a:rPr lang="es-ES" sz="2100" dirty="0" err="1"/>
              <a:t>als</a:t>
            </a:r>
            <a:r>
              <a:rPr lang="es-ES" sz="2100" dirty="0"/>
              <a:t> </a:t>
            </a:r>
            <a:r>
              <a:rPr lang="es-ES" sz="2100" dirty="0" err="1"/>
              <a:t>llocs</a:t>
            </a:r>
            <a:r>
              <a:rPr lang="es-ES" sz="2100" dirty="0"/>
              <a:t> de </a:t>
            </a:r>
            <a:r>
              <a:rPr lang="es-ES" sz="2100" dirty="0" err="1"/>
              <a:t>feina</a:t>
            </a:r>
            <a:r>
              <a:rPr lang="es-ES" sz="2100" dirty="0"/>
              <a:t>. </a:t>
            </a:r>
          </a:p>
          <a:p>
            <a:pPr lvl="3" algn="just"/>
            <a:r>
              <a:rPr lang="es-ES" sz="2100" dirty="0" err="1"/>
              <a:t>Assegurar</a:t>
            </a:r>
            <a:r>
              <a:rPr lang="es-ES" sz="2100" dirty="0"/>
              <a:t>-se que les persones </a:t>
            </a:r>
            <a:r>
              <a:rPr lang="es-ES" sz="2100" dirty="0" err="1"/>
              <a:t>amb</a:t>
            </a:r>
            <a:r>
              <a:rPr lang="es-ES" sz="2100" dirty="0"/>
              <a:t> </a:t>
            </a:r>
            <a:r>
              <a:rPr lang="es-ES" sz="2100" dirty="0" err="1"/>
              <a:t>discapacitat</a:t>
            </a:r>
            <a:r>
              <a:rPr lang="es-ES" sz="2100" dirty="0"/>
              <a:t> </a:t>
            </a:r>
            <a:r>
              <a:rPr lang="es-ES" sz="2100" dirty="0" err="1"/>
              <a:t>reben</a:t>
            </a:r>
            <a:r>
              <a:rPr lang="es-ES" sz="2100" dirty="0"/>
              <a:t> el </a:t>
            </a:r>
            <a:r>
              <a:rPr lang="es-ES" sz="2100" dirty="0" err="1"/>
              <a:t>mateix</a:t>
            </a:r>
            <a:r>
              <a:rPr lang="es-ES" sz="2100" dirty="0"/>
              <a:t> </a:t>
            </a:r>
            <a:r>
              <a:rPr lang="es-ES" sz="2100" dirty="0" err="1"/>
              <a:t>salari</a:t>
            </a:r>
            <a:r>
              <a:rPr lang="es-ES" sz="2100" dirty="0"/>
              <a:t> per una </a:t>
            </a:r>
            <a:r>
              <a:rPr lang="es-ES" sz="2100" dirty="0" err="1"/>
              <a:t>feina</a:t>
            </a:r>
            <a:r>
              <a:rPr lang="es-ES" sz="2100" dirty="0"/>
              <a:t> </a:t>
            </a:r>
            <a:r>
              <a:rPr lang="es-ES" sz="2100" dirty="0" err="1"/>
              <a:t>d’igual</a:t>
            </a:r>
            <a:r>
              <a:rPr lang="es-ES" sz="2100" dirty="0"/>
              <a:t> valor. </a:t>
            </a:r>
          </a:p>
          <a:p>
            <a:pPr lvl="3" algn="just"/>
            <a:r>
              <a:rPr lang="es-ES" sz="2100" dirty="0"/>
              <a:t>Contractar persones </a:t>
            </a:r>
            <a:r>
              <a:rPr lang="es-ES" sz="2100" dirty="0" err="1"/>
              <a:t>amb</a:t>
            </a:r>
            <a:r>
              <a:rPr lang="es-ES" sz="2100" dirty="0"/>
              <a:t> </a:t>
            </a:r>
            <a:r>
              <a:rPr lang="es-ES" sz="2100" dirty="0" err="1"/>
              <a:t>discapacitat</a:t>
            </a:r>
            <a:r>
              <a:rPr lang="es-ES" sz="2100" dirty="0"/>
              <a:t> al sector </a:t>
            </a:r>
            <a:r>
              <a:rPr lang="es-ES" sz="2100" dirty="0" err="1"/>
              <a:t>públic</a:t>
            </a:r>
            <a:r>
              <a:rPr lang="es-ES" sz="2100" dirty="0"/>
              <a:t>. </a:t>
            </a:r>
          </a:p>
          <a:p>
            <a:pPr lvl="3" algn="just"/>
            <a:r>
              <a:rPr lang="es-ES" sz="2100" dirty="0" err="1"/>
              <a:t>Promoure</a:t>
            </a:r>
            <a:r>
              <a:rPr lang="es-ES" sz="2100" dirty="0"/>
              <a:t> la </a:t>
            </a:r>
            <a:r>
              <a:rPr lang="es-ES" sz="2100" dirty="0" err="1"/>
              <a:t>contractació</a:t>
            </a:r>
            <a:r>
              <a:rPr lang="es-ES" sz="2100" dirty="0"/>
              <a:t> de persones </a:t>
            </a:r>
            <a:r>
              <a:rPr lang="es-ES" sz="2100" dirty="0" err="1"/>
              <a:t>amb</a:t>
            </a:r>
            <a:r>
              <a:rPr lang="es-ES" sz="2100" dirty="0"/>
              <a:t> </a:t>
            </a:r>
            <a:r>
              <a:rPr lang="es-ES" sz="2100" dirty="0" err="1"/>
              <a:t>discapacitat</a:t>
            </a:r>
            <a:r>
              <a:rPr lang="es-ES" sz="2100" dirty="0"/>
              <a:t> </a:t>
            </a:r>
            <a:r>
              <a:rPr lang="es-ES" sz="2100" dirty="0" err="1"/>
              <a:t>als</a:t>
            </a:r>
            <a:r>
              <a:rPr lang="es-ES" sz="2100" dirty="0"/>
              <a:t> </a:t>
            </a:r>
            <a:r>
              <a:rPr lang="es-ES" sz="2100" dirty="0" err="1"/>
              <a:t>sectors</a:t>
            </a:r>
            <a:r>
              <a:rPr lang="es-ES" sz="2100" dirty="0"/>
              <a:t> </a:t>
            </a:r>
            <a:r>
              <a:rPr lang="es-ES" sz="2100" dirty="0" err="1"/>
              <a:t>públic</a:t>
            </a:r>
            <a:r>
              <a:rPr lang="es-ES" sz="2100" dirty="0"/>
              <a:t> i </a:t>
            </a:r>
            <a:r>
              <a:rPr lang="es-ES" sz="2100" dirty="0" err="1"/>
              <a:t>privat</a:t>
            </a:r>
            <a:r>
              <a:rPr lang="en-US" sz="2100" dirty="0"/>
              <a:t>.</a:t>
            </a:r>
          </a:p>
          <a:p>
            <a:pPr lvl="3" algn="just"/>
            <a:r>
              <a:rPr lang="ca-ES" sz="2100" dirty="0"/>
              <a:t>Promoure la formació relacionada amb la feina i oportunitats laborals</a:t>
            </a:r>
            <a:r>
              <a:rPr lang="en-US" sz="2100" dirty="0"/>
              <a:t>.</a:t>
            </a:r>
          </a:p>
          <a:p>
            <a:pPr algn="just"/>
            <a:endParaRPr lang="x-none" sz="2100" dirty="0"/>
          </a:p>
        </p:txBody>
      </p:sp>
      <p:sp>
        <p:nvSpPr>
          <p:cNvPr id="7" name="Title 1">
            <a:extLst>
              <a:ext uri="{FF2B5EF4-FFF2-40B4-BE49-F238E27FC236}">
                <a16:creationId xmlns:a16="http://schemas.microsoft.com/office/drawing/2014/main" id="{C909AEE5-A707-4434-9198-E6C5FDDADEDE}"/>
              </a:ext>
            </a:extLst>
          </p:cNvPr>
          <p:cNvSpPr>
            <a:spLocks noGrp="1"/>
          </p:cNvSpPr>
          <p:nvPr>
            <p:ph type="title"/>
          </p:nvPr>
        </p:nvSpPr>
        <p:spPr>
          <a:xfrm>
            <a:off x="389639" y="506412"/>
            <a:ext cx="9792000" cy="432000"/>
          </a:xfrm>
        </p:spPr>
        <p:txBody>
          <a:bodyPr/>
          <a:lstStyle/>
          <a:p>
            <a:r>
              <a:rPr lang="en-US" sz="2800" dirty="0" err="1"/>
              <a:t>Presentació</a:t>
            </a:r>
            <a:r>
              <a:rPr lang="en-US" sz="2800" dirty="0"/>
              <a:t>: </a:t>
            </a:r>
            <a:r>
              <a:rPr lang="en-US" sz="2800" dirty="0" err="1"/>
              <a:t>els</a:t>
            </a:r>
            <a:r>
              <a:rPr lang="en-US" sz="2800" dirty="0"/>
              <a:t> articles de la CDPD - 45</a:t>
            </a:r>
            <a:endParaRPr lang="x-none" sz="2800" dirty="0"/>
          </a:p>
        </p:txBody>
      </p:sp>
      <p:sp>
        <p:nvSpPr>
          <p:cNvPr id="8" name="Text Placeholder 5">
            <a:extLst>
              <a:ext uri="{FF2B5EF4-FFF2-40B4-BE49-F238E27FC236}">
                <a16:creationId xmlns:a16="http://schemas.microsoft.com/office/drawing/2014/main" id="{5BFB0E90-1712-9A49-827E-8781DC76142E}"/>
              </a:ext>
            </a:extLst>
          </p:cNvPr>
          <p:cNvSpPr>
            <a:spLocks noGrp="1"/>
          </p:cNvSpPr>
          <p:nvPr>
            <p:ph type="body" sz="quarter" idx="13"/>
          </p:nvPr>
        </p:nvSpPr>
        <p:spPr>
          <a:xfrm>
            <a:off x="507207" y="946614"/>
            <a:ext cx="11174400" cy="360000"/>
          </a:xfrm>
        </p:spPr>
        <p:txBody>
          <a:bodyPr/>
          <a:lstStyle/>
          <a:p>
            <a:r>
              <a:rPr lang="ca-ES" dirty="0"/>
              <a:t>Article 27. Treball i ocupació</a:t>
            </a:r>
            <a:r>
              <a:rPr lang="es-ES" dirty="0"/>
              <a:t> </a:t>
            </a:r>
            <a:r>
              <a:rPr lang="en-US" dirty="0"/>
              <a:t>(a)</a:t>
            </a:r>
          </a:p>
        </p:txBody>
      </p:sp>
    </p:spTree>
    <p:extLst>
      <p:ext uri="{BB962C8B-B14F-4D97-AF65-F5344CB8AC3E}">
        <p14:creationId xmlns:p14="http://schemas.microsoft.com/office/powerpoint/2010/main" val="144379109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D04471-5EE3-4DC0-990B-F1779F46B219}"/>
              </a:ext>
            </a:extLst>
          </p:cNvPr>
          <p:cNvSpPr>
            <a:spLocks noGrp="1"/>
          </p:cNvSpPr>
          <p:nvPr>
            <p:ph idx="1"/>
          </p:nvPr>
        </p:nvSpPr>
        <p:spPr>
          <a:xfrm>
            <a:off x="507205" y="1649896"/>
            <a:ext cx="11175995" cy="4589892"/>
          </a:xfrm>
        </p:spPr>
        <p:txBody>
          <a:bodyPr/>
          <a:lstStyle/>
          <a:p>
            <a:pPr algn="just"/>
            <a:r>
              <a:rPr lang="ca-ES" dirty="0"/>
              <a:t>El dret a treballar en igualtat de condicions que els altres és una altre dret del qual sovint es priva a les persones amb discapacitat psicosocial, intel·lectual o cognitiva perquè se les considera falsament incapaces, poc fiables o perilloses.</a:t>
            </a:r>
            <a:r>
              <a:rPr lang="en-US" dirty="0"/>
              <a:t> </a:t>
            </a:r>
          </a:p>
          <a:p>
            <a:pPr algn="just"/>
            <a:r>
              <a:rPr lang="ca-ES" dirty="0"/>
              <a:t>Els governs han de combatre aquests estereotips mitjançant lleis, polítiques i mesures de conscienciació</a:t>
            </a:r>
            <a:r>
              <a:rPr lang="en-US" dirty="0"/>
              <a:t>. </a:t>
            </a:r>
          </a:p>
          <a:p>
            <a:pPr algn="just"/>
            <a:r>
              <a:rPr lang="ca-ES" dirty="0"/>
              <a:t>A més, les persones amb discapacitat poden afrontar una discriminació indirecta quan les lleis i les pràctiques semblen neutres, però donen lloc que les persones amb discapacitat pateixin uns desavantatges desproporcionats</a:t>
            </a:r>
            <a:r>
              <a:rPr lang="en-US" dirty="0"/>
              <a:t>. </a:t>
            </a:r>
            <a:endParaRPr lang="x-none" dirty="0"/>
          </a:p>
        </p:txBody>
      </p:sp>
      <p:sp>
        <p:nvSpPr>
          <p:cNvPr id="7" name="Title 1">
            <a:extLst>
              <a:ext uri="{FF2B5EF4-FFF2-40B4-BE49-F238E27FC236}">
                <a16:creationId xmlns:a16="http://schemas.microsoft.com/office/drawing/2014/main" id="{C909AEE5-A707-4434-9198-E6C5FDDADEDE}"/>
              </a:ext>
            </a:extLst>
          </p:cNvPr>
          <p:cNvSpPr>
            <a:spLocks noGrp="1"/>
          </p:cNvSpPr>
          <p:nvPr>
            <p:ph type="title"/>
          </p:nvPr>
        </p:nvSpPr>
        <p:spPr>
          <a:xfrm>
            <a:off x="389639" y="506412"/>
            <a:ext cx="9792000" cy="432000"/>
          </a:xfrm>
        </p:spPr>
        <p:txBody>
          <a:bodyPr/>
          <a:lstStyle/>
          <a:p>
            <a:r>
              <a:rPr lang="en-US" sz="2800" dirty="0" err="1"/>
              <a:t>Presentació</a:t>
            </a:r>
            <a:r>
              <a:rPr lang="en-US" sz="2800" dirty="0"/>
              <a:t>: </a:t>
            </a:r>
            <a:r>
              <a:rPr lang="en-US" sz="2800" dirty="0" err="1"/>
              <a:t>els</a:t>
            </a:r>
            <a:r>
              <a:rPr lang="en-US" sz="2800" dirty="0"/>
              <a:t> articles de la CDPD - 46</a:t>
            </a:r>
            <a:endParaRPr lang="x-none" sz="2800" dirty="0"/>
          </a:p>
        </p:txBody>
      </p:sp>
      <p:sp>
        <p:nvSpPr>
          <p:cNvPr id="8" name="Text Placeholder 5">
            <a:extLst>
              <a:ext uri="{FF2B5EF4-FFF2-40B4-BE49-F238E27FC236}">
                <a16:creationId xmlns:a16="http://schemas.microsoft.com/office/drawing/2014/main" id="{5BFB0E90-1712-9A49-827E-8781DC76142E}"/>
              </a:ext>
            </a:extLst>
          </p:cNvPr>
          <p:cNvSpPr>
            <a:spLocks noGrp="1"/>
          </p:cNvSpPr>
          <p:nvPr>
            <p:ph type="body" sz="quarter" idx="13"/>
          </p:nvPr>
        </p:nvSpPr>
        <p:spPr/>
        <p:txBody>
          <a:bodyPr/>
          <a:lstStyle/>
          <a:p>
            <a:r>
              <a:rPr lang="ca-ES" dirty="0"/>
              <a:t>Article 27. Treball i ocupació </a:t>
            </a:r>
            <a:r>
              <a:rPr lang="en-US" dirty="0"/>
              <a:t>(b)</a:t>
            </a:r>
          </a:p>
        </p:txBody>
      </p:sp>
    </p:spTree>
    <p:extLst>
      <p:ext uri="{BB962C8B-B14F-4D97-AF65-F5344CB8AC3E}">
        <p14:creationId xmlns:p14="http://schemas.microsoft.com/office/powerpoint/2010/main" val="118650650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B11B0C-F152-40A7-8CB1-147153F514B0}"/>
              </a:ext>
            </a:extLst>
          </p:cNvPr>
          <p:cNvSpPr>
            <a:spLocks noGrp="1"/>
          </p:cNvSpPr>
          <p:nvPr>
            <p:ph idx="1"/>
          </p:nvPr>
        </p:nvSpPr>
        <p:spPr/>
        <p:txBody>
          <a:bodyPr/>
          <a:lstStyle/>
          <a:p>
            <a:r>
              <a:rPr lang="en-GB" dirty="0"/>
              <a:t>Kate </a:t>
            </a:r>
            <a:r>
              <a:rPr lang="en-GB" dirty="0" err="1"/>
              <a:t>Swaffer</a:t>
            </a:r>
            <a:r>
              <a:rPr lang="en-GB" dirty="0"/>
              <a:t> (2019) Kate </a:t>
            </a:r>
            <a:r>
              <a:rPr lang="en-GB" dirty="0" err="1"/>
              <a:t>Swaffer</a:t>
            </a:r>
            <a:r>
              <a:rPr lang="en-GB" dirty="0"/>
              <a:t> - </a:t>
            </a:r>
            <a:r>
              <a:rPr lang="en-GB" i="1" dirty="0"/>
              <a:t>Dementia, Disability &amp; Rights</a:t>
            </a:r>
            <a:r>
              <a:rPr lang="en-GB" dirty="0"/>
              <a:t> </a:t>
            </a:r>
            <a:r>
              <a:rPr lang="en-GB" dirty="0">
                <a:hlinkClick r:id="rId3"/>
              </a:rPr>
              <a:t>https://www.youtube.com/watch?v=9USeDHQCKoA&amp;feature=youtu.be</a:t>
            </a:r>
            <a:r>
              <a:rPr lang="en-GB" dirty="0"/>
              <a:t> </a:t>
            </a:r>
          </a:p>
          <a:p>
            <a:endParaRPr lang="x-none" dirty="0"/>
          </a:p>
          <a:p>
            <a:r>
              <a:rPr lang="en-GB" i="1" dirty="0"/>
              <a:t>Working together</a:t>
            </a:r>
            <a:r>
              <a:rPr lang="en-GB" dirty="0"/>
              <a:t>. </a:t>
            </a:r>
            <a:r>
              <a:rPr lang="en-GB" dirty="0" err="1"/>
              <a:t>Ivymount</a:t>
            </a:r>
            <a:r>
              <a:rPr lang="en-GB" dirty="0"/>
              <a:t> School and PAHO. PAHO TV. </a:t>
            </a:r>
            <a:r>
              <a:rPr lang="en-GB" dirty="0">
                <a:hlinkClick r:id="rId4"/>
              </a:rPr>
              <a:t>https://youtu.be/WkNNhPnSCi8</a:t>
            </a:r>
            <a:r>
              <a:rPr lang="en-GB" dirty="0"/>
              <a:t> </a:t>
            </a:r>
            <a:endParaRPr lang="x-none" dirty="0"/>
          </a:p>
          <a:p>
            <a:endParaRPr lang="x-none" dirty="0"/>
          </a:p>
        </p:txBody>
      </p:sp>
      <p:sp>
        <p:nvSpPr>
          <p:cNvPr id="7" name="Title 1">
            <a:extLst>
              <a:ext uri="{FF2B5EF4-FFF2-40B4-BE49-F238E27FC236}">
                <a16:creationId xmlns:a16="http://schemas.microsoft.com/office/drawing/2014/main" id="{C909AEE5-A707-4434-9198-E6C5FDDADEDE}"/>
              </a:ext>
            </a:extLst>
          </p:cNvPr>
          <p:cNvSpPr>
            <a:spLocks noGrp="1"/>
          </p:cNvSpPr>
          <p:nvPr>
            <p:ph type="title"/>
          </p:nvPr>
        </p:nvSpPr>
        <p:spPr>
          <a:xfrm>
            <a:off x="389639" y="506412"/>
            <a:ext cx="9792000" cy="432000"/>
          </a:xfrm>
        </p:spPr>
        <p:txBody>
          <a:bodyPr/>
          <a:lstStyle/>
          <a:p>
            <a:r>
              <a:rPr lang="en-US" sz="2800" dirty="0" err="1"/>
              <a:t>Presentació</a:t>
            </a:r>
            <a:r>
              <a:rPr lang="en-US" sz="2800" dirty="0"/>
              <a:t>: </a:t>
            </a:r>
            <a:r>
              <a:rPr lang="en-US" sz="2800" dirty="0" err="1"/>
              <a:t>els</a:t>
            </a:r>
            <a:r>
              <a:rPr lang="en-US" sz="2800" dirty="0"/>
              <a:t> articles de la CDPD - 47</a:t>
            </a:r>
            <a:endParaRPr lang="x-none" sz="2800" dirty="0"/>
          </a:p>
        </p:txBody>
      </p:sp>
      <p:sp>
        <p:nvSpPr>
          <p:cNvPr id="8" name="Text Placeholder 5">
            <a:extLst>
              <a:ext uri="{FF2B5EF4-FFF2-40B4-BE49-F238E27FC236}">
                <a16:creationId xmlns:a16="http://schemas.microsoft.com/office/drawing/2014/main" id="{5BFB0E90-1712-9A49-827E-8781DC76142E}"/>
              </a:ext>
            </a:extLst>
          </p:cNvPr>
          <p:cNvSpPr>
            <a:spLocks noGrp="1"/>
          </p:cNvSpPr>
          <p:nvPr>
            <p:ph type="body" sz="quarter" idx="13"/>
          </p:nvPr>
        </p:nvSpPr>
        <p:spPr/>
        <p:txBody>
          <a:bodyPr/>
          <a:lstStyle/>
          <a:p>
            <a:r>
              <a:rPr lang="ca-ES" dirty="0"/>
              <a:t>Article 27. Treball i ocupació </a:t>
            </a:r>
            <a:r>
              <a:rPr lang="en-US" dirty="0"/>
              <a:t>(c)</a:t>
            </a:r>
          </a:p>
        </p:txBody>
      </p:sp>
    </p:spTree>
    <p:extLst>
      <p:ext uri="{BB962C8B-B14F-4D97-AF65-F5344CB8AC3E}">
        <p14:creationId xmlns:p14="http://schemas.microsoft.com/office/powerpoint/2010/main" val="232650068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2BB63C-7D00-453B-85B3-64A43D2238D2}"/>
              </a:ext>
            </a:extLst>
          </p:cNvPr>
          <p:cNvSpPr>
            <a:spLocks noGrp="1"/>
          </p:cNvSpPr>
          <p:nvPr>
            <p:ph idx="1"/>
          </p:nvPr>
        </p:nvSpPr>
        <p:spPr>
          <a:xfrm>
            <a:off x="507205" y="1490871"/>
            <a:ext cx="11175995" cy="4572000"/>
          </a:xfrm>
        </p:spPr>
        <p:txBody>
          <a:bodyPr/>
          <a:lstStyle/>
          <a:p>
            <a:pPr algn="just"/>
            <a:r>
              <a:rPr lang="es-ES" dirty="0"/>
              <a:t>En muchos lugares del mundo, las personas con discapacidad no tienen acceso a unos estándares de vida adecuados</a:t>
            </a:r>
            <a:r>
              <a:rPr lang="en-US" dirty="0"/>
              <a:t>. </a:t>
            </a:r>
          </a:p>
          <a:p>
            <a:pPr algn="just"/>
            <a:r>
              <a:rPr lang="ca-ES" dirty="0"/>
              <a:t>En molts llocs del món, les persones amb discapacitat psicosocial, intel·lectual o cognitiva no tenen accés a uns estàndards de vida adequats. A vegades, viuen en unes condicions tan pèssimes que es pot considerar que reben un tractament inhumà i degradant</a:t>
            </a:r>
            <a:r>
              <a:rPr lang="en-US" dirty="0"/>
              <a:t>.</a:t>
            </a:r>
          </a:p>
          <a:p>
            <a:pPr algn="just"/>
            <a:r>
              <a:rPr lang="ca-ES" dirty="0"/>
              <a:t>Les persones amb discapacitat són fins i tot més vulnerables a la pobresa i la manca d’habitatge</a:t>
            </a:r>
            <a:r>
              <a:rPr lang="en-US" dirty="0"/>
              <a:t>. </a:t>
            </a:r>
          </a:p>
          <a:p>
            <a:pPr algn="just"/>
            <a:r>
              <a:rPr lang="es-ES" dirty="0" err="1"/>
              <a:t>L’article</a:t>
            </a:r>
            <a:r>
              <a:rPr lang="es-ES" dirty="0"/>
              <a:t> 28 </a:t>
            </a:r>
            <a:r>
              <a:rPr lang="es-ES" dirty="0" err="1"/>
              <a:t>reconeix</a:t>
            </a:r>
            <a:r>
              <a:rPr lang="es-ES" dirty="0"/>
              <a:t> el </a:t>
            </a:r>
            <a:r>
              <a:rPr lang="es-ES" dirty="0" err="1"/>
              <a:t>dret</a:t>
            </a:r>
            <a:r>
              <a:rPr lang="es-ES" dirty="0"/>
              <a:t> de les persones </a:t>
            </a:r>
            <a:r>
              <a:rPr lang="es-ES" dirty="0" err="1"/>
              <a:t>amb</a:t>
            </a:r>
            <a:r>
              <a:rPr lang="es-ES" dirty="0"/>
              <a:t> </a:t>
            </a:r>
            <a:r>
              <a:rPr lang="es-ES" dirty="0" err="1"/>
              <a:t>discapacitat</a:t>
            </a:r>
            <a:r>
              <a:rPr lang="es-ES" dirty="0"/>
              <a:t> i les </a:t>
            </a:r>
            <a:r>
              <a:rPr lang="es-ES" dirty="0" err="1"/>
              <a:t>seves</a:t>
            </a:r>
            <a:r>
              <a:rPr lang="es-ES" dirty="0"/>
              <a:t> </a:t>
            </a:r>
            <a:r>
              <a:rPr lang="es-ES" dirty="0" err="1"/>
              <a:t>famílies</a:t>
            </a:r>
            <a:r>
              <a:rPr lang="es-ES" dirty="0"/>
              <a:t> a </a:t>
            </a:r>
            <a:r>
              <a:rPr lang="es-ES" dirty="0" err="1"/>
              <a:t>rebre</a:t>
            </a:r>
            <a:r>
              <a:rPr lang="es-ES" dirty="0"/>
              <a:t> </a:t>
            </a:r>
            <a:r>
              <a:rPr lang="es-ES" dirty="0" err="1"/>
              <a:t>protecció</a:t>
            </a:r>
            <a:r>
              <a:rPr lang="es-ES" dirty="0"/>
              <a:t> social </a:t>
            </a:r>
            <a:r>
              <a:rPr lang="es-ES" dirty="0" err="1"/>
              <a:t>sense</a:t>
            </a:r>
            <a:r>
              <a:rPr lang="es-ES" dirty="0"/>
              <a:t> </a:t>
            </a:r>
            <a:r>
              <a:rPr lang="es-ES" dirty="0" err="1"/>
              <a:t>discriminació</a:t>
            </a:r>
            <a:r>
              <a:rPr lang="en-US" dirty="0"/>
              <a:t>. </a:t>
            </a:r>
          </a:p>
          <a:p>
            <a:pPr algn="just"/>
            <a:r>
              <a:rPr lang="es-ES" dirty="0"/>
              <a:t>També </a:t>
            </a:r>
            <a:r>
              <a:rPr lang="es-ES" dirty="0" err="1"/>
              <a:t>reconeix</a:t>
            </a:r>
            <a:r>
              <a:rPr lang="es-ES" dirty="0"/>
              <a:t> la </a:t>
            </a:r>
            <a:r>
              <a:rPr lang="es-ES" dirty="0" err="1"/>
              <a:t>necessitat</a:t>
            </a:r>
            <a:r>
              <a:rPr lang="es-ES" dirty="0"/>
              <a:t> de garantir </a:t>
            </a:r>
            <a:r>
              <a:rPr lang="es-ES" dirty="0" err="1"/>
              <a:t>l’accés</a:t>
            </a:r>
            <a:r>
              <a:rPr lang="es-ES" dirty="0"/>
              <a:t> a programes de </a:t>
            </a:r>
            <a:r>
              <a:rPr lang="es-ES" dirty="0" err="1"/>
              <a:t>reducció</a:t>
            </a:r>
            <a:r>
              <a:rPr lang="es-ES" dirty="0"/>
              <a:t> de la </a:t>
            </a:r>
            <a:r>
              <a:rPr lang="es-ES" dirty="0" err="1"/>
              <a:t>pobresa</a:t>
            </a:r>
            <a:r>
              <a:rPr lang="es-ES" dirty="0"/>
              <a:t> i </a:t>
            </a:r>
            <a:r>
              <a:rPr lang="es-ES" dirty="0" err="1"/>
              <a:t>protecció</a:t>
            </a:r>
            <a:r>
              <a:rPr lang="es-ES" dirty="0"/>
              <a:t> social per a </a:t>
            </a:r>
            <a:r>
              <a:rPr lang="es-ES" dirty="0" err="1"/>
              <a:t>tothom</a:t>
            </a:r>
            <a:r>
              <a:rPr lang="es-ES" dirty="0"/>
              <a:t>, en particular </a:t>
            </a:r>
            <a:r>
              <a:rPr lang="es-ES" dirty="0" err="1"/>
              <a:t>als</a:t>
            </a:r>
            <a:r>
              <a:rPr lang="es-ES" dirty="0"/>
              <a:t> </a:t>
            </a:r>
            <a:r>
              <a:rPr lang="es-ES" dirty="0" err="1"/>
              <a:t>segments</a:t>
            </a:r>
            <a:r>
              <a:rPr lang="es-ES" dirty="0"/>
              <a:t> de </a:t>
            </a:r>
            <a:r>
              <a:rPr lang="es-ES" dirty="0" err="1"/>
              <a:t>població</a:t>
            </a:r>
            <a:r>
              <a:rPr lang="es-ES" dirty="0"/>
              <a:t> i </a:t>
            </a:r>
            <a:r>
              <a:rPr lang="es-ES" dirty="0" err="1"/>
              <a:t>col·lectius</a:t>
            </a:r>
            <a:r>
              <a:rPr lang="es-ES" dirty="0"/>
              <a:t> vulnerables.</a:t>
            </a:r>
            <a:endParaRPr lang="x-none" dirty="0"/>
          </a:p>
        </p:txBody>
      </p:sp>
      <p:sp>
        <p:nvSpPr>
          <p:cNvPr id="7" name="Title 1">
            <a:extLst>
              <a:ext uri="{FF2B5EF4-FFF2-40B4-BE49-F238E27FC236}">
                <a16:creationId xmlns:a16="http://schemas.microsoft.com/office/drawing/2014/main" id="{C909AEE5-A707-4434-9198-E6C5FDDADEDE}"/>
              </a:ext>
            </a:extLst>
          </p:cNvPr>
          <p:cNvSpPr>
            <a:spLocks noGrp="1"/>
          </p:cNvSpPr>
          <p:nvPr>
            <p:ph type="title"/>
          </p:nvPr>
        </p:nvSpPr>
        <p:spPr>
          <a:xfrm>
            <a:off x="389639" y="506412"/>
            <a:ext cx="9792000" cy="432000"/>
          </a:xfrm>
        </p:spPr>
        <p:txBody>
          <a:bodyPr/>
          <a:lstStyle/>
          <a:p>
            <a:r>
              <a:rPr lang="en-US" sz="2800" dirty="0" err="1"/>
              <a:t>Presentació</a:t>
            </a:r>
            <a:r>
              <a:rPr lang="en-US" sz="2800" dirty="0"/>
              <a:t>: </a:t>
            </a:r>
            <a:r>
              <a:rPr lang="en-US" sz="2800" dirty="0" err="1"/>
              <a:t>els</a:t>
            </a:r>
            <a:r>
              <a:rPr lang="en-US" sz="2800" dirty="0"/>
              <a:t> articles de la CDPD - 48</a:t>
            </a:r>
            <a:endParaRPr lang="x-none" sz="2800" dirty="0"/>
          </a:p>
        </p:txBody>
      </p:sp>
      <p:sp>
        <p:nvSpPr>
          <p:cNvPr id="9" name="Text Placeholder 5">
            <a:extLst>
              <a:ext uri="{FF2B5EF4-FFF2-40B4-BE49-F238E27FC236}">
                <a16:creationId xmlns:a16="http://schemas.microsoft.com/office/drawing/2014/main" id="{5BFB0E90-1712-9A49-827E-8781DC76142E}"/>
              </a:ext>
            </a:extLst>
          </p:cNvPr>
          <p:cNvSpPr>
            <a:spLocks noGrp="1"/>
          </p:cNvSpPr>
          <p:nvPr>
            <p:ph type="body" sz="quarter" idx="13"/>
          </p:nvPr>
        </p:nvSpPr>
        <p:spPr>
          <a:xfrm>
            <a:off x="507207" y="946614"/>
            <a:ext cx="11174400" cy="360000"/>
          </a:xfrm>
        </p:spPr>
        <p:txBody>
          <a:bodyPr/>
          <a:lstStyle/>
          <a:p>
            <a:r>
              <a:rPr lang="ca-ES" dirty="0"/>
              <a:t>Article 28. Nivell de vida adequat i protecció social</a:t>
            </a:r>
            <a:r>
              <a:rPr lang="es-ES" dirty="0"/>
              <a:t> </a:t>
            </a:r>
            <a:r>
              <a:rPr lang="en-US" dirty="0"/>
              <a:t>(a)</a:t>
            </a:r>
          </a:p>
        </p:txBody>
      </p:sp>
    </p:spTree>
    <p:extLst>
      <p:ext uri="{BB962C8B-B14F-4D97-AF65-F5344CB8AC3E}">
        <p14:creationId xmlns:p14="http://schemas.microsoft.com/office/powerpoint/2010/main" val="58863862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B899FA-6C87-477A-B6D8-637CC815E75C}"/>
              </a:ext>
            </a:extLst>
          </p:cNvPr>
          <p:cNvSpPr>
            <a:spLocks noGrp="1"/>
          </p:cNvSpPr>
          <p:nvPr>
            <p:ph idx="1"/>
          </p:nvPr>
        </p:nvSpPr>
        <p:spPr>
          <a:xfrm>
            <a:off x="609600" y="1466850"/>
            <a:ext cx="11073600" cy="4586328"/>
          </a:xfrm>
        </p:spPr>
        <p:txBody>
          <a:bodyPr/>
          <a:lstStyle/>
          <a:p>
            <a:pPr lvl="0" algn="just"/>
            <a:r>
              <a:rPr lang="ca-ES" sz="2100" dirty="0"/>
              <a:t>Els governs tenen l’obligació d’adoptar les mesures pertinents per promoure aquest dret garantint</a:t>
            </a:r>
            <a:r>
              <a:rPr lang="en-GB" sz="2100" dirty="0"/>
              <a:t>:</a:t>
            </a:r>
            <a:endParaRPr lang="x-none" sz="2100" dirty="0"/>
          </a:p>
          <a:p>
            <a:pPr lvl="3" algn="just" fontAlgn="base"/>
            <a:r>
              <a:rPr lang="ca-ES" sz="2100" dirty="0"/>
              <a:t>l’accés a aigua neta; </a:t>
            </a:r>
            <a:endParaRPr lang="es-ES" sz="2100" dirty="0"/>
          </a:p>
          <a:p>
            <a:pPr lvl="3" algn="just" fontAlgn="base"/>
            <a:r>
              <a:rPr lang="ca-ES" sz="2100" dirty="0"/>
              <a:t>l’accés a serveis i assistència en relació amb la discapacitat (ajuts econòmics, teràpia, formació, serveis d’ajuda, etc.); </a:t>
            </a:r>
            <a:endParaRPr lang="es-ES" sz="2100" dirty="0"/>
          </a:p>
          <a:p>
            <a:pPr lvl="3" algn="just" fontAlgn="base"/>
            <a:r>
              <a:rPr lang="ca-ES" sz="2100" dirty="0"/>
              <a:t>l’accés a programes i serveis per garantir que les persones amb discapacitat no viuen en la pobresa; </a:t>
            </a:r>
            <a:endParaRPr lang="es-ES" sz="2100" dirty="0"/>
          </a:p>
          <a:p>
            <a:pPr lvl="3" algn="just" fontAlgn="base"/>
            <a:r>
              <a:rPr lang="ca-ES" sz="2100" dirty="0"/>
              <a:t>l’accés a habitatge públic; </a:t>
            </a:r>
            <a:endParaRPr lang="es-ES" sz="2100" dirty="0"/>
          </a:p>
          <a:p>
            <a:pPr lvl="3" algn="just" fontAlgn="base"/>
            <a:r>
              <a:rPr lang="ca-ES" sz="2100" dirty="0"/>
              <a:t>l’accés a programes i prestacions per jubilació (pensions, ajuda a la gent gran, etc.). </a:t>
            </a:r>
            <a:endParaRPr lang="es-ES" sz="2100" dirty="0"/>
          </a:p>
          <a:p>
            <a:pPr algn="just"/>
            <a:r>
              <a:rPr lang="ca-ES" sz="2100" dirty="0"/>
              <a:t>Els programes de protecció social no haurien de demanar requisits addicionals a les persones amb discapacitat que vulguin accedir-hi (per exemple, el requeriment de rebre assistència mèdica per accedir a altres serveis o de deixar de treballar per rebre subsidis, etc.). </a:t>
            </a:r>
            <a:endParaRPr lang="es-ES" sz="2100" dirty="0"/>
          </a:p>
        </p:txBody>
      </p:sp>
      <p:sp>
        <p:nvSpPr>
          <p:cNvPr id="7" name="Title 1">
            <a:extLst>
              <a:ext uri="{FF2B5EF4-FFF2-40B4-BE49-F238E27FC236}">
                <a16:creationId xmlns:a16="http://schemas.microsoft.com/office/drawing/2014/main" id="{C909AEE5-A707-4434-9198-E6C5FDDADEDE}"/>
              </a:ext>
            </a:extLst>
          </p:cNvPr>
          <p:cNvSpPr>
            <a:spLocks noGrp="1"/>
          </p:cNvSpPr>
          <p:nvPr>
            <p:ph type="title"/>
          </p:nvPr>
        </p:nvSpPr>
        <p:spPr>
          <a:xfrm>
            <a:off x="389639" y="506412"/>
            <a:ext cx="9792000" cy="432000"/>
          </a:xfrm>
        </p:spPr>
        <p:txBody>
          <a:bodyPr/>
          <a:lstStyle/>
          <a:p>
            <a:r>
              <a:rPr lang="en-US" sz="2800" dirty="0" err="1"/>
              <a:t>Presentació</a:t>
            </a:r>
            <a:r>
              <a:rPr lang="en-US" sz="2800" dirty="0"/>
              <a:t>: </a:t>
            </a:r>
            <a:r>
              <a:rPr lang="en-US" sz="2800" dirty="0" err="1"/>
              <a:t>els</a:t>
            </a:r>
            <a:r>
              <a:rPr lang="en-US" sz="2800" dirty="0"/>
              <a:t> articles de la CDPD - 49</a:t>
            </a:r>
            <a:endParaRPr lang="x-none" sz="2800" dirty="0"/>
          </a:p>
        </p:txBody>
      </p:sp>
      <p:sp>
        <p:nvSpPr>
          <p:cNvPr id="8" name="Text Placeholder 5">
            <a:extLst>
              <a:ext uri="{FF2B5EF4-FFF2-40B4-BE49-F238E27FC236}">
                <a16:creationId xmlns:a16="http://schemas.microsoft.com/office/drawing/2014/main" id="{5BFB0E90-1712-9A49-827E-8781DC76142E}"/>
              </a:ext>
            </a:extLst>
          </p:cNvPr>
          <p:cNvSpPr>
            <a:spLocks noGrp="1"/>
          </p:cNvSpPr>
          <p:nvPr>
            <p:ph type="body" sz="quarter" idx="13"/>
          </p:nvPr>
        </p:nvSpPr>
        <p:spPr>
          <a:xfrm>
            <a:off x="507207" y="946614"/>
            <a:ext cx="11174400" cy="360000"/>
          </a:xfrm>
        </p:spPr>
        <p:txBody>
          <a:bodyPr/>
          <a:lstStyle/>
          <a:p>
            <a:r>
              <a:rPr lang="ca-ES" dirty="0"/>
              <a:t>Article 28. Nivell de vida adequat i protecció social </a:t>
            </a:r>
            <a:r>
              <a:rPr lang="en-US" dirty="0"/>
              <a:t>(b)</a:t>
            </a:r>
          </a:p>
        </p:txBody>
      </p:sp>
    </p:spTree>
    <p:extLst>
      <p:ext uri="{BB962C8B-B14F-4D97-AF65-F5344CB8AC3E}">
        <p14:creationId xmlns:p14="http://schemas.microsoft.com/office/powerpoint/2010/main" val="156619060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EC1B05-5A74-4F34-AB14-808C8B8B5E52}"/>
              </a:ext>
            </a:extLst>
          </p:cNvPr>
          <p:cNvSpPr>
            <a:spLocks noGrp="1"/>
          </p:cNvSpPr>
          <p:nvPr>
            <p:ph idx="1"/>
          </p:nvPr>
        </p:nvSpPr>
        <p:spPr>
          <a:xfrm>
            <a:off x="507205" y="1590261"/>
            <a:ext cx="11175995" cy="4649527"/>
          </a:xfrm>
        </p:spPr>
        <p:txBody>
          <a:bodyPr/>
          <a:lstStyle/>
          <a:p>
            <a:pPr algn="just"/>
            <a:r>
              <a:rPr lang="ca-ES" dirty="0"/>
              <a:t>Les persones amb discapacitat tenen dret, com qualsevol altra persona, a participar en la vida pública i política </a:t>
            </a:r>
            <a:r>
              <a:rPr lang="en-US" dirty="0"/>
              <a:t>:</a:t>
            </a:r>
          </a:p>
          <a:p>
            <a:pPr lvl="3" algn="just"/>
            <a:r>
              <a:rPr lang="es-ES" sz="2200" dirty="0"/>
              <a:t>La vida política </a:t>
            </a:r>
            <a:r>
              <a:rPr lang="es-ES" sz="2200" dirty="0" err="1"/>
              <a:t>inclou</a:t>
            </a:r>
            <a:r>
              <a:rPr lang="es-ES" sz="2200" dirty="0"/>
              <a:t> el </a:t>
            </a:r>
            <a:r>
              <a:rPr lang="es-ES" sz="2200" dirty="0" err="1"/>
              <a:t>dret</a:t>
            </a:r>
            <a:r>
              <a:rPr lang="es-ES" sz="2200" dirty="0"/>
              <a:t> al </a:t>
            </a:r>
            <a:r>
              <a:rPr lang="es-ES" sz="2200" dirty="0" err="1"/>
              <a:t>vot</a:t>
            </a:r>
            <a:r>
              <a:rPr lang="es-ES" sz="2200" dirty="0"/>
              <a:t>, a postular-se a unes </a:t>
            </a:r>
            <a:r>
              <a:rPr lang="es-ES" sz="2200" dirty="0" err="1"/>
              <a:t>eleccions</a:t>
            </a:r>
            <a:r>
              <a:rPr lang="es-ES" sz="2200" dirty="0"/>
              <a:t>, a dirigir </a:t>
            </a:r>
            <a:r>
              <a:rPr lang="es-ES" sz="2200" dirty="0" err="1"/>
              <a:t>campanyes</a:t>
            </a:r>
            <a:r>
              <a:rPr lang="es-ES" sz="2200" dirty="0"/>
              <a:t>, a afiliar-se a </a:t>
            </a:r>
            <a:r>
              <a:rPr lang="es-ES" sz="2200" dirty="0" err="1"/>
              <a:t>partits</a:t>
            </a:r>
            <a:r>
              <a:rPr lang="es-ES" sz="2200" dirty="0"/>
              <a:t> </a:t>
            </a:r>
            <a:r>
              <a:rPr lang="es-ES" sz="2200" dirty="0" err="1"/>
              <a:t>polítics</a:t>
            </a:r>
            <a:r>
              <a:rPr lang="es-ES" sz="2200" dirty="0"/>
              <a:t>, etc. </a:t>
            </a:r>
          </a:p>
          <a:p>
            <a:pPr lvl="3" algn="just"/>
            <a:r>
              <a:rPr lang="es-ES" sz="2200" dirty="0"/>
              <a:t>La vida pública </a:t>
            </a:r>
            <a:r>
              <a:rPr lang="es-ES" sz="2200" dirty="0" err="1"/>
              <a:t>inclou</a:t>
            </a:r>
            <a:r>
              <a:rPr lang="es-ES" sz="2200" dirty="0"/>
              <a:t> el </a:t>
            </a:r>
            <a:r>
              <a:rPr lang="es-ES" sz="2200" dirty="0" err="1"/>
              <a:t>dret</a:t>
            </a:r>
            <a:r>
              <a:rPr lang="es-ES" sz="2200" dirty="0"/>
              <a:t> a parlar en </a:t>
            </a:r>
            <a:r>
              <a:rPr lang="es-ES" sz="2200" dirty="0" err="1"/>
              <a:t>públic</a:t>
            </a:r>
            <a:r>
              <a:rPr lang="es-ES" sz="2200" dirty="0"/>
              <a:t>, a afiliar-se a </a:t>
            </a:r>
            <a:r>
              <a:rPr lang="es-ES" sz="2200" dirty="0" err="1"/>
              <a:t>sindicats</a:t>
            </a:r>
            <a:r>
              <a:rPr lang="es-ES" sz="2200" dirty="0"/>
              <a:t>, a unir-se a ONG i </a:t>
            </a:r>
            <a:r>
              <a:rPr lang="es-ES" sz="2200" dirty="0" err="1"/>
              <a:t>dur</a:t>
            </a:r>
            <a:r>
              <a:rPr lang="es-ES" sz="2200" dirty="0"/>
              <a:t> a </a:t>
            </a:r>
            <a:r>
              <a:rPr lang="es-ES" sz="2200" dirty="0" err="1"/>
              <a:t>terme</a:t>
            </a:r>
            <a:r>
              <a:rPr lang="es-ES" sz="2200" dirty="0"/>
              <a:t> </a:t>
            </a:r>
            <a:r>
              <a:rPr lang="es-ES" sz="2200" dirty="0" err="1"/>
              <a:t>campanyes</a:t>
            </a:r>
            <a:r>
              <a:rPr lang="es-ES" sz="2200" dirty="0"/>
              <a:t> de </a:t>
            </a:r>
            <a:r>
              <a:rPr lang="es-ES" sz="2200" dirty="0" err="1"/>
              <a:t>sensibilització</a:t>
            </a:r>
            <a:r>
              <a:rPr lang="es-ES" sz="2200" dirty="0"/>
              <a:t>, etc. </a:t>
            </a:r>
          </a:p>
          <a:p>
            <a:pPr marL="530225" lvl="3" indent="0" algn="just">
              <a:buNone/>
            </a:pPr>
            <a:endParaRPr lang="es-ES" sz="2200" dirty="0"/>
          </a:p>
          <a:p>
            <a:pPr algn="just"/>
            <a:r>
              <a:rPr lang="ca-ES" dirty="0"/>
              <a:t>A les persones amb discapacitat psicosocial, intel·lectual o cognitiva sovint se les priva d’aquests drets, tant a la llei com a la pràctica. Això és contrari a la CDPD</a:t>
            </a:r>
            <a:r>
              <a:rPr lang="en-US" dirty="0"/>
              <a:t>.</a:t>
            </a:r>
          </a:p>
          <a:p>
            <a:pPr algn="just"/>
            <a:endParaRPr lang="x-none" dirty="0"/>
          </a:p>
        </p:txBody>
      </p:sp>
      <p:sp>
        <p:nvSpPr>
          <p:cNvPr id="7" name="Title 1">
            <a:extLst>
              <a:ext uri="{FF2B5EF4-FFF2-40B4-BE49-F238E27FC236}">
                <a16:creationId xmlns:a16="http://schemas.microsoft.com/office/drawing/2014/main" id="{C909AEE5-A707-4434-9198-E6C5FDDADEDE}"/>
              </a:ext>
            </a:extLst>
          </p:cNvPr>
          <p:cNvSpPr>
            <a:spLocks noGrp="1"/>
          </p:cNvSpPr>
          <p:nvPr>
            <p:ph type="title"/>
          </p:nvPr>
        </p:nvSpPr>
        <p:spPr>
          <a:xfrm>
            <a:off x="389639" y="506412"/>
            <a:ext cx="9792000" cy="432000"/>
          </a:xfrm>
        </p:spPr>
        <p:txBody>
          <a:bodyPr/>
          <a:lstStyle/>
          <a:p>
            <a:r>
              <a:rPr lang="en-US" sz="2800" dirty="0" err="1"/>
              <a:t>Presentació</a:t>
            </a:r>
            <a:r>
              <a:rPr lang="en-US" sz="2800" dirty="0"/>
              <a:t>: </a:t>
            </a:r>
            <a:r>
              <a:rPr lang="en-US" sz="2800" dirty="0" err="1"/>
              <a:t>els</a:t>
            </a:r>
            <a:r>
              <a:rPr lang="en-US" sz="2800" dirty="0"/>
              <a:t> articles de la CDPD - 50</a:t>
            </a:r>
            <a:endParaRPr lang="x-none" sz="2800" dirty="0"/>
          </a:p>
        </p:txBody>
      </p:sp>
      <p:sp>
        <p:nvSpPr>
          <p:cNvPr id="8" name="Text Placeholder 5">
            <a:extLst>
              <a:ext uri="{FF2B5EF4-FFF2-40B4-BE49-F238E27FC236}">
                <a16:creationId xmlns:a16="http://schemas.microsoft.com/office/drawing/2014/main" id="{5BFB0E90-1712-9A49-827E-8781DC76142E}"/>
              </a:ext>
            </a:extLst>
          </p:cNvPr>
          <p:cNvSpPr>
            <a:spLocks noGrp="1"/>
          </p:cNvSpPr>
          <p:nvPr>
            <p:ph type="body" sz="quarter" idx="13"/>
          </p:nvPr>
        </p:nvSpPr>
        <p:spPr>
          <a:xfrm>
            <a:off x="507207" y="946614"/>
            <a:ext cx="11174400" cy="360000"/>
          </a:xfrm>
        </p:spPr>
        <p:txBody>
          <a:bodyPr/>
          <a:lstStyle/>
          <a:p>
            <a:r>
              <a:rPr lang="ca-ES" dirty="0"/>
              <a:t>Article 29. Participació en la vida política i pública </a:t>
            </a:r>
            <a:endParaRPr lang="es-ES" dirty="0"/>
          </a:p>
        </p:txBody>
      </p:sp>
    </p:spTree>
    <p:extLst>
      <p:ext uri="{BB962C8B-B14F-4D97-AF65-F5344CB8AC3E}">
        <p14:creationId xmlns:p14="http://schemas.microsoft.com/office/powerpoint/2010/main" val="387542257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948D96-7BCB-4B77-BFEA-DD1DA5D89035}"/>
              </a:ext>
            </a:extLst>
          </p:cNvPr>
          <p:cNvSpPr>
            <a:spLocks noGrp="1"/>
          </p:cNvSpPr>
          <p:nvPr>
            <p:ph idx="1"/>
          </p:nvPr>
        </p:nvSpPr>
        <p:spPr>
          <a:xfrm>
            <a:off x="507205" y="1610139"/>
            <a:ext cx="11175995" cy="4629649"/>
          </a:xfrm>
        </p:spPr>
        <p:txBody>
          <a:bodyPr/>
          <a:lstStyle/>
          <a:p>
            <a:pPr algn="just"/>
            <a:r>
              <a:rPr lang="ca-ES" dirty="0"/>
              <a:t>Les persones amb discapacitat tenen dret a accedir i participar en totes les àrees de la vida, incloent-hi: </a:t>
            </a:r>
            <a:endParaRPr lang="es-ES" dirty="0"/>
          </a:p>
          <a:p>
            <a:pPr lvl="3" algn="just"/>
            <a:r>
              <a:rPr lang="en-US" sz="2200" dirty="0"/>
              <a:t>la </a:t>
            </a:r>
            <a:r>
              <a:rPr lang="en-US" sz="2200" dirty="0" err="1"/>
              <a:t>vida</a:t>
            </a:r>
            <a:r>
              <a:rPr lang="en-US" sz="2200" dirty="0"/>
              <a:t> cultural</a:t>
            </a:r>
          </a:p>
          <a:p>
            <a:pPr lvl="3" fontAlgn="base"/>
            <a:r>
              <a:rPr lang="ca-ES" sz="2200" dirty="0"/>
              <a:t>les activitats recreatives</a:t>
            </a:r>
            <a:endParaRPr lang="es-ES" sz="2200" dirty="0"/>
          </a:p>
          <a:p>
            <a:pPr lvl="3" fontAlgn="base"/>
            <a:r>
              <a:rPr lang="ca-ES" sz="2200" dirty="0"/>
              <a:t>el lleure </a:t>
            </a:r>
            <a:endParaRPr lang="es-ES" sz="2200" dirty="0"/>
          </a:p>
          <a:p>
            <a:pPr lvl="3" fontAlgn="base"/>
            <a:r>
              <a:rPr lang="ca-ES" sz="2200" dirty="0"/>
              <a:t>els esports </a:t>
            </a:r>
            <a:endParaRPr lang="es-ES" sz="2200" dirty="0"/>
          </a:p>
          <a:p>
            <a:pPr marL="0" indent="0" algn="just">
              <a:buNone/>
            </a:pPr>
            <a:r>
              <a:rPr lang="en-GB" dirty="0" err="1"/>
              <a:t>Entrevista</a:t>
            </a:r>
            <a:r>
              <a:rPr lang="en-GB" dirty="0"/>
              <a:t> </a:t>
            </a:r>
            <a:r>
              <a:rPr lang="en-GB" i="1" dirty="0"/>
              <a:t>- Special Olympic athlete</a:t>
            </a:r>
            <a:r>
              <a:rPr lang="en-GB" dirty="0"/>
              <a:t> Victoria Smith, ESPN, 4 July 2018. </a:t>
            </a:r>
          </a:p>
          <a:p>
            <a:pPr marL="0" indent="0" algn="just">
              <a:buNone/>
            </a:pPr>
            <a:r>
              <a:rPr lang="en-US" dirty="0"/>
              <a:t> </a:t>
            </a:r>
            <a:r>
              <a:rPr lang="en-GB" dirty="0">
                <a:hlinkClick r:id="rId3"/>
              </a:rPr>
              <a:t>https://youtu.be/k3KASttFTB8</a:t>
            </a:r>
            <a:r>
              <a:rPr lang="en-GB" dirty="0"/>
              <a:t> </a:t>
            </a:r>
            <a:endParaRPr lang="x-none" dirty="0"/>
          </a:p>
        </p:txBody>
      </p:sp>
      <p:sp>
        <p:nvSpPr>
          <p:cNvPr id="7" name="Title 1">
            <a:extLst>
              <a:ext uri="{FF2B5EF4-FFF2-40B4-BE49-F238E27FC236}">
                <a16:creationId xmlns:a16="http://schemas.microsoft.com/office/drawing/2014/main" id="{C909AEE5-A707-4434-9198-E6C5FDDADEDE}"/>
              </a:ext>
            </a:extLst>
          </p:cNvPr>
          <p:cNvSpPr>
            <a:spLocks noGrp="1"/>
          </p:cNvSpPr>
          <p:nvPr>
            <p:ph type="title"/>
          </p:nvPr>
        </p:nvSpPr>
        <p:spPr>
          <a:xfrm>
            <a:off x="389639" y="506412"/>
            <a:ext cx="9792000" cy="432000"/>
          </a:xfrm>
        </p:spPr>
        <p:txBody>
          <a:bodyPr/>
          <a:lstStyle/>
          <a:p>
            <a:r>
              <a:rPr lang="en-US" sz="2800" dirty="0" err="1"/>
              <a:t>Presentació</a:t>
            </a:r>
            <a:r>
              <a:rPr lang="en-US" sz="2800" dirty="0"/>
              <a:t>: </a:t>
            </a:r>
            <a:r>
              <a:rPr lang="en-US" sz="2800" dirty="0" err="1"/>
              <a:t>els</a:t>
            </a:r>
            <a:r>
              <a:rPr lang="en-US" sz="2800" dirty="0"/>
              <a:t> articles de la CDPD - 51</a:t>
            </a:r>
            <a:endParaRPr lang="x-none" sz="2800" dirty="0"/>
          </a:p>
        </p:txBody>
      </p:sp>
      <p:sp>
        <p:nvSpPr>
          <p:cNvPr id="8" name="Text Placeholder 5">
            <a:extLst>
              <a:ext uri="{FF2B5EF4-FFF2-40B4-BE49-F238E27FC236}">
                <a16:creationId xmlns:a16="http://schemas.microsoft.com/office/drawing/2014/main" id="{5BFB0E90-1712-9A49-827E-8781DC76142E}"/>
              </a:ext>
            </a:extLst>
          </p:cNvPr>
          <p:cNvSpPr>
            <a:spLocks noGrp="1"/>
          </p:cNvSpPr>
          <p:nvPr>
            <p:ph type="body" sz="quarter" idx="13"/>
          </p:nvPr>
        </p:nvSpPr>
        <p:spPr>
          <a:xfrm>
            <a:off x="507207" y="1047750"/>
            <a:ext cx="11246644" cy="590550"/>
          </a:xfrm>
        </p:spPr>
        <p:txBody>
          <a:bodyPr anchor="t"/>
          <a:lstStyle/>
          <a:p>
            <a:pPr marL="0">
              <a:lnSpc>
                <a:spcPts val="2000"/>
              </a:lnSpc>
            </a:pPr>
            <a:r>
              <a:rPr lang="ca-ES" dirty="0"/>
              <a:t>Article 30. Participació en la vida cultural, les activitats recreatives, l’esplai i l’esport</a:t>
            </a:r>
            <a:r>
              <a:rPr lang="es-ES" dirty="0"/>
              <a:t> </a:t>
            </a:r>
            <a:r>
              <a:rPr lang="en-US" dirty="0"/>
              <a:t>(a)</a:t>
            </a:r>
          </a:p>
        </p:txBody>
      </p:sp>
    </p:spTree>
    <p:extLst>
      <p:ext uri="{BB962C8B-B14F-4D97-AF65-F5344CB8AC3E}">
        <p14:creationId xmlns:p14="http://schemas.microsoft.com/office/powerpoint/2010/main" val="127266269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DAABCD-5F06-477F-9F82-67CAE5AB85A8}"/>
              </a:ext>
            </a:extLst>
          </p:cNvPr>
          <p:cNvSpPr>
            <a:spLocks noGrp="1"/>
          </p:cNvSpPr>
          <p:nvPr>
            <p:ph idx="1"/>
          </p:nvPr>
        </p:nvSpPr>
        <p:spPr>
          <a:xfrm>
            <a:off x="507205" y="1669774"/>
            <a:ext cx="11175995" cy="4570014"/>
          </a:xfrm>
        </p:spPr>
        <p:txBody>
          <a:bodyPr/>
          <a:lstStyle/>
          <a:p>
            <a:pPr algn="just"/>
            <a:r>
              <a:rPr lang="ca-ES" dirty="0"/>
              <a:t>Les persones amb discapacitat haurien de tenir l’oportunitat de desenvolupar el seu potencial intel·lectual i creatiu tant per al seu propi benefici com per fer aportacions a la societat. </a:t>
            </a:r>
          </a:p>
          <a:p>
            <a:pPr algn="just"/>
            <a:r>
              <a:rPr lang="ca-ES" dirty="0"/>
              <a:t>També haurien de comptar amb el suport de diverses cultures i idiomes</a:t>
            </a:r>
            <a:r>
              <a:rPr lang="en-US" dirty="0"/>
              <a:t>.</a:t>
            </a:r>
          </a:p>
          <a:p>
            <a:pPr algn="just"/>
            <a:endParaRPr lang="x-none"/>
          </a:p>
          <a:p>
            <a:pPr algn="just"/>
            <a:r>
              <a:rPr lang="en-GB" dirty="0"/>
              <a:t>EQUASS Europe, </a:t>
            </a:r>
            <a:r>
              <a:rPr lang="en-GB" i="1" dirty="0"/>
              <a:t>Quality in Social Services – Understanding the Convention on the Rights of Persons with Disabilities</a:t>
            </a:r>
            <a:r>
              <a:rPr lang="en-GB" dirty="0"/>
              <a:t>. </a:t>
            </a:r>
            <a:r>
              <a:rPr lang="en-GB" dirty="0">
                <a:hlinkClick r:id="rId3"/>
              </a:rPr>
              <a:t>https://youtu.be/vwmcv8DVfeo</a:t>
            </a:r>
            <a:r>
              <a:rPr lang="en-GB" dirty="0"/>
              <a:t> </a:t>
            </a:r>
            <a:endParaRPr lang="x-none" dirty="0"/>
          </a:p>
          <a:p>
            <a:pPr algn="just"/>
            <a:r>
              <a:rPr lang="en-GB" i="1" dirty="0"/>
              <a:t>Decolonizing the mind: a trans-cultural dialogue on rights, inclusion and community</a:t>
            </a:r>
            <a:r>
              <a:rPr lang="en-GB" dirty="0"/>
              <a:t>. INTAR India 2016. </a:t>
            </a:r>
            <a:r>
              <a:rPr lang="en-US" dirty="0">
                <a:hlinkClick r:id="rId4"/>
              </a:rPr>
              <a:t>https://youtu.be/wcsHuGE0ETg</a:t>
            </a:r>
            <a:r>
              <a:rPr lang="en-US" dirty="0"/>
              <a:t> </a:t>
            </a:r>
            <a:endParaRPr lang="x-none" dirty="0"/>
          </a:p>
        </p:txBody>
      </p:sp>
      <p:sp>
        <p:nvSpPr>
          <p:cNvPr id="7" name="Title 1">
            <a:extLst>
              <a:ext uri="{FF2B5EF4-FFF2-40B4-BE49-F238E27FC236}">
                <a16:creationId xmlns:a16="http://schemas.microsoft.com/office/drawing/2014/main" id="{C909AEE5-A707-4434-9198-E6C5FDDADEDE}"/>
              </a:ext>
            </a:extLst>
          </p:cNvPr>
          <p:cNvSpPr>
            <a:spLocks noGrp="1"/>
          </p:cNvSpPr>
          <p:nvPr>
            <p:ph type="title"/>
          </p:nvPr>
        </p:nvSpPr>
        <p:spPr>
          <a:xfrm>
            <a:off x="389639" y="506412"/>
            <a:ext cx="9792000" cy="432000"/>
          </a:xfrm>
        </p:spPr>
        <p:txBody>
          <a:bodyPr/>
          <a:lstStyle/>
          <a:p>
            <a:r>
              <a:rPr lang="en-US" sz="2800" dirty="0" err="1"/>
              <a:t>Presentació</a:t>
            </a:r>
            <a:r>
              <a:rPr lang="en-US" sz="2800" dirty="0"/>
              <a:t>: </a:t>
            </a:r>
            <a:r>
              <a:rPr lang="en-US" sz="2800" dirty="0" err="1"/>
              <a:t>els</a:t>
            </a:r>
            <a:r>
              <a:rPr lang="en-US" sz="2800" dirty="0"/>
              <a:t> articles de la CDPD - 52</a:t>
            </a:r>
            <a:endParaRPr lang="x-none" sz="2800" dirty="0"/>
          </a:p>
        </p:txBody>
      </p:sp>
      <p:sp>
        <p:nvSpPr>
          <p:cNvPr id="8" name="Text Placeholder 5">
            <a:extLst>
              <a:ext uri="{FF2B5EF4-FFF2-40B4-BE49-F238E27FC236}">
                <a16:creationId xmlns:a16="http://schemas.microsoft.com/office/drawing/2014/main" id="{5BFB0E90-1712-9A49-827E-8781DC76142E}"/>
              </a:ext>
            </a:extLst>
          </p:cNvPr>
          <p:cNvSpPr>
            <a:spLocks noGrp="1"/>
          </p:cNvSpPr>
          <p:nvPr>
            <p:ph type="body" sz="quarter" idx="13"/>
          </p:nvPr>
        </p:nvSpPr>
        <p:spPr>
          <a:xfrm>
            <a:off x="507207" y="1047750"/>
            <a:ext cx="11246644" cy="590550"/>
          </a:xfrm>
        </p:spPr>
        <p:txBody>
          <a:bodyPr anchor="t"/>
          <a:lstStyle/>
          <a:p>
            <a:pPr marL="0">
              <a:lnSpc>
                <a:spcPts val="2000"/>
              </a:lnSpc>
            </a:pPr>
            <a:r>
              <a:rPr lang="ca-ES" dirty="0"/>
              <a:t>Article 30. Participació en la vida cultural, les activitats recreatives, l’esplai i l’esport</a:t>
            </a:r>
            <a:r>
              <a:rPr lang="en-US" dirty="0"/>
              <a:t> (b)</a:t>
            </a:r>
          </a:p>
        </p:txBody>
      </p:sp>
    </p:spTree>
    <p:extLst>
      <p:ext uri="{BB962C8B-B14F-4D97-AF65-F5344CB8AC3E}">
        <p14:creationId xmlns:p14="http://schemas.microsoft.com/office/powerpoint/2010/main" val="130685224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7D354-D338-4967-81A7-13F7DB1F8083}"/>
              </a:ext>
            </a:extLst>
          </p:cNvPr>
          <p:cNvSpPr>
            <a:spLocks noGrp="1"/>
          </p:cNvSpPr>
          <p:nvPr>
            <p:ph type="title"/>
          </p:nvPr>
        </p:nvSpPr>
        <p:spPr>
          <a:xfrm>
            <a:off x="990599" y="2313946"/>
            <a:ext cx="10499035" cy="568402"/>
          </a:xfrm>
        </p:spPr>
        <p:txBody>
          <a:bodyPr>
            <a:noAutofit/>
          </a:bodyPr>
          <a:lstStyle/>
          <a:p>
            <a:pPr>
              <a:lnSpc>
                <a:spcPct val="115000"/>
              </a:lnSpc>
              <a:spcBef>
                <a:spcPts val="1600"/>
              </a:spcBef>
              <a:spcAft>
                <a:spcPts val="600"/>
              </a:spcAft>
            </a:pPr>
            <a:r>
              <a:rPr lang="en-GB" b="1" dirty="0" err="1">
                <a:latin typeface="Century Gothic" panose="020B0502020202020204" pitchFamily="34" charset="0"/>
                <a:ea typeface="SimSun" panose="02010600030101010101" pitchFamily="2" charset="-122"/>
                <a:cs typeface="Calibri Light" panose="020F0302020204030204" pitchFamily="34" charset="0"/>
              </a:rPr>
              <a:t>Tema</a:t>
            </a:r>
            <a:r>
              <a:rPr lang="en-GB" b="1" dirty="0">
                <a:latin typeface="Century Gothic" panose="020B0502020202020204" pitchFamily="34" charset="0"/>
                <a:ea typeface="SimSun" panose="02010600030101010101" pitchFamily="2" charset="-122"/>
                <a:cs typeface="Calibri Light" panose="020F0302020204030204" pitchFamily="34" charset="0"/>
              </a:rPr>
              <a:t> 4: </a:t>
            </a:r>
            <a:r>
              <a:rPr lang="ca-ES" dirty="0"/>
              <a:t>Aplicar la CDPD a situacions de la vida real</a:t>
            </a:r>
            <a:br>
              <a:rPr lang="es-ES" dirty="0"/>
            </a:br>
            <a:br>
              <a:rPr lang="x-none" sz="3200" b="1" dirty="0">
                <a:latin typeface="Century Gothic" panose="020B0502020202020204" pitchFamily="34" charset="0"/>
                <a:ea typeface="SimSun" panose="02010600030101010101" pitchFamily="2" charset="-122"/>
                <a:cs typeface="Times New Roman" panose="02020603050405020304" pitchFamily="18" charset="0"/>
              </a:rPr>
            </a:br>
            <a:endParaRPr lang="x-none" sz="3200" dirty="0">
              <a:latin typeface="Century Gothic" panose="020B0502020202020204" pitchFamily="34" charset="0"/>
            </a:endParaRPr>
          </a:p>
        </p:txBody>
      </p:sp>
    </p:spTree>
    <p:extLst>
      <p:ext uri="{BB962C8B-B14F-4D97-AF65-F5344CB8AC3E}">
        <p14:creationId xmlns:p14="http://schemas.microsoft.com/office/powerpoint/2010/main" val="78536187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59F6B8-D64B-47F4-BB6B-ED985F847199}"/>
              </a:ext>
            </a:extLst>
          </p:cNvPr>
          <p:cNvSpPr>
            <a:spLocks noGrp="1"/>
          </p:cNvSpPr>
          <p:nvPr>
            <p:ph idx="1"/>
          </p:nvPr>
        </p:nvSpPr>
        <p:spPr>
          <a:xfrm>
            <a:off x="381000" y="1390650"/>
            <a:ext cx="11410950" cy="4494576"/>
          </a:xfrm>
        </p:spPr>
        <p:txBody>
          <a:bodyPr/>
          <a:lstStyle/>
          <a:p>
            <a:pPr marL="0" indent="0" algn="just">
              <a:spcAft>
                <a:spcPts val="600"/>
              </a:spcAft>
              <a:buNone/>
            </a:pPr>
            <a:r>
              <a:rPr lang="ca-ES" sz="1500" dirty="0"/>
              <a:t>L’Amèlia és una dona jove a qui han diagnosticat síndrome de Down. En néixer, el personal de l’hospital va dir als seus pares que era una causa perduda i que el més convenient era renunciar a ella i internar-la en una institució. Degut a la manca de suport a la comunitat, els seus pares així ho van fer, a contracor, pensant que allò li donaria més oportunitats a la vida. Com a conseqüència, l’Amèlia es va passar la infantesa en un orfenat per a nens amb discapacitat. Només va rebre l’educació que es donava a l’orfenat, i que era molt limitada. No va tenir l’oportunitat d’anar a l’escola com la resta dels nens. Quan va fer 18 anys, la van traslladar a una institució per a adults.  </a:t>
            </a:r>
            <a:endParaRPr lang="es-ES" sz="1500" dirty="0"/>
          </a:p>
          <a:p>
            <a:pPr marL="0" indent="0" algn="just">
              <a:spcAft>
                <a:spcPts val="600"/>
              </a:spcAft>
              <a:buNone/>
            </a:pPr>
            <a:r>
              <a:rPr lang="ca-ES" sz="1500" dirty="0"/>
              <a:t>Un dia, un equip d’una cadena de televisió nacional va anar a aquella institució a filmar un documental sobre les persones que hi vivien. No es va demanar permís als residents per filmar-los i, quan el documental es va emetre per televisió, molts d’ells, incloent-hi l’Amèlia, eren clarament identificables. També es va revelar informació mèdica. El documental mostrava els residents des d’una perspectiva molt negativa i </a:t>
            </a:r>
            <a:r>
              <a:rPr lang="ca-ES" sz="1500" dirty="0" err="1"/>
              <a:t>estigmatitzadora</a:t>
            </a:r>
            <a:r>
              <a:rPr lang="ca-ES" sz="1500" dirty="0"/>
              <a:t>. </a:t>
            </a:r>
            <a:endParaRPr lang="es-ES" sz="1500" dirty="0"/>
          </a:p>
          <a:p>
            <a:pPr marL="0" indent="0">
              <a:spcAft>
                <a:spcPts val="600"/>
              </a:spcAft>
              <a:buNone/>
            </a:pPr>
            <a:r>
              <a:rPr lang="ca-ES" sz="1500" dirty="0"/>
              <a:t>El documental va cridar l’atenció d’una ONG de defensa dels drets humans nacional, la qual va decidir oferir ajuda als residents. Quan van visitar la institució i van parlar amb l’Amèlia, els va explicar que estava molt trista per les imatges que havien projectat d’ella a la televisió i que no sabia què podia fer. També els va explicar que no li agradava viure allà, però que era l’única cosa que havia conegut a la seva vida i que tenia por de viure a l’exterior, sola. </a:t>
            </a:r>
            <a:endParaRPr lang="es-ES" sz="1500" dirty="0"/>
          </a:p>
          <a:p>
            <a:pPr marL="0" indent="0">
              <a:spcAft>
                <a:spcPts val="600"/>
              </a:spcAft>
              <a:buNone/>
            </a:pPr>
            <a:r>
              <a:rPr lang="ca-ES" sz="1500" dirty="0"/>
              <a:t>Des de l’ONG li van oferir posar-la en contacte amb un servei d’assistència legal per reclamar danys i perjudicis pel documental i assegurar-se que no es tornaria a emetre en el futur. L’Amèlia s’hi va avenir i, amb l’ajuda del servei legal, va iniciar un procediment legal. Quan va rebre la documentació, però, estava escrita en un cos de lletra molt reduït i plena de paraules que no entenia. Al principi es va alterar molt, però va contactar amb el servei d’assistència legal i li van oferir reunir-se amb ella per explicar-li la documentació i ajudar-la a emplenar-la. Amb el temps, la seva demanda va donar fruit. </a:t>
            </a:r>
            <a:endParaRPr lang="es-ES" sz="1500" dirty="0"/>
          </a:p>
          <a:p>
            <a:pPr marL="530225" lvl="3" indent="0">
              <a:spcAft>
                <a:spcPts val="600"/>
              </a:spcAft>
              <a:buNone/>
            </a:pPr>
            <a:r>
              <a:rPr lang="ca-ES" sz="1500" dirty="0"/>
              <a:t>L’ONG també la va ajudar a traslladar-se a un habitatge tutelat de la comunitat amb altres dos residents. Transcorreguts uns mesos va agafar confiança i va decidir iniciar una formació vocacional com a part d’un programa d’ocupació</a:t>
            </a:r>
            <a:endParaRPr lang="x-none" sz="1500" dirty="0"/>
          </a:p>
        </p:txBody>
      </p:sp>
      <p:sp>
        <p:nvSpPr>
          <p:cNvPr id="6" name="Text Placeholder 5">
            <a:extLst>
              <a:ext uri="{FF2B5EF4-FFF2-40B4-BE49-F238E27FC236}">
                <a16:creationId xmlns:a16="http://schemas.microsoft.com/office/drawing/2014/main" id="{7C36B76D-8AD2-184F-AE59-4C14605C1E3B}"/>
              </a:ext>
            </a:extLst>
          </p:cNvPr>
          <p:cNvSpPr>
            <a:spLocks noGrp="1"/>
          </p:cNvSpPr>
          <p:nvPr>
            <p:ph type="body" sz="quarter" idx="13"/>
          </p:nvPr>
        </p:nvSpPr>
        <p:spPr/>
        <p:txBody>
          <a:bodyPr/>
          <a:lstStyle/>
          <a:p>
            <a:r>
              <a:rPr lang="ca-ES" dirty="0"/>
              <a:t>Opció 1: Cas llarg A (a)</a:t>
            </a:r>
            <a:endParaRPr lang="es-ES" dirty="0"/>
          </a:p>
        </p:txBody>
      </p:sp>
      <p:sp>
        <p:nvSpPr>
          <p:cNvPr id="7" name="Title 1">
            <a:extLst>
              <a:ext uri="{FF2B5EF4-FFF2-40B4-BE49-F238E27FC236}">
                <a16:creationId xmlns:a16="http://schemas.microsoft.com/office/drawing/2014/main" id="{10D0FC1D-138E-4463-A2CC-D992245525E3}"/>
              </a:ext>
            </a:extLst>
          </p:cNvPr>
          <p:cNvSpPr>
            <a:spLocks noGrp="1"/>
          </p:cNvSpPr>
          <p:nvPr>
            <p:ph type="title"/>
          </p:nvPr>
        </p:nvSpPr>
        <p:spPr>
          <a:xfrm>
            <a:off x="389639" y="506412"/>
            <a:ext cx="9792000" cy="432000"/>
          </a:xfrm>
        </p:spPr>
        <p:txBody>
          <a:bodyPr/>
          <a:lstStyle/>
          <a:p>
            <a:r>
              <a:rPr lang="en-GB" sz="2800" dirty="0" err="1"/>
              <a:t>Exercicis</a:t>
            </a:r>
            <a:r>
              <a:rPr lang="en-GB" sz="2800" dirty="0"/>
              <a:t> 4.1: </a:t>
            </a:r>
            <a:r>
              <a:rPr lang="en-GB" sz="2800" dirty="0" err="1"/>
              <a:t>Diferents</a:t>
            </a:r>
            <a:r>
              <a:rPr lang="en-GB" sz="2800" dirty="0"/>
              <a:t> </a:t>
            </a:r>
            <a:r>
              <a:rPr lang="en-GB" sz="2800" dirty="0" err="1"/>
              <a:t>casos</a:t>
            </a:r>
            <a:r>
              <a:rPr lang="en-GB" sz="2800" dirty="0"/>
              <a:t> - 1</a:t>
            </a:r>
            <a:endParaRPr lang="x-none" sz="2800" dirty="0"/>
          </a:p>
        </p:txBody>
      </p:sp>
    </p:spTree>
    <p:extLst>
      <p:ext uri="{BB962C8B-B14F-4D97-AF65-F5344CB8AC3E}">
        <p14:creationId xmlns:p14="http://schemas.microsoft.com/office/powerpoint/2010/main" val="1950754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77C47B0-2F20-6449-86CE-74534E82F7A3}"/>
              </a:ext>
            </a:extLst>
          </p:cNvPr>
          <p:cNvSpPr>
            <a:spLocks noGrp="1"/>
          </p:cNvSpPr>
          <p:nvPr>
            <p:ph type="sldNum" sz="quarter" idx="4294967295"/>
          </p:nvPr>
        </p:nvSpPr>
        <p:spPr>
          <a:xfrm>
            <a:off x="10034587" y="6623100"/>
            <a:ext cx="1648619" cy="216000"/>
          </a:xfrm>
        </p:spPr>
        <p:txBody>
          <a:bodyPr/>
          <a:lstStyle/>
          <a:p>
            <a:fld id="{04260D4A-DEC1-45DD-8AB2-A3349BAAA59E}" type="slidenum">
              <a:rPr lang="en-US" smtClean="0"/>
              <a:pPr/>
              <a:t>11</a:t>
            </a:fld>
            <a:endParaRPr lang="en-US"/>
          </a:p>
        </p:txBody>
      </p:sp>
      <p:sp>
        <p:nvSpPr>
          <p:cNvPr id="4" name="Content Placeholder 3">
            <a:extLst>
              <a:ext uri="{FF2B5EF4-FFF2-40B4-BE49-F238E27FC236}">
                <a16:creationId xmlns:a16="http://schemas.microsoft.com/office/drawing/2014/main" id="{3D3C78B0-D922-A94F-B0A8-952DEA5F44E8}"/>
              </a:ext>
            </a:extLst>
          </p:cNvPr>
          <p:cNvSpPr>
            <a:spLocks noGrp="1"/>
          </p:cNvSpPr>
          <p:nvPr>
            <p:ph sz="quarter" idx="14"/>
          </p:nvPr>
        </p:nvSpPr>
        <p:spPr>
          <a:xfrm>
            <a:off x="507195" y="1511188"/>
            <a:ext cx="10941855" cy="4500000"/>
          </a:xfrm>
        </p:spPr>
        <p:txBody>
          <a:bodyPr/>
          <a:lstStyle/>
          <a:p>
            <a:pPr algn="just"/>
            <a:r>
              <a:rPr lang="ca-ES" sz="2100" dirty="0"/>
              <a:t>S’entén per </a:t>
            </a:r>
            <a:r>
              <a:rPr lang="ca-ES" sz="2100" i="1" dirty="0"/>
              <a:t>discriminació</a:t>
            </a:r>
            <a:r>
              <a:rPr lang="ca-ES" sz="2100" dirty="0"/>
              <a:t> qualsevol forma de distinció, exclusió o restricció per raó de característiques com ara la raça, el gènere, l’orientació sexual, la discapacitat, etc. amb l’objectiu o efecte de debilitar o anul·lar el reconeixement i el gaudi d’exercir, en igualtat de condicions amb la resta de persones, els drets humans i les llibertats fonamentals en els àmbits polític, econòmic, social, cultural, civil o en qualsevol altre</a:t>
            </a:r>
            <a:r>
              <a:rPr lang="es-ES" sz="2100" dirty="0"/>
              <a:t>.</a:t>
            </a:r>
          </a:p>
          <a:p>
            <a:pPr algn="just"/>
            <a:r>
              <a:rPr lang="ca-ES" sz="2100" dirty="0"/>
              <a:t>La discriminació també es pot definir, d’una manera més senzilla, com el fet que algunes persones rebin un tractament diferent d’altres degut a una o més de les característiques que tenen o que els altres perceben que tenen i, en conseqüència, acabi privant-se-les dels seus drets humans</a:t>
            </a:r>
            <a:r>
              <a:rPr lang="es-ES" sz="2100" dirty="0"/>
              <a:t>. </a:t>
            </a:r>
          </a:p>
          <a:p>
            <a:pPr marL="0" indent="0" algn="just">
              <a:buNone/>
            </a:pPr>
            <a:endParaRPr lang="en-US" sz="2100" dirty="0"/>
          </a:p>
        </p:txBody>
      </p:sp>
      <p:sp>
        <p:nvSpPr>
          <p:cNvPr id="5" name="Title 4">
            <a:extLst>
              <a:ext uri="{FF2B5EF4-FFF2-40B4-BE49-F238E27FC236}">
                <a16:creationId xmlns:a16="http://schemas.microsoft.com/office/drawing/2014/main" id="{EBD34ACE-AE27-1E48-9996-2A62DD01500C}"/>
              </a:ext>
            </a:extLst>
          </p:cNvPr>
          <p:cNvSpPr>
            <a:spLocks noGrp="1"/>
          </p:cNvSpPr>
          <p:nvPr>
            <p:ph type="title"/>
          </p:nvPr>
        </p:nvSpPr>
        <p:spPr/>
        <p:txBody>
          <a:bodyPr/>
          <a:lstStyle/>
          <a:p>
            <a:r>
              <a:rPr lang="en-US" sz="2800" dirty="0" err="1"/>
              <a:t>Presentació</a:t>
            </a:r>
            <a:r>
              <a:rPr lang="en-US" sz="2800" dirty="0"/>
              <a:t>: </a:t>
            </a:r>
            <a:r>
              <a:rPr lang="en-US" sz="2800" dirty="0" err="1"/>
              <a:t>Definir</a:t>
            </a:r>
            <a:r>
              <a:rPr lang="en-US" sz="2800" dirty="0"/>
              <a:t> la </a:t>
            </a:r>
            <a:r>
              <a:rPr lang="en-US" sz="2800" dirty="0" err="1"/>
              <a:t>discriminació</a:t>
            </a:r>
            <a:r>
              <a:rPr lang="en-US" sz="2800" dirty="0"/>
              <a:t> - 1 </a:t>
            </a:r>
          </a:p>
        </p:txBody>
      </p:sp>
    </p:spTree>
    <p:extLst>
      <p:ext uri="{BB962C8B-B14F-4D97-AF65-F5344CB8AC3E}">
        <p14:creationId xmlns:p14="http://schemas.microsoft.com/office/powerpoint/2010/main" val="299914590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3CCA10-CD86-424E-B319-B551396741DA}"/>
              </a:ext>
            </a:extLst>
          </p:cNvPr>
          <p:cNvSpPr>
            <a:spLocks noGrp="1"/>
          </p:cNvSpPr>
          <p:nvPr>
            <p:ph idx="1"/>
          </p:nvPr>
        </p:nvSpPr>
        <p:spPr/>
        <p:txBody>
          <a:bodyPr/>
          <a:lstStyle/>
          <a:p>
            <a:pPr marL="0" lvl="0" indent="0" algn="ctr">
              <a:buNone/>
            </a:pPr>
            <a:endParaRPr lang="en-GB" dirty="0"/>
          </a:p>
          <a:p>
            <a:pPr marL="0" lvl="0" indent="0" algn="ctr">
              <a:buNone/>
            </a:pPr>
            <a:endParaRPr lang="en-GB" b="1" i="1" dirty="0"/>
          </a:p>
          <a:p>
            <a:pPr marL="0" lvl="0" indent="0" algn="ctr">
              <a:buNone/>
            </a:pPr>
            <a:endParaRPr lang="en-GB" b="1" i="1" dirty="0"/>
          </a:p>
          <a:p>
            <a:pPr marL="0" lvl="0" indent="0" algn="ctr">
              <a:buNone/>
            </a:pPr>
            <a:r>
              <a:rPr lang="fr-FR" sz="2500" b="1" i="1" dirty="0" err="1"/>
              <a:t>Quins</a:t>
            </a:r>
            <a:r>
              <a:rPr lang="fr-FR" sz="2500" b="1" i="1" dirty="0"/>
              <a:t> articles de la CDPD s’han </a:t>
            </a:r>
            <a:r>
              <a:rPr lang="fr-FR" sz="2500" b="1" i="1" dirty="0" err="1"/>
              <a:t>vulnerat</a:t>
            </a:r>
            <a:r>
              <a:rPr lang="fr-FR" sz="2500" b="1" i="1" dirty="0"/>
              <a:t>? </a:t>
            </a:r>
            <a:endParaRPr lang="x-none" dirty="0"/>
          </a:p>
        </p:txBody>
      </p:sp>
      <p:sp>
        <p:nvSpPr>
          <p:cNvPr id="7" name="Text Placeholder 5">
            <a:extLst>
              <a:ext uri="{FF2B5EF4-FFF2-40B4-BE49-F238E27FC236}">
                <a16:creationId xmlns:a16="http://schemas.microsoft.com/office/drawing/2014/main" id="{7C36B76D-8AD2-184F-AE59-4C14605C1E3B}"/>
              </a:ext>
            </a:extLst>
          </p:cNvPr>
          <p:cNvSpPr>
            <a:spLocks noGrp="1"/>
          </p:cNvSpPr>
          <p:nvPr>
            <p:ph type="body" sz="quarter" idx="13"/>
          </p:nvPr>
        </p:nvSpPr>
        <p:spPr>
          <a:xfrm>
            <a:off x="507207" y="946614"/>
            <a:ext cx="11174400" cy="360000"/>
          </a:xfrm>
        </p:spPr>
        <p:txBody>
          <a:bodyPr/>
          <a:lstStyle/>
          <a:p>
            <a:r>
              <a:rPr lang="ca-ES" dirty="0"/>
              <a:t>Opció 1: Cas llarg A (b)</a:t>
            </a:r>
            <a:endParaRPr lang="es-ES" dirty="0"/>
          </a:p>
        </p:txBody>
      </p:sp>
      <p:sp>
        <p:nvSpPr>
          <p:cNvPr id="8" name="Title 1">
            <a:extLst>
              <a:ext uri="{FF2B5EF4-FFF2-40B4-BE49-F238E27FC236}">
                <a16:creationId xmlns:a16="http://schemas.microsoft.com/office/drawing/2014/main" id="{10D0FC1D-138E-4463-A2CC-D992245525E3}"/>
              </a:ext>
            </a:extLst>
          </p:cNvPr>
          <p:cNvSpPr>
            <a:spLocks noGrp="1"/>
          </p:cNvSpPr>
          <p:nvPr>
            <p:ph type="title"/>
          </p:nvPr>
        </p:nvSpPr>
        <p:spPr>
          <a:xfrm>
            <a:off x="389639" y="506412"/>
            <a:ext cx="9792000" cy="432000"/>
          </a:xfrm>
        </p:spPr>
        <p:txBody>
          <a:bodyPr/>
          <a:lstStyle/>
          <a:p>
            <a:r>
              <a:rPr lang="en-GB" sz="2800" dirty="0" err="1"/>
              <a:t>Exercicis</a:t>
            </a:r>
            <a:r>
              <a:rPr lang="en-GB" sz="2800" dirty="0"/>
              <a:t> 4.1: </a:t>
            </a:r>
            <a:r>
              <a:rPr lang="en-GB" sz="2800" dirty="0" err="1"/>
              <a:t>Diferents</a:t>
            </a:r>
            <a:r>
              <a:rPr lang="en-GB" sz="2800" dirty="0"/>
              <a:t> </a:t>
            </a:r>
            <a:r>
              <a:rPr lang="en-GB" sz="2800" dirty="0" err="1"/>
              <a:t>casos</a:t>
            </a:r>
            <a:r>
              <a:rPr lang="en-GB" sz="2800" dirty="0"/>
              <a:t> - 2</a:t>
            </a:r>
            <a:endParaRPr lang="x-none" sz="2800" dirty="0"/>
          </a:p>
        </p:txBody>
      </p:sp>
    </p:spTree>
    <p:extLst>
      <p:ext uri="{BB962C8B-B14F-4D97-AF65-F5344CB8AC3E}">
        <p14:creationId xmlns:p14="http://schemas.microsoft.com/office/powerpoint/2010/main" val="162768125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549705-903C-4B84-A71C-10FF5439003D}"/>
              </a:ext>
            </a:extLst>
          </p:cNvPr>
          <p:cNvSpPr>
            <a:spLocks noGrp="1"/>
          </p:cNvSpPr>
          <p:nvPr>
            <p:ph idx="1"/>
          </p:nvPr>
        </p:nvSpPr>
        <p:spPr/>
        <p:txBody>
          <a:bodyPr/>
          <a:lstStyle/>
          <a:p>
            <a:pPr lvl="0"/>
            <a:endParaRPr lang="en-GB" sz="2500" i="1" dirty="0"/>
          </a:p>
          <a:p>
            <a:pPr marL="0" lvl="0" indent="0" algn="ctr">
              <a:buNone/>
            </a:pPr>
            <a:endParaRPr lang="en-GB" sz="2500" b="1" i="1" dirty="0"/>
          </a:p>
          <a:p>
            <a:pPr marL="0" lvl="0" indent="0" algn="ctr" fontAlgn="base">
              <a:buNone/>
            </a:pPr>
            <a:r>
              <a:rPr lang="ca-ES" sz="2500" b="1" i="1" dirty="0"/>
              <a:t>Quins articles de la CDPD s’han respectat, protegit o exercit? </a:t>
            </a:r>
            <a:endParaRPr lang="es-ES" sz="2500" i="1" dirty="0"/>
          </a:p>
        </p:txBody>
      </p:sp>
      <p:sp>
        <p:nvSpPr>
          <p:cNvPr id="7" name="Text Placeholder 5">
            <a:extLst>
              <a:ext uri="{FF2B5EF4-FFF2-40B4-BE49-F238E27FC236}">
                <a16:creationId xmlns:a16="http://schemas.microsoft.com/office/drawing/2014/main" id="{7C36B76D-8AD2-184F-AE59-4C14605C1E3B}"/>
              </a:ext>
            </a:extLst>
          </p:cNvPr>
          <p:cNvSpPr>
            <a:spLocks noGrp="1"/>
          </p:cNvSpPr>
          <p:nvPr>
            <p:ph type="body" sz="quarter" idx="13"/>
          </p:nvPr>
        </p:nvSpPr>
        <p:spPr>
          <a:xfrm>
            <a:off x="507207" y="946614"/>
            <a:ext cx="11174400" cy="360000"/>
          </a:xfrm>
        </p:spPr>
        <p:txBody>
          <a:bodyPr/>
          <a:lstStyle/>
          <a:p>
            <a:r>
              <a:rPr lang="ca-ES" dirty="0"/>
              <a:t>Opció 1: Cas llarg A (c)</a:t>
            </a:r>
            <a:endParaRPr lang="es-ES" dirty="0"/>
          </a:p>
        </p:txBody>
      </p:sp>
      <p:sp>
        <p:nvSpPr>
          <p:cNvPr id="9" name="Title 1">
            <a:extLst>
              <a:ext uri="{FF2B5EF4-FFF2-40B4-BE49-F238E27FC236}">
                <a16:creationId xmlns:a16="http://schemas.microsoft.com/office/drawing/2014/main" id="{10D0FC1D-138E-4463-A2CC-D992245525E3}"/>
              </a:ext>
            </a:extLst>
          </p:cNvPr>
          <p:cNvSpPr>
            <a:spLocks noGrp="1"/>
          </p:cNvSpPr>
          <p:nvPr>
            <p:ph type="title"/>
          </p:nvPr>
        </p:nvSpPr>
        <p:spPr>
          <a:xfrm>
            <a:off x="389639" y="506412"/>
            <a:ext cx="9792000" cy="432000"/>
          </a:xfrm>
        </p:spPr>
        <p:txBody>
          <a:bodyPr/>
          <a:lstStyle/>
          <a:p>
            <a:r>
              <a:rPr lang="en-GB" sz="2800" dirty="0" err="1"/>
              <a:t>Exercicis</a:t>
            </a:r>
            <a:r>
              <a:rPr lang="en-GB" sz="2800" dirty="0"/>
              <a:t> 4.1: </a:t>
            </a:r>
            <a:r>
              <a:rPr lang="en-GB" sz="2800" dirty="0" err="1"/>
              <a:t>Diferents</a:t>
            </a:r>
            <a:r>
              <a:rPr lang="en-GB" sz="2800" dirty="0"/>
              <a:t> </a:t>
            </a:r>
            <a:r>
              <a:rPr lang="en-GB" sz="2800" dirty="0" err="1"/>
              <a:t>casos</a:t>
            </a:r>
            <a:r>
              <a:rPr lang="en-GB" sz="2800" dirty="0"/>
              <a:t> - 3</a:t>
            </a:r>
            <a:endParaRPr lang="x-none" sz="2800" dirty="0"/>
          </a:p>
        </p:txBody>
      </p:sp>
    </p:spTree>
    <p:extLst>
      <p:ext uri="{BB962C8B-B14F-4D97-AF65-F5344CB8AC3E}">
        <p14:creationId xmlns:p14="http://schemas.microsoft.com/office/powerpoint/2010/main" val="389917392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DA0CE7-D61A-45F4-9EFB-D17CA6A8855A}"/>
              </a:ext>
            </a:extLst>
          </p:cNvPr>
          <p:cNvSpPr>
            <a:spLocks noGrp="1"/>
          </p:cNvSpPr>
          <p:nvPr>
            <p:ph idx="1"/>
          </p:nvPr>
        </p:nvSpPr>
        <p:spPr>
          <a:xfrm>
            <a:off x="507205" y="1447800"/>
            <a:ext cx="11175995" cy="4643867"/>
          </a:xfrm>
        </p:spPr>
        <p:txBody>
          <a:bodyPr/>
          <a:lstStyle/>
          <a:p>
            <a:pPr marL="0" indent="0" algn="just">
              <a:spcAft>
                <a:spcPts val="600"/>
              </a:spcAft>
              <a:buNone/>
            </a:pPr>
            <a:r>
              <a:rPr lang="ca-ES" sz="1600" dirty="0"/>
              <a:t>Fa dos mesos, el Karim va sentir que perdia el control i, abatut per una trista perspectiva, no va poder llevar-se del llit durant dies. El Karim volia posar-se a dormir i no despertar-se; estava tan desesperançat que va intentar treure’s la vida. El van ingressar a un hospital, on li van tractar les ferides físiques. Posteriorment el van internar, sense el seu consentiment, en una unitat psiquiàtrica. Durant el temps que va passar a la unitat psiquiàtrica, va estar lligat a un llit, el van medicar en contra de la seva voluntat, va estar aïllat a una habitació i no li van consultar pel que feia a les seves opcions. Va sentir per casualitat al personal parlar de la seva assistència sanitària i com compartien dades personal seves, que qualsevol podia sentir. Volia marxar, però no el permetien trucar al seu pare. Ara el Karim es mostra reticent a parlar obertament dels seus pensaments de desesperança per por que el tornin a tancar.  </a:t>
            </a:r>
            <a:endParaRPr lang="es-ES" sz="1600" dirty="0"/>
          </a:p>
          <a:p>
            <a:pPr marL="0" indent="0" algn="just">
              <a:spcAft>
                <a:spcPts val="600"/>
              </a:spcAft>
              <a:buNone/>
            </a:pPr>
            <a:r>
              <a:rPr lang="ca-ES" sz="1600" dirty="0"/>
              <a:t>Recentment, el Karim ha perdut l’interès en passar temps amb la seva família i les seves amistats. Té èpoques de poca energia, l’aclapara la perspectiva de veure altres persones i evita qualsevol interacció. La seva mare li diu que maduri i que no parli dels seus sentiments amb ningú de fora de la família per no avergonyir-los.  </a:t>
            </a:r>
            <a:endParaRPr lang="es-ES" sz="1600" dirty="0"/>
          </a:p>
          <a:p>
            <a:pPr marL="0" indent="0" algn="just">
              <a:spcAft>
                <a:spcPts val="600"/>
              </a:spcAft>
              <a:buNone/>
            </a:pPr>
            <a:r>
              <a:rPr lang="ca-ES" sz="1600" dirty="0"/>
              <a:t>El Karim no va acabar l’escola i té la sensació que té unes oportunitats laborals limitades, així com manca de confiança en ell mateix. Quan ha aconseguit tenir una feina estable, ha trobat dificultats per conservar-la a llarg termini. En una feina recent a una cafeteria, el seu cap el va fer fora transcorregudes unes poques setmanes sense cap explicació. Continua buscant una feina nova, però té por que el rebutgin una altra vegada.  </a:t>
            </a:r>
            <a:endParaRPr lang="es-ES" sz="1600" dirty="0"/>
          </a:p>
          <a:p>
            <a:pPr marL="158750" lvl="1" indent="0" algn="just">
              <a:spcAft>
                <a:spcPts val="600"/>
              </a:spcAft>
              <a:buNone/>
            </a:pPr>
            <a:r>
              <a:rPr lang="ca-ES" sz="1600" dirty="0"/>
              <a:t>Després de donar-li l’alta de l’hospital, el seu pare el va impedir que l’ajudés a tenir cura dels fills de la seva germana. Va al·legar que li amoïnava que els fes mal. El Karim continua tenint esperances de tornar a l'escola, trobar una feina i tenir una relació. Vol tenir una vida normal i tornar a riure amb els seus amics. </a:t>
            </a:r>
            <a:endParaRPr lang="es-ES" sz="1600" dirty="0"/>
          </a:p>
          <a:p>
            <a:pPr marL="0" indent="0" algn="just">
              <a:spcAft>
                <a:spcPts val="600"/>
              </a:spcAft>
              <a:buNone/>
            </a:pPr>
            <a:r>
              <a:rPr lang="es-ES" sz="1600" dirty="0"/>
              <a:t>. </a:t>
            </a:r>
          </a:p>
          <a:p>
            <a:pPr algn="just">
              <a:spcAft>
                <a:spcPts val="600"/>
              </a:spcAft>
            </a:pPr>
            <a:endParaRPr lang="x-none" sz="1600" dirty="0"/>
          </a:p>
        </p:txBody>
      </p:sp>
      <p:sp>
        <p:nvSpPr>
          <p:cNvPr id="7" name="Title 1">
            <a:extLst>
              <a:ext uri="{FF2B5EF4-FFF2-40B4-BE49-F238E27FC236}">
                <a16:creationId xmlns:a16="http://schemas.microsoft.com/office/drawing/2014/main" id="{10D0FC1D-138E-4463-A2CC-D992245525E3}"/>
              </a:ext>
            </a:extLst>
          </p:cNvPr>
          <p:cNvSpPr>
            <a:spLocks noGrp="1"/>
          </p:cNvSpPr>
          <p:nvPr>
            <p:ph type="title"/>
          </p:nvPr>
        </p:nvSpPr>
        <p:spPr>
          <a:xfrm>
            <a:off x="389639" y="506412"/>
            <a:ext cx="9792000" cy="432000"/>
          </a:xfrm>
        </p:spPr>
        <p:txBody>
          <a:bodyPr/>
          <a:lstStyle/>
          <a:p>
            <a:r>
              <a:rPr lang="en-GB" sz="2800" dirty="0" err="1"/>
              <a:t>Exercicis</a:t>
            </a:r>
            <a:r>
              <a:rPr lang="en-GB" sz="2800" dirty="0"/>
              <a:t> 4.1: </a:t>
            </a:r>
            <a:r>
              <a:rPr lang="en-GB" sz="2800" dirty="0" err="1"/>
              <a:t>Diferents</a:t>
            </a:r>
            <a:r>
              <a:rPr lang="en-GB" sz="2800" dirty="0"/>
              <a:t> </a:t>
            </a:r>
            <a:r>
              <a:rPr lang="en-GB" sz="2800" dirty="0" err="1"/>
              <a:t>casos</a:t>
            </a:r>
            <a:r>
              <a:rPr lang="en-GB" sz="2800" dirty="0"/>
              <a:t> - 4</a:t>
            </a:r>
            <a:endParaRPr lang="x-none" sz="2800" dirty="0"/>
          </a:p>
        </p:txBody>
      </p:sp>
      <p:sp>
        <p:nvSpPr>
          <p:cNvPr id="8" name="Text Placeholder 5">
            <a:extLst>
              <a:ext uri="{FF2B5EF4-FFF2-40B4-BE49-F238E27FC236}">
                <a16:creationId xmlns:a16="http://schemas.microsoft.com/office/drawing/2014/main" id="{7C36B76D-8AD2-184F-AE59-4C14605C1E3B}"/>
              </a:ext>
            </a:extLst>
          </p:cNvPr>
          <p:cNvSpPr>
            <a:spLocks noGrp="1"/>
          </p:cNvSpPr>
          <p:nvPr>
            <p:ph type="body" sz="quarter" idx="13"/>
          </p:nvPr>
        </p:nvSpPr>
        <p:spPr>
          <a:xfrm>
            <a:off x="507207" y="946614"/>
            <a:ext cx="11174400" cy="360000"/>
          </a:xfrm>
        </p:spPr>
        <p:txBody>
          <a:bodyPr/>
          <a:lstStyle/>
          <a:p>
            <a:r>
              <a:rPr lang="en-GB" dirty="0" err="1"/>
              <a:t>Opció</a:t>
            </a:r>
            <a:r>
              <a:rPr lang="en-GB" dirty="0"/>
              <a:t> 1: </a:t>
            </a:r>
            <a:r>
              <a:rPr lang="en-GB" dirty="0" err="1"/>
              <a:t>Cas</a:t>
            </a:r>
            <a:r>
              <a:rPr lang="en-GB" dirty="0"/>
              <a:t> </a:t>
            </a:r>
            <a:r>
              <a:rPr lang="en-GB" dirty="0" err="1"/>
              <a:t>llarg</a:t>
            </a:r>
            <a:r>
              <a:rPr lang="en-GB" dirty="0"/>
              <a:t> B (a)</a:t>
            </a:r>
            <a:endParaRPr lang="en-US" dirty="0"/>
          </a:p>
        </p:txBody>
      </p:sp>
    </p:spTree>
    <p:extLst>
      <p:ext uri="{BB962C8B-B14F-4D97-AF65-F5344CB8AC3E}">
        <p14:creationId xmlns:p14="http://schemas.microsoft.com/office/powerpoint/2010/main" val="175303084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0B3832-620B-4DC0-8D50-ADC30A1275C7}"/>
              </a:ext>
            </a:extLst>
          </p:cNvPr>
          <p:cNvSpPr>
            <a:spLocks noGrp="1"/>
          </p:cNvSpPr>
          <p:nvPr>
            <p:ph idx="1"/>
          </p:nvPr>
        </p:nvSpPr>
        <p:spPr/>
        <p:txBody>
          <a:bodyPr/>
          <a:lstStyle/>
          <a:p>
            <a:endParaRPr lang="en-GB" dirty="0"/>
          </a:p>
          <a:p>
            <a:endParaRPr lang="en-GB" dirty="0"/>
          </a:p>
          <a:p>
            <a:pPr marL="0" indent="0" algn="ctr">
              <a:buNone/>
            </a:pPr>
            <a:r>
              <a:rPr lang="fr-FR" sz="2500" b="1" i="1" dirty="0" err="1"/>
              <a:t>Quins</a:t>
            </a:r>
            <a:r>
              <a:rPr lang="fr-FR" sz="2500" b="1" i="1" dirty="0"/>
              <a:t> articles de la CDPD s’han </a:t>
            </a:r>
            <a:r>
              <a:rPr lang="fr-FR" sz="2500" b="1" i="1" dirty="0" err="1"/>
              <a:t>vulnerat</a:t>
            </a:r>
            <a:r>
              <a:rPr lang="fr-FR" sz="2500" b="1" i="1" dirty="0"/>
              <a:t>? </a:t>
            </a:r>
            <a:endParaRPr lang="x-none" sz="2500" b="1" i="1" dirty="0"/>
          </a:p>
        </p:txBody>
      </p:sp>
      <p:sp>
        <p:nvSpPr>
          <p:cNvPr id="7" name="Title 1">
            <a:extLst>
              <a:ext uri="{FF2B5EF4-FFF2-40B4-BE49-F238E27FC236}">
                <a16:creationId xmlns:a16="http://schemas.microsoft.com/office/drawing/2014/main" id="{10D0FC1D-138E-4463-A2CC-D992245525E3}"/>
              </a:ext>
            </a:extLst>
          </p:cNvPr>
          <p:cNvSpPr>
            <a:spLocks noGrp="1"/>
          </p:cNvSpPr>
          <p:nvPr>
            <p:ph type="title"/>
          </p:nvPr>
        </p:nvSpPr>
        <p:spPr>
          <a:xfrm>
            <a:off x="389639" y="506412"/>
            <a:ext cx="9792000" cy="432000"/>
          </a:xfrm>
        </p:spPr>
        <p:txBody>
          <a:bodyPr/>
          <a:lstStyle/>
          <a:p>
            <a:r>
              <a:rPr lang="en-GB" sz="2800" dirty="0" err="1"/>
              <a:t>Exercicis</a:t>
            </a:r>
            <a:r>
              <a:rPr lang="en-GB" sz="2800" dirty="0"/>
              <a:t> 4.1: </a:t>
            </a:r>
            <a:r>
              <a:rPr lang="en-GB" sz="2800" dirty="0" err="1"/>
              <a:t>Diferents</a:t>
            </a:r>
            <a:r>
              <a:rPr lang="en-GB" sz="2800" dirty="0"/>
              <a:t> </a:t>
            </a:r>
            <a:r>
              <a:rPr lang="en-GB" sz="2800" dirty="0" err="1"/>
              <a:t>casos</a:t>
            </a:r>
            <a:r>
              <a:rPr lang="en-GB" sz="2800" dirty="0"/>
              <a:t> - 5</a:t>
            </a:r>
            <a:endParaRPr lang="x-none" sz="2800" dirty="0"/>
          </a:p>
        </p:txBody>
      </p:sp>
      <p:sp>
        <p:nvSpPr>
          <p:cNvPr id="8" name="Text Placeholder 5">
            <a:extLst>
              <a:ext uri="{FF2B5EF4-FFF2-40B4-BE49-F238E27FC236}">
                <a16:creationId xmlns:a16="http://schemas.microsoft.com/office/drawing/2014/main" id="{7C36B76D-8AD2-184F-AE59-4C14605C1E3B}"/>
              </a:ext>
            </a:extLst>
          </p:cNvPr>
          <p:cNvSpPr>
            <a:spLocks noGrp="1"/>
          </p:cNvSpPr>
          <p:nvPr>
            <p:ph type="body" sz="quarter" idx="13"/>
          </p:nvPr>
        </p:nvSpPr>
        <p:spPr>
          <a:xfrm>
            <a:off x="507207" y="946614"/>
            <a:ext cx="11174400" cy="360000"/>
          </a:xfrm>
        </p:spPr>
        <p:txBody>
          <a:bodyPr/>
          <a:lstStyle/>
          <a:p>
            <a:r>
              <a:rPr lang="en-GB" dirty="0" err="1"/>
              <a:t>Opció</a:t>
            </a:r>
            <a:r>
              <a:rPr lang="en-GB" dirty="0"/>
              <a:t> 1: </a:t>
            </a:r>
            <a:r>
              <a:rPr lang="en-GB" dirty="0" err="1"/>
              <a:t>Cas</a:t>
            </a:r>
            <a:r>
              <a:rPr lang="en-GB" dirty="0"/>
              <a:t> </a:t>
            </a:r>
            <a:r>
              <a:rPr lang="en-GB" dirty="0" err="1"/>
              <a:t>llarg</a:t>
            </a:r>
            <a:r>
              <a:rPr lang="en-GB" dirty="0"/>
              <a:t> B (b)</a:t>
            </a:r>
            <a:endParaRPr lang="en-US" dirty="0"/>
          </a:p>
        </p:txBody>
      </p:sp>
    </p:spTree>
    <p:extLst>
      <p:ext uri="{BB962C8B-B14F-4D97-AF65-F5344CB8AC3E}">
        <p14:creationId xmlns:p14="http://schemas.microsoft.com/office/powerpoint/2010/main" val="149712397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869CD8-107F-408D-A9C7-D19E20FD638B}"/>
              </a:ext>
            </a:extLst>
          </p:cNvPr>
          <p:cNvSpPr>
            <a:spLocks noGrp="1"/>
          </p:cNvSpPr>
          <p:nvPr>
            <p:ph idx="1"/>
          </p:nvPr>
        </p:nvSpPr>
        <p:spPr/>
        <p:txBody>
          <a:bodyPr/>
          <a:lstStyle/>
          <a:p>
            <a:pPr algn="just"/>
            <a:endParaRPr lang="en-US" dirty="0"/>
          </a:p>
          <a:p>
            <a:pPr algn="just"/>
            <a:r>
              <a:rPr lang="es-ES" dirty="0"/>
              <a:t>Ara </a:t>
            </a:r>
            <a:r>
              <a:rPr lang="es-ES" dirty="0" err="1"/>
              <a:t>revisarem</a:t>
            </a:r>
            <a:r>
              <a:rPr lang="es-ES" dirty="0"/>
              <a:t> tres </a:t>
            </a:r>
            <a:r>
              <a:rPr lang="es-ES" dirty="0" err="1"/>
              <a:t>situacions</a:t>
            </a:r>
            <a:r>
              <a:rPr lang="es-ES" dirty="0"/>
              <a:t> </a:t>
            </a:r>
            <a:r>
              <a:rPr lang="es-ES" dirty="0" err="1"/>
              <a:t>amb</a:t>
            </a:r>
            <a:r>
              <a:rPr lang="es-ES" dirty="0"/>
              <a:t> persones </a:t>
            </a:r>
            <a:r>
              <a:rPr lang="es-ES" dirty="0" err="1"/>
              <a:t>amb</a:t>
            </a:r>
            <a:r>
              <a:rPr lang="es-ES" dirty="0"/>
              <a:t> </a:t>
            </a:r>
            <a:r>
              <a:rPr lang="es-ES" dirty="0" err="1"/>
              <a:t>discapacitat</a:t>
            </a:r>
            <a:r>
              <a:rPr lang="es-ES" dirty="0"/>
              <a:t> psicosocial, </a:t>
            </a:r>
            <a:r>
              <a:rPr lang="es-ES" dirty="0" err="1"/>
              <a:t>intel·lectual</a:t>
            </a:r>
            <a:r>
              <a:rPr lang="es-ES" dirty="0"/>
              <a:t> o cognitiva </a:t>
            </a:r>
            <a:r>
              <a:rPr lang="es-ES" dirty="0" err="1"/>
              <a:t>implicades</a:t>
            </a:r>
            <a:r>
              <a:rPr lang="es-ES" dirty="0"/>
              <a:t> (</a:t>
            </a:r>
            <a:r>
              <a:rPr lang="es-ES" dirty="0" err="1"/>
              <a:t>annex</a:t>
            </a:r>
            <a:r>
              <a:rPr lang="es-ES" dirty="0"/>
              <a:t> 1).  </a:t>
            </a:r>
          </a:p>
          <a:p>
            <a:pPr algn="just"/>
            <a:endParaRPr lang="es-ES" dirty="0"/>
          </a:p>
          <a:p>
            <a:pPr algn="just"/>
            <a:r>
              <a:rPr lang="es-ES" dirty="0"/>
              <a:t>A cada </a:t>
            </a:r>
            <a:r>
              <a:rPr lang="es-ES" dirty="0" err="1"/>
              <a:t>situació</a:t>
            </a:r>
            <a:r>
              <a:rPr lang="es-ES" dirty="0"/>
              <a:t>, </a:t>
            </a:r>
            <a:r>
              <a:rPr lang="es-ES" dirty="0" err="1"/>
              <a:t>identifiqueu</a:t>
            </a:r>
            <a:r>
              <a:rPr lang="es-ES" dirty="0"/>
              <a:t> </a:t>
            </a:r>
            <a:r>
              <a:rPr lang="es-ES" dirty="0" err="1"/>
              <a:t>els</a:t>
            </a:r>
            <a:r>
              <a:rPr lang="es-ES" dirty="0"/>
              <a:t> </a:t>
            </a:r>
            <a:r>
              <a:rPr lang="es-ES" dirty="0" err="1"/>
              <a:t>drets</a:t>
            </a:r>
            <a:r>
              <a:rPr lang="es-ES" dirty="0"/>
              <a:t> que es </a:t>
            </a:r>
            <a:r>
              <a:rPr lang="es-ES" dirty="0" err="1"/>
              <a:t>neguen</a:t>
            </a:r>
            <a:r>
              <a:rPr lang="es-ES" dirty="0"/>
              <a:t> o </a:t>
            </a:r>
            <a:r>
              <a:rPr lang="es-ES" dirty="0" err="1"/>
              <a:t>exerceixen</a:t>
            </a:r>
            <a:r>
              <a:rPr lang="es-ES" dirty="0"/>
              <a:t> </a:t>
            </a:r>
            <a:r>
              <a:rPr lang="es-ES" dirty="0" err="1"/>
              <a:t>fent</a:t>
            </a:r>
            <a:r>
              <a:rPr lang="es-ES" dirty="0"/>
              <a:t> servir la </a:t>
            </a:r>
            <a:r>
              <a:rPr lang="es-ES" dirty="0" err="1"/>
              <a:t>vostra</a:t>
            </a:r>
            <a:r>
              <a:rPr lang="es-ES" dirty="0"/>
              <a:t> </a:t>
            </a:r>
            <a:r>
              <a:rPr lang="es-ES" dirty="0" err="1"/>
              <a:t>còpia</a:t>
            </a:r>
            <a:r>
              <a:rPr lang="es-ES" dirty="0"/>
              <a:t> </a:t>
            </a:r>
            <a:r>
              <a:rPr lang="es-ES" dirty="0" err="1"/>
              <a:t>dels</a:t>
            </a:r>
            <a:r>
              <a:rPr lang="es-ES" dirty="0"/>
              <a:t> </a:t>
            </a:r>
            <a:r>
              <a:rPr lang="es-ES" dirty="0" err="1"/>
              <a:t>drets</a:t>
            </a:r>
            <a:r>
              <a:rPr lang="es-ES" dirty="0"/>
              <a:t> de la CDPD (</a:t>
            </a:r>
            <a:r>
              <a:rPr lang="es-ES" dirty="0" err="1"/>
              <a:t>annex</a:t>
            </a:r>
            <a:r>
              <a:rPr lang="es-ES" dirty="0"/>
              <a:t> 3). </a:t>
            </a:r>
            <a:endParaRPr lang="x-none" dirty="0"/>
          </a:p>
        </p:txBody>
      </p:sp>
      <p:sp>
        <p:nvSpPr>
          <p:cNvPr id="6" name="Text Placeholder 5">
            <a:extLst>
              <a:ext uri="{FF2B5EF4-FFF2-40B4-BE49-F238E27FC236}">
                <a16:creationId xmlns:a16="http://schemas.microsoft.com/office/drawing/2014/main" id="{6C08B1CA-8355-104A-93AC-DDF1942F3787}"/>
              </a:ext>
            </a:extLst>
          </p:cNvPr>
          <p:cNvSpPr>
            <a:spLocks noGrp="1"/>
          </p:cNvSpPr>
          <p:nvPr>
            <p:ph type="body" sz="quarter" idx="13"/>
          </p:nvPr>
        </p:nvSpPr>
        <p:spPr/>
        <p:txBody>
          <a:bodyPr/>
          <a:lstStyle/>
          <a:p>
            <a:r>
              <a:rPr lang="ca-ES" dirty="0"/>
              <a:t>Opció 2: tres casos curts </a:t>
            </a:r>
            <a:r>
              <a:rPr lang="en-GB" dirty="0"/>
              <a:t>(a)</a:t>
            </a:r>
            <a:endParaRPr lang="en-US" dirty="0"/>
          </a:p>
        </p:txBody>
      </p:sp>
      <p:sp>
        <p:nvSpPr>
          <p:cNvPr id="7" name="Title 1">
            <a:extLst>
              <a:ext uri="{FF2B5EF4-FFF2-40B4-BE49-F238E27FC236}">
                <a16:creationId xmlns:a16="http://schemas.microsoft.com/office/drawing/2014/main" id="{10D0FC1D-138E-4463-A2CC-D992245525E3}"/>
              </a:ext>
            </a:extLst>
          </p:cNvPr>
          <p:cNvSpPr>
            <a:spLocks noGrp="1"/>
          </p:cNvSpPr>
          <p:nvPr>
            <p:ph type="title"/>
          </p:nvPr>
        </p:nvSpPr>
        <p:spPr>
          <a:xfrm>
            <a:off x="389639" y="506412"/>
            <a:ext cx="9792000" cy="432000"/>
          </a:xfrm>
        </p:spPr>
        <p:txBody>
          <a:bodyPr/>
          <a:lstStyle/>
          <a:p>
            <a:r>
              <a:rPr lang="en-GB" sz="2800" dirty="0" err="1"/>
              <a:t>Exercicis</a:t>
            </a:r>
            <a:r>
              <a:rPr lang="en-GB" sz="2800" dirty="0"/>
              <a:t> 4.1: </a:t>
            </a:r>
            <a:r>
              <a:rPr lang="en-GB" sz="2800" dirty="0" err="1"/>
              <a:t>Diferents</a:t>
            </a:r>
            <a:r>
              <a:rPr lang="en-GB" sz="2800" dirty="0"/>
              <a:t> </a:t>
            </a:r>
            <a:r>
              <a:rPr lang="en-GB" sz="2800" dirty="0" err="1"/>
              <a:t>casos</a:t>
            </a:r>
            <a:r>
              <a:rPr lang="en-GB" sz="2800" dirty="0"/>
              <a:t> - 6</a:t>
            </a:r>
            <a:endParaRPr lang="x-none" sz="2800" dirty="0"/>
          </a:p>
        </p:txBody>
      </p:sp>
    </p:spTree>
    <p:extLst>
      <p:ext uri="{BB962C8B-B14F-4D97-AF65-F5344CB8AC3E}">
        <p14:creationId xmlns:p14="http://schemas.microsoft.com/office/powerpoint/2010/main" val="181673756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C3CC5E-C118-4359-B087-01DB478D9B0F}"/>
              </a:ext>
            </a:extLst>
          </p:cNvPr>
          <p:cNvSpPr>
            <a:spLocks noGrp="1"/>
          </p:cNvSpPr>
          <p:nvPr>
            <p:ph idx="1"/>
          </p:nvPr>
        </p:nvSpPr>
        <p:spPr>
          <a:xfrm>
            <a:off x="507205" y="1550504"/>
            <a:ext cx="11094245" cy="4506404"/>
          </a:xfrm>
        </p:spPr>
        <p:txBody>
          <a:bodyPr/>
          <a:lstStyle/>
          <a:p>
            <a:pPr marL="0" indent="0" algn="just">
              <a:buNone/>
            </a:pPr>
            <a:r>
              <a:rPr lang="ca-ES" sz="1700" dirty="0"/>
              <a:t>La </a:t>
            </a:r>
            <a:r>
              <a:rPr lang="ca-ES" sz="1700" dirty="0" err="1"/>
              <a:t>Minsuh</a:t>
            </a:r>
            <a:r>
              <a:rPr lang="ca-ES" sz="1700" dirty="0"/>
              <a:t> és una dona de 27 anys. Quan en tenia 20, va començar a sentir veus que l’espantaven i a tenir pensaments que hi havia persones que intentaven transmetre-li missatges a través de la televisió. Les veus van callar durant uns anys, i en aquella època es va casar. També va poder rebre ajuda d’un psicòleg i un terapeuta ocupacional que la van ajudar per resoldre alguns problemes que l’amoïnaven.</a:t>
            </a:r>
            <a:endParaRPr lang="es-ES" sz="1700" u="sng" dirty="0"/>
          </a:p>
          <a:p>
            <a:pPr marL="0" indent="0" algn="just">
              <a:buNone/>
            </a:pPr>
            <a:r>
              <a:rPr lang="ca-ES" sz="1700" dirty="0"/>
              <a:t>Recentment, ha començat a sentir veus novament i cada vegada estava més angoixada, fins al punt que el seu marit va decidir trucar al metge d’urgències. El metge va ingressar la </a:t>
            </a:r>
            <a:r>
              <a:rPr lang="ca-ES" sz="1700" dirty="0" err="1"/>
              <a:t>Minsuh</a:t>
            </a:r>
            <a:r>
              <a:rPr lang="ca-ES" sz="1700" dirty="0"/>
              <a:t> en un hospital psiquiàtric en contra de la seva voluntat. L’hospital és lluny de la seva ciutat i dels seus éssers estimats. A l’hospital, a la </a:t>
            </a:r>
            <a:r>
              <a:rPr lang="ca-ES" sz="1700" dirty="0" err="1"/>
              <a:t>Minsuh</a:t>
            </a:r>
            <a:r>
              <a:rPr lang="ca-ES" sz="1700" dirty="0"/>
              <a:t> li diuen que ha de prendre un fàrmac neurolèptic que ella no vol prendre’s.</a:t>
            </a:r>
            <a:endParaRPr lang="es-ES" sz="1700" u="sng" dirty="0"/>
          </a:p>
          <a:p>
            <a:pPr marL="0" indent="0" algn="just">
              <a:buNone/>
            </a:pPr>
            <a:r>
              <a:rPr lang="ca-ES" sz="1700" dirty="0"/>
              <a:t>El dia que la van ingressar va veure el personal hospitalari aplicant mesures restrictives a un home i posant-li una injecció. Li van explicar que ho feien perquè l’home es negava a prendre’s la medicació. Espantada, accepta prendre’s una medicació que la fa trobar-se malament i desconnectada de les seves emocions. Li ho explica al metge, però el metge només li proposa augmentar-ne la dosi. No sap què fer. Vol sortir de l’hospital i deixar de prendre’s la mediació, però la manca de contacte amb la seva família i el seus amics l’han deixada aïllada i se sent sola, descoratjada i indefensa davant de la seva situació</a:t>
            </a:r>
            <a:r>
              <a:rPr lang="es-ES" sz="1700" dirty="0"/>
              <a:t>. </a:t>
            </a:r>
          </a:p>
          <a:p>
            <a:pPr marL="0" indent="0" algn="just">
              <a:buNone/>
            </a:pPr>
            <a:r>
              <a:rPr lang="es-ES" sz="1700" dirty="0"/>
              <a:t> </a:t>
            </a:r>
          </a:p>
        </p:txBody>
      </p:sp>
      <p:sp>
        <p:nvSpPr>
          <p:cNvPr id="7" name="Title 1">
            <a:extLst>
              <a:ext uri="{FF2B5EF4-FFF2-40B4-BE49-F238E27FC236}">
                <a16:creationId xmlns:a16="http://schemas.microsoft.com/office/drawing/2014/main" id="{10D0FC1D-138E-4463-A2CC-D992245525E3}"/>
              </a:ext>
            </a:extLst>
          </p:cNvPr>
          <p:cNvSpPr>
            <a:spLocks noGrp="1"/>
          </p:cNvSpPr>
          <p:nvPr>
            <p:ph type="title"/>
          </p:nvPr>
        </p:nvSpPr>
        <p:spPr>
          <a:xfrm>
            <a:off x="389639" y="506412"/>
            <a:ext cx="9792000" cy="432000"/>
          </a:xfrm>
        </p:spPr>
        <p:txBody>
          <a:bodyPr/>
          <a:lstStyle/>
          <a:p>
            <a:r>
              <a:rPr lang="en-GB" sz="2800" dirty="0" err="1"/>
              <a:t>Exercicis</a:t>
            </a:r>
            <a:r>
              <a:rPr lang="en-GB" sz="2800" dirty="0"/>
              <a:t> 4.1: </a:t>
            </a:r>
            <a:r>
              <a:rPr lang="en-GB" sz="2800" dirty="0" err="1"/>
              <a:t>Diferents</a:t>
            </a:r>
            <a:r>
              <a:rPr lang="en-GB" sz="2800" dirty="0"/>
              <a:t> </a:t>
            </a:r>
            <a:r>
              <a:rPr lang="en-GB" sz="2800" dirty="0" err="1"/>
              <a:t>casos</a:t>
            </a:r>
            <a:r>
              <a:rPr lang="en-GB" sz="2800" dirty="0"/>
              <a:t> - 7</a:t>
            </a:r>
            <a:endParaRPr lang="x-none" sz="2800" dirty="0"/>
          </a:p>
        </p:txBody>
      </p:sp>
      <p:sp>
        <p:nvSpPr>
          <p:cNvPr id="8" name="Text Placeholder 5">
            <a:extLst>
              <a:ext uri="{FF2B5EF4-FFF2-40B4-BE49-F238E27FC236}">
                <a16:creationId xmlns:a16="http://schemas.microsoft.com/office/drawing/2014/main" id="{6C08B1CA-8355-104A-93AC-DDF1942F3787}"/>
              </a:ext>
            </a:extLst>
          </p:cNvPr>
          <p:cNvSpPr>
            <a:spLocks noGrp="1"/>
          </p:cNvSpPr>
          <p:nvPr>
            <p:ph type="body" sz="quarter" idx="13"/>
          </p:nvPr>
        </p:nvSpPr>
        <p:spPr>
          <a:xfrm>
            <a:off x="507207" y="946614"/>
            <a:ext cx="11174400" cy="360000"/>
          </a:xfrm>
        </p:spPr>
        <p:txBody>
          <a:bodyPr/>
          <a:lstStyle/>
          <a:p>
            <a:r>
              <a:rPr lang="ca-ES" dirty="0"/>
              <a:t>Opció 2: tres casos curts </a:t>
            </a:r>
            <a:r>
              <a:rPr lang="en-GB" dirty="0"/>
              <a:t>(b): </a:t>
            </a:r>
            <a:r>
              <a:rPr lang="ca-ES" dirty="0"/>
              <a:t>la història de la </a:t>
            </a:r>
            <a:r>
              <a:rPr lang="ca-ES" dirty="0" err="1"/>
              <a:t>Minsuh</a:t>
            </a:r>
            <a:endParaRPr lang="en-US" dirty="0"/>
          </a:p>
        </p:txBody>
      </p:sp>
    </p:spTree>
    <p:extLst>
      <p:ext uri="{BB962C8B-B14F-4D97-AF65-F5344CB8AC3E}">
        <p14:creationId xmlns:p14="http://schemas.microsoft.com/office/powerpoint/2010/main" val="2255461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C0039F-2B3B-4BE7-8350-9EAE4C39DC31}"/>
              </a:ext>
            </a:extLst>
          </p:cNvPr>
          <p:cNvSpPr>
            <a:spLocks noGrp="1"/>
          </p:cNvSpPr>
          <p:nvPr>
            <p:ph idx="1"/>
          </p:nvPr>
        </p:nvSpPr>
        <p:spPr>
          <a:xfrm>
            <a:off x="495300" y="1638300"/>
            <a:ext cx="10858500" cy="4601488"/>
          </a:xfrm>
        </p:spPr>
        <p:txBody>
          <a:bodyPr/>
          <a:lstStyle/>
          <a:p>
            <a:pPr marL="0" indent="0" algn="just">
              <a:buNone/>
            </a:pPr>
            <a:r>
              <a:rPr lang="es-ES" sz="1700" dirty="0"/>
              <a:t> </a:t>
            </a:r>
          </a:p>
          <a:p>
            <a:pPr marL="0" indent="0" algn="just">
              <a:buNone/>
            </a:pPr>
            <a:r>
              <a:rPr lang="es-ES" sz="1700" dirty="0"/>
              <a:t>La Claire </a:t>
            </a:r>
            <a:r>
              <a:rPr lang="es-ES" sz="1700" dirty="0" err="1"/>
              <a:t>és</a:t>
            </a:r>
            <a:r>
              <a:rPr lang="es-ES" sz="1700" dirty="0"/>
              <a:t> una dona de 35 </a:t>
            </a:r>
            <a:r>
              <a:rPr lang="es-ES" sz="1700" dirty="0" err="1"/>
              <a:t>anys</a:t>
            </a:r>
            <a:r>
              <a:rPr lang="es-ES" sz="1700" dirty="0"/>
              <a:t> </a:t>
            </a:r>
            <a:r>
              <a:rPr lang="es-ES" sz="1700" dirty="0" err="1"/>
              <a:t>amb</a:t>
            </a:r>
            <a:r>
              <a:rPr lang="es-ES" sz="1700" dirty="0"/>
              <a:t> una </a:t>
            </a:r>
            <a:r>
              <a:rPr lang="es-ES" sz="1700" dirty="0" err="1"/>
              <a:t>discapacitat</a:t>
            </a:r>
            <a:r>
              <a:rPr lang="es-ES" sz="1700" dirty="0"/>
              <a:t> </a:t>
            </a:r>
            <a:r>
              <a:rPr lang="es-ES" sz="1700" dirty="0" err="1"/>
              <a:t>intel·lectual</a:t>
            </a:r>
            <a:r>
              <a:rPr lang="es-ES" sz="1700" dirty="0"/>
              <a:t>. </a:t>
            </a:r>
            <a:r>
              <a:rPr lang="es-ES" sz="1700" dirty="0" err="1"/>
              <a:t>Viu</a:t>
            </a:r>
            <a:r>
              <a:rPr lang="es-ES" sz="1700" dirty="0"/>
              <a:t> </a:t>
            </a:r>
            <a:r>
              <a:rPr lang="es-ES" sz="1700" dirty="0" err="1"/>
              <a:t>amb</a:t>
            </a:r>
            <a:r>
              <a:rPr lang="es-ES" sz="1700" dirty="0"/>
              <a:t> la </a:t>
            </a:r>
            <a:r>
              <a:rPr lang="es-ES" sz="1700" dirty="0" err="1"/>
              <a:t>seva</a:t>
            </a:r>
            <a:r>
              <a:rPr lang="es-ES" sz="1700" dirty="0"/>
              <a:t> </a:t>
            </a:r>
            <a:r>
              <a:rPr lang="es-ES" sz="1700" dirty="0" err="1"/>
              <a:t>família</a:t>
            </a:r>
            <a:r>
              <a:rPr lang="es-ES" sz="1700" dirty="0"/>
              <a:t> i la </a:t>
            </a:r>
            <a:r>
              <a:rPr lang="es-ES" sz="1700" dirty="0" err="1"/>
              <a:t>seva</a:t>
            </a:r>
            <a:r>
              <a:rPr lang="es-ES" sz="1700" dirty="0"/>
              <a:t> mare </a:t>
            </a:r>
            <a:r>
              <a:rPr lang="es-ES" sz="1700" dirty="0" err="1"/>
              <a:t>és</a:t>
            </a:r>
            <a:r>
              <a:rPr lang="es-ES" sz="1700" dirty="0"/>
              <a:t> la </a:t>
            </a:r>
            <a:r>
              <a:rPr lang="es-ES" sz="1700" dirty="0" err="1"/>
              <a:t>seva</a:t>
            </a:r>
            <a:r>
              <a:rPr lang="es-ES" sz="1700" dirty="0"/>
              <a:t> principal cuidadora. Té </a:t>
            </a:r>
            <a:r>
              <a:rPr lang="es-ES" sz="1700" dirty="0" err="1"/>
              <a:t>moltes</a:t>
            </a:r>
            <a:r>
              <a:rPr lang="es-ES" sz="1700" dirty="0"/>
              <a:t> </a:t>
            </a:r>
            <a:r>
              <a:rPr lang="es-ES" sz="1700" dirty="0" err="1"/>
              <a:t>amistats</a:t>
            </a:r>
            <a:r>
              <a:rPr lang="es-ES" sz="1700" dirty="0"/>
              <a:t> al </a:t>
            </a:r>
            <a:r>
              <a:rPr lang="es-ES" sz="1700" dirty="0" err="1"/>
              <a:t>veïnat</a:t>
            </a:r>
            <a:r>
              <a:rPr lang="es-ES" sz="1700" dirty="0"/>
              <a:t> i les visita </a:t>
            </a:r>
            <a:r>
              <a:rPr lang="es-ES" sz="1700" dirty="0" err="1"/>
              <a:t>quan</a:t>
            </a:r>
            <a:r>
              <a:rPr lang="es-ES" sz="1700" dirty="0"/>
              <a:t> vol. La Claire treballa en un restaurant local i </a:t>
            </a:r>
            <a:r>
              <a:rPr lang="es-ES" sz="1700" dirty="0" err="1"/>
              <a:t>gaudeix</a:t>
            </a:r>
            <a:r>
              <a:rPr lang="es-ES" sz="1700" dirty="0"/>
              <a:t> </a:t>
            </a:r>
            <a:r>
              <a:rPr lang="es-ES" sz="1700" dirty="0" err="1"/>
              <a:t>rebent</a:t>
            </a:r>
            <a:r>
              <a:rPr lang="es-ES" sz="1700" dirty="0"/>
              <a:t> </a:t>
            </a:r>
            <a:r>
              <a:rPr lang="es-ES" sz="1700" dirty="0" err="1"/>
              <a:t>clients</a:t>
            </a:r>
            <a:r>
              <a:rPr lang="es-ES" sz="1700" dirty="0"/>
              <a:t> </a:t>
            </a:r>
            <a:r>
              <a:rPr lang="es-ES" sz="1700" dirty="0" err="1"/>
              <a:t>nous</a:t>
            </a:r>
            <a:r>
              <a:rPr lang="es-ES" sz="1700" dirty="0"/>
              <a:t> i </a:t>
            </a:r>
            <a:r>
              <a:rPr lang="es-ES" sz="1700" dirty="0" err="1"/>
              <a:t>veient</a:t>
            </a:r>
            <a:r>
              <a:rPr lang="es-ES" sz="1700" dirty="0"/>
              <a:t>-los </a:t>
            </a:r>
            <a:r>
              <a:rPr lang="es-ES" sz="1700" dirty="0" err="1"/>
              <a:t>marxar</a:t>
            </a:r>
            <a:r>
              <a:rPr lang="es-ES" sz="1700" dirty="0"/>
              <a:t> </a:t>
            </a:r>
            <a:r>
              <a:rPr lang="es-ES" sz="1700" dirty="0" err="1"/>
              <a:t>feliços</a:t>
            </a:r>
            <a:r>
              <a:rPr lang="es-ES" sz="1700" dirty="0"/>
              <a:t> </a:t>
            </a:r>
            <a:r>
              <a:rPr lang="es-ES" sz="1700" dirty="0" err="1"/>
              <a:t>després</a:t>
            </a:r>
            <a:r>
              <a:rPr lang="es-ES" sz="1700" dirty="0"/>
              <a:t> de </a:t>
            </a:r>
            <a:r>
              <a:rPr lang="es-ES" sz="1700" dirty="0" err="1"/>
              <a:t>gaudir</a:t>
            </a:r>
            <a:r>
              <a:rPr lang="es-ES" sz="1700" dirty="0"/>
              <a:t> </a:t>
            </a:r>
            <a:r>
              <a:rPr lang="es-ES" sz="1700" dirty="0" err="1"/>
              <a:t>d’un</a:t>
            </a:r>
            <a:r>
              <a:rPr lang="es-ES" sz="1700" dirty="0"/>
              <a:t> bon </a:t>
            </a:r>
            <a:r>
              <a:rPr lang="es-ES" sz="1700" dirty="0" err="1"/>
              <a:t>àpat</a:t>
            </a:r>
            <a:r>
              <a:rPr lang="es-ES" sz="1700" dirty="0"/>
              <a:t>. En el </a:t>
            </a:r>
            <a:r>
              <a:rPr lang="es-ES" sz="1700" dirty="0" err="1"/>
              <a:t>seu</a:t>
            </a:r>
            <a:r>
              <a:rPr lang="es-ES" sz="1700" dirty="0"/>
              <a:t> </a:t>
            </a:r>
            <a:r>
              <a:rPr lang="es-ES" sz="1700" dirty="0" err="1"/>
              <a:t>temps</a:t>
            </a:r>
            <a:r>
              <a:rPr lang="es-ES" sz="1700" dirty="0"/>
              <a:t> </a:t>
            </a:r>
            <a:r>
              <a:rPr lang="es-ES" sz="1700" dirty="0" err="1"/>
              <a:t>lliure</a:t>
            </a:r>
            <a:r>
              <a:rPr lang="es-ES" sz="1700" dirty="0"/>
              <a:t>, la Claire juga al </a:t>
            </a:r>
            <a:r>
              <a:rPr lang="es-ES" sz="1700" dirty="0" err="1"/>
              <a:t>bàdminton</a:t>
            </a:r>
            <a:r>
              <a:rPr lang="es-ES" sz="1700" dirty="0"/>
              <a:t> en un club </a:t>
            </a:r>
            <a:r>
              <a:rPr lang="es-ES" sz="1700" dirty="0" err="1"/>
              <a:t>esportiu</a:t>
            </a:r>
            <a:r>
              <a:rPr lang="es-ES" sz="1700" dirty="0"/>
              <a:t> local. També forma </a:t>
            </a:r>
            <a:r>
              <a:rPr lang="es-ES" sz="1700" dirty="0" err="1"/>
              <a:t>part</a:t>
            </a:r>
            <a:r>
              <a:rPr lang="es-ES" sz="1700" dirty="0"/>
              <a:t> </a:t>
            </a:r>
            <a:r>
              <a:rPr lang="es-ES" sz="1700" dirty="0" err="1"/>
              <a:t>d’un</a:t>
            </a:r>
            <a:r>
              <a:rPr lang="es-ES" sz="1700" dirty="0"/>
              <a:t> </a:t>
            </a:r>
            <a:r>
              <a:rPr lang="es-ES" sz="1700" dirty="0" err="1"/>
              <a:t>grup</a:t>
            </a:r>
            <a:r>
              <a:rPr lang="es-ES" sz="1700" dirty="0"/>
              <a:t> que </a:t>
            </a:r>
            <a:r>
              <a:rPr lang="es-ES" sz="1700" dirty="0" err="1"/>
              <a:t>ajuda</a:t>
            </a:r>
            <a:r>
              <a:rPr lang="es-ES" sz="1700" dirty="0"/>
              <a:t> persones </a:t>
            </a:r>
            <a:r>
              <a:rPr lang="es-ES" sz="1700" dirty="0" err="1"/>
              <a:t>amb</a:t>
            </a:r>
            <a:r>
              <a:rPr lang="es-ES" sz="1700" dirty="0"/>
              <a:t> </a:t>
            </a:r>
            <a:r>
              <a:rPr lang="es-ES" sz="1700" dirty="0" err="1"/>
              <a:t>discapacitat</a:t>
            </a:r>
            <a:r>
              <a:rPr lang="es-ES" sz="1700" dirty="0"/>
              <a:t> </a:t>
            </a:r>
            <a:r>
              <a:rPr lang="es-ES" sz="1700" dirty="0" err="1"/>
              <a:t>intel·lectual</a:t>
            </a:r>
            <a:r>
              <a:rPr lang="es-ES" sz="1700" dirty="0"/>
              <a:t>. </a:t>
            </a:r>
            <a:r>
              <a:rPr lang="es-ES" sz="1700" dirty="0" err="1"/>
              <a:t>L’estiu</a:t>
            </a:r>
            <a:r>
              <a:rPr lang="es-ES" sz="1700" dirty="0"/>
              <a:t> </a:t>
            </a:r>
            <a:r>
              <a:rPr lang="es-ES" sz="1700" dirty="0" err="1"/>
              <a:t>vinent</a:t>
            </a:r>
            <a:r>
              <a:rPr lang="es-ES" sz="1700" dirty="0"/>
              <a:t> espera </a:t>
            </a:r>
            <a:r>
              <a:rPr lang="es-ES" sz="1700" dirty="0" err="1"/>
              <a:t>haver</a:t>
            </a:r>
            <a:r>
              <a:rPr lang="es-ES" sz="1700" dirty="0"/>
              <a:t> </a:t>
            </a:r>
            <a:r>
              <a:rPr lang="es-ES" sz="1700" dirty="0" err="1"/>
              <a:t>estalviat</a:t>
            </a:r>
            <a:r>
              <a:rPr lang="es-ES" sz="1700" dirty="0"/>
              <a:t> </a:t>
            </a:r>
            <a:r>
              <a:rPr lang="es-ES" sz="1700" dirty="0" err="1"/>
              <a:t>prou</a:t>
            </a:r>
            <a:r>
              <a:rPr lang="es-ES" sz="1700" dirty="0"/>
              <a:t> </a:t>
            </a:r>
            <a:r>
              <a:rPr lang="es-ES" sz="1700" dirty="0" err="1"/>
              <a:t>diners</a:t>
            </a:r>
            <a:r>
              <a:rPr lang="es-ES" sz="1700" dirty="0"/>
              <a:t> per </a:t>
            </a:r>
            <a:r>
              <a:rPr lang="es-ES" sz="1700" dirty="0" err="1"/>
              <a:t>fer</a:t>
            </a:r>
            <a:r>
              <a:rPr lang="es-ES" sz="1700" dirty="0"/>
              <a:t> un </a:t>
            </a:r>
            <a:r>
              <a:rPr lang="es-ES" sz="1700" dirty="0" err="1"/>
              <a:t>viatge</a:t>
            </a:r>
            <a:r>
              <a:rPr lang="es-ES" sz="1700" dirty="0"/>
              <a:t> </a:t>
            </a:r>
            <a:r>
              <a:rPr lang="es-ES" sz="1700" dirty="0" err="1"/>
              <a:t>curt</a:t>
            </a:r>
            <a:r>
              <a:rPr lang="es-ES" sz="1700" dirty="0"/>
              <a:t> </a:t>
            </a:r>
            <a:r>
              <a:rPr lang="es-ES" sz="1700" dirty="0" err="1"/>
              <a:t>amb</a:t>
            </a:r>
            <a:r>
              <a:rPr lang="es-ES" sz="1700" dirty="0"/>
              <a:t> </a:t>
            </a:r>
            <a:r>
              <a:rPr lang="es-ES" sz="1700" dirty="0" err="1"/>
              <a:t>alguns</a:t>
            </a:r>
            <a:r>
              <a:rPr lang="es-ES" sz="1700" dirty="0"/>
              <a:t> </a:t>
            </a:r>
            <a:r>
              <a:rPr lang="es-ES" sz="1700" dirty="0" err="1"/>
              <a:t>amics</a:t>
            </a:r>
            <a:r>
              <a:rPr lang="es-ES" sz="1700" dirty="0"/>
              <a:t>. </a:t>
            </a:r>
          </a:p>
          <a:p>
            <a:pPr marL="0" indent="0" algn="just">
              <a:buNone/>
            </a:pPr>
            <a:r>
              <a:rPr lang="es-ES" sz="1700" dirty="0"/>
              <a:t> </a:t>
            </a:r>
          </a:p>
          <a:p>
            <a:pPr marL="0" indent="0" algn="just">
              <a:buNone/>
            </a:pPr>
            <a:r>
              <a:rPr lang="es-ES" sz="1700" dirty="0"/>
              <a:t>. </a:t>
            </a:r>
          </a:p>
          <a:p>
            <a:pPr marL="0" indent="0" algn="just">
              <a:buNone/>
            </a:pPr>
            <a:endParaRPr lang="x-none" sz="1700" dirty="0"/>
          </a:p>
        </p:txBody>
      </p:sp>
      <p:sp>
        <p:nvSpPr>
          <p:cNvPr id="7" name="Title 1">
            <a:extLst>
              <a:ext uri="{FF2B5EF4-FFF2-40B4-BE49-F238E27FC236}">
                <a16:creationId xmlns:a16="http://schemas.microsoft.com/office/drawing/2014/main" id="{10D0FC1D-138E-4463-A2CC-D992245525E3}"/>
              </a:ext>
            </a:extLst>
          </p:cNvPr>
          <p:cNvSpPr>
            <a:spLocks noGrp="1"/>
          </p:cNvSpPr>
          <p:nvPr>
            <p:ph type="title"/>
          </p:nvPr>
        </p:nvSpPr>
        <p:spPr>
          <a:xfrm>
            <a:off x="389639" y="506412"/>
            <a:ext cx="9792000" cy="432000"/>
          </a:xfrm>
        </p:spPr>
        <p:txBody>
          <a:bodyPr/>
          <a:lstStyle/>
          <a:p>
            <a:r>
              <a:rPr lang="en-GB" sz="2800" dirty="0" err="1"/>
              <a:t>Exercicis</a:t>
            </a:r>
            <a:r>
              <a:rPr lang="en-GB" sz="2800" dirty="0"/>
              <a:t> 4.1: </a:t>
            </a:r>
            <a:r>
              <a:rPr lang="en-GB" sz="2800" dirty="0" err="1"/>
              <a:t>Diferents</a:t>
            </a:r>
            <a:r>
              <a:rPr lang="en-GB" sz="2800" dirty="0"/>
              <a:t> </a:t>
            </a:r>
            <a:r>
              <a:rPr lang="en-GB" sz="2800" dirty="0" err="1"/>
              <a:t>casos</a:t>
            </a:r>
            <a:r>
              <a:rPr lang="en-GB" sz="2800" dirty="0"/>
              <a:t> - 8</a:t>
            </a:r>
            <a:endParaRPr lang="x-none" sz="2800" dirty="0"/>
          </a:p>
        </p:txBody>
      </p:sp>
      <p:sp>
        <p:nvSpPr>
          <p:cNvPr id="8" name="Text Placeholder 5">
            <a:extLst>
              <a:ext uri="{FF2B5EF4-FFF2-40B4-BE49-F238E27FC236}">
                <a16:creationId xmlns:a16="http://schemas.microsoft.com/office/drawing/2014/main" id="{6C08B1CA-8355-104A-93AC-DDF1942F3787}"/>
              </a:ext>
            </a:extLst>
          </p:cNvPr>
          <p:cNvSpPr>
            <a:spLocks noGrp="1"/>
          </p:cNvSpPr>
          <p:nvPr>
            <p:ph type="body" sz="quarter" idx="13"/>
          </p:nvPr>
        </p:nvSpPr>
        <p:spPr>
          <a:xfrm>
            <a:off x="507207" y="946614"/>
            <a:ext cx="11174400" cy="360000"/>
          </a:xfrm>
        </p:spPr>
        <p:txBody>
          <a:bodyPr/>
          <a:lstStyle/>
          <a:p>
            <a:r>
              <a:rPr lang="ca-ES" dirty="0"/>
              <a:t>Opció 2: tres casos curts </a:t>
            </a:r>
            <a:r>
              <a:rPr lang="en-GB" dirty="0"/>
              <a:t>(c): </a:t>
            </a:r>
            <a:r>
              <a:rPr lang="ca-ES" dirty="0"/>
              <a:t>la història de la Claire</a:t>
            </a:r>
            <a:endParaRPr lang="en-US" dirty="0"/>
          </a:p>
        </p:txBody>
      </p:sp>
    </p:spTree>
    <p:extLst>
      <p:ext uri="{BB962C8B-B14F-4D97-AF65-F5344CB8AC3E}">
        <p14:creationId xmlns:p14="http://schemas.microsoft.com/office/powerpoint/2010/main" val="95729116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960369-D2D5-4B5F-A08C-E5BD68B25FD2}"/>
              </a:ext>
            </a:extLst>
          </p:cNvPr>
          <p:cNvSpPr>
            <a:spLocks noGrp="1"/>
          </p:cNvSpPr>
          <p:nvPr>
            <p:ph idx="1"/>
          </p:nvPr>
        </p:nvSpPr>
        <p:spPr>
          <a:xfrm>
            <a:off x="457200" y="1411386"/>
            <a:ext cx="10934700" cy="4500000"/>
          </a:xfrm>
        </p:spPr>
        <p:txBody>
          <a:bodyPr/>
          <a:lstStyle/>
          <a:p>
            <a:pPr marL="0" indent="0">
              <a:buNone/>
            </a:pPr>
            <a:endParaRPr lang="es-ES" sz="1700" dirty="0"/>
          </a:p>
          <a:p>
            <a:pPr marL="0" indent="0" algn="just">
              <a:buNone/>
            </a:pPr>
            <a:r>
              <a:rPr lang="es-ES" sz="1700" dirty="0"/>
              <a:t>El </a:t>
            </a:r>
            <a:r>
              <a:rPr lang="es-ES" sz="1700" dirty="0" err="1"/>
              <a:t>Pradeep</a:t>
            </a:r>
            <a:r>
              <a:rPr lang="es-ES" sz="1700" dirty="0"/>
              <a:t> </a:t>
            </a:r>
            <a:r>
              <a:rPr lang="es-ES" sz="1700" dirty="0" err="1"/>
              <a:t>és</a:t>
            </a:r>
            <a:r>
              <a:rPr lang="es-ES" sz="1700" dirty="0"/>
              <a:t> un home de 75 </a:t>
            </a:r>
            <a:r>
              <a:rPr lang="es-ES" sz="1700" dirty="0" err="1"/>
              <a:t>anys</a:t>
            </a:r>
            <a:r>
              <a:rPr lang="es-ES" sz="1700" dirty="0"/>
              <a:t> </a:t>
            </a:r>
            <a:r>
              <a:rPr lang="es-ES" sz="1700" dirty="0" err="1"/>
              <a:t>amb</a:t>
            </a:r>
            <a:r>
              <a:rPr lang="es-ES" sz="1700" dirty="0"/>
              <a:t> </a:t>
            </a:r>
            <a:r>
              <a:rPr lang="es-ES" sz="1700" dirty="0" err="1"/>
              <a:t>demència</a:t>
            </a:r>
            <a:r>
              <a:rPr lang="es-ES" sz="1700" dirty="0"/>
              <a:t>. Des de fa un </a:t>
            </a:r>
            <a:r>
              <a:rPr lang="es-ES" sz="1700" dirty="0" err="1"/>
              <a:t>temps</a:t>
            </a:r>
            <a:r>
              <a:rPr lang="es-ES" sz="1700" dirty="0"/>
              <a:t> </a:t>
            </a:r>
            <a:r>
              <a:rPr lang="es-ES" sz="1700" dirty="0" err="1"/>
              <a:t>viu</a:t>
            </a:r>
            <a:r>
              <a:rPr lang="es-ES" sz="1700" dirty="0"/>
              <a:t> en una </a:t>
            </a:r>
            <a:r>
              <a:rPr lang="es-ES" sz="1700" dirty="0" err="1"/>
              <a:t>petita</a:t>
            </a:r>
            <a:r>
              <a:rPr lang="es-ES" sz="1700" dirty="0"/>
              <a:t> i agradable </a:t>
            </a:r>
            <a:r>
              <a:rPr lang="es-ES" sz="1700" dirty="0" err="1"/>
              <a:t>residència</a:t>
            </a:r>
            <a:r>
              <a:rPr lang="es-ES" sz="1700" dirty="0"/>
              <a:t> de la </a:t>
            </a:r>
            <a:r>
              <a:rPr lang="es-ES" sz="1700" dirty="0" err="1"/>
              <a:t>seva</a:t>
            </a:r>
            <a:r>
              <a:rPr lang="es-ES" sz="1700" dirty="0"/>
              <a:t> </a:t>
            </a:r>
            <a:r>
              <a:rPr lang="es-ES" sz="1700" dirty="0" err="1"/>
              <a:t>comunitat</a:t>
            </a:r>
            <a:r>
              <a:rPr lang="es-ES" sz="1700" dirty="0"/>
              <a:t> </a:t>
            </a:r>
            <a:r>
              <a:rPr lang="es-ES" sz="1700" dirty="0" err="1"/>
              <a:t>on</a:t>
            </a:r>
            <a:r>
              <a:rPr lang="es-ES" sz="1700" dirty="0"/>
              <a:t> </a:t>
            </a:r>
            <a:r>
              <a:rPr lang="es-ES" sz="1700" dirty="0" err="1"/>
              <a:t>està</a:t>
            </a:r>
            <a:r>
              <a:rPr lang="es-ES" sz="1700" dirty="0"/>
              <a:t> </a:t>
            </a:r>
            <a:r>
              <a:rPr lang="es-ES" sz="1700" dirty="0" err="1"/>
              <a:t>encantat</a:t>
            </a:r>
            <a:r>
              <a:rPr lang="es-ES" sz="1700" dirty="0"/>
              <a:t>. La </a:t>
            </a:r>
            <a:r>
              <a:rPr lang="es-ES" sz="1700" dirty="0" err="1"/>
              <a:t>seva</a:t>
            </a:r>
            <a:r>
              <a:rPr lang="es-ES" sz="1700" dirty="0"/>
              <a:t> principal cuidadora a la </a:t>
            </a:r>
            <a:r>
              <a:rPr lang="es-ES" sz="1700" dirty="0" err="1"/>
              <a:t>residència</a:t>
            </a:r>
            <a:r>
              <a:rPr lang="es-ES" sz="1700" dirty="0"/>
              <a:t>, la </a:t>
            </a:r>
            <a:r>
              <a:rPr lang="es-ES" sz="1700" dirty="0" err="1"/>
              <a:t>Seema</a:t>
            </a:r>
            <a:r>
              <a:rPr lang="es-ES" sz="1700" dirty="0"/>
              <a:t>, </a:t>
            </a:r>
            <a:r>
              <a:rPr lang="es-ES" sz="1700" dirty="0" err="1"/>
              <a:t>sap</a:t>
            </a:r>
            <a:r>
              <a:rPr lang="es-ES" sz="1700" dirty="0"/>
              <a:t> que, de </a:t>
            </a:r>
            <a:r>
              <a:rPr lang="es-ES" sz="1700" dirty="0" err="1"/>
              <a:t>vegades</a:t>
            </a:r>
            <a:r>
              <a:rPr lang="es-ES" sz="1700" dirty="0"/>
              <a:t>, el </a:t>
            </a:r>
            <a:r>
              <a:rPr lang="es-ES" sz="1700" dirty="0" err="1"/>
              <a:t>Pradeep</a:t>
            </a:r>
            <a:r>
              <a:rPr lang="es-ES" sz="1700" dirty="0"/>
              <a:t> </a:t>
            </a:r>
            <a:r>
              <a:rPr lang="es-ES" sz="1700" dirty="0" err="1"/>
              <a:t>pot</a:t>
            </a:r>
            <a:r>
              <a:rPr lang="es-ES" sz="1700" dirty="0"/>
              <a:t> actuar </a:t>
            </a:r>
            <a:r>
              <a:rPr lang="es-ES" sz="1700" dirty="0" err="1"/>
              <a:t>d’una</a:t>
            </a:r>
            <a:r>
              <a:rPr lang="es-ES" sz="1700" dirty="0"/>
              <a:t> manera que </a:t>
            </a:r>
            <a:r>
              <a:rPr lang="es-ES" sz="1700" dirty="0" err="1"/>
              <a:t>desconcerta</a:t>
            </a:r>
            <a:r>
              <a:rPr lang="es-ES" sz="1700" dirty="0"/>
              <a:t> les persones. En </a:t>
            </a:r>
            <a:r>
              <a:rPr lang="es-ES" sz="1700" dirty="0" err="1"/>
              <a:t>aquestes</a:t>
            </a:r>
            <a:r>
              <a:rPr lang="es-ES" sz="1700" dirty="0"/>
              <a:t> </a:t>
            </a:r>
            <a:r>
              <a:rPr lang="es-ES" sz="1700" dirty="0" err="1"/>
              <a:t>situacions</a:t>
            </a:r>
            <a:r>
              <a:rPr lang="es-ES" sz="1700" dirty="0"/>
              <a:t>, la </a:t>
            </a:r>
            <a:r>
              <a:rPr lang="es-ES" sz="1700" dirty="0" err="1"/>
              <a:t>Seema</a:t>
            </a:r>
            <a:r>
              <a:rPr lang="es-ES" sz="1700" dirty="0"/>
              <a:t> </a:t>
            </a:r>
            <a:r>
              <a:rPr lang="es-ES" sz="1700" dirty="0" err="1"/>
              <a:t>sap</a:t>
            </a:r>
            <a:r>
              <a:rPr lang="es-ES" sz="1700" dirty="0"/>
              <a:t> </a:t>
            </a:r>
            <a:r>
              <a:rPr lang="es-ES" sz="1700" dirty="0" err="1"/>
              <a:t>com</a:t>
            </a:r>
            <a:r>
              <a:rPr lang="es-ES" sz="1700" dirty="0"/>
              <a:t> </a:t>
            </a:r>
            <a:r>
              <a:rPr lang="es-ES" sz="1700" dirty="0" err="1"/>
              <a:t>ajudar</a:t>
            </a:r>
            <a:r>
              <a:rPr lang="es-ES" sz="1700" dirty="0"/>
              <a:t>-lo a recuperar el control </a:t>
            </a:r>
            <a:r>
              <a:rPr lang="es-ES" sz="1700" dirty="0" err="1"/>
              <a:t>amb</a:t>
            </a:r>
            <a:r>
              <a:rPr lang="es-ES" sz="1700" dirty="0"/>
              <a:t> </a:t>
            </a:r>
            <a:r>
              <a:rPr lang="es-ES" sz="1700" dirty="0" err="1"/>
              <a:t>serenor</a:t>
            </a:r>
            <a:r>
              <a:rPr lang="es-ES" sz="1700" dirty="0"/>
              <a:t>. La </a:t>
            </a:r>
            <a:r>
              <a:rPr lang="es-ES" sz="1700" dirty="0" err="1"/>
              <a:t>Seema</a:t>
            </a:r>
            <a:r>
              <a:rPr lang="es-ES" sz="1700" dirty="0"/>
              <a:t>, </a:t>
            </a:r>
            <a:r>
              <a:rPr lang="es-ES" sz="1700" dirty="0" err="1"/>
              <a:t>però</a:t>
            </a:r>
            <a:r>
              <a:rPr lang="es-ES" sz="1700" dirty="0"/>
              <a:t>, ha </a:t>
            </a:r>
            <a:r>
              <a:rPr lang="es-ES" sz="1700" dirty="0" err="1"/>
              <a:t>estat</a:t>
            </a:r>
            <a:r>
              <a:rPr lang="es-ES" sz="1700" dirty="0"/>
              <a:t> de </a:t>
            </a:r>
            <a:r>
              <a:rPr lang="es-ES" sz="1700" dirty="0" err="1"/>
              <a:t>baixa</a:t>
            </a:r>
            <a:r>
              <a:rPr lang="es-ES" sz="1700" dirty="0"/>
              <a:t> unes </a:t>
            </a:r>
            <a:r>
              <a:rPr lang="es-ES" sz="1700" dirty="0" err="1"/>
              <a:t>setmanes</a:t>
            </a:r>
            <a:r>
              <a:rPr lang="es-ES" sz="1700" dirty="0"/>
              <a:t> </a:t>
            </a:r>
            <a:r>
              <a:rPr lang="es-ES" sz="1700" dirty="0" err="1"/>
              <a:t>durant</a:t>
            </a:r>
            <a:r>
              <a:rPr lang="es-ES" sz="1700" dirty="0"/>
              <a:t> les </a:t>
            </a:r>
            <a:r>
              <a:rPr lang="es-ES" sz="1700" dirty="0" err="1"/>
              <a:t>quals</a:t>
            </a:r>
            <a:r>
              <a:rPr lang="es-ES" sz="1700" dirty="0"/>
              <a:t> </a:t>
            </a:r>
            <a:r>
              <a:rPr lang="es-ES" sz="1700" dirty="0" err="1"/>
              <a:t>l’ha</a:t>
            </a:r>
            <a:r>
              <a:rPr lang="es-ES" sz="1700" dirty="0"/>
              <a:t> </a:t>
            </a:r>
            <a:r>
              <a:rPr lang="es-ES" sz="1700" dirty="0" err="1"/>
              <a:t>substituïda</a:t>
            </a:r>
            <a:r>
              <a:rPr lang="es-ES" sz="1700" dirty="0"/>
              <a:t> el </a:t>
            </a:r>
            <a:r>
              <a:rPr lang="es-ES" sz="1700" dirty="0" err="1"/>
              <a:t>Vikram</a:t>
            </a:r>
            <a:r>
              <a:rPr lang="es-ES" sz="1700" dirty="0"/>
              <a:t>, que no </a:t>
            </a:r>
            <a:r>
              <a:rPr lang="es-ES" sz="1700" dirty="0" err="1"/>
              <a:t>coneix</a:t>
            </a:r>
            <a:r>
              <a:rPr lang="es-ES" sz="1700" dirty="0"/>
              <a:t> tan </a:t>
            </a:r>
            <a:r>
              <a:rPr lang="es-ES" sz="1700" dirty="0" err="1"/>
              <a:t>bé</a:t>
            </a:r>
            <a:r>
              <a:rPr lang="es-ES" sz="1700" dirty="0"/>
              <a:t> el </a:t>
            </a:r>
            <a:r>
              <a:rPr lang="es-ES" sz="1700" dirty="0" err="1"/>
              <a:t>Pradeep</a:t>
            </a:r>
            <a:r>
              <a:rPr lang="es-ES" sz="1700" dirty="0"/>
              <a:t> i no </a:t>
            </a:r>
            <a:r>
              <a:rPr lang="es-ES" sz="1700" dirty="0" err="1"/>
              <a:t>entén</a:t>
            </a:r>
            <a:r>
              <a:rPr lang="es-ES" sz="1700" dirty="0"/>
              <a:t> les </a:t>
            </a:r>
            <a:r>
              <a:rPr lang="es-ES" sz="1700" dirty="0" err="1"/>
              <a:t>seves</a:t>
            </a:r>
            <a:r>
              <a:rPr lang="es-ES" sz="1700" dirty="0"/>
              <a:t> </a:t>
            </a:r>
            <a:r>
              <a:rPr lang="es-ES" sz="1700" dirty="0" err="1"/>
              <a:t>accions</a:t>
            </a:r>
            <a:r>
              <a:rPr lang="es-ES" sz="1700" dirty="0"/>
              <a:t> o </a:t>
            </a:r>
            <a:r>
              <a:rPr lang="es-ES" sz="1700" dirty="0" err="1"/>
              <a:t>comportaments</a:t>
            </a:r>
            <a:r>
              <a:rPr lang="es-ES" sz="1700" dirty="0"/>
              <a:t> </a:t>
            </a:r>
            <a:r>
              <a:rPr lang="es-ES" sz="1700" dirty="0" err="1"/>
              <a:t>quan</a:t>
            </a:r>
            <a:r>
              <a:rPr lang="es-ES" sz="1700" dirty="0"/>
              <a:t> </a:t>
            </a:r>
            <a:r>
              <a:rPr lang="es-ES" sz="1700" dirty="0" err="1"/>
              <a:t>s’altera</a:t>
            </a:r>
            <a:r>
              <a:rPr lang="es-ES" sz="1700" dirty="0"/>
              <a:t>. </a:t>
            </a:r>
          </a:p>
          <a:p>
            <a:pPr marL="0" indent="0" algn="just">
              <a:buNone/>
            </a:pPr>
            <a:r>
              <a:rPr lang="es-ES" sz="1700" dirty="0"/>
              <a:t>Un </a:t>
            </a:r>
            <a:r>
              <a:rPr lang="es-ES" sz="1700" dirty="0" err="1"/>
              <a:t>dia</a:t>
            </a:r>
            <a:r>
              <a:rPr lang="es-ES" sz="1700" dirty="0"/>
              <a:t>, el </a:t>
            </a:r>
            <a:r>
              <a:rPr lang="es-ES" sz="1700" dirty="0" err="1"/>
              <a:t>Pradeep</a:t>
            </a:r>
            <a:r>
              <a:rPr lang="es-ES" sz="1700" dirty="0"/>
              <a:t> </a:t>
            </a:r>
            <a:r>
              <a:rPr lang="es-ES" sz="1700" dirty="0" err="1"/>
              <a:t>s’altera</a:t>
            </a:r>
            <a:r>
              <a:rPr lang="es-ES" sz="1700" dirty="0"/>
              <a:t> i es </a:t>
            </a:r>
            <a:r>
              <a:rPr lang="es-ES" sz="1700" dirty="0" err="1"/>
              <a:t>mostra</a:t>
            </a:r>
            <a:r>
              <a:rPr lang="es-ES" sz="1700" dirty="0"/>
              <a:t> </a:t>
            </a:r>
            <a:r>
              <a:rPr lang="es-ES" sz="1700" dirty="0" err="1"/>
              <a:t>especialment</a:t>
            </a:r>
            <a:r>
              <a:rPr lang="es-ES" sz="1700" dirty="0"/>
              <a:t> </a:t>
            </a:r>
            <a:r>
              <a:rPr lang="es-ES" sz="1700" dirty="0" err="1"/>
              <a:t>agitat</a:t>
            </a:r>
            <a:r>
              <a:rPr lang="es-ES" sz="1700" dirty="0"/>
              <a:t>. El </a:t>
            </a:r>
            <a:r>
              <a:rPr lang="es-ES" sz="1700" dirty="0" err="1"/>
              <a:t>Vikram</a:t>
            </a:r>
            <a:r>
              <a:rPr lang="es-ES" sz="1700" dirty="0"/>
              <a:t> intenta donar-li </a:t>
            </a:r>
            <a:r>
              <a:rPr lang="es-ES" sz="1700" dirty="0" err="1"/>
              <a:t>medicació</a:t>
            </a:r>
            <a:r>
              <a:rPr lang="es-ES" sz="1700" dirty="0"/>
              <a:t> sedativa, </a:t>
            </a:r>
            <a:r>
              <a:rPr lang="es-ES" sz="1700" dirty="0" err="1"/>
              <a:t>però</a:t>
            </a:r>
            <a:r>
              <a:rPr lang="es-ES" sz="1700" dirty="0"/>
              <a:t> el </a:t>
            </a:r>
            <a:r>
              <a:rPr lang="es-ES" sz="1700" dirty="0" err="1"/>
              <a:t>Pradeep</a:t>
            </a:r>
            <a:r>
              <a:rPr lang="es-ES" sz="1700" dirty="0"/>
              <a:t> es </a:t>
            </a:r>
            <a:r>
              <a:rPr lang="es-ES" sz="1700" dirty="0" err="1"/>
              <a:t>nega</a:t>
            </a:r>
            <a:r>
              <a:rPr lang="es-ES" sz="1700" dirty="0"/>
              <a:t> a </a:t>
            </a:r>
            <a:r>
              <a:rPr lang="es-ES" sz="1700" dirty="0" err="1"/>
              <a:t>prendre</a:t>
            </a:r>
            <a:r>
              <a:rPr lang="es-ES" sz="1700" dirty="0"/>
              <a:t>-se-la. </a:t>
            </a:r>
            <a:r>
              <a:rPr lang="es-ES" sz="1700" dirty="0" err="1"/>
              <a:t>Llavors</a:t>
            </a:r>
            <a:r>
              <a:rPr lang="es-ES" sz="1700" dirty="0"/>
              <a:t> el </a:t>
            </a:r>
            <a:r>
              <a:rPr lang="es-ES" sz="1700" dirty="0" err="1"/>
              <a:t>Vikram</a:t>
            </a:r>
            <a:r>
              <a:rPr lang="es-ES" sz="1700" dirty="0"/>
              <a:t> </a:t>
            </a:r>
            <a:r>
              <a:rPr lang="es-ES" sz="1700" dirty="0" err="1"/>
              <a:t>lliga</a:t>
            </a:r>
            <a:r>
              <a:rPr lang="es-ES" sz="1700" dirty="0"/>
              <a:t> el </a:t>
            </a:r>
            <a:r>
              <a:rPr lang="es-ES" sz="1700" dirty="0" err="1"/>
              <a:t>Pradeep</a:t>
            </a:r>
            <a:r>
              <a:rPr lang="es-ES" sz="1700" dirty="0"/>
              <a:t> al </a:t>
            </a:r>
            <a:r>
              <a:rPr lang="es-ES" sz="1700" dirty="0" err="1"/>
              <a:t>llit</a:t>
            </a:r>
            <a:r>
              <a:rPr lang="es-ES" sz="1700" dirty="0"/>
              <a:t> i li dona la </a:t>
            </a:r>
            <a:r>
              <a:rPr lang="es-ES" sz="1700" dirty="0" err="1"/>
              <a:t>medicació</a:t>
            </a:r>
            <a:r>
              <a:rPr lang="es-ES" sz="1700" dirty="0"/>
              <a:t> a la </a:t>
            </a:r>
            <a:r>
              <a:rPr lang="es-ES" sz="1700" dirty="0" err="1"/>
              <a:t>força</a:t>
            </a:r>
            <a:r>
              <a:rPr lang="es-ES" sz="1700" dirty="0"/>
              <a:t>. </a:t>
            </a:r>
            <a:r>
              <a:rPr lang="es-ES" sz="1700" dirty="0" err="1"/>
              <a:t>Quan</a:t>
            </a:r>
            <a:r>
              <a:rPr lang="es-ES" sz="1700" dirty="0"/>
              <a:t> </a:t>
            </a:r>
            <a:r>
              <a:rPr lang="es-ES" sz="1700" dirty="0" err="1"/>
              <a:t>els</a:t>
            </a:r>
            <a:r>
              <a:rPr lang="es-ES" sz="1700" dirty="0"/>
              <a:t> </a:t>
            </a:r>
            <a:r>
              <a:rPr lang="es-ES" sz="1700" dirty="0" err="1"/>
              <a:t>seus</a:t>
            </a:r>
            <a:r>
              <a:rPr lang="es-ES" sz="1700" dirty="0"/>
              <a:t> </a:t>
            </a:r>
            <a:r>
              <a:rPr lang="es-ES" sz="1700" dirty="0" err="1"/>
              <a:t>parents</a:t>
            </a:r>
            <a:r>
              <a:rPr lang="es-ES" sz="1700" dirty="0"/>
              <a:t> </a:t>
            </a:r>
            <a:r>
              <a:rPr lang="es-ES" sz="1700" dirty="0" err="1"/>
              <a:t>venen</a:t>
            </a:r>
            <a:r>
              <a:rPr lang="es-ES" sz="1700" dirty="0"/>
              <a:t> a visitar-lo, noten que el </a:t>
            </a:r>
            <a:r>
              <a:rPr lang="es-ES" sz="1700" dirty="0" err="1"/>
              <a:t>Pradeep</a:t>
            </a:r>
            <a:r>
              <a:rPr lang="es-ES" sz="1700" dirty="0"/>
              <a:t> té </a:t>
            </a:r>
            <a:r>
              <a:rPr lang="es-ES" sz="1700" dirty="0" err="1"/>
              <a:t>tot</a:t>
            </a:r>
            <a:r>
              <a:rPr lang="es-ES" sz="1700" dirty="0"/>
              <a:t> de </a:t>
            </a:r>
            <a:r>
              <a:rPr lang="es-ES" sz="1700" dirty="0" err="1"/>
              <a:t>blaus</a:t>
            </a:r>
            <a:r>
              <a:rPr lang="es-ES" sz="1700" dirty="0"/>
              <a:t> al </a:t>
            </a:r>
            <a:r>
              <a:rPr lang="es-ES" sz="1700" dirty="0" err="1"/>
              <a:t>cos</a:t>
            </a:r>
            <a:r>
              <a:rPr lang="es-ES" sz="1700" dirty="0"/>
              <a:t>. El </a:t>
            </a:r>
            <a:r>
              <a:rPr lang="es-ES" sz="1700" dirty="0" err="1"/>
              <a:t>Pradeep</a:t>
            </a:r>
            <a:r>
              <a:rPr lang="es-ES" sz="1700" dirty="0"/>
              <a:t> </a:t>
            </a:r>
            <a:r>
              <a:rPr lang="es-ES" sz="1700" dirty="0" err="1"/>
              <a:t>els</a:t>
            </a:r>
            <a:r>
              <a:rPr lang="es-ES" sz="1700" dirty="0"/>
              <a:t> </a:t>
            </a:r>
            <a:r>
              <a:rPr lang="es-ES" sz="1700" dirty="0" err="1"/>
              <a:t>diu</a:t>
            </a:r>
            <a:r>
              <a:rPr lang="es-ES" sz="1700" dirty="0"/>
              <a:t> que el </a:t>
            </a:r>
            <a:r>
              <a:rPr lang="es-ES" sz="1700" dirty="0" err="1"/>
              <a:t>seu</a:t>
            </a:r>
            <a:r>
              <a:rPr lang="es-ES" sz="1700" dirty="0"/>
              <a:t> </a:t>
            </a:r>
            <a:r>
              <a:rPr lang="es-ES" sz="1700" dirty="0" err="1"/>
              <a:t>nou</a:t>
            </a:r>
            <a:r>
              <a:rPr lang="es-ES" sz="1700" dirty="0"/>
              <a:t> cuidador a la </a:t>
            </a:r>
            <a:r>
              <a:rPr lang="es-ES" sz="1700" dirty="0" err="1"/>
              <a:t>residència</a:t>
            </a:r>
            <a:r>
              <a:rPr lang="es-ES" sz="1700" dirty="0"/>
              <a:t> </a:t>
            </a:r>
            <a:r>
              <a:rPr lang="es-ES" sz="1700" dirty="0" err="1"/>
              <a:t>l’ha</a:t>
            </a:r>
            <a:r>
              <a:rPr lang="es-ES" sz="1700" dirty="0"/>
              <a:t> </a:t>
            </a:r>
            <a:r>
              <a:rPr lang="es-ES" sz="1700" dirty="0" err="1"/>
              <a:t>tractat</a:t>
            </a:r>
            <a:r>
              <a:rPr lang="es-ES" sz="1700" dirty="0"/>
              <a:t> </a:t>
            </a:r>
            <a:r>
              <a:rPr lang="es-ES" sz="1700" dirty="0" err="1"/>
              <a:t>amb</a:t>
            </a:r>
            <a:r>
              <a:rPr lang="es-ES" sz="1700" dirty="0"/>
              <a:t> </a:t>
            </a:r>
            <a:r>
              <a:rPr lang="es-ES" sz="1700" dirty="0" err="1"/>
              <a:t>violència</a:t>
            </a:r>
            <a:r>
              <a:rPr lang="es-ES" sz="1700" dirty="0"/>
              <a:t>. </a:t>
            </a:r>
            <a:r>
              <a:rPr lang="es-ES" sz="1700" dirty="0" err="1"/>
              <a:t>Els</a:t>
            </a:r>
            <a:r>
              <a:rPr lang="es-ES" sz="1700" dirty="0"/>
              <a:t> </a:t>
            </a:r>
            <a:r>
              <a:rPr lang="es-ES" sz="1700" dirty="0" err="1"/>
              <a:t>seus</a:t>
            </a:r>
            <a:r>
              <a:rPr lang="es-ES" sz="1700" dirty="0"/>
              <a:t> </a:t>
            </a:r>
            <a:r>
              <a:rPr lang="es-ES" sz="1700" dirty="0" err="1"/>
              <a:t>familiars</a:t>
            </a:r>
            <a:r>
              <a:rPr lang="es-ES" sz="1700" dirty="0"/>
              <a:t> </a:t>
            </a:r>
            <a:r>
              <a:rPr lang="es-ES" sz="1700" dirty="0" err="1"/>
              <a:t>s’alteren</a:t>
            </a:r>
            <a:r>
              <a:rPr lang="es-ES" sz="1700" dirty="0"/>
              <a:t> </a:t>
            </a:r>
            <a:r>
              <a:rPr lang="es-ES" sz="1700" dirty="0" err="1"/>
              <a:t>molt</a:t>
            </a:r>
            <a:r>
              <a:rPr lang="es-ES" sz="1700" dirty="0"/>
              <a:t> </a:t>
            </a:r>
            <a:r>
              <a:rPr lang="es-ES" sz="1700" dirty="0" err="1"/>
              <a:t>pel</a:t>
            </a:r>
            <a:r>
              <a:rPr lang="es-ES" sz="1700" dirty="0"/>
              <a:t> </a:t>
            </a:r>
            <a:r>
              <a:rPr lang="es-ES" sz="1700" dirty="0" err="1"/>
              <a:t>tractament</a:t>
            </a:r>
            <a:r>
              <a:rPr lang="es-ES" sz="1700" dirty="0"/>
              <a:t> que ha </a:t>
            </a:r>
            <a:r>
              <a:rPr lang="es-ES" sz="1700" dirty="0" err="1"/>
              <a:t>rebut</a:t>
            </a:r>
            <a:r>
              <a:rPr lang="es-ES" sz="1700" dirty="0"/>
              <a:t> el </a:t>
            </a:r>
            <a:r>
              <a:rPr lang="es-ES" sz="1700" dirty="0" err="1"/>
              <a:t>Pradeep</a:t>
            </a:r>
            <a:r>
              <a:rPr lang="es-ES" sz="1700" dirty="0"/>
              <a:t> i </a:t>
            </a:r>
            <a:r>
              <a:rPr lang="es-ES" sz="1700" dirty="0" err="1"/>
              <a:t>demanen</a:t>
            </a:r>
            <a:r>
              <a:rPr lang="es-ES" sz="1700" dirty="0"/>
              <a:t> </a:t>
            </a:r>
            <a:r>
              <a:rPr lang="es-ES" sz="1700" dirty="0" err="1"/>
              <a:t>explicacions</a:t>
            </a:r>
            <a:r>
              <a:rPr lang="es-ES" sz="1700" dirty="0"/>
              <a:t> al personal de la </a:t>
            </a:r>
            <a:r>
              <a:rPr lang="es-ES" sz="1700" dirty="0" err="1"/>
              <a:t>residència</a:t>
            </a:r>
            <a:r>
              <a:rPr lang="es-ES" sz="1700" dirty="0"/>
              <a:t>. </a:t>
            </a:r>
            <a:r>
              <a:rPr lang="es-ES" sz="1700" dirty="0" err="1"/>
              <a:t>Exigeixen</a:t>
            </a:r>
            <a:r>
              <a:rPr lang="es-ES" sz="1700" dirty="0"/>
              <a:t> a la </a:t>
            </a:r>
            <a:r>
              <a:rPr lang="es-ES" sz="1700" dirty="0" err="1"/>
              <a:t>direcció</a:t>
            </a:r>
            <a:r>
              <a:rPr lang="es-ES" sz="1700" dirty="0"/>
              <a:t> que </a:t>
            </a:r>
            <a:r>
              <a:rPr lang="es-ES" sz="1700" dirty="0" err="1"/>
              <a:t>prengui</a:t>
            </a:r>
            <a:r>
              <a:rPr lang="es-ES" sz="1700" dirty="0"/>
              <a:t> mesures </a:t>
            </a:r>
            <a:r>
              <a:rPr lang="es-ES" sz="1700" dirty="0" err="1"/>
              <a:t>perquè</a:t>
            </a:r>
            <a:r>
              <a:rPr lang="es-ES" sz="1700" dirty="0"/>
              <a:t> la </a:t>
            </a:r>
            <a:r>
              <a:rPr lang="es-ES" sz="1700" dirty="0" err="1"/>
              <a:t>situació</a:t>
            </a:r>
            <a:r>
              <a:rPr lang="es-ES" sz="1700" dirty="0"/>
              <a:t> no es </a:t>
            </a:r>
            <a:r>
              <a:rPr lang="es-ES" sz="1700" dirty="0" err="1"/>
              <a:t>torni</a:t>
            </a:r>
            <a:r>
              <a:rPr lang="es-ES" sz="1700" dirty="0"/>
              <a:t> a </a:t>
            </a:r>
            <a:r>
              <a:rPr lang="es-ES" sz="1700" dirty="0" err="1"/>
              <a:t>produir</a:t>
            </a:r>
            <a:r>
              <a:rPr lang="es-ES" sz="1700" dirty="0"/>
              <a:t>.  </a:t>
            </a:r>
            <a:endParaRPr lang="x-none" sz="1700" dirty="0"/>
          </a:p>
        </p:txBody>
      </p:sp>
      <p:sp>
        <p:nvSpPr>
          <p:cNvPr id="7" name="Title 1">
            <a:extLst>
              <a:ext uri="{FF2B5EF4-FFF2-40B4-BE49-F238E27FC236}">
                <a16:creationId xmlns:a16="http://schemas.microsoft.com/office/drawing/2014/main" id="{10D0FC1D-138E-4463-A2CC-D992245525E3}"/>
              </a:ext>
            </a:extLst>
          </p:cNvPr>
          <p:cNvSpPr>
            <a:spLocks noGrp="1"/>
          </p:cNvSpPr>
          <p:nvPr>
            <p:ph type="title"/>
          </p:nvPr>
        </p:nvSpPr>
        <p:spPr>
          <a:xfrm>
            <a:off x="389639" y="506412"/>
            <a:ext cx="9792000" cy="432000"/>
          </a:xfrm>
        </p:spPr>
        <p:txBody>
          <a:bodyPr/>
          <a:lstStyle/>
          <a:p>
            <a:r>
              <a:rPr lang="en-GB" sz="2800" dirty="0" err="1"/>
              <a:t>Exercicis</a:t>
            </a:r>
            <a:r>
              <a:rPr lang="en-GB" sz="2800" dirty="0"/>
              <a:t> 4.1: </a:t>
            </a:r>
            <a:r>
              <a:rPr lang="en-GB" sz="2800" dirty="0" err="1"/>
              <a:t>Diferents</a:t>
            </a:r>
            <a:r>
              <a:rPr lang="en-GB" sz="2800" dirty="0"/>
              <a:t> </a:t>
            </a:r>
            <a:r>
              <a:rPr lang="en-GB" sz="2800" dirty="0" err="1"/>
              <a:t>casos</a:t>
            </a:r>
            <a:r>
              <a:rPr lang="en-GB" sz="2800" dirty="0"/>
              <a:t> - 9</a:t>
            </a:r>
            <a:endParaRPr lang="x-none" sz="2800" dirty="0"/>
          </a:p>
        </p:txBody>
      </p:sp>
      <p:sp>
        <p:nvSpPr>
          <p:cNvPr id="8" name="Text Placeholder 5">
            <a:extLst>
              <a:ext uri="{FF2B5EF4-FFF2-40B4-BE49-F238E27FC236}">
                <a16:creationId xmlns:a16="http://schemas.microsoft.com/office/drawing/2014/main" id="{6C08B1CA-8355-104A-93AC-DDF1942F3787}"/>
              </a:ext>
            </a:extLst>
          </p:cNvPr>
          <p:cNvSpPr>
            <a:spLocks noGrp="1"/>
          </p:cNvSpPr>
          <p:nvPr>
            <p:ph type="body" sz="quarter" idx="13"/>
          </p:nvPr>
        </p:nvSpPr>
        <p:spPr>
          <a:xfrm>
            <a:off x="507207" y="946614"/>
            <a:ext cx="11174400" cy="360000"/>
          </a:xfrm>
        </p:spPr>
        <p:txBody>
          <a:bodyPr/>
          <a:lstStyle/>
          <a:p>
            <a:r>
              <a:rPr lang="ca-ES" dirty="0"/>
              <a:t>Opció 2: tres casos curts </a:t>
            </a:r>
            <a:r>
              <a:rPr lang="en-GB" dirty="0"/>
              <a:t>(d): </a:t>
            </a:r>
            <a:r>
              <a:rPr lang="ca-ES" dirty="0"/>
              <a:t>la història de la </a:t>
            </a:r>
            <a:r>
              <a:rPr lang="ca-ES" dirty="0" err="1"/>
              <a:t>Pradeep</a:t>
            </a:r>
            <a:endParaRPr lang="en-US" dirty="0"/>
          </a:p>
        </p:txBody>
      </p:sp>
    </p:spTree>
    <p:extLst>
      <p:ext uri="{BB962C8B-B14F-4D97-AF65-F5344CB8AC3E}">
        <p14:creationId xmlns:p14="http://schemas.microsoft.com/office/powerpoint/2010/main" val="160126618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098E2-6949-4944-8EEF-EA47C88BA059}"/>
              </a:ext>
            </a:extLst>
          </p:cNvPr>
          <p:cNvSpPr>
            <a:spLocks noGrp="1"/>
          </p:cNvSpPr>
          <p:nvPr>
            <p:ph type="title"/>
          </p:nvPr>
        </p:nvSpPr>
        <p:spPr>
          <a:xfrm>
            <a:off x="762000" y="2313946"/>
            <a:ext cx="10763250" cy="353054"/>
          </a:xfrm>
        </p:spPr>
        <p:txBody>
          <a:bodyPr/>
          <a:lstStyle/>
          <a:p>
            <a:pPr>
              <a:lnSpc>
                <a:spcPct val="100000"/>
              </a:lnSpc>
            </a:pPr>
            <a:r>
              <a:rPr lang="es-ES" sz="3600" dirty="0">
                <a:latin typeface="Century Gothic" panose="020B0502020202020204" pitchFamily="34" charset="0"/>
                <a:ea typeface="SimSun" panose="02010600030101010101" pitchFamily="2" charset="-122"/>
                <a:cs typeface="Calibri Light" panose="020F0302020204030204" pitchFamily="34" charset="0"/>
              </a:rPr>
              <a:t>Tema 5. </a:t>
            </a:r>
            <a:r>
              <a:rPr lang="ca-ES" sz="3600" dirty="0"/>
              <a:t>Aprofundiment en l’article 12 - Igual reconeixement com a persona davant la llei</a:t>
            </a:r>
            <a:endParaRPr lang="x-none" sz="3600" b="1" dirty="0">
              <a:latin typeface="Century Gothic" panose="020B0502020202020204" pitchFamily="34" charset="0"/>
              <a:cs typeface="Calibri Light" panose="020F0302020204030204" pitchFamily="34" charset="0"/>
            </a:endParaRPr>
          </a:p>
        </p:txBody>
      </p:sp>
    </p:spTree>
    <p:extLst>
      <p:ext uri="{BB962C8B-B14F-4D97-AF65-F5344CB8AC3E}">
        <p14:creationId xmlns:p14="http://schemas.microsoft.com/office/powerpoint/2010/main" val="274538962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836E3-8149-4B22-9728-9A28F0A7661B}"/>
              </a:ext>
            </a:extLst>
          </p:cNvPr>
          <p:cNvSpPr>
            <a:spLocks noGrp="1"/>
          </p:cNvSpPr>
          <p:nvPr>
            <p:ph type="title"/>
          </p:nvPr>
        </p:nvSpPr>
        <p:spPr>
          <a:xfrm>
            <a:off x="389638" y="506412"/>
            <a:ext cx="11288011" cy="427038"/>
          </a:xfrm>
        </p:spPr>
        <p:txBody>
          <a:bodyPr/>
          <a:lstStyle/>
          <a:p>
            <a:r>
              <a:rPr lang="es-ES" sz="2800" dirty="0" err="1"/>
              <a:t>Exercici</a:t>
            </a:r>
            <a:r>
              <a:rPr lang="es-ES" sz="2800" dirty="0"/>
              <a:t> 5.1: </a:t>
            </a:r>
            <a:r>
              <a:rPr lang="es-ES" sz="2800" dirty="0" err="1"/>
              <a:t>Aprofundiment</a:t>
            </a:r>
            <a:r>
              <a:rPr lang="es-ES" sz="2800" dirty="0"/>
              <a:t> en </a:t>
            </a:r>
            <a:r>
              <a:rPr lang="es-ES" sz="2800" dirty="0" err="1"/>
              <a:t>l’article</a:t>
            </a:r>
            <a:r>
              <a:rPr lang="es-ES" sz="2800" dirty="0"/>
              <a:t> 12 - Igual </a:t>
            </a:r>
            <a:r>
              <a:rPr lang="es-ES" sz="2800" dirty="0" err="1"/>
              <a:t>reconeixement</a:t>
            </a:r>
            <a:r>
              <a:rPr lang="es-ES" sz="2800" dirty="0"/>
              <a:t> </a:t>
            </a:r>
            <a:r>
              <a:rPr lang="es-ES" sz="2800" dirty="0" err="1"/>
              <a:t>com</a:t>
            </a:r>
            <a:r>
              <a:rPr lang="es-ES" sz="2800" dirty="0"/>
              <a:t> a persona </a:t>
            </a:r>
            <a:r>
              <a:rPr lang="es-ES" sz="2800" dirty="0" err="1"/>
              <a:t>davant</a:t>
            </a:r>
            <a:r>
              <a:rPr lang="es-ES" sz="2800" dirty="0"/>
              <a:t> la </a:t>
            </a:r>
            <a:r>
              <a:rPr lang="es-ES" sz="2800" dirty="0" err="1"/>
              <a:t>llei</a:t>
            </a:r>
            <a:r>
              <a:rPr lang="es-ES" sz="2800" dirty="0"/>
              <a:t> - 1</a:t>
            </a:r>
            <a:endParaRPr lang="x-none" sz="2800" dirty="0"/>
          </a:p>
        </p:txBody>
      </p:sp>
      <p:sp>
        <p:nvSpPr>
          <p:cNvPr id="3" name="Content Placeholder 2">
            <a:extLst>
              <a:ext uri="{FF2B5EF4-FFF2-40B4-BE49-F238E27FC236}">
                <a16:creationId xmlns:a16="http://schemas.microsoft.com/office/drawing/2014/main" id="{3AC4D8E4-505E-459E-8DFF-52C87D053409}"/>
              </a:ext>
            </a:extLst>
          </p:cNvPr>
          <p:cNvSpPr>
            <a:spLocks noGrp="1"/>
          </p:cNvSpPr>
          <p:nvPr>
            <p:ph idx="1"/>
          </p:nvPr>
        </p:nvSpPr>
        <p:spPr>
          <a:xfrm>
            <a:off x="507205" y="1978090"/>
            <a:ext cx="11175995" cy="4261698"/>
          </a:xfrm>
        </p:spPr>
        <p:txBody>
          <a:bodyPr/>
          <a:lstStyle/>
          <a:p>
            <a:pPr marL="0" indent="0" algn="just">
              <a:buNone/>
            </a:pPr>
            <a:r>
              <a:rPr lang="en-GB" dirty="0"/>
              <a:t>1. </a:t>
            </a:r>
            <a:r>
              <a:rPr lang="ca-ES" dirty="0"/>
              <a:t>Els estats part reafirmen que les persones amb discapacitat tenen dret a tot arreu al reconeixement de la seva personalitat jurídica</a:t>
            </a:r>
            <a:r>
              <a:rPr lang="en-GB" dirty="0"/>
              <a:t>. </a:t>
            </a:r>
            <a:endParaRPr lang="en-US" dirty="0"/>
          </a:p>
          <a:p>
            <a:pPr marL="0" indent="0" algn="just">
              <a:buNone/>
            </a:pPr>
            <a:r>
              <a:rPr lang="es-ES" b="1" dirty="0">
                <a:solidFill>
                  <a:schemeClr val="accent2"/>
                </a:solidFill>
              </a:rPr>
              <a:t>La </a:t>
            </a:r>
            <a:r>
              <a:rPr lang="es-ES" b="1" dirty="0" err="1">
                <a:solidFill>
                  <a:schemeClr val="accent2"/>
                </a:solidFill>
              </a:rPr>
              <a:t>llei</a:t>
            </a:r>
            <a:r>
              <a:rPr lang="es-ES" b="1" dirty="0">
                <a:solidFill>
                  <a:schemeClr val="accent2"/>
                </a:solidFill>
              </a:rPr>
              <a:t> ha de </a:t>
            </a:r>
            <a:r>
              <a:rPr lang="es-ES" b="1" dirty="0" err="1">
                <a:solidFill>
                  <a:schemeClr val="accent2"/>
                </a:solidFill>
              </a:rPr>
              <a:t>reconèixer</a:t>
            </a:r>
            <a:r>
              <a:rPr lang="es-ES" b="1" dirty="0">
                <a:solidFill>
                  <a:schemeClr val="accent2"/>
                </a:solidFill>
              </a:rPr>
              <a:t> que les persones </a:t>
            </a:r>
            <a:r>
              <a:rPr lang="es-ES" b="1" dirty="0" err="1">
                <a:solidFill>
                  <a:schemeClr val="accent2"/>
                </a:solidFill>
              </a:rPr>
              <a:t>amb</a:t>
            </a:r>
            <a:r>
              <a:rPr lang="es-ES" b="1" dirty="0">
                <a:solidFill>
                  <a:schemeClr val="accent2"/>
                </a:solidFill>
              </a:rPr>
              <a:t> </a:t>
            </a:r>
            <a:r>
              <a:rPr lang="es-ES" b="1" dirty="0" err="1">
                <a:solidFill>
                  <a:schemeClr val="accent2"/>
                </a:solidFill>
              </a:rPr>
              <a:t>discapacitat</a:t>
            </a:r>
            <a:r>
              <a:rPr lang="es-ES" b="1" dirty="0">
                <a:solidFill>
                  <a:schemeClr val="accent2"/>
                </a:solidFill>
              </a:rPr>
              <a:t> </a:t>
            </a:r>
            <a:r>
              <a:rPr lang="es-ES" b="1" dirty="0" err="1">
                <a:solidFill>
                  <a:schemeClr val="accent2"/>
                </a:solidFill>
              </a:rPr>
              <a:t>són</a:t>
            </a:r>
            <a:r>
              <a:rPr lang="es-ES" b="1" dirty="0">
                <a:solidFill>
                  <a:schemeClr val="accent2"/>
                </a:solidFill>
              </a:rPr>
              <a:t> </a:t>
            </a:r>
            <a:r>
              <a:rPr lang="es-ES" b="1" dirty="0" err="1">
                <a:solidFill>
                  <a:schemeClr val="accent2"/>
                </a:solidFill>
              </a:rPr>
              <a:t>éssers</a:t>
            </a:r>
            <a:r>
              <a:rPr lang="es-ES" b="1" dirty="0">
                <a:solidFill>
                  <a:schemeClr val="accent2"/>
                </a:solidFill>
              </a:rPr>
              <a:t> </a:t>
            </a:r>
            <a:r>
              <a:rPr lang="es-ES" b="1" dirty="0" err="1">
                <a:solidFill>
                  <a:schemeClr val="accent2"/>
                </a:solidFill>
              </a:rPr>
              <a:t>humans</a:t>
            </a:r>
            <a:r>
              <a:rPr lang="es-ES" b="1" dirty="0">
                <a:solidFill>
                  <a:schemeClr val="accent2"/>
                </a:solidFill>
              </a:rPr>
              <a:t> </a:t>
            </a:r>
            <a:r>
              <a:rPr lang="es-ES" b="1" dirty="0" err="1">
                <a:solidFill>
                  <a:schemeClr val="accent2"/>
                </a:solidFill>
              </a:rPr>
              <a:t>amb</a:t>
            </a:r>
            <a:r>
              <a:rPr lang="es-ES" b="1" dirty="0">
                <a:solidFill>
                  <a:schemeClr val="accent2"/>
                </a:solidFill>
              </a:rPr>
              <a:t> </a:t>
            </a:r>
            <a:r>
              <a:rPr lang="es-ES" b="1" dirty="0" err="1">
                <a:solidFill>
                  <a:schemeClr val="accent2"/>
                </a:solidFill>
              </a:rPr>
              <a:t>drets</a:t>
            </a:r>
            <a:r>
              <a:rPr lang="es-ES" b="1" dirty="0">
                <a:solidFill>
                  <a:schemeClr val="accent2"/>
                </a:solidFill>
              </a:rPr>
              <a:t> i </a:t>
            </a:r>
            <a:r>
              <a:rPr lang="es-ES" b="1" dirty="0" err="1">
                <a:solidFill>
                  <a:schemeClr val="accent2"/>
                </a:solidFill>
              </a:rPr>
              <a:t>responsabilitats</a:t>
            </a:r>
            <a:r>
              <a:rPr lang="es-ES" b="1" dirty="0">
                <a:solidFill>
                  <a:schemeClr val="accent2"/>
                </a:solidFill>
              </a:rPr>
              <a:t>, </a:t>
            </a:r>
            <a:r>
              <a:rPr lang="es-ES" b="1" dirty="0" err="1">
                <a:solidFill>
                  <a:schemeClr val="accent2"/>
                </a:solidFill>
              </a:rPr>
              <a:t>com</a:t>
            </a:r>
            <a:r>
              <a:rPr lang="es-ES" b="1" dirty="0">
                <a:solidFill>
                  <a:schemeClr val="accent2"/>
                </a:solidFill>
              </a:rPr>
              <a:t> </a:t>
            </a:r>
            <a:r>
              <a:rPr lang="es-ES" b="1" dirty="0" err="1">
                <a:solidFill>
                  <a:schemeClr val="accent2"/>
                </a:solidFill>
              </a:rPr>
              <a:t>qualsevol</a:t>
            </a:r>
            <a:r>
              <a:rPr lang="es-ES" b="1" dirty="0">
                <a:solidFill>
                  <a:schemeClr val="accent2"/>
                </a:solidFill>
              </a:rPr>
              <a:t> </a:t>
            </a:r>
            <a:r>
              <a:rPr lang="es-ES" b="1" dirty="0" err="1">
                <a:solidFill>
                  <a:schemeClr val="accent2"/>
                </a:solidFill>
              </a:rPr>
              <a:t>altra</a:t>
            </a:r>
            <a:r>
              <a:rPr lang="es-ES" b="1" dirty="0">
                <a:solidFill>
                  <a:schemeClr val="accent2"/>
                </a:solidFill>
              </a:rPr>
              <a:t> persona. </a:t>
            </a:r>
          </a:p>
          <a:p>
            <a:pPr marL="0" indent="0" algn="just">
              <a:buNone/>
            </a:pPr>
            <a:endParaRPr lang="es-ES" b="1" dirty="0">
              <a:solidFill>
                <a:schemeClr val="accent2"/>
              </a:solidFill>
            </a:endParaRPr>
          </a:p>
        </p:txBody>
      </p:sp>
    </p:spTree>
    <p:extLst>
      <p:ext uri="{BB962C8B-B14F-4D97-AF65-F5344CB8AC3E}">
        <p14:creationId xmlns:p14="http://schemas.microsoft.com/office/powerpoint/2010/main" val="302314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475AC4-CB8C-FD42-9543-B503BD28ED83}"/>
              </a:ext>
            </a:extLst>
          </p:cNvPr>
          <p:cNvSpPr>
            <a:spLocks noGrp="1"/>
          </p:cNvSpPr>
          <p:nvPr>
            <p:ph type="sldNum" sz="quarter" idx="4294967295"/>
          </p:nvPr>
        </p:nvSpPr>
        <p:spPr>
          <a:xfrm>
            <a:off x="10034587" y="6623100"/>
            <a:ext cx="1648619" cy="216000"/>
          </a:xfrm>
        </p:spPr>
        <p:txBody>
          <a:bodyPr/>
          <a:lstStyle/>
          <a:p>
            <a:fld id="{04260D4A-DEC1-45DD-8AB2-A3349BAAA59E}" type="slidenum">
              <a:rPr lang="en-US" smtClean="0"/>
              <a:pPr/>
              <a:t>12</a:t>
            </a:fld>
            <a:endParaRPr lang="en-US"/>
          </a:p>
        </p:txBody>
      </p:sp>
      <p:sp>
        <p:nvSpPr>
          <p:cNvPr id="4" name="Content Placeholder 3">
            <a:extLst>
              <a:ext uri="{FF2B5EF4-FFF2-40B4-BE49-F238E27FC236}">
                <a16:creationId xmlns:a16="http://schemas.microsoft.com/office/drawing/2014/main" id="{921E69DD-64E0-9346-AE0F-D609EBC68D1D}"/>
              </a:ext>
            </a:extLst>
          </p:cNvPr>
          <p:cNvSpPr>
            <a:spLocks noGrp="1"/>
          </p:cNvSpPr>
          <p:nvPr>
            <p:ph sz="quarter" idx="14"/>
          </p:nvPr>
        </p:nvSpPr>
        <p:spPr>
          <a:xfrm>
            <a:off x="507195" y="1511188"/>
            <a:ext cx="10808505" cy="4500000"/>
          </a:xfrm>
        </p:spPr>
        <p:txBody>
          <a:bodyPr/>
          <a:lstStyle/>
          <a:p>
            <a:pPr algn="just"/>
            <a:r>
              <a:rPr lang="ca-ES" dirty="0"/>
              <a:t>Cas: l’Anastàsia</a:t>
            </a:r>
          </a:p>
          <a:p>
            <a:pPr marL="0" indent="0" algn="just">
              <a:buNone/>
            </a:pPr>
            <a:r>
              <a:rPr lang="ca-ES" dirty="0"/>
              <a:t>L’Anastàsia viu a la zona més pobre d’una gran metròpoli urbana. Fa unes quantes setmanes que té mal de panxa. Donat que no té prou diners per visitar-se amb un metge privat, ha d’anar a la secció d’urgències d’un hospital general. El personal d’emergències sap que la policia l’ha duta allà prèviament per motius de salut mental. Quan es queixa al personal del mal de panxa, li responen que són imaginacions seves i li donen l’alta. Dos dies després retorna en ambulància i li diagnostiquen una úlcera gastrointestinal. </a:t>
            </a:r>
            <a:endParaRPr lang="es-ES" dirty="0"/>
          </a:p>
        </p:txBody>
      </p:sp>
      <p:sp>
        <p:nvSpPr>
          <p:cNvPr id="6" name="Title 4">
            <a:extLst>
              <a:ext uri="{FF2B5EF4-FFF2-40B4-BE49-F238E27FC236}">
                <a16:creationId xmlns:a16="http://schemas.microsoft.com/office/drawing/2014/main" id="{EBD34ACE-AE27-1E48-9996-2A62DD01500C}"/>
              </a:ext>
            </a:extLst>
          </p:cNvPr>
          <p:cNvSpPr>
            <a:spLocks noGrp="1"/>
          </p:cNvSpPr>
          <p:nvPr>
            <p:ph type="title"/>
          </p:nvPr>
        </p:nvSpPr>
        <p:spPr>
          <a:xfrm>
            <a:off x="392906" y="506412"/>
            <a:ext cx="9792000" cy="432000"/>
          </a:xfrm>
        </p:spPr>
        <p:txBody>
          <a:bodyPr/>
          <a:lstStyle/>
          <a:p>
            <a:r>
              <a:rPr lang="en-US" sz="2800" dirty="0" err="1"/>
              <a:t>Presentació</a:t>
            </a:r>
            <a:r>
              <a:rPr lang="en-US" sz="2800" dirty="0"/>
              <a:t>: </a:t>
            </a:r>
            <a:r>
              <a:rPr lang="en-US" sz="2800" dirty="0" err="1"/>
              <a:t>Definir</a:t>
            </a:r>
            <a:r>
              <a:rPr lang="en-US" sz="2800" dirty="0"/>
              <a:t> la </a:t>
            </a:r>
            <a:r>
              <a:rPr lang="en-US" sz="2800" dirty="0" err="1"/>
              <a:t>discriminació</a:t>
            </a:r>
            <a:r>
              <a:rPr lang="en-US" sz="2800" dirty="0"/>
              <a:t> - 2 </a:t>
            </a:r>
          </a:p>
        </p:txBody>
      </p:sp>
    </p:spTree>
    <p:extLst>
      <p:ext uri="{BB962C8B-B14F-4D97-AF65-F5344CB8AC3E}">
        <p14:creationId xmlns:p14="http://schemas.microsoft.com/office/powerpoint/2010/main" val="59788881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7EE2F0-F3E5-4375-B8B2-C29548772D4E}"/>
              </a:ext>
            </a:extLst>
          </p:cNvPr>
          <p:cNvSpPr>
            <a:spLocks noGrp="1"/>
          </p:cNvSpPr>
          <p:nvPr>
            <p:ph idx="1"/>
          </p:nvPr>
        </p:nvSpPr>
        <p:spPr/>
        <p:txBody>
          <a:bodyPr/>
          <a:lstStyle/>
          <a:p>
            <a:pPr marL="0" indent="0">
              <a:buNone/>
            </a:pPr>
            <a:endParaRPr lang="en-GB" dirty="0"/>
          </a:p>
          <a:p>
            <a:pPr marL="0" indent="0">
              <a:buNone/>
            </a:pPr>
            <a:r>
              <a:rPr lang="en-GB" dirty="0"/>
              <a:t>2</a:t>
            </a:r>
            <a:r>
              <a:rPr lang="es-ES" dirty="0"/>
              <a:t>. </a:t>
            </a:r>
            <a:r>
              <a:rPr lang="es-ES" dirty="0" err="1"/>
              <a:t>Els</a:t>
            </a:r>
            <a:r>
              <a:rPr lang="es-ES" dirty="0"/>
              <a:t> </a:t>
            </a:r>
            <a:r>
              <a:rPr lang="es-ES" dirty="0" err="1"/>
              <a:t>estats</a:t>
            </a:r>
            <a:r>
              <a:rPr lang="es-ES" dirty="0"/>
              <a:t> </a:t>
            </a:r>
            <a:r>
              <a:rPr lang="es-ES" dirty="0" err="1"/>
              <a:t>part</a:t>
            </a:r>
            <a:r>
              <a:rPr lang="es-ES" dirty="0"/>
              <a:t> </a:t>
            </a:r>
            <a:r>
              <a:rPr lang="es-ES" dirty="0" err="1"/>
              <a:t>reconeixen</a:t>
            </a:r>
            <a:r>
              <a:rPr lang="es-ES" dirty="0"/>
              <a:t> que les persones </a:t>
            </a:r>
            <a:r>
              <a:rPr lang="es-ES" dirty="0" err="1"/>
              <a:t>amb</a:t>
            </a:r>
            <a:r>
              <a:rPr lang="es-ES" dirty="0"/>
              <a:t> </a:t>
            </a:r>
            <a:r>
              <a:rPr lang="es-ES" dirty="0" err="1"/>
              <a:t>discapacitat</a:t>
            </a:r>
            <a:r>
              <a:rPr lang="es-ES" dirty="0"/>
              <a:t> </a:t>
            </a:r>
            <a:r>
              <a:rPr lang="es-ES" dirty="0" err="1"/>
              <a:t>tenen</a:t>
            </a:r>
            <a:r>
              <a:rPr lang="es-ES" dirty="0"/>
              <a:t> </a:t>
            </a:r>
            <a:r>
              <a:rPr lang="es-ES" dirty="0" err="1"/>
              <a:t>capacitat</a:t>
            </a:r>
            <a:r>
              <a:rPr lang="es-ES" dirty="0"/>
              <a:t> jurídica en </a:t>
            </a:r>
            <a:r>
              <a:rPr lang="es-ES" dirty="0" err="1"/>
              <a:t>igualtat</a:t>
            </a:r>
            <a:r>
              <a:rPr lang="es-ES" dirty="0"/>
              <a:t> de </a:t>
            </a:r>
            <a:r>
              <a:rPr lang="es-ES" dirty="0" err="1"/>
              <a:t>condicions</a:t>
            </a:r>
            <a:r>
              <a:rPr lang="es-ES" dirty="0"/>
              <a:t> </a:t>
            </a:r>
            <a:r>
              <a:rPr lang="es-ES" dirty="0" err="1"/>
              <a:t>amb</a:t>
            </a:r>
            <a:r>
              <a:rPr lang="es-ES" dirty="0"/>
              <a:t> les </a:t>
            </a:r>
            <a:r>
              <a:rPr lang="es-ES" dirty="0" err="1"/>
              <a:t>altres</a:t>
            </a:r>
            <a:r>
              <a:rPr lang="es-ES" dirty="0"/>
              <a:t> en </a:t>
            </a:r>
            <a:r>
              <a:rPr lang="es-ES" dirty="0" err="1"/>
              <a:t>tots</a:t>
            </a:r>
            <a:r>
              <a:rPr lang="es-ES" dirty="0"/>
              <a:t> </a:t>
            </a:r>
            <a:r>
              <a:rPr lang="es-ES" dirty="0" err="1"/>
              <a:t>els</a:t>
            </a:r>
            <a:r>
              <a:rPr lang="es-ES" dirty="0"/>
              <a:t> </a:t>
            </a:r>
            <a:r>
              <a:rPr lang="es-ES" dirty="0" err="1"/>
              <a:t>aspectes</a:t>
            </a:r>
            <a:r>
              <a:rPr lang="es-ES" dirty="0"/>
              <a:t> de la vida</a:t>
            </a:r>
            <a:r>
              <a:rPr lang="en-GB" dirty="0"/>
              <a:t>.</a:t>
            </a:r>
            <a:endParaRPr lang="en-US" dirty="0"/>
          </a:p>
          <a:p>
            <a:pPr marL="0" indent="0" algn="just">
              <a:buNone/>
            </a:pPr>
            <a:r>
              <a:rPr lang="es-ES" b="1" dirty="0">
                <a:solidFill>
                  <a:schemeClr val="accent2"/>
                </a:solidFill>
              </a:rPr>
              <a:t>Les persones </a:t>
            </a:r>
            <a:r>
              <a:rPr lang="es-ES" b="1" dirty="0" err="1">
                <a:solidFill>
                  <a:schemeClr val="accent2"/>
                </a:solidFill>
              </a:rPr>
              <a:t>amb</a:t>
            </a:r>
            <a:r>
              <a:rPr lang="es-ES" b="1" dirty="0">
                <a:solidFill>
                  <a:schemeClr val="accent2"/>
                </a:solidFill>
              </a:rPr>
              <a:t> </a:t>
            </a:r>
            <a:r>
              <a:rPr lang="es-ES" b="1" dirty="0" err="1">
                <a:solidFill>
                  <a:schemeClr val="accent2"/>
                </a:solidFill>
              </a:rPr>
              <a:t>discapacitat</a:t>
            </a:r>
            <a:r>
              <a:rPr lang="es-ES" b="1" dirty="0">
                <a:solidFill>
                  <a:schemeClr val="accent2"/>
                </a:solidFill>
              </a:rPr>
              <a:t> </a:t>
            </a:r>
            <a:r>
              <a:rPr lang="es-ES" b="1" dirty="0" err="1">
                <a:solidFill>
                  <a:schemeClr val="accent2"/>
                </a:solidFill>
              </a:rPr>
              <a:t>tenen</a:t>
            </a:r>
            <a:r>
              <a:rPr lang="es-ES" b="1" dirty="0">
                <a:solidFill>
                  <a:schemeClr val="accent2"/>
                </a:solidFill>
              </a:rPr>
              <a:t> </a:t>
            </a:r>
            <a:r>
              <a:rPr lang="es-ES" b="1" dirty="0" err="1">
                <a:solidFill>
                  <a:schemeClr val="accent2"/>
                </a:solidFill>
              </a:rPr>
              <a:t>els</a:t>
            </a:r>
            <a:r>
              <a:rPr lang="es-ES" b="1" dirty="0">
                <a:solidFill>
                  <a:schemeClr val="accent2"/>
                </a:solidFill>
              </a:rPr>
              <a:t> </a:t>
            </a:r>
            <a:r>
              <a:rPr lang="es-ES" b="1" dirty="0" err="1">
                <a:solidFill>
                  <a:schemeClr val="accent2"/>
                </a:solidFill>
              </a:rPr>
              <a:t>mateixos</a:t>
            </a:r>
            <a:r>
              <a:rPr lang="es-ES" b="1" dirty="0">
                <a:solidFill>
                  <a:schemeClr val="accent2"/>
                </a:solidFill>
              </a:rPr>
              <a:t> </a:t>
            </a:r>
            <a:r>
              <a:rPr lang="es-ES" b="1" dirty="0" err="1">
                <a:solidFill>
                  <a:schemeClr val="accent2"/>
                </a:solidFill>
              </a:rPr>
              <a:t>drets</a:t>
            </a:r>
            <a:r>
              <a:rPr lang="es-ES" b="1" dirty="0">
                <a:solidFill>
                  <a:schemeClr val="accent2"/>
                </a:solidFill>
              </a:rPr>
              <a:t> que la resta de les persones i han de poder </a:t>
            </a:r>
            <a:r>
              <a:rPr lang="es-ES" b="1" dirty="0" err="1">
                <a:solidFill>
                  <a:schemeClr val="accent2"/>
                </a:solidFill>
              </a:rPr>
              <a:t>exercir</a:t>
            </a:r>
            <a:r>
              <a:rPr lang="es-ES" b="1" dirty="0">
                <a:solidFill>
                  <a:schemeClr val="accent2"/>
                </a:solidFill>
              </a:rPr>
              <a:t>-los. Les persones </a:t>
            </a:r>
            <a:r>
              <a:rPr lang="es-ES" b="1" dirty="0" err="1">
                <a:solidFill>
                  <a:schemeClr val="accent2"/>
                </a:solidFill>
              </a:rPr>
              <a:t>amb</a:t>
            </a:r>
            <a:r>
              <a:rPr lang="es-ES" b="1" dirty="0">
                <a:solidFill>
                  <a:schemeClr val="accent2"/>
                </a:solidFill>
              </a:rPr>
              <a:t> </a:t>
            </a:r>
            <a:r>
              <a:rPr lang="es-ES" b="1" dirty="0" err="1">
                <a:solidFill>
                  <a:schemeClr val="accent2"/>
                </a:solidFill>
              </a:rPr>
              <a:t>discapacitat</a:t>
            </a:r>
            <a:r>
              <a:rPr lang="es-ES" b="1" dirty="0">
                <a:solidFill>
                  <a:schemeClr val="accent2"/>
                </a:solidFill>
              </a:rPr>
              <a:t> han de ser capaces </a:t>
            </a:r>
            <a:r>
              <a:rPr lang="es-ES" b="1" dirty="0" err="1">
                <a:solidFill>
                  <a:schemeClr val="accent2"/>
                </a:solidFill>
              </a:rPr>
              <a:t>d’actuar</a:t>
            </a:r>
            <a:r>
              <a:rPr lang="es-ES" b="1" dirty="0">
                <a:solidFill>
                  <a:schemeClr val="accent2"/>
                </a:solidFill>
              </a:rPr>
              <a:t> a </a:t>
            </a:r>
            <a:r>
              <a:rPr lang="es-ES" b="1" dirty="0" err="1">
                <a:solidFill>
                  <a:schemeClr val="accent2"/>
                </a:solidFill>
              </a:rPr>
              <a:t>l’empara</a:t>
            </a:r>
            <a:r>
              <a:rPr lang="es-ES" b="1" dirty="0">
                <a:solidFill>
                  <a:schemeClr val="accent2"/>
                </a:solidFill>
              </a:rPr>
              <a:t> de la </a:t>
            </a:r>
            <a:r>
              <a:rPr lang="es-ES" b="1" dirty="0" err="1">
                <a:solidFill>
                  <a:schemeClr val="accent2"/>
                </a:solidFill>
              </a:rPr>
              <a:t>llei</a:t>
            </a:r>
            <a:r>
              <a:rPr lang="es-ES" b="1" dirty="0">
                <a:solidFill>
                  <a:schemeClr val="accent2"/>
                </a:solidFill>
              </a:rPr>
              <a:t>, la </a:t>
            </a:r>
            <a:r>
              <a:rPr lang="es-ES" b="1" dirty="0" err="1">
                <a:solidFill>
                  <a:schemeClr val="accent2"/>
                </a:solidFill>
              </a:rPr>
              <a:t>qual</a:t>
            </a:r>
            <a:r>
              <a:rPr lang="es-ES" b="1" dirty="0">
                <a:solidFill>
                  <a:schemeClr val="accent2"/>
                </a:solidFill>
              </a:rPr>
              <a:t> cosa implica que poden </a:t>
            </a:r>
            <a:r>
              <a:rPr lang="es-ES" b="1" dirty="0" err="1">
                <a:solidFill>
                  <a:schemeClr val="accent2"/>
                </a:solidFill>
              </a:rPr>
              <a:t>fer</a:t>
            </a:r>
            <a:r>
              <a:rPr lang="es-ES" b="1" dirty="0">
                <a:solidFill>
                  <a:schemeClr val="accent2"/>
                </a:solidFill>
              </a:rPr>
              <a:t> </a:t>
            </a:r>
            <a:r>
              <a:rPr lang="es-ES" b="1" dirty="0" err="1">
                <a:solidFill>
                  <a:schemeClr val="accent2"/>
                </a:solidFill>
              </a:rPr>
              <a:t>transaccions</a:t>
            </a:r>
            <a:r>
              <a:rPr lang="es-ES" b="1" dirty="0">
                <a:solidFill>
                  <a:schemeClr val="accent2"/>
                </a:solidFill>
              </a:rPr>
              <a:t> i crear, modificar o posar fi a </a:t>
            </a:r>
            <a:r>
              <a:rPr lang="es-ES" b="1" dirty="0" err="1">
                <a:solidFill>
                  <a:schemeClr val="accent2"/>
                </a:solidFill>
              </a:rPr>
              <a:t>relacions</a:t>
            </a:r>
            <a:r>
              <a:rPr lang="es-ES" b="1" dirty="0">
                <a:solidFill>
                  <a:schemeClr val="accent2"/>
                </a:solidFill>
              </a:rPr>
              <a:t> </a:t>
            </a:r>
            <a:r>
              <a:rPr lang="es-ES" b="1" dirty="0" err="1">
                <a:solidFill>
                  <a:schemeClr val="accent2"/>
                </a:solidFill>
              </a:rPr>
              <a:t>legals</a:t>
            </a:r>
            <a:r>
              <a:rPr lang="es-ES" b="1" dirty="0">
                <a:solidFill>
                  <a:schemeClr val="accent2"/>
                </a:solidFill>
              </a:rPr>
              <a:t>. Poden </a:t>
            </a:r>
            <a:r>
              <a:rPr lang="es-ES" b="1" dirty="0" err="1">
                <a:solidFill>
                  <a:schemeClr val="accent2"/>
                </a:solidFill>
              </a:rPr>
              <a:t>prendre</a:t>
            </a:r>
            <a:r>
              <a:rPr lang="es-ES" b="1" dirty="0">
                <a:solidFill>
                  <a:schemeClr val="accent2"/>
                </a:solidFill>
              </a:rPr>
              <a:t> les </a:t>
            </a:r>
            <a:r>
              <a:rPr lang="es-ES" b="1" dirty="0" err="1">
                <a:solidFill>
                  <a:schemeClr val="accent2"/>
                </a:solidFill>
              </a:rPr>
              <a:t>seves</a:t>
            </a:r>
            <a:r>
              <a:rPr lang="es-ES" b="1" dirty="0">
                <a:solidFill>
                  <a:schemeClr val="accent2"/>
                </a:solidFill>
              </a:rPr>
              <a:t> </a:t>
            </a:r>
            <a:r>
              <a:rPr lang="es-ES" b="1" dirty="0" err="1">
                <a:solidFill>
                  <a:schemeClr val="accent2"/>
                </a:solidFill>
              </a:rPr>
              <a:t>pròpies</a:t>
            </a:r>
            <a:r>
              <a:rPr lang="es-ES" b="1" dirty="0">
                <a:solidFill>
                  <a:schemeClr val="accent2"/>
                </a:solidFill>
              </a:rPr>
              <a:t> </a:t>
            </a:r>
            <a:r>
              <a:rPr lang="es-ES" b="1" dirty="0" err="1">
                <a:solidFill>
                  <a:schemeClr val="accent2"/>
                </a:solidFill>
              </a:rPr>
              <a:t>decisions</a:t>
            </a:r>
            <a:r>
              <a:rPr lang="es-ES" b="1" dirty="0">
                <a:solidFill>
                  <a:schemeClr val="accent2"/>
                </a:solidFill>
              </a:rPr>
              <a:t> i </a:t>
            </a:r>
            <a:r>
              <a:rPr lang="es-ES" b="1" dirty="0" err="1">
                <a:solidFill>
                  <a:schemeClr val="accent2"/>
                </a:solidFill>
              </a:rPr>
              <a:t>els</a:t>
            </a:r>
            <a:r>
              <a:rPr lang="es-ES" b="1" dirty="0">
                <a:solidFill>
                  <a:schemeClr val="accent2"/>
                </a:solidFill>
              </a:rPr>
              <a:t> </a:t>
            </a:r>
            <a:r>
              <a:rPr lang="es-ES" b="1" dirty="0" err="1">
                <a:solidFill>
                  <a:schemeClr val="accent2"/>
                </a:solidFill>
              </a:rPr>
              <a:t>altres</a:t>
            </a:r>
            <a:r>
              <a:rPr lang="es-ES" b="1" dirty="0">
                <a:solidFill>
                  <a:schemeClr val="accent2"/>
                </a:solidFill>
              </a:rPr>
              <a:t> les han de respectar</a:t>
            </a:r>
            <a:r>
              <a:rPr lang="en-US" b="1" dirty="0">
                <a:solidFill>
                  <a:schemeClr val="accent2"/>
                </a:solidFill>
              </a:rPr>
              <a:t>.</a:t>
            </a:r>
            <a:endParaRPr lang="x-none" b="1" dirty="0">
              <a:solidFill>
                <a:schemeClr val="accent2"/>
              </a:solidFill>
            </a:endParaRPr>
          </a:p>
          <a:p>
            <a:endParaRPr lang="x-none" dirty="0"/>
          </a:p>
        </p:txBody>
      </p:sp>
      <p:sp>
        <p:nvSpPr>
          <p:cNvPr id="7" name="Title 1">
            <a:extLst>
              <a:ext uri="{FF2B5EF4-FFF2-40B4-BE49-F238E27FC236}">
                <a16:creationId xmlns:a16="http://schemas.microsoft.com/office/drawing/2014/main" id="{176836E3-8149-4B22-9728-9A28F0A7661B}"/>
              </a:ext>
            </a:extLst>
          </p:cNvPr>
          <p:cNvSpPr>
            <a:spLocks noGrp="1"/>
          </p:cNvSpPr>
          <p:nvPr>
            <p:ph type="title"/>
          </p:nvPr>
        </p:nvSpPr>
        <p:spPr>
          <a:xfrm>
            <a:off x="389638" y="506412"/>
            <a:ext cx="11288011" cy="427038"/>
          </a:xfrm>
        </p:spPr>
        <p:txBody>
          <a:bodyPr/>
          <a:lstStyle/>
          <a:p>
            <a:r>
              <a:rPr lang="es-ES" sz="2800" dirty="0" err="1"/>
              <a:t>Exercici</a:t>
            </a:r>
            <a:r>
              <a:rPr lang="es-ES" sz="2800" dirty="0"/>
              <a:t> 5.1: </a:t>
            </a:r>
            <a:r>
              <a:rPr lang="es-ES" sz="2800" dirty="0" err="1"/>
              <a:t>Aprofundiment</a:t>
            </a:r>
            <a:r>
              <a:rPr lang="es-ES" sz="2800" dirty="0"/>
              <a:t> en </a:t>
            </a:r>
            <a:r>
              <a:rPr lang="es-ES" sz="2800" dirty="0" err="1"/>
              <a:t>l’article</a:t>
            </a:r>
            <a:r>
              <a:rPr lang="es-ES" sz="2800" dirty="0"/>
              <a:t> 12 - Igual </a:t>
            </a:r>
            <a:r>
              <a:rPr lang="es-ES" sz="2800" dirty="0" err="1"/>
              <a:t>reconeixement</a:t>
            </a:r>
            <a:r>
              <a:rPr lang="es-ES" sz="2800" dirty="0"/>
              <a:t> </a:t>
            </a:r>
            <a:r>
              <a:rPr lang="es-ES" sz="2800" dirty="0" err="1"/>
              <a:t>com</a:t>
            </a:r>
            <a:r>
              <a:rPr lang="es-ES" sz="2800" dirty="0"/>
              <a:t> a persona </a:t>
            </a:r>
            <a:r>
              <a:rPr lang="es-ES" sz="2800" dirty="0" err="1"/>
              <a:t>davant</a:t>
            </a:r>
            <a:r>
              <a:rPr lang="es-ES" sz="2800" dirty="0"/>
              <a:t> la </a:t>
            </a:r>
            <a:r>
              <a:rPr lang="es-ES" sz="2800" dirty="0" err="1"/>
              <a:t>llei</a:t>
            </a:r>
            <a:r>
              <a:rPr lang="es-ES" sz="2800" dirty="0"/>
              <a:t> - 2</a:t>
            </a:r>
            <a:endParaRPr lang="x-none" sz="2800" dirty="0"/>
          </a:p>
        </p:txBody>
      </p:sp>
    </p:spTree>
    <p:extLst>
      <p:ext uri="{BB962C8B-B14F-4D97-AF65-F5344CB8AC3E}">
        <p14:creationId xmlns:p14="http://schemas.microsoft.com/office/powerpoint/2010/main" val="129346786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DA8EEB-3DD0-45C6-A93F-0E194CECC9C0}"/>
              </a:ext>
            </a:extLst>
          </p:cNvPr>
          <p:cNvSpPr>
            <a:spLocks noGrp="1"/>
          </p:cNvSpPr>
          <p:nvPr>
            <p:ph idx="1"/>
          </p:nvPr>
        </p:nvSpPr>
        <p:spPr>
          <a:xfrm>
            <a:off x="507205" y="1754482"/>
            <a:ext cx="11175995" cy="4485306"/>
          </a:xfrm>
        </p:spPr>
        <p:txBody>
          <a:bodyPr/>
          <a:lstStyle/>
          <a:p>
            <a:pPr marL="0" indent="0" algn="just">
              <a:buNone/>
            </a:pPr>
            <a:endParaRPr lang="en-GB" dirty="0"/>
          </a:p>
          <a:p>
            <a:pPr marL="0" indent="0" algn="just">
              <a:buNone/>
            </a:pPr>
            <a:r>
              <a:rPr lang="es-ES" dirty="0"/>
              <a:t>3. </a:t>
            </a:r>
            <a:r>
              <a:rPr lang="es-ES" dirty="0" err="1"/>
              <a:t>Els</a:t>
            </a:r>
            <a:r>
              <a:rPr lang="es-ES" dirty="0"/>
              <a:t> </a:t>
            </a:r>
            <a:r>
              <a:rPr lang="es-ES" dirty="0" err="1"/>
              <a:t>estats</a:t>
            </a:r>
            <a:r>
              <a:rPr lang="es-ES" dirty="0"/>
              <a:t> </a:t>
            </a:r>
            <a:r>
              <a:rPr lang="es-ES" dirty="0" err="1"/>
              <a:t>part</a:t>
            </a:r>
            <a:r>
              <a:rPr lang="es-ES" dirty="0"/>
              <a:t> han </a:t>
            </a:r>
            <a:r>
              <a:rPr lang="es-ES" dirty="0" err="1"/>
              <a:t>d’adoptar</a:t>
            </a:r>
            <a:r>
              <a:rPr lang="es-ES" dirty="0"/>
              <a:t> les mesures </a:t>
            </a:r>
            <a:r>
              <a:rPr lang="es-ES" dirty="0" err="1"/>
              <a:t>pertinents</a:t>
            </a:r>
            <a:r>
              <a:rPr lang="es-ES" dirty="0"/>
              <a:t> per proporcionar a les persones </a:t>
            </a:r>
            <a:r>
              <a:rPr lang="es-ES" dirty="0" err="1"/>
              <a:t>amb</a:t>
            </a:r>
            <a:r>
              <a:rPr lang="es-ES" dirty="0"/>
              <a:t> </a:t>
            </a:r>
            <a:r>
              <a:rPr lang="es-ES" dirty="0" err="1"/>
              <a:t>discapacitat</a:t>
            </a:r>
            <a:r>
              <a:rPr lang="es-ES" dirty="0"/>
              <a:t> </a:t>
            </a:r>
            <a:r>
              <a:rPr lang="es-ES" dirty="0" err="1"/>
              <a:t>accés</a:t>
            </a:r>
            <a:r>
              <a:rPr lang="es-ES" dirty="0"/>
              <a:t> al </a:t>
            </a:r>
            <a:r>
              <a:rPr lang="es-ES" dirty="0" err="1"/>
              <a:t>suport</a:t>
            </a:r>
            <a:r>
              <a:rPr lang="es-ES" dirty="0"/>
              <a:t> que </a:t>
            </a:r>
            <a:r>
              <a:rPr lang="es-ES" dirty="0" err="1"/>
              <a:t>puguin</a:t>
            </a:r>
            <a:r>
              <a:rPr lang="es-ES" dirty="0"/>
              <a:t> </a:t>
            </a:r>
            <a:r>
              <a:rPr lang="es-ES" dirty="0" err="1"/>
              <a:t>necessitar</a:t>
            </a:r>
            <a:r>
              <a:rPr lang="es-ES" dirty="0"/>
              <a:t> en </a:t>
            </a:r>
            <a:r>
              <a:rPr lang="es-ES" dirty="0" err="1"/>
              <a:t>l'exercici</a:t>
            </a:r>
            <a:r>
              <a:rPr lang="es-ES" dirty="0"/>
              <a:t> de la </a:t>
            </a:r>
            <a:r>
              <a:rPr lang="es-ES" dirty="0" err="1"/>
              <a:t>seva</a:t>
            </a:r>
            <a:r>
              <a:rPr lang="es-ES" dirty="0"/>
              <a:t> </a:t>
            </a:r>
            <a:r>
              <a:rPr lang="es-ES" dirty="0" err="1"/>
              <a:t>capacitat</a:t>
            </a:r>
            <a:r>
              <a:rPr lang="es-ES" dirty="0"/>
              <a:t> jurídica</a:t>
            </a:r>
            <a:r>
              <a:rPr lang="en-GB" dirty="0"/>
              <a:t>. </a:t>
            </a:r>
            <a:endParaRPr lang="x-none" dirty="0"/>
          </a:p>
          <a:p>
            <a:pPr marL="0" indent="0" algn="just">
              <a:buNone/>
            </a:pPr>
            <a:r>
              <a:rPr lang="es-ES" b="1" dirty="0" err="1">
                <a:solidFill>
                  <a:schemeClr val="accent2"/>
                </a:solidFill>
              </a:rPr>
              <a:t>Quan</a:t>
            </a:r>
            <a:r>
              <a:rPr lang="es-ES" b="1" dirty="0">
                <a:solidFill>
                  <a:schemeClr val="accent2"/>
                </a:solidFill>
              </a:rPr>
              <a:t> les persones </a:t>
            </a:r>
            <a:r>
              <a:rPr lang="es-ES" b="1" dirty="0" err="1">
                <a:solidFill>
                  <a:schemeClr val="accent2"/>
                </a:solidFill>
              </a:rPr>
              <a:t>amb</a:t>
            </a:r>
            <a:r>
              <a:rPr lang="es-ES" b="1" dirty="0">
                <a:solidFill>
                  <a:schemeClr val="accent2"/>
                </a:solidFill>
              </a:rPr>
              <a:t> </a:t>
            </a:r>
            <a:r>
              <a:rPr lang="es-ES" b="1" dirty="0" err="1">
                <a:solidFill>
                  <a:schemeClr val="accent2"/>
                </a:solidFill>
              </a:rPr>
              <a:t>discapacitat</a:t>
            </a:r>
            <a:r>
              <a:rPr lang="es-ES" b="1" dirty="0">
                <a:solidFill>
                  <a:schemeClr val="accent2"/>
                </a:solidFill>
              </a:rPr>
              <a:t> </a:t>
            </a:r>
            <a:r>
              <a:rPr lang="es-ES" b="1" dirty="0" err="1">
                <a:solidFill>
                  <a:schemeClr val="accent2"/>
                </a:solidFill>
              </a:rPr>
              <a:t>troben</a:t>
            </a:r>
            <a:r>
              <a:rPr lang="es-ES" b="1" dirty="0">
                <a:solidFill>
                  <a:schemeClr val="accent2"/>
                </a:solidFill>
              </a:rPr>
              <a:t> </a:t>
            </a:r>
            <a:r>
              <a:rPr lang="es-ES" b="1" dirty="0" err="1">
                <a:solidFill>
                  <a:schemeClr val="accent2"/>
                </a:solidFill>
              </a:rPr>
              <a:t>dificultats</a:t>
            </a:r>
            <a:r>
              <a:rPr lang="es-ES" b="1" dirty="0">
                <a:solidFill>
                  <a:schemeClr val="accent2"/>
                </a:solidFill>
              </a:rPr>
              <a:t> per adoptar </a:t>
            </a:r>
            <a:r>
              <a:rPr lang="es-ES" b="1" dirty="0" err="1">
                <a:solidFill>
                  <a:schemeClr val="accent2"/>
                </a:solidFill>
              </a:rPr>
              <a:t>decisions</a:t>
            </a:r>
            <a:r>
              <a:rPr lang="es-ES" b="1" dirty="0">
                <a:solidFill>
                  <a:schemeClr val="accent2"/>
                </a:solidFill>
              </a:rPr>
              <a:t> per elles </a:t>
            </a:r>
            <a:r>
              <a:rPr lang="es-ES" b="1" dirty="0" err="1">
                <a:solidFill>
                  <a:schemeClr val="accent2"/>
                </a:solidFill>
              </a:rPr>
              <a:t>mateixes</a:t>
            </a:r>
            <a:r>
              <a:rPr lang="es-ES" b="1" dirty="0">
                <a:solidFill>
                  <a:schemeClr val="accent2"/>
                </a:solidFill>
              </a:rPr>
              <a:t>, </a:t>
            </a:r>
            <a:r>
              <a:rPr lang="es-ES" b="1" dirty="0" err="1">
                <a:solidFill>
                  <a:schemeClr val="accent2"/>
                </a:solidFill>
              </a:rPr>
              <a:t>tenen</a:t>
            </a:r>
            <a:r>
              <a:rPr lang="es-ES" b="1" dirty="0">
                <a:solidFill>
                  <a:schemeClr val="accent2"/>
                </a:solidFill>
              </a:rPr>
              <a:t> </a:t>
            </a:r>
            <a:r>
              <a:rPr lang="es-ES" b="1" dirty="0" err="1">
                <a:solidFill>
                  <a:schemeClr val="accent2"/>
                </a:solidFill>
              </a:rPr>
              <a:t>dret</a:t>
            </a:r>
            <a:r>
              <a:rPr lang="es-ES" b="1" dirty="0">
                <a:solidFill>
                  <a:schemeClr val="accent2"/>
                </a:solidFill>
              </a:rPr>
              <a:t> a </a:t>
            </a:r>
            <a:r>
              <a:rPr lang="es-ES" b="1" dirty="0" err="1">
                <a:solidFill>
                  <a:schemeClr val="accent2"/>
                </a:solidFill>
              </a:rPr>
              <a:t>rebre</a:t>
            </a:r>
            <a:r>
              <a:rPr lang="es-ES" b="1" dirty="0">
                <a:solidFill>
                  <a:schemeClr val="accent2"/>
                </a:solidFill>
              </a:rPr>
              <a:t> </a:t>
            </a:r>
            <a:r>
              <a:rPr lang="es-ES" b="1" dirty="0" err="1">
                <a:solidFill>
                  <a:schemeClr val="accent2"/>
                </a:solidFill>
              </a:rPr>
              <a:t>ajuda</a:t>
            </a:r>
            <a:r>
              <a:rPr lang="es-ES" b="1" dirty="0">
                <a:solidFill>
                  <a:schemeClr val="accent2"/>
                </a:solidFill>
              </a:rPr>
              <a:t> per </a:t>
            </a:r>
            <a:r>
              <a:rPr lang="es-ES" b="1" dirty="0" err="1">
                <a:solidFill>
                  <a:schemeClr val="accent2"/>
                </a:solidFill>
              </a:rPr>
              <a:t>prendre</a:t>
            </a:r>
            <a:r>
              <a:rPr lang="es-ES" b="1" dirty="0">
                <a:solidFill>
                  <a:schemeClr val="accent2"/>
                </a:solidFill>
              </a:rPr>
              <a:t>-les</a:t>
            </a:r>
            <a:r>
              <a:rPr lang="en-US" b="1" dirty="0">
                <a:solidFill>
                  <a:schemeClr val="accent2"/>
                </a:solidFill>
              </a:rPr>
              <a:t>.</a:t>
            </a:r>
            <a:endParaRPr lang="x-none" b="1" dirty="0">
              <a:solidFill>
                <a:schemeClr val="accent2"/>
              </a:solidFill>
            </a:endParaRPr>
          </a:p>
        </p:txBody>
      </p:sp>
      <p:sp>
        <p:nvSpPr>
          <p:cNvPr id="7" name="Title 1">
            <a:extLst>
              <a:ext uri="{FF2B5EF4-FFF2-40B4-BE49-F238E27FC236}">
                <a16:creationId xmlns:a16="http://schemas.microsoft.com/office/drawing/2014/main" id="{176836E3-8149-4B22-9728-9A28F0A7661B}"/>
              </a:ext>
            </a:extLst>
          </p:cNvPr>
          <p:cNvSpPr>
            <a:spLocks noGrp="1"/>
          </p:cNvSpPr>
          <p:nvPr>
            <p:ph type="title"/>
          </p:nvPr>
        </p:nvSpPr>
        <p:spPr>
          <a:xfrm>
            <a:off x="389638" y="506412"/>
            <a:ext cx="11288011" cy="427038"/>
          </a:xfrm>
        </p:spPr>
        <p:txBody>
          <a:bodyPr/>
          <a:lstStyle/>
          <a:p>
            <a:r>
              <a:rPr lang="es-ES" sz="2800" dirty="0" err="1"/>
              <a:t>Exercici</a:t>
            </a:r>
            <a:r>
              <a:rPr lang="es-ES" sz="2800" dirty="0"/>
              <a:t> 5.1: </a:t>
            </a:r>
            <a:r>
              <a:rPr lang="es-ES" sz="2800" dirty="0" err="1"/>
              <a:t>Aprofundiment</a:t>
            </a:r>
            <a:r>
              <a:rPr lang="es-ES" sz="2800" dirty="0"/>
              <a:t> en </a:t>
            </a:r>
            <a:r>
              <a:rPr lang="es-ES" sz="2800" dirty="0" err="1"/>
              <a:t>l’article</a:t>
            </a:r>
            <a:r>
              <a:rPr lang="es-ES" sz="2800" dirty="0"/>
              <a:t> 12 - Igual </a:t>
            </a:r>
            <a:r>
              <a:rPr lang="es-ES" sz="2800" dirty="0" err="1"/>
              <a:t>reconeixement</a:t>
            </a:r>
            <a:r>
              <a:rPr lang="es-ES" sz="2800" dirty="0"/>
              <a:t> </a:t>
            </a:r>
            <a:r>
              <a:rPr lang="es-ES" sz="2800" dirty="0" err="1"/>
              <a:t>com</a:t>
            </a:r>
            <a:r>
              <a:rPr lang="es-ES" sz="2800" dirty="0"/>
              <a:t> a persona </a:t>
            </a:r>
            <a:r>
              <a:rPr lang="es-ES" sz="2800" dirty="0" err="1"/>
              <a:t>davant</a:t>
            </a:r>
            <a:r>
              <a:rPr lang="es-ES" sz="2800" dirty="0"/>
              <a:t> la </a:t>
            </a:r>
            <a:r>
              <a:rPr lang="es-ES" sz="2800" dirty="0" err="1"/>
              <a:t>llei</a:t>
            </a:r>
            <a:r>
              <a:rPr lang="es-ES" sz="2800" dirty="0"/>
              <a:t> - 3</a:t>
            </a:r>
            <a:endParaRPr lang="x-none" sz="2800" dirty="0"/>
          </a:p>
        </p:txBody>
      </p:sp>
    </p:spTree>
    <p:extLst>
      <p:ext uri="{BB962C8B-B14F-4D97-AF65-F5344CB8AC3E}">
        <p14:creationId xmlns:p14="http://schemas.microsoft.com/office/powerpoint/2010/main" val="98786414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C8D078-02F0-4EE0-9065-FCA4281FD152}"/>
              </a:ext>
            </a:extLst>
          </p:cNvPr>
          <p:cNvSpPr>
            <a:spLocks noGrp="1"/>
          </p:cNvSpPr>
          <p:nvPr>
            <p:ph idx="1"/>
          </p:nvPr>
        </p:nvSpPr>
        <p:spPr>
          <a:xfrm>
            <a:off x="507205" y="1590261"/>
            <a:ext cx="11175995" cy="4649527"/>
          </a:xfrm>
        </p:spPr>
        <p:txBody>
          <a:bodyPr/>
          <a:lstStyle/>
          <a:p>
            <a:pPr marL="0" indent="0" algn="just">
              <a:buNone/>
            </a:pPr>
            <a:r>
              <a:rPr lang="en-GB" sz="1800" dirty="0"/>
              <a:t>4. </a:t>
            </a:r>
            <a:r>
              <a:rPr lang="ca-ES" sz="1800" dirty="0"/>
              <a:t>Els estats part han d’assegurar que en totes les mesures relatives a l'exercici de la capacitat jurídica es proporcionin salvaguardes adequades i efectives per impedir els abusos en conformitat amb el dret internacional en matèria de drets humans. Aquestes salvaguardes han d’assegurar que les mesures relatives a l'exercici de la capacitat jurídica respectin els drets, la voluntat i les preferències de la persona, que no hi hagi conflicte d'interessos ni influència indeguda, que siguin proporcionals i adaptades a les circumstàncies de la persona, que s'apliquin en el termini més curt possible i que estiguin subjectes a exàmens periòdics per part d'una autoritat o un òrgan judicial competent, independent i imparcial. Les salvaguardes seran proporcionals al grau en què aquestes mesures afectin els drets i els interessos de les persones</a:t>
            </a:r>
            <a:r>
              <a:rPr lang="en-GB" sz="1800" dirty="0"/>
              <a:t>.</a:t>
            </a:r>
            <a:endParaRPr lang="x-none" sz="1800" dirty="0"/>
          </a:p>
          <a:p>
            <a:pPr marL="0" indent="0" algn="just">
              <a:spcAft>
                <a:spcPts val="500"/>
              </a:spcAft>
              <a:buNone/>
            </a:pPr>
            <a:r>
              <a:rPr lang="en-US" sz="1800" b="1" dirty="0" err="1">
                <a:solidFill>
                  <a:schemeClr val="accent2"/>
                </a:solidFill>
              </a:rPr>
              <a:t>Quan</a:t>
            </a:r>
            <a:r>
              <a:rPr lang="en-US" sz="1800" b="1" dirty="0">
                <a:solidFill>
                  <a:schemeClr val="accent2"/>
                </a:solidFill>
              </a:rPr>
              <a:t> les </a:t>
            </a:r>
            <a:r>
              <a:rPr lang="en-US" sz="1800" b="1" dirty="0" err="1">
                <a:solidFill>
                  <a:schemeClr val="accent2"/>
                </a:solidFill>
              </a:rPr>
              <a:t>persones</a:t>
            </a:r>
            <a:r>
              <a:rPr lang="en-US" sz="1800" b="1" dirty="0">
                <a:solidFill>
                  <a:schemeClr val="accent2"/>
                </a:solidFill>
              </a:rPr>
              <a:t> </a:t>
            </a:r>
            <a:r>
              <a:rPr lang="en-US" sz="1800" b="1" dirty="0" err="1">
                <a:solidFill>
                  <a:schemeClr val="accent2"/>
                </a:solidFill>
              </a:rPr>
              <a:t>reben</a:t>
            </a:r>
            <a:r>
              <a:rPr lang="en-US" sz="1800" b="1" dirty="0">
                <a:solidFill>
                  <a:schemeClr val="accent2"/>
                </a:solidFill>
              </a:rPr>
              <a:t> </a:t>
            </a:r>
            <a:r>
              <a:rPr lang="en-US" sz="1800" b="1" dirty="0" err="1">
                <a:solidFill>
                  <a:schemeClr val="accent2"/>
                </a:solidFill>
              </a:rPr>
              <a:t>ajuda</a:t>
            </a:r>
            <a:r>
              <a:rPr lang="en-US" sz="1800" b="1" dirty="0">
                <a:solidFill>
                  <a:schemeClr val="accent2"/>
                </a:solidFill>
              </a:rPr>
              <a:t> per </a:t>
            </a:r>
            <a:r>
              <a:rPr lang="en-US" sz="1800" b="1" dirty="0" err="1">
                <a:solidFill>
                  <a:schemeClr val="accent2"/>
                </a:solidFill>
              </a:rPr>
              <a:t>prendre</a:t>
            </a:r>
            <a:r>
              <a:rPr lang="en-US" sz="1800" b="1" dirty="0">
                <a:solidFill>
                  <a:schemeClr val="accent2"/>
                </a:solidFill>
              </a:rPr>
              <a:t> decisions, </a:t>
            </a:r>
            <a:r>
              <a:rPr lang="en-US" sz="1800" b="1" dirty="0" err="1">
                <a:solidFill>
                  <a:schemeClr val="accent2"/>
                </a:solidFill>
              </a:rPr>
              <a:t>han</a:t>
            </a:r>
            <a:r>
              <a:rPr lang="en-US" sz="1800" b="1" dirty="0">
                <a:solidFill>
                  <a:schemeClr val="accent2"/>
                </a:solidFill>
              </a:rPr>
              <a:t> </a:t>
            </a:r>
            <a:r>
              <a:rPr lang="en-US" sz="1800" b="1" dirty="0" err="1">
                <a:solidFill>
                  <a:schemeClr val="accent2"/>
                </a:solidFill>
              </a:rPr>
              <a:t>d’estar</a:t>
            </a:r>
            <a:r>
              <a:rPr lang="en-US" sz="1800" b="1" dirty="0">
                <a:solidFill>
                  <a:schemeClr val="accent2"/>
                </a:solidFill>
              </a:rPr>
              <a:t> </a:t>
            </a:r>
            <a:r>
              <a:rPr lang="en-US" sz="1800" b="1" dirty="0" err="1">
                <a:solidFill>
                  <a:schemeClr val="accent2"/>
                </a:solidFill>
              </a:rPr>
              <a:t>protegides</a:t>
            </a:r>
            <a:r>
              <a:rPr lang="en-US" sz="1800" b="1" dirty="0">
                <a:solidFill>
                  <a:schemeClr val="accent2"/>
                </a:solidFill>
              </a:rPr>
              <a:t> </a:t>
            </a:r>
            <a:r>
              <a:rPr lang="en-US" sz="1800" b="1" dirty="0" err="1">
                <a:solidFill>
                  <a:schemeClr val="accent2"/>
                </a:solidFill>
              </a:rPr>
              <a:t>davant</a:t>
            </a:r>
            <a:r>
              <a:rPr lang="en-US" sz="1800" b="1" dirty="0">
                <a:solidFill>
                  <a:schemeClr val="accent2"/>
                </a:solidFill>
              </a:rPr>
              <a:t> </a:t>
            </a:r>
            <a:r>
              <a:rPr lang="en-US" sz="1800" b="1" dirty="0" err="1">
                <a:solidFill>
                  <a:schemeClr val="accent2"/>
                </a:solidFill>
              </a:rPr>
              <a:t>possibles</a:t>
            </a:r>
            <a:r>
              <a:rPr lang="en-US" sz="1800" b="1" dirty="0">
                <a:solidFill>
                  <a:schemeClr val="accent2"/>
                </a:solidFill>
              </a:rPr>
              <a:t> </a:t>
            </a:r>
            <a:r>
              <a:rPr lang="en-US" sz="1800" b="1" dirty="0" err="1">
                <a:solidFill>
                  <a:schemeClr val="accent2"/>
                </a:solidFill>
              </a:rPr>
              <a:t>abusos</a:t>
            </a:r>
            <a:r>
              <a:rPr lang="en-US" sz="1800" b="1" dirty="0">
                <a:solidFill>
                  <a:schemeClr val="accent2"/>
                </a:solidFill>
              </a:rPr>
              <a:t>. A </a:t>
            </a:r>
            <a:r>
              <a:rPr lang="en-US" sz="1800" b="1" dirty="0" err="1">
                <a:solidFill>
                  <a:schemeClr val="accent2"/>
                </a:solidFill>
              </a:rPr>
              <a:t>més</a:t>
            </a:r>
            <a:r>
              <a:rPr lang="en-US" sz="1800" b="1" dirty="0">
                <a:solidFill>
                  <a:schemeClr val="accent2"/>
                </a:solidFill>
              </a:rPr>
              <a:t>: </a:t>
            </a:r>
          </a:p>
          <a:p>
            <a:pPr lvl="2" algn="just">
              <a:spcAft>
                <a:spcPts val="500"/>
              </a:spcAft>
            </a:pPr>
            <a:r>
              <a:rPr lang="en-US" b="1" dirty="0">
                <a:solidFill>
                  <a:schemeClr val="accent2"/>
                </a:solidFill>
              </a:rPr>
              <a:t>el </a:t>
            </a:r>
            <a:r>
              <a:rPr lang="en-US" b="1" dirty="0" err="1">
                <a:solidFill>
                  <a:schemeClr val="accent2"/>
                </a:solidFill>
              </a:rPr>
              <a:t>suport</a:t>
            </a:r>
            <a:r>
              <a:rPr lang="en-US" b="1" dirty="0">
                <a:solidFill>
                  <a:schemeClr val="accent2"/>
                </a:solidFill>
              </a:rPr>
              <a:t> que rep la persona ha de </a:t>
            </a:r>
            <a:r>
              <a:rPr lang="en-US" b="1" dirty="0" err="1">
                <a:solidFill>
                  <a:schemeClr val="accent2"/>
                </a:solidFill>
              </a:rPr>
              <a:t>respectar</a:t>
            </a:r>
            <a:r>
              <a:rPr lang="en-US" b="1" dirty="0">
                <a:solidFill>
                  <a:schemeClr val="accent2"/>
                </a:solidFill>
              </a:rPr>
              <a:t> </a:t>
            </a:r>
            <a:r>
              <a:rPr lang="en-US" b="1" dirty="0" err="1">
                <a:solidFill>
                  <a:schemeClr val="accent2"/>
                </a:solidFill>
              </a:rPr>
              <a:t>els</a:t>
            </a:r>
            <a:r>
              <a:rPr lang="en-US" b="1" dirty="0">
                <a:solidFill>
                  <a:schemeClr val="accent2"/>
                </a:solidFill>
              </a:rPr>
              <a:t> </a:t>
            </a:r>
            <a:r>
              <a:rPr lang="en-US" b="1" dirty="0" err="1">
                <a:solidFill>
                  <a:schemeClr val="accent2"/>
                </a:solidFill>
              </a:rPr>
              <a:t>seus</a:t>
            </a:r>
            <a:r>
              <a:rPr lang="en-US" b="1" dirty="0">
                <a:solidFill>
                  <a:schemeClr val="accent2"/>
                </a:solidFill>
              </a:rPr>
              <a:t> </a:t>
            </a:r>
            <a:r>
              <a:rPr lang="en-US" b="1" dirty="0" err="1">
                <a:solidFill>
                  <a:schemeClr val="accent2"/>
                </a:solidFill>
              </a:rPr>
              <a:t>drets</a:t>
            </a:r>
            <a:r>
              <a:rPr lang="en-US" b="1" dirty="0">
                <a:solidFill>
                  <a:schemeClr val="accent2"/>
                </a:solidFill>
              </a:rPr>
              <a:t> </a:t>
            </a:r>
            <a:r>
              <a:rPr lang="en-US" b="1" dirty="0" err="1">
                <a:solidFill>
                  <a:schemeClr val="accent2"/>
                </a:solidFill>
              </a:rPr>
              <a:t>i</a:t>
            </a:r>
            <a:r>
              <a:rPr lang="en-US" b="1" dirty="0">
                <a:solidFill>
                  <a:schemeClr val="accent2"/>
                </a:solidFill>
              </a:rPr>
              <a:t> la </a:t>
            </a:r>
            <a:r>
              <a:rPr lang="en-US" b="1" dirty="0" err="1">
                <a:solidFill>
                  <a:schemeClr val="accent2"/>
                </a:solidFill>
              </a:rPr>
              <a:t>seva</a:t>
            </a:r>
            <a:r>
              <a:rPr lang="en-US" b="1" dirty="0">
                <a:solidFill>
                  <a:schemeClr val="accent2"/>
                </a:solidFill>
              </a:rPr>
              <a:t> </a:t>
            </a:r>
            <a:r>
              <a:rPr lang="en-US" b="1" dirty="0" err="1">
                <a:solidFill>
                  <a:schemeClr val="accent2"/>
                </a:solidFill>
              </a:rPr>
              <a:t>voluntat</a:t>
            </a:r>
            <a:r>
              <a:rPr lang="en-US" b="1" dirty="0">
                <a:solidFill>
                  <a:schemeClr val="accent2"/>
                </a:solidFill>
              </a:rPr>
              <a:t>; </a:t>
            </a:r>
          </a:p>
          <a:p>
            <a:pPr lvl="2" algn="just">
              <a:spcAft>
                <a:spcPts val="500"/>
              </a:spcAft>
            </a:pPr>
            <a:r>
              <a:rPr lang="en-US" b="1" dirty="0">
                <a:solidFill>
                  <a:schemeClr val="accent2"/>
                </a:solidFill>
              </a:rPr>
              <a:t>no ha de </a:t>
            </a:r>
            <a:r>
              <a:rPr lang="en-US" b="1" dirty="0" err="1">
                <a:solidFill>
                  <a:schemeClr val="accent2"/>
                </a:solidFill>
              </a:rPr>
              <a:t>ser</a:t>
            </a:r>
            <a:r>
              <a:rPr lang="en-US" b="1" dirty="0">
                <a:solidFill>
                  <a:schemeClr val="accent2"/>
                </a:solidFill>
              </a:rPr>
              <a:t> </a:t>
            </a:r>
            <a:r>
              <a:rPr lang="en-US" b="1" dirty="0" err="1">
                <a:solidFill>
                  <a:schemeClr val="accent2"/>
                </a:solidFill>
              </a:rPr>
              <a:t>en</a:t>
            </a:r>
            <a:r>
              <a:rPr lang="en-US" b="1" dirty="0">
                <a:solidFill>
                  <a:schemeClr val="accent2"/>
                </a:solidFill>
              </a:rPr>
              <a:t> </a:t>
            </a:r>
            <a:r>
              <a:rPr lang="en-US" b="1" dirty="0" err="1">
                <a:solidFill>
                  <a:schemeClr val="accent2"/>
                </a:solidFill>
              </a:rPr>
              <a:t>l’interès</a:t>
            </a:r>
            <a:r>
              <a:rPr lang="en-US" b="1" dirty="0">
                <a:solidFill>
                  <a:schemeClr val="accent2"/>
                </a:solidFill>
              </a:rPr>
              <a:t> o el </a:t>
            </a:r>
            <a:r>
              <a:rPr lang="en-US" b="1" dirty="0" err="1">
                <a:solidFill>
                  <a:schemeClr val="accent2"/>
                </a:solidFill>
              </a:rPr>
              <a:t>benefici</a:t>
            </a:r>
            <a:r>
              <a:rPr lang="en-US" b="1" dirty="0">
                <a:solidFill>
                  <a:schemeClr val="accent2"/>
                </a:solidFill>
              </a:rPr>
              <a:t> </a:t>
            </a:r>
            <a:r>
              <a:rPr lang="en-US" b="1" dirty="0" err="1">
                <a:solidFill>
                  <a:schemeClr val="accent2"/>
                </a:solidFill>
              </a:rPr>
              <a:t>d’altres</a:t>
            </a:r>
            <a:r>
              <a:rPr lang="en-US" b="1" dirty="0">
                <a:solidFill>
                  <a:schemeClr val="accent2"/>
                </a:solidFill>
              </a:rPr>
              <a:t>; </a:t>
            </a:r>
          </a:p>
          <a:p>
            <a:pPr lvl="2" algn="just">
              <a:spcAft>
                <a:spcPts val="500"/>
              </a:spcAft>
            </a:pPr>
            <a:r>
              <a:rPr lang="en-US" b="1" dirty="0">
                <a:solidFill>
                  <a:schemeClr val="accent2"/>
                </a:solidFill>
              </a:rPr>
              <a:t>les </a:t>
            </a:r>
            <a:r>
              <a:rPr lang="en-US" b="1" dirty="0" err="1">
                <a:solidFill>
                  <a:schemeClr val="accent2"/>
                </a:solidFill>
              </a:rPr>
              <a:t>persones</a:t>
            </a:r>
            <a:r>
              <a:rPr lang="en-US" b="1" dirty="0">
                <a:solidFill>
                  <a:schemeClr val="accent2"/>
                </a:solidFill>
              </a:rPr>
              <a:t> que </a:t>
            </a:r>
            <a:r>
              <a:rPr lang="en-US" b="1" dirty="0" err="1">
                <a:solidFill>
                  <a:schemeClr val="accent2"/>
                </a:solidFill>
              </a:rPr>
              <a:t>proporcionen</a:t>
            </a:r>
            <a:r>
              <a:rPr lang="en-US" b="1" dirty="0">
                <a:solidFill>
                  <a:schemeClr val="accent2"/>
                </a:solidFill>
              </a:rPr>
              <a:t> </a:t>
            </a:r>
            <a:r>
              <a:rPr lang="en-US" b="1" dirty="0" err="1">
                <a:solidFill>
                  <a:schemeClr val="accent2"/>
                </a:solidFill>
              </a:rPr>
              <a:t>suport</a:t>
            </a:r>
            <a:r>
              <a:rPr lang="en-US" b="1" dirty="0">
                <a:solidFill>
                  <a:schemeClr val="accent2"/>
                </a:solidFill>
              </a:rPr>
              <a:t> no </a:t>
            </a:r>
            <a:r>
              <a:rPr lang="en-US" b="1" dirty="0" err="1">
                <a:solidFill>
                  <a:schemeClr val="accent2"/>
                </a:solidFill>
              </a:rPr>
              <a:t>han</a:t>
            </a:r>
            <a:r>
              <a:rPr lang="en-US" b="1" dirty="0">
                <a:solidFill>
                  <a:schemeClr val="accent2"/>
                </a:solidFill>
              </a:rPr>
              <a:t> </a:t>
            </a:r>
            <a:r>
              <a:rPr lang="en-US" b="1" dirty="0" err="1">
                <a:solidFill>
                  <a:schemeClr val="accent2"/>
                </a:solidFill>
              </a:rPr>
              <a:t>d’intentar</a:t>
            </a:r>
            <a:r>
              <a:rPr lang="en-US" b="1" dirty="0">
                <a:solidFill>
                  <a:schemeClr val="accent2"/>
                </a:solidFill>
              </a:rPr>
              <a:t> </a:t>
            </a:r>
            <a:r>
              <a:rPr lang="en-US" b="1" dirty="0" err="1">
                <a:solidFill>
                  <a:schemeClr val="accent2"/>
                </a:solidFill>
              </a:rPr>
              <a:t>influir</a:t>
            </a:r>
            <a:r>
              <a:rPr lang="en-US" b="1" dirty="0">
                <a:solidFill>
                  <a:schemeClr val="accent2"/>
                </a:solidFill>
              </a:rPr>
              <a:t> </a:t>
            </a:r>
            <a:r>
              <a:rPr lang="en-US" b="1" dirty="0" err="1">
                <a:solidFill>
                  <a:schemeClr val="accent2"/>
                </a:solidFill>
              </a:rPr>
              <a:t>en</a:t>
            </a:r>
            <a:r>
              <a:rPr lang="en-US" b="1" dirty="0">
                <a:solidFill>
                  <a:schemeClr val="accent2"/>
                </a:solidFill>
              </a:rPr>
              <a:t> la persona per </a:t>
            </a:r>
            <a:r>
              <a:rPr lang="en-US" b="1" dirty="0" err="1">
                <a:solidFill>
                  <a:schemeClr val="accent2"/>
                </a:solidFill>
              </a:rPr>
              <a:t>tal</a:t>
            </a:r>
            <a:r>
              <a:rPr lang="en-US" b="1" dirty="0">
                <a:solidFill>
                  <a:schemeClr val="accent2"/>
                </a:solidFill>
              </a:rPr>
              <a:t> que </a:t>
            </a:r>
            <a:r>
              <a:rPr lang="en-US" b="1" dirty="0" err="1">
                <a:solidFill>
                  <a:schemeClr val="accent2"/>
                </a:solidFill>
              </a:rPr>
              <a:t>prengui</a:t>
            </a:r>
            <a:r>
              <a:rPr lang="en-US" b="1" dirty="0">
                <a:solidFill>
                  <a:schemeClr val="accent2"/>
                </a:solidFill>
              </a:rPr>
              <a:t> decisions </a:t>
            </a:r>
            <a:r>
              <a:rPr lang="en-US" b="1" dirty="0" err="1">
                <a:solidFill>
                  <a:schemeClr val="accent2"/>
                </a:solidFill>
              </a:rPr>
              <a:t>contràries</a:t>
            </a:r>
            <a:r>
              <a:rPr lang="en-US" b="1" dirty="0">
                <a:solidFill>
                  <a:schemeClr val="accent2"/>
                </a:solidFill>
              </a:rPr>
              <a:t> a la </a:t>
            </a:r>
            <a:r>
              <a:rPr lang="en-US" b="1" dirty="0" err="1">
                <a:solidFill>
                  <a:schemeClr val="accent2"/>
                </a:solidFill>
              </a:rPr>
              <a:t>seva</a:t>
            </a:r>
            <a:r>
              <a:rPr lang="en-US" b="1" dirty="0">
                <a:solidFill>
                  <a:schemeClr val="accent2"/>
                </a:solidFill>
              </a:rPr>
              <a:t> </a:t>
            </a:r>
            <a:r>
              <a:rPr lang="en-US" b="1" dirty="0" err="1">
                <a:solidFill>
                  <a:schemeClr val="accent2"/>
                </a:solidFill>
              </a:rPr>
              <a:t>voluntat</a:t>
            </a:r>
            <a:r>
              <a:rPr lang="en-US" b="1" dirty="0">
                <a:solidFill>
                  <a:schemeClr val="accent2"/>
                </a:solidFill>
              </a:rPr>
              <a:t>;</a:t>
            </a:r>
          </a:p>
          <a:p>
            <a:pPr lvl="2" algn="just">
              <a:spcAft>
                <a:spcPts val="500"/>
              </a:spcAft>
            </a:pPr>
            <a:r>
              <a:rPr lang="en-US" b="1" dirty="0">
                <a:solidFill>
                  <a:schemeClr val="accent2"/>
                </a:solidFill>
              </a:rPr>
              <a:t>la persona ha de </a:t>
            </a:r>
            <a:r>
              <a:rPr lang="en-US" b="1" dirty="0" err="1">
                <a:solidFill>
                  <a:schemeClr val="accent2"/>
                </a:solidFill>
              </a:rPr>
              <a:t>rebre</a:t>
            </a:r>
            <a:r>
              <a:rPr lang="en-US" b="1" dirty="0">
                <a:solidFill>
                  <a:schemeClr val="accent2"/>
                </a:solidFill>
              </a:rPr>
              <a:t> el </a:t>
            </a:r>
            <a:r>
              <a:rPr lang="en-US" b="1" dirty="0" err="1">
                <a:solidFill>
                  <a:schemeClr val="accent2"/>
                </a:solidFill>
              </a:rPr>
              <a:t>suport</a:t>
            </a:r>
            <a:r>
              <a:rPr lang="en-US" b="1" dirty="0">
                <a:solidFill>
                  <a:schemeClr val="accent2"/>
                </a:solidFill>
              </a:rPr>
              <a:t> que </a:t>
            </a:r>
            <a:r>
              <a:rPr lang="en-US" b="1" dirty="0" err="1">
                <a:solidFill>
                  <a:schemeClr val="accent2"/>
                </a:solidFill>
              </a:rPr>
              <a:t>necessiti</a:t>
            </a:r>
            <a:r>
              <a:rPr lang="en-US" b="1" dirty="0">
                <a:solidFill>
                  <a:schemeClr val="accent2"/>
                </a:solidFill>
              </a:rPr>
              <a:t>; </a:t>
            </a:r>
          </a:p>
          <a:p>
            <a:pPr lvl="2" algn="just">
              <a:spcAft>
                <a:spcPts val="500"/>
              </a:spcAft>
            </a:pPr>
            <a:r>
              <a:rPr lang="en-US" b="1" dirty="0">
                <a:solidFill>
                  <a:schemeClr val="accent2"/>
                </a:solidFill>
              </a:rPr>
              <a:t>el </a:t>
            </a:r>
            <a:r>
              <a:rPr lang="en-US" b="1" dirty="0" err="1">
                <a:solidFill>
                  <a:schemeClr val="accent2"/>
                </a:solidFill>
              </a:rPr>
              <a:t>suport</a:t>
            </a:r>
            <a:r>
              <a:rPr lang="en-US" b="1" dirty="0">
                <a:solidFill>
                  <a:schemeClr val="accent2"/>
                </a:solidFill>
              </a:rPr>
              <a:t> ha de </a:t>
            </a:r>
            <a:r>
              <a:rPr lang="en-US" b="1" dirty="0" err="1">
                <a:solidFill>
                  <a:schemeClr val="accent2"/>
                </a:solidFill>
              </a:rPr>
              <a:t>ser</a:t>
            </a:r>
            <a:r>
              <a:rPr lang="en-US" b="1" dirty="0">
                <a:solidFill>
                  <a:schemeClr val="accent2"/>
                </a:solidFill>
              </a:rPr>
              <a:t> </a:t>
            </a:r>
            <a:r>
              <a:rPr lang="en-US" b="1" dirty="0" err="1">
                <a:solidFill>
                  <a:schemeClr val="accent2"/>
                </a:solidFill>
              </a:rPr>
              <a:t>pel</a:t>
            </a:r>
            <a:r>
              <a:rPr lang="en-US" b="1" dirty="0">
                <a:solidFill>
                  <a:schemeClr val="accent2"/>
                </a:solidFill>
              </a:rPr>
              <a:t> </a:t>
            </a:r>
            <a:r>
              <a:rPr lang="en-US" b="1" dirty="0" err="1">
                <a:solidFill>
                  <a:schemeClr val="accent2"/>
                </a:solidFill>
              </a:rPr>
              <a:t>període</a:t>
            </a:r>
            <a:r>
              <a:rPr lang="en-US" b="1" dirty="0">
                <a:solidFill>
                  <a:schemeClr val="accent2"/>
                </a:solidFill>
              </a:rPr>
              <a:t> de temps </a:t>
            </a:r>
            <a:r>
              <a:rPr lang="en-US" b="1" dirty="0" err="1">
                <a:solidFill>
                  <a:schemeClr val="accent2"/>
                </a:solidFill>
              </a:rPr>
              <a:t>més</a:t>
            </a:r>
            <a:r>
              <a:rPr lang="en-US" b="1" dirty="0">
                <a:solidFill>
                  <a:schemeClr val="accent2"/>
                </a:solidFill>
              </a:rPr>
              <a:t> </a:t>
            </a:r>
            <a:r>
              <a:rPr lang="en-US" b="1" dirty="0" err="1">
                <a:solidFill>
                  <a:schemeClr val="accent2"/>
                </a:solidFill>
              </a:rPr>
              <a:t>breu</a:t>
            </a:r>
            <a:r>
              <a:rPr lang="en-US" b="1" dirty="0">
                <a:solidFill>
                  <a:schemeClr val="accent2"/>
                </a:solidFill>
              </a:rPr>
              <a:t> possible; </a:t>
            </a:r>
          </a:p>
          <a:p>
            <a:pPr lvl="2" algn="just">
              <a:spcAft>
                <a:spcPts val="500"/>
              </a:spcAft>
            </a:pPr>
            <a:r>
              <a:rPr lang="en-US" b="1" dirty="0">
                <a:solidFill>
                  <a:schemeClr val="accent2"/>
                </a:solidFill>
              </a:rPr>
              <a:t>ha </a:t>
            </a:r>
            <a:r>
              <a:rPr lang="en-US" b="1" dirty="0" err="1">
                <a:solidFill>
                  <a:schemeClr val="accent2"/>
                </a:solidFill>
              </a:rPr>
              <a:t>d’estar</a:t>
            </a:r>
            <a:r>
              <a:rPr lang="en-US" b="1" dirty="0">
                <a:solidFill>
                  <a:schemeClr val="accent2"/>
                </a:solidFill>
              </a:rPr>
              <a:t> </a:t>
            </a:r>
            <a:r>
              <a:rPr lang="en-US" b="1" dirty="0" err="1">
                <a:solidFill>
                  <a:schemeClr val="accent2"/>
                </a:solidFill>
              </a:rPr>
              <a:t>supervisat</a:t>
            </a:r>
            <a:r>
              <a:rPr lang="en-US" b="1" dirty="0">
                <a:solidFill>
                  <a:schemeClr val="accent2"/>
                </a:solidFill>
              </a:rPr>
              <a:t> per </a:t>
            </a:r>
            <a:r>
              <a:rPr lang="en-US" b="1" dirty="0" err="1">
                <a:solidFill>
                  <a:schemeClr val="accent2"/>
                </a:solidFill>
              </a:rPr>
              <a:t>una</a:t>
            </a:r>
            <a:r>
              <a:rPr lang="en-US" b="1" dirty="0">
                <a:solidFill>
                  <a:schemeClr val="accent2"/>
                </a:solidFill>
              </a:rPr>
              <a:t> </a:t>
            </a:r>
            <a:r>
              <a:rPr lang="en-US" b="1" dirty="0" err="1">
                <a:solidFill>
                  <a:schemeClr val="accent2"/>
                </a:solidFill>
              </a:rPr>
              <a:t>autoritat</a:t>
            </a:r>
            <a:r>
              <a:rPr lang="en-US" b="1" dirty="0">
                <a:solidFill>
                  <a:schemeClr val="accent2"/>
                </a:solidFill>
              </a:rPr>
              <a:t> de </a:t>
            </a:r>
            <a:r>
              <a:rPr lang="en-US" b="1" dirty="0" err="1">
                <a:solidFill>
                  <a:schemeClr val="accent2"/>
                </a:solidFill>
              </a:rPr>
              <a:t>confiança</a:t>
            </a:r>
            <a:endParaRPr lang="en-US" b="1" dirty="0">
              <a:solidFill>
                <a:schemeClr val="accent2"/>
              </a:solidFill>
            </a:endParaRPr>
          </a:p>
          <a:p>
            <a:pPr algn="just"/>
            <a:endParaRPr lang="x-none" sz="1800" dirty="0"/>
          </a:p>
        </p:txBody>
      </p:sp>
      <p:sp>
        <p:nvSpPr>
          <p:cNvPr id="7" name="Title 1">
            <a:extLst>
              <a:ext uri="{FF2B5EF4-FFF2-40B4-BE49-F238E27FC236}">
                <a16:creationId xmlns:a16="http://schemas.microsoft.com/office/drawing/2014/main" id="{176836E3-8149-4B22-9728-9A28F0A7661B}"/>
              </a:ext>
            </a:extLst>
          </p:cNvPr>
          <p:cNvSpPr>
            <a:spLocks noGrp="1"/>
          </p:cNvSpPr>
          <p:nvPr>
            <p:ph type="title"/>
          </p:nvPr>
        </p:nvSpPr>
        <p:spPr>
          <a:xfrm>
            <a:off x="389638" y="506412"/>
            <a:ext cx="11288011" cy="427038"/>
          </a:xfrm>
        </p:spPr>
        <p:txBody>
          <a:bodyPr/>
          <a:lstStyle/>
          <a:p>
            <a:r>
              <a:rPr lang="es-ES" sz="2800" dirty="0" err="1"/>
              <a:t>Exercici</a:t>
            </a:r>
            <a:r>
              <a:rPr lang="es-ES" sz="2800" dirty="0"/>
              <a:t> 5.1: </a:t>
            </a:r>
            <a:r>
              <a:rPr lang="es-ES" sz="2800" dirty="0" err="1"/>
              <a:t>Aprofundiment</a:t>
            </a:r>
            <a:r>
              <a:rPr lang="es-ES" sz="2800" dirty="0"/>
              <a:t> en </a:t>
            </a:r>
            <a:r>
              <a:rPr lang="es-ES" sz="2800" dirty="0" err="1"/>
              <a:t>l’article</a:t>
            </a:r>
            <a:r>
              <a:rPr lang="es-ES" sz="2800" dirty="0"/>
              <a:t> 12 - Igual </a:t>
            </a:r>
            <a:r>
              <a:rPr lang="es-ES" sz="2800" dirty="0" err="1"/>
              <a:t>reconeixement</a:t>
            </a:r>
            <a:r>
              <a:rPr lang="es-ES" sz="2800" dirty="0"/>
              <a:t> </a:t>
            </a:r>
            <a:r>
              <a:rPr lang="es-ES" sz="2800" dirty="0" err="1"/>
              <a:t>com</a:t>
            </a:r>
            <a:r>
              <a:rPr lang="es-ES" sz="2800" dirty="0"/>
              <a:t> a persona </a:t>
            </a:r>
            <a:r>
              <a:rPr lang="es-ES" sz="2800" dirty="0" err="1"/>
              <a:t>davant</a:t>
            </a:r>
            <a:r>
              <a:rPr lang="es-ES" sz="2800" dirty="0"/>
              <a:t> la </a:t>
            </a:r>
            <a:r>
              <a:rPr lang="es-ES" sz="2800" dirty="0" err="1"/>
              <a:t>llei</a:t>
            </a:r>
            <a:r>
              <a:rPr lang="es-ES" sz="2800" dirty="0"/>
              <a:t> - 4</a:t>
            </a:r>
            <a:endParaRPr lang="x-none" sz="2800" dirty="0"/>
          </a:p>
        </p:txBody>
      </p:sp>
    </p:spTree>
    <p:extLst>
      <p:ext uri="{BB962C8B-B14F-4D97-AF65-F5344CB8AC3E}">
        <p14:creationId xmlns:p14="http://schemas.microsoft.com/office/powerpoint/2010/main" val="365691628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AC7520-32DF-46D7-9A0A-A73109101A6C}"/>
              </a:ext>
            </a:extLst>
          </p:cNvPr>
          <p:cNvSpPr>
            <a:spLocks noGrp="1"/>
          </p:cNvSpPr>
          <p:nvPr>
            <p:ph idx="1"/>
          </p:nvPr>
        </p:nvSpPr>
        <p:spPr>
          <a:xfrm>
            <a:off x="666750" y="1649896"/>
            <a:ext cx="10820400" cy="4589892"/>
          </a:xfrm>
        </p:spPr>
        <p:txBody>
          <a:bodyPr/>
          <a:lstStyle/>
          <a:p>
            <a:pPr marL="0" indent="0" algn="just">
              <a:buNone/>
            </a:pPr>
            <a:r>
              <a:rPr lang="en-GB" sz="2000" dirty="0"/>
              <a:t>5. </a:t>
            </a:r>
            <a:r>
              <a:rPr lang="ca-ES" sz="2000" dirty="0"/>
              <a:t>Sense perjudici del que disposa aquest article, els estats part han de prendre totes les mesures que siguin pertinents i efectives per garantir el dret de les persones amb discapacitat, en igualtat de condicions amb les altres, a ser propietàries i heretar béns, controlar els seus propis assumptes econòmics i tenir accés en igualtat de condicions a préstecs bancaris, hipoteques i altres modalitats de crèdit financer, i han de vetllar perquè les persones amb discapacitat no siguin privades dels seus béns de manera arbitrària</a:t>
            </a:r>
            <a:r>
              <a:rPr lang="en-GB" sz="2000" dirty="0"/>
              <a:t>.</a:t>
            </a:r>
            <a:r>
              <a:rPr lang="en-US" sz="2000" dirty="0"/>
              <a:t> </a:t>
            </a:r>
            <a:endParaRPr lang="x-none" sz="2000" dirty="0"/>
          </a:p>
          <a:p>
            <a:pPr marL="0" indent="0" algn="just">
              <a:buNone/>
            </a:pPr>
            <a:r>
              <a:rPr lang="es-ES" sz="2000" b="1" dirty="0" err="1">
                <a:solidFill>
                  <a:schemeClr val="accent2"/>
                </a:solidFill>
              </a:rPr>
              <a:t>Els</a:t>
            </a:r>
            <a:r>
              <a:rPr lang="es-ES" sz="2000" b="1" dirty="0">
                <a:solidFill>
                  <a:schemeClr val="accent2"/>
                </a:solidFill>
              </a:rPr>
              <a:t> </a:t>
            </a:r>
            <a:r>
              <a:rPr lang="es-ES" sz="2000" b="1" dirty="0" err="1">
                <a:solidFill>
                  <a:schemeClr val="accent2"/>
                </a:solidFill>
              </a:rPr>
              <a:t>països</a:t>
            </a:r>
            <a:r>
              <a:rPr lang="es-ES" sz="2000" b="1" dirty="0">
                <a:solidFill>
                  <a:schemeClr val="accent2"/>
                </a:solidFill>
              </a:rPr>
              <a:t> han de </a:t>
            </a:r>
            <a:r>
              <a:rPr lang="es-ES" sz="2000" b="1" dirty="0" err="1">
                <a:solidFill>
                  <a:schemeClr val="accent2"/>
                </a:solidFill>
              </a:rPr>
              <a:t>protegir</a:t>
            </a:r>
            <a:r>
              <a:rPr lang="es-ES" sz="2000" b="1" dirty="0">
                <a:solidFill>
                  <a:schemeClr val="accent2"/>
                </a:solidFill>
              </a:rPr>
              <a:t> la </a:t>
            </a:r>
            <a:r>
              <a:rPr lang="es-ES" sz="2000" b="1" dirty="0" err="1">
                <a:solidFill>
                  <a:schemeClr val="accent2"/>
                </a:solidFill>
              </a:rPr>
              <a:t>igualtat</a:t>
            </a:r>
            <a:r>
              <a:rPr lang="es-ES" sz="2000" b="1" dirty="0">
                <a:solidFill>
                  <a:schemeClr val="accent2"/>
                </a:solidFill>
              </a:rPr>
              <a:t> de </a:t>
            </a:r>
            <a:r>
              <a:rPr lang="es-ES" sz="2000" b="1" dirty="0" err="1">
                <a:solidFill>
                  <a:schemeClr val="accent2"/>
                </a:solidFill>
              </a:rPr>
              <a:t>drets</a:t>
            </a:r>
            <a:r>
              <a:rPr lang="es-ES" sz="2000" b="1" dirty="0">
                <a:solidFill>
                  <a:schemeClr val="accent2"/>
                </a:solidFill>
              </a:rPr>
              <a:t> per a les persones </a:t>
            </a:r>
            <a:r>
              <a:rPr lang="es-ES" sz="2000" b="1" dirty="0" err="1">
                <a:solidFill>
                  <a:schemeClr val="accent2"/>
                </a:solidFill>
              </a:rPr>
              <a:t>amb</a:t>
            </a:r>
            <a:r>
              <a:rPr lang="es-ES" sz="2000" b="1" dirty="0">
                <a:solidFill>
                  <a:schemeClr val="accent2"/>
                </a:solidFill>
              </a:rPr>
              <a:t> </a:t>
            </a:r>
            <a:r>
              <a:rPr lang="es-ES" sz="2000" b="1" dirty="0" err="1">
                <a:solidFill>
                  <a:schemeClr val="accent2"/>
                </a:solidFill>
              </a:rPr>
              <a:t>discapacitat</a:t>
            </a:r>
            <a:r>
              <a:rPr lang="es-ES" sz="2000" b="1" dirty="0">
                <a:solidFill>
                  <a:schemeClr val="accent2"/>
                </a:solidFill>
              </a:rPr>
              <a:t>:</a:t>
            </a:r>
          </a:p>
          <a:p>
            <a:pPr lvl="1" algn="just"/>
            <a:r>
              <a:rPr lang="pt-BR" sz="2000" b="1" dirty="0">
                <a:solidFill>
                  <a:schemeClr val="accent2"/>
                </a:solidFill>
              </a:rPr>
              <a:t>a </a:t>
            </a:r>
            <a:r>
              <a:rPr lang="pt-BR" sz="2000" b="1" dirty="0" err="1">
                <a:solidFill>
                  <a:schemeClr val="accent2"/>
                </a:solidFill>
              </a:rPr>
              <a:t>posseir</a:t>
            </a:r>
            <a:r>
              <a:rPr lang="pt-BR" sz="2000" b="1" dirty="0">
                <a:solidFill>
                  <a:schemeClr val="accent2"/>
                </a:solidFill>
              </a:rPr>
              <a:t> o a </a:t>
            </a:r>
            <a:r>
              <a:rPr lang="pt-BR" sz="2000" b="1" dirty="0" err="1">
                <a:solidFill>
                  <a:schemeClr val="accent2"/>
                </a:solidFill>
              </a:rPr>
              <a:t>rebre</a:t>
            </a:r>
            <a:r>
              <a:rPr lang="pt-BR" sz="2000" b="1" dirty="0">
                <a:solidFill>
                  <a:schemeClr val="accent2"/>
                </a:solidFill>
              </a:rPr>
              <a:t> </a:t>
            </a:r>
            <a:r>
              <a:rPr lang="pt-BR" sz="2000" b="1" dirty="0" err="1">
                <a:solidFill>
                  <a:schemeClr val="accent2"/>
                </a:solidFill>
              </a:rPr>
              <a:t>propietats</a:t>
            </a:r>
            <a:r>
              <a:rPr lang="pt-BR" sz="2000" b="1" dirty="0">
                <a:solidFill>
                  <a:schemeClr val="accent2"/>
                </a:solidFill>
              </a:rPr>
              <a:t>; </a:t>
            </a:r>
          </a:p>
          <a:p>
            <a:pPr lvl="1" algn="just"/>
            <a:r>
              <a:rPr lang="pt-BR" sz="2000" b="1" dirty="0">
                <a:solidFill>
                  <a:schemeClr val="accent2"/>
                </a:solidFill>
              </a:rPr>
              <a:t>a controlar </a:t>
            </a:r>
            <a:r>
              <a:rPr lang="pt-BR" sz="2000" b="1" dirty="0" err="1">
                <a:solidFill>
                  <a:schemeClr val="accent2"/>
                </a:solidFill>
              </a:rPr>
              <a:t>els</a:t>
            </a:r>
            <a:r>
              <a:rPr lang="pt-BR" sz="2000" b="1" dirty="0">
                <a:solidFill>
                  <a:schemeClr val="accent2"/>
                </a:solidFill>
              </a:rPr>
              <a:t> seus </a:t>
            </a:r>
            <a:r>
              <a:rPr lang="pt-BR" sz="2000" b="1" dirty="0" err="1">
                <a:solidFill>
                  <a:schemeClr val="accent2"/>
                </a:solidFill>
              </a:rPr>
              <a:t>diners</a:t>
            </a:r>
            <a:r>
              <a:rPr lang="pt-BR" sz="2000" b="1" dirty="0">
                <a:solidFill>
                  <a:schemeClr val="accent2"/>
                </a:solidFill>
              </a:rPr>
              <a:t>; </a:t>
            </a:r>
          </a:p>
          <a:p>
            <a:pPr lvl="1" algn="just"/>
            <a:r>
              <a:rPr lang="pt-BR" sz="2000" b="1" dirty="0">
                <a:solidFill>
                  <a:schemeClr val="accent2"/>
                </a:solidFill>
              </a:rPr>
              <a:t>a </a:t>
            </a:r>
            <a:r>
              <a:rPr lang="pt-BR" sz="2000" b="1" dirty="0" err="1">
                <a:solidFill>
                  <a:schemeClr val="accent2"/>
                </a:solidFill>
              </a:rPr>
              <a:t>demanar</a:t>
            </a:r>
            <a:r>
              <a:rPr lang="pt-BR" sz="2000" b="1" dirty="0">
                <a:solidFill>
                  <a:schemeClr val="accent2"/>
                </a:solidFill>
              </a:rPr>
              <a:t> </a:t>
            </a:r>
            <a:r>
              <a:rPr lang="pt-BR" sz="2000" b="1" dirty="0" err="1">
                <a:solidFill>
                  <a:schemeClr val="accent2"/>
                </a:solidFill>
              </a:rPr>
              <a:t>diners</a:t>
            </a:r>
            <a:r>
              <a:rPr lang="pt-BR" sz="2000" b="1" dirty="0">
                <a:solidFill>
                  <a:schemeClr val="accent2"/>
                </a:solidFill>
              </a:rPr>
              <a:t> </a:t>
            </a:r>
            <a:r>
              <a:rPr lang="pt-BR" sz="2000" b="1" dirty="0" err="1">
                <a:solidFill>
                  <a:schemeClr val="accent2"/>
                </a:solidFill>
              </a:rPr>
              <a:t>prestats</a:t>
            </a:r>
            <a:r>
              <a:rPr lang="pt-BR" sz="2000" b="1" dirty="0">
                <a:solidFill>
                  <a:schemeClr val="accent2"/>
                </a:solidFill>
              </a:rPr>
              <a:t>, i  </a:t>
            </a:r>
          </a:p>
          <a:p>
            <a:pPr lvl="1" algn="just"/>
            <a:r>
              <a:rPr lang="pt-BR" sz="2000" b="1" dirty="0">
                <a:solidFill>
                  <a:schemeClr val="accent2"/>
                </a:solidFill>
              </a:rPr>
              <a:t>a que no </a:t>
            </a:r>
            <a:r>
              <a:rPr lang="pt-BR" sz="2000" b="1" dirty="0" err="1">
                <a:solidFill>
                  <a:schemeClr val="accent2"/>
                </a:solidFill>
              </a:rPr>
              <a:t>els</a:t>
            </a:r>
            <a:r>
              <a:rPr lang="pt-BR" sz="2000" b="1" dirty="0">
                <a:solidFill>
                  <a:schemeClr val="accent2"/>
                </a:solidFill>
              </a:rPr>
              <a:t> </a:t>
            </a:r>
            <a:r>
              <a:rPr lang="pt-BR" sz="2000" b="1" dirty="0" err="1">
                <a:solidFill>
                  <a:schemeClr val="accent2"/>
                </a:solidFill>
              </a:rPr>
              <a:t>prenguin</a:t>
            </a:r>
            <a:r>
              <a:rPr lang="pt-BR" sz="2000" b="1" dirty="0">
                <a:solidFill>
                  <a:schemeClr val="accent2"/>
                </a:solidFill>
              </a:rPr>
              <a:t> </a:t>
            </a:r>
            <a:r>
              <a:rPr lang="pt-BR" sz="2000" b="1" dirty="0" err="1">
                <a:solidFill>
                  <a:schemeClr val="accent2"/>
                </a:solidFill>
              </a:rPr>
              <a:t>els</a:t>
            </a:r>
            <a:r>
              <a:rPr lang="pt-BR" sz="2000" b="1" dirty="0">
                <a:solidFill>
                  <a:schemeClr val="accent2"/>
                </a:solidFill>
              </a:rPr>
              <a:t> seus </a:t>
            </a:r>
            <a:r>
              <a:rPr lang="pt-BR" sz="2000" b="1" dirty="0" err="1">
                <a:solidFill>
                  <a:schemeClr val="accent2"/>
                </a:solidFill>
              </a:rPr>
              <a:t>diners</a:t>
            </a:r>
            <a:r>
              <a:rPr lang="pt-BR" sz="2000" b="1" dirty="0">
                <a:solidFill>
                  <a:schemeClr val="accent2"/>
                </a:solidFill>
              </a:rPr>
              <a:t> </a:t>
            </a:r>
            <a:r>
              <a:rPr lang="pt-BR" sz="2000" b="1" dirty="0" err="1">
                <a:solidFill>
                  <a:schemeClr val="accent2"/>
                </a:solidFill>
              </a:rPr>
              <a:t>ni</a:t>
            </a:r>
            <a:r>
              <a:rPr lang="pt-BR" sz="2000" b="1" dirty="0">
                <a:solidFill>
                  <a:schemeClr val="accent2"/>
                </a:solidFill>
              </a:rPr>
              <a:t> </a:t>
            </a:r>
            <a:r>
              <a:rPr lang="pt-BR" sz="2000" b="1" dirty="0" err="1">
                <a:solidFill>
                  <a:schemeClr val="accent2"/>
                </a:solidFill>
              </a:rPr>
              <a:t>els</a:t>
            </a:r>
            <a:r>
              <a:rPr lang="pt-BR" sz="2000" b="1" dirty="0">
                <a:solidFill>
                  <a:schemeClr val="accent2"/>
                </a:solidFill>
              </a:rPr>
              <a:t> seus </a:t>
            </a:r>
            <a:r>
              <a:rPr lang="pt-BR" sz="2000" b="1" dirty="0" err="1">
                <a:solidFill>
                  <a:schemeClr val="accent2"/>
                </a:solidFill>
              </a:rPr>
              <a:t>habitatges</a:t>
            </a:r>
            <a:endParaRPr lang="pt-BR" sz="2000" b="1" dirty="0">
              <a:solidFill>
                <a:schemeClr val="accent2"/>
              </a:solidFill>
            </a:endParaRPr>
          </a:p>
          <a:p>
            <a:pPr marL="158750" lvl="1" indent="0" algn="just">
              <a:buNone/>
            </a:pPr>
            <a:r>
              <a:rPr lang="es-ES" sz="2000" b="1" dirty="0">
                <a:solidFill>
                  <a:schemeClr val="accent2"/>
                </a:solidFill>
              </a:rPr>
              <a:t> </a:t>
            </a:r>
            <a:endParaRPr lang="x-none" sz="2000" b="1" dirty="0">
              <a:solidFill>
                <a:schemeClr val="accent2"/>
              </a:solidFill>
            </a:endParaRPr>
          </a:p>
          <a:p>
            <a:pPr algn="just"/>
            <a:endParaRPr lang="x-none" sz="2000" dirty="0"/>
          </a:p>
        </p:txBody>
      </p:sp>
      <p:sp>
        <p:nvSpPr>
          <p:cNvPr id="7" name="Title 1">
            <a:extLst>
              <a:ext uri="{FF2B5EF4-FFF2-40B4-BE49-F238E27FC236}">
                <a16:creationId xmlns:a16="http://schemas.microsoft.com/office/drawing/2014/main" id="{176836E3-8149-4B22-9728-9A28F0A7661B}"/>
              </a:ext>
            </a:extLst>
          </p:cNvPr>
          <p:cNvSpPr>
            <a:spLocks noGrp="1"/>
          </p:cNvSpPr>
          <p:nvPr>
            <p:ph type="title"/>
          </p:nvPr>
        </p:nvSpPr>
        <p:spPr>
          <a:xfrm>
            <a:off x="389638" y="506412"/>
            <a:ext cx="11288011" cy="427038"/>
          </a:xfrm>
        </p:spPr>
        <p:txBody>
          <a:bodyPr/>
          <a:lstStyle/>
          <a:p>
            <a:r>
              <a:rPr lang="es-ES" sz="2800" dirty="0" err="1"/>
              <a:t>Exercici</a:t>
            </a:r>
            <a:r>
              <a:rPr lang="es-ES" sz="2800" dirty="0"/>
              <a:t> 5.1: </a:t>
            </a:r>
            <a:r>
              <a:rPr lang="es-ES" sz="2800" dirty="0" err="1"/>
              <a:t>Aprofundiment</a:t>
            </a:r>
            <a:r>
              <a:rPr lang="es-ES" sz="2800" dirty="0"/>
              <a:t> en </a:t>
            </a:r>
            <a:r>
              <a:rPr lang="es-ES" sz="2800" dirty="0" err="1"/>
              <a:t>l’article</a:t>
            </a:r>
            <a:r>
              <a:rPr lang="es-ES" sz="2800" dirty="0"/>
              <a:t> 12 - Igual </a:t>
            </a:r>
            <a:r>
              <a:rPr lang="es-ES" sz="2800" dirty="0" err="1"/>
              <a:t>reconeixement</a:t>
            </a:r>
            <a:r>
              <a:rPr lang="es-ES" sz="2800" dirty="0"/>
              <a:t> </a:t>
            </a:r>
            <a:r>
              <a:rPr lang="es-ES" sz="2800" dirty="0" err="1"/>
              <a:t>com</a:t>
            </a:r>
            <a:r>
              <a:rPr lang="es-ES" sz="2800" dirty="0"/>
              <a:t> a persona </a:t>
            </a:r>
            <a:r>
              <a:rPr lang="es-ES" sz="2800" dirty="0" err="1"/>
              <a:t>davant</a:t>
            </a:r>
            <a:r>
              <a:rPr lang="es-ES" sz="2800" dirty="0"/>
              <a:t> la </a:t>
            </a:r>
            <a:r>
              <a:rPr lang="es-ES" sz="2800" dirty="0" err="1"/>
              <a:t>llei</a:t>
            </a:r>
            <a:r>
              <a:rPr lang="es-ES" sz="2800" dirty="0"/>
              <a:t> - 5</a:t>
            </a:r>
            <a:endParaRPr lang="x-none" sz="2800" dirty="0"/>
          </a:p>
        </p:txBody>
      </p:sp>
    </p:spTree>
    <p:extLst>
      <p:ext uri="{BB962C8B-B14F-4D97-AF65-F5344CB8AC3E}">
        <p14:creationId xmlns:p14="http://schemas.microsoft.com/office/powerpoint/2010/main" val="94339383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3BDAF3-27CE-4CDC-8438-AD98C94EFA50}"/>
              </a:ext>
            </a:extLst>
          </p:cNvPr>
          <p:cNvSpPr>
            <a:spLocks noGrp="1"/>
          </p:cNvSpPr>
          <p:nvPr>
            <p:ph idx="1"/>
          </p:nvPr>
        </p:nvSpPr>
        <p:spPr/>
        <p:txBody>
          <a:bodyPr/>
          <a:lstStyle/>
          <a:p>
            <a:r>
              <a:rPr lang="ca-ES" dirty="0"/>
              <a:t>Un cop llegit això, plantegeu-vos la pregunta següent: </a:t>
            </a:r>
            <a:endParaRPr lang="es-ES" dirty="0"/>
          </a:p>
          <a:p>
            <a:endParaRPr lang="es-ES" b="1" i="1" dirty="0"/>
          </a:p>
          <a:p>
            <a:endParaRPr lang="x-none" b="1" i="1" dirty="0"/>
          </a:p>
          <a:p>
            <a:pPr marL="0" indent="0" algn="ctr">
              <a:buNone/>
            </a:pPr>
            <a:r>
              <a:rPr lang="es-ES" b="1" i="1" dirty="0" err="1"/>
              <a:t>Què</a:t>
            </a:r>
            <a:r>
              <a:rPr lang="es-ES" b="1" i="1" dirty="0"/>
              <a:t> </a:t>
            </a:r>
            <a:r>
              <a:rPr lang="es-ES" b="1" i="1" dirty="0" err="1"/>
              <a:t>diu</a:t>
            </a:r>
            <a:r>
              <a:rPr lang="es-ES" b="1" i="1" dirty="0"/>
              <a:t> la </a:t>
            </a:r>
            <a:r>
              <a:rPr lang="es-ES" b="1" i="1" dirty="0" err="1"/>
              <a:t>llei</a:t>
            </a:r>
            <a:r>
              <a:rPr lang="es-ES" b="1" i="1" dirty="0"/>
              <a:t> actual del </a:t>
            </a:r>
            <a:r>
              <a:rPr lang="es-ES" b="1" i="1" dirty="0" err="1"/>
              <a:t>vostre</a:t>
            </a:r>
            <a:r>
              <a:rPr lang="es-ES" b="1" i="1" dirty="0"/>
              <a:t> país sobre la </a:t>
            </a:r>
            <a:r>
              <a:rPr lang="es-ES" b="1" i="1" dirty="0" err="1"/>
              <a:t>capacitat</a:t>
            </a:r>
            <a:r>
              <a:rPr lang="es-ES" b="1" i="1" dirty="0"/>
              <a:t> jurídica? </a:t>
            </a:r>
            <a:endParaRPr lang="x-none" dirty="0"/>
          </a:p>
        </p:txBody>
      </p:sp>
      <p:sp>
        <p:nvSpPr>
          <p:cNvPr id="5" name="Title 1">
            <a:extLst>
              <a:ext uri="{FF2B5EF4-FFF2-40B4-BE49-F238E27FC236}">
                <a16:creationId xmlns:a16="http://schemas.microsoft.com/office/drawing/2014/main" id="{176836E3-8149-4B22-9728-9A28F0A7661B}"/>
              </a:ext>
            </a:extLst>
          </p:cNvPr>
          <p:cNvSpPr>
            <a:spLocks noGrp="1"/>
          </p:cNvSpPr>
          <p:nvPr>
            <p:ph type="title"/>
          </p:nvPr>
        </p:nvSpPr>
        <p:spPr>
          <a:xfrm>
            <a:off x="389638" y="506412"/>
            <a:ext cx="11288011" cy="427038"/>
          </a:xfrm>
        </p:spPr>
        <p:txBody>
          <a:bodyPr/>
          <a:lstStyle/>
          <a:p>
            <a:r>
              <a:rPr lang="es-ES" sz="2800" dirty="0" err="1"/>
              <a:t>Exercici</a:t>
            </a:r>
            <a:r>
              <a:rPr lang="es-ES" sz="2800" dirty="0"/>
              <a:t> 5.1: </a:t>
            </a:r>
            <a:r>
              <a:rPr lang="es-ES" sz="2800" dirty="0" err="1"/>
              <a:t>Aprofundiment</a:t>
            </a:r>
            <a:r>
              <a:rPr lang="es-ES" sz="2800" dirty="0"/>
              <a:t> en </a:t>
            </a:r>
            <a:r>
              <a:rPr lang="es-ES" sz="2800" dirty="0" err="1"/>
              <a:t>l’article</a:t>
            </a:r>
            <a:r>
              <a:rPr lang="es-ES" sz="2800" dirty="0"/>
              <a:t> 12 - Igual </a:t>
            </a:r>
            <a:r>
              <a:rPr lang="es-ES" sz="2800" dirty="0" err="1"/>
              <a:t>reconeixement</a:t>
            </a:r>
            <a:r>
              <a:rPr lang="es-ES" sz="2800" dirty="0"/>
              <a:t> </a:t>
            </a:r>
            <a:r>
              <a:rPr lang="es-ES" sz="2800" dirty="0" err="1"/>
              <a:t>com</a:t>
            </a:r>
            <a:r>
              <a:rPr lang="es-ES" sz="2800" dirty="0"/>
              <a:t> a persona </a:t>
            </a:r>
            <a:r>
              <a:rPr lang="es-ES" sz="2800" dirty="0" err="1"/>
              <a:t>davant</a:t>
            </a:r>
            <a:r>
              <a:rPr lang="es-ES" sz="2800" dirty="0"/>
              <a:t> la </a:t>
            </a:r>
            <a:r>
              <a:rPr lang="es-ES" sz="2800" dirty="0" err="1"/>
              <a:t>llei</a:t>
            </a:r>
            <a:r>
              <a:rPr lang="es-ES" sz="2800" dirty="0"/>
              <a:t> - 6</a:t>
            </a:r>
            <a:endParaRPr lang="x-none" sz="2800" dirty="0"/>
          </a:p>
        </p:txBody>
      </p:sp>
    </p:spTree>
    <p:extLst>
      <p:ext uri="{BB962C8B-B14F-4D97-AF65-F5344CB8AC3E}">
        <p14:creationId xmlns:p14="http://schemas.microsoft.com/office/powerpoint/2010/main" val="222529483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9BBE4-5CE1-4330-8A93-9671503CEB60}"/>
              </a:ext>
            </a:extLst>
          </p:cNvPr>
          <p:cNvSpPr>
            <a:spLocks noGrp="1"/>
          </p:cNvSpPr>
          <p:nvPr>
            <p:ph type="title"/>
          </p:nvPr>
        </p:nvSpPr>
        <p:spPr>
          <a:xfrm>
            <a:off x="389638" y="506412"/>
            <a:ext cx="11230861" cy="388938"/>
          </a:xfrm>
        </p:spPr>
        <p:txBody>
          <a:bodyPr/>
          <a:lstStyle/>
          <a:p>
            <a:r>
              <a:rPr lang="es-ES" sz="2800" dirty="0" err="1"/>
              <a:t>Presentació</a:t>
            </a:r>
            <a:r>
              <a:rPr lang="es-ES" sz="2800" dirty="0"/>
              <a:t>: </a:t>
            </a:r>
            <a:r>
              <a:rPr lang="es-ES" sz="2800" dirty="0" err="1"/>
              <a:t>Article</a:t>
            </a:r>
            <a:r>
              <a:rPr lang="es-ES" sz="2800" dirty="0"/>
              <a:t> 12 de la CDPD «Igual </a:t>
            </a:r>
            <a:r>
              <a:rPr lang="es-ES" sz="2800" dirty="0" err="1"/>
              <a:t>reconeixement</a:t>
            </a:r>
            <a:r>
              <a:rPr lang="es-ES" sz="2800" dirty="0"/>
              <a:t> </a:t>
            </a:r>
            <a:r>
              <a:rPr lang="es-ES" sz="2800" dirty="0" err="1"/>
              <a:t>com</a:t>
            </a:r>
            <a:r>
              <a:rPr lang="es-ES" sz="2800" dirty="0"/>
              <a:t> a persona </a:t>
            </a:r>
            <a:r>
              <a:rPr lang="es-ES" sz="2800" dirty="0" err="1"/>
              <a:t>davant</a:t>
            </a:r>
            <a:r>
              <a:rPr lang="es-ES" sz="2800" dirty="0"/>
              <a:t> la </a:t>
            </a:r>
            <a:r>
              <a:rPr lang="es-ES" sz="2800" dirty="0" err="1"/>
              <a:t>llei</a:t>
            </a:r>
            <a:r>
              <a:rPr lang="es-ES" sz="2800" dirty="0"/>
              <a:t> - 1</a:t>
            </a:r>
            <a:endParaRPr lang="x-none" sz="2800" dirty="0"/>
          </a:p>
        </p:txBody>
      </p:sp>
      <p:sp>
        <p:nvSpPr>
          <p:cNvPr id="3" name="Content Placeholder 2">
            <a:extLst>
              <a:ext uri="{FF2B5EF4-FFF2-40B4-BE49-F238E27FC236}">
                <a16:creationId xmlns:a16="http://schemas.microsoft.com/office/drawing/2014/main" id="{936AE493-5A63-4116-8153-D0FED92446E1}"/>
              </a:ext>
            </a:extLst>
          </p:cNvPr>
          <p:cNvSpPr>
            <a:spLocks noGrp="1"/>
          </p:cNvSpPr>
          <p:nvPr>
            <p:ph idx="1"/>
          </p:nvPr>
        </p:nvSpPr>
        <p:spPr>
          <a:xfrm>
            <a:off x="507205" y="1739788"/>
            <a:ext cx="11037095" cy="4500000"/>
          </a:xfrm>
        </p:spPr>
        <p:txBody>
          <a:bodyPr/>
          <a:lstStyle/>
          <a:p>
            <a:pPr marL="0" indent="0" algn="just">
              <a:buNone/>
            </a:pPr>
            <a:endParaRPr lang="x-none" dirty="0"/>
          </a:p>
          <a:p>
            <a:pPr algn="just"/>
            <a:r>
              <a:rPr lang="ca-ES" dirty="0"/>
              <a:t>L’article 12 és un dret clau de la CDPD. De fet, apuntala tota la resta de drets. Si les persones no poden exercir el seu dret a la capacitat jurídica, és molt probable que no en puguin exercir d’altres.</a:t>
            </a:r>
            <a:endParaRPr lang="x-none" dirty="0"/>
          </a:p>
          <a:p>
            <a:pPr algn="just"/>
            <a:endParaRPr lang="x-none" dirty="0"/>
          </a:p>
          <a:p>
            <a:pPr algn="just"/>
            <a:r>
              <a:rPr lang="ca-ES" dirty="0"/>
              <a:t>L’article 12 inclou diversos elements </a:t>
            </a:r>
            <a:r>
              <a:rPr lang="en-US" dirty="0"/>
              <a:t>:</a:t>
            </a:r>
            <a:endParaRPr lang="x-none" dirty="0"/>
          </a:p>
          <a:p>
            <a:pPr algn="just"/>
            <a:endParaRPr lang="x-none" dirty="0"/>
          </a:p>
        </p:txBody>
      </p:sp>
    </p:spTree>
    <p:extLst>
      <p:ext uri="{BB962C8B-B14F-4D97-AF65-F5344CB8AC3E}">
        <p14:creationId xmlns:p14="http://schemas.microsoft.com/office/powerpoint/2010/main" val="152664437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828B6D-9D8D-4B11-9C7D-E9D15B9AFD6E}"/>
              </a:ext>
            </a:extLst>
          </p:cNvPr>
          <p:cNvSpPr>
            <a:spLocks noGrp="1"/>
          </p:cNvSpPr>
          <p:nvPr>
            <p:ph idx="1"/>
          </p:nvPr>
        </p:nvSpPr>
        <p:spPr>
          <a:xfrm>
            <a:off x="507205" y="1739788"/>
            <a:ext cx="11075195" cy="4500000"/>
          </a:xfrm>
        </p:spPr>
        <p:txBody>
          <a:bodyPr/>
          <a:lstStyle/>
          <a:p>
            <a:pPr algn="just"/>
            <a:endParaRPr lang="en-US" dirty="0"/>
          </a:p>
          <a:p>
            <a:pPr algn="just"/>
            <a:r>
              <a:rPr lang="ca-ES" dirty="0"/>
              <a:t>L’article 12 exigeix el reconeixement de les persones amb discapacitat davant la llei. </a:t>
            </a:r>
          </a:p>
          <a:p>
            <a:pPr algn="just"/>
            <a:r>
              <a:rPr lang="ca-ES" dirty="0"/>
              <a:t>Això implica que han d’estar protegides i gaudir dels beneficis de totes les lleis d’un país en igualtat de condicions amb la resta de persones. </a:t>
            </a:r>
            <a:endParaRPr lang="es-ES" dirty="0"/>
          </a:p>
          <a:p>
            <a:pPr marL="0" indent="0" algn="just">
              <a:buNone/>
            </a:pPr>
            <a:endParaRPr lang="x-none" dirty="0"/>
          </a:p>
          <a:p>
            <a:pPr algn="just"/>
            <a:endParaRPr lang="x-none" dirty="0"/>
          </a:p>
        </p:txBody>
      </p:sp>
      <p:sp>
        <p:nvSpPr>
          <p:cNvPr id="6" name="Text Placeholder 5">
            <a:extLst>
              <a:ext uri="{FF2B5EF4-FFF2-40B4-BE49-F238E27FC236}">
                <a16:creationId xmlns:a16="http://schemas.microsoft.com/office/drawing/2014/main" id="{765BCFF2-48EE-B541-9CE1-490F1ED35A27}"/>
              </a:ext>
            </a:extLst>
          </p:cNvPr>
          <p:cNvSpPr>
            <a:spLocks noGrp="1"/>
          </p:cNvSpPr>
          <p:nvPr>
            <p:ph type="body" sz="quarter" idx="13"/>
          </p:nvPr>
        </p:nvSpPr>
        <p:spPr>
          <a:xfrm>
            <a:off x="507207" y="1375820"/>
            <a:ext cx="11174400" cy="360000"/>
          </a:xfrm>
        </p:spPr>
        <p:txBody>
          <a:bodyPr/>
          <a:lstStyle/>
          <a:p>
            <a:pPr lvl="0"/>
            <a:r>
              <a:rPr lang="en-GB" dirty="0"/>
              <a:t> Element 1: </a:t>
            </a:r>
            <a:r>
              <a:rPr lang="ca-ES" dirty="0"/>
              <a:t>Igual reconeixement com a persona davant la llei  </a:t>
            </a:r>
            <a:endParaRPr lang="es-ES" dirty="0"/>
          </a:p>
        </p:txBody>
      </p:sp>
      <p:sp>
        <p:nvSpPr>
          <p:cNvPr id="7" name="Title 1">
            <a:extLst>
              <a:ext uri="{FF2B5EF4-FFF2-40B4-BE49-F238E27FC236}">
                <a16:creationId xmlns:a16="http://schemas.microsoft.com/office/drawing/2014/main" id="{9319BBE4-5CE1-4330-8A93-9671503CEB60}"/>
              </a:ext>
            </a:extLst>
          </p:cNvPr>
          <p:cNvSpPr>
            <a:spLocks noGrp="1"/>
          </p:cNvSpPr>
          <p:nvPr>
            <p:ph type="title"/>
          </p:nvPr>
        </p:nvSpPr>
        <p:spPr>
          <a:xfrm>
            <a:off x="389638" y="506412"/>
            <a:ext cx="11230861" cy="388938"/>
          </a:xfrm>
        </p:spPr>
        <p:txBody>
          <a:bodyPr/>
          <a:lstStyle/>
          <a:p>
            <a:r>
              <a:rPr lang="es-ES" sz="2800" dirty="0" err="1"/>
              <a:t>Presentació</a:t>
            </a:r>
            <a:r>
              <a:rPr lang="es-ES" sz="2800" dirty="0"/>
              <a:t>: </a:t>
            </a:r>
            <a:r>
              <a:rPr lang="es-ES" sz="2800" dirty="0" err="1"/>
              <a:t>Article</a:t>
            </a:r>
            <a:r>
              <a:rPr lang="es-ES" sz="2800" dirty="0"/>
              <a:t> 12 de la CDPD «Igual </a:t>
            </a:r>
            <a:r>
              <a:rPr lang="es-ES" sz="2800" dirty="0" err="1"/>
              <a:t>reconeixement</a:t>
            </a:r>
            <a:r>
              <a:rPr lang="es-ES" sz="2800" dirty="0"/>
              <a:t> </a:t>
            </a:r>
            <a:r>
              <a:rPr lang="es-ES" sz="2800" dirty="0" err="1"/>
              <a:t>com</a:t>
            </a:r>
            <a:r>
              <a:rPr lang="es-ES" sz="2800" dirty="0"/>
              <a:t> a persona </a:t>
            </a:r>
            <a:r>
              <a:rPr lang="es-ES" sz="2800" dirty="0" err="1"/>
              <a:t>davant</a:t>
            </a:r>
            <a:r>
              <a:rPr lang="es-ES" sz="2800" dirty="0"/>
              <a:t> la </a:t>
            </a:r>
            <a:r>
              <a:rPr lang="es-ES" sz="2800" dirty="0" err="1"/>
              <a:t>llei</a:t>
            </a:r>
            <a:r>
              <a:rPr lang="es-ES" sz="2800" dirty="0"/>
              <a:t> - 2</a:t>
            </a:r>
            <a:endParaRPr lang="x-none" sz="2800" dirty="0"/>
          </a:p>
        </p:txBody>
      </p:sp>
    </p:spTree>
    <p:extLst>
      <p:ext uri="{BB962C8B-B14F-4D97-AF65-F5344CB8AC3E}">
        <p14:creationId xmlns:p14="http://schemas.microsoft.com/office/powerpoint/2010/main" val="173990220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0053AD-9E57-40A8-BA22-7091C3A593FD}"/>
              </a:ext>
            </a:extLst>
          </p:cNvPr>
          <p:cNvSpPr>
            <a:spLocks noGrp="1"/>
          </p:cNvSpPr>
          <p:nvPr>
            <p:ph idx="1"/>
          </p:nvPr>
        </p:nvSpPr>
        <p:spPr>
          <a:xfrm>
            <a:off x="507205" y="1790700"/>
            <a:ext cx="11175995" cy="4449088"/>
          </a:xfrm>
        </p:spPr>
        <p:txBody>
          <a:bodyPr/>
          <a:lstStyle/>
          <a:p>
            <a:pPr algn="just"/>
            <a:r>
              <a:rPr lang="ca-ES" sz="2100" dirty="0"/>
              <a:t>Segons l’article 12, les persones amb discapacitat tenen dret a decidir per elles mateixes i a exercir plenament del seu dret a la capacitat jurídica. Inclou</a:t>
            </a:r>
            <a:r>
              <a:rPr lang="en-US" sz="2100" dirty="0"/>
              <a:t>:</a:t>
            </a:r>
            <a:endParaRPr lang="x-none" sz="2100" dirty="0"/>
          </a:p>
          <a:p>
            <a:pPr lvl="2" algn="just"/>
            <a:r>
              <a:rPr lang="fr-FR" sz="2100" dirty="0"/>
              <a:t>el </a:t>
            </a:r>
            <a:r>
              <a:rPr lang="fr-FR" sz="2100" dirty="0" err="1"/>
              <a:t>dret</a:t>
            </a:r>
            <a:r>
              <a:rPr lang="fr-FR" sz="2100" dirty="0"/>
              <a:t> a </a:t>
            </a:r>
            <a:r>
              <a:rPr lang="fr-FR" sz="2100" u="sng" dirty="0"/>
              <a:t>tenir</a:t>
            </a:r>
            <a:r>
              <a:rPr lang="fr-FR" sz="2100" dirty="0"/>
              <a:t> </a:t>
            </a:r>
            <a:r>
              <a:rPr lang="fr-FR" sz="2100" dirty="0" err="1"/>
              <a:t>drets</a:t>
            </a:r>
            <a:r>
              <a:rPr lang="fr-FR" sz="2100" dirty="0"/>
              <a:t>,  </a:t>
            </a:r>
          </a:p>
          <a:p>
            <a:pPr lvl="2" algn="just"/>
            <a:r>
              <a:rPr lang="fr-FR" sz="2100" dirty="0"/>
              <a:t>el </a:t>
            </a:r>
            <a:r>
              <a:rPr lang="fr-FR" sz="2100" dirty="0" err="1"/>
              <a:t>dret</a:t>
            </a:r>
            <a:r>
              <a:rPr lang="fr-FR" sz="2100" dirty="0"/>
              <a:t> a </a:t>
            </a:r>
            <a:r>
              <a:rPr lang="fr-FR" sz="2100" u="sng" dirty="0" err="1"/>
              <a:t>exercir</a:t>
            </a:r>
            <a:r>
              <a:rPr lang="fr-FR" sz="2100" dirty="0"/>
              <a:t> </a:t>
            </a:r>
            <a:r>
              <a:rPr lang="fr-FR" sz="2100" dirty="0" err="1"/>
              <a:t>aquests</a:t>
            </a:r>
            <a:r>
              <a:rPr lang="fr-FR" sz="2100" dirty="0"/>
              <a:t> </a:t>
            </a:r>
            <a:r>
              <a:rPr lang="fr-FR" sz="2100" dirty="0" err="1"/>
              <a:t>drets</a:t>
            </a:r>
            <a:endParaRPr lang="fr-FR" sz="2100" dirty="0"/>
          </a:p>
          <a:p>
            <a:r>
              <a:rPr lang="ca-ES" sz="2100" dirty="0"/>
              <a:t>El dret a la capacitat jurídica rep sovint el nom de «</a:t>
            </a:r>
            <a:r>
              <a:rPr lang="ca-ES" sz="2100" b="1" dirty="0"/>
              <a:t>dret a decidir</a:t>
            </a:r>
            <a:r>
              <a:rPr lang="ca-ES" sz="2100" dirty="0"/>
              <a:t>». </a:t>
            </a:r>
            <a:endParaRPr lang="es-ES" sz="2100" dirty="0"/>
          </a:p>
          <a:p>
            <a:pPr algn="just"/>
            <a:r>
              <a:rPr lang="ca-ES" sz="2000" dirty="0"/>
              <a:t>La CDPD estableix que les persones amb discapacitat tenen dret a decidir en tots els àmbits de la vida, incloent-hi </a:t>
            </a:r>
            <a:r>
              <a:rPr lang="en-US" sz="2100" dirty="0"/>
              <a:t>: </a:t>
            </a:r>
            <a:endParaRPr lang="x-none" sz="2100"/>
          </a:p>
          <a:p>
            <a:pPr lvl="2" algn="just"/>
            <a:r>
              <a:rPr lang="es-ES" sz="2100" b="1" dirty="0" err="1"/>
              <a:t>decisions</a:t>
            </a:r>
            <a:r>
              <a:rPr lang="es-ES" sz="2100" b="1" dirty="0"/>
              <a:t> </a:t>
            </a:r>
            <a:r>
              <a:rPr lang="es-ES" sz="2100" b="1" dirty="0" err="1"/>
              <a:t>formals</a:t>
            </a:r>
            <a:r>
              <a:rPr lang="es-ES" sz="2100" b="1" dirty="0"/>
              <a:t>: </a:t>
            </a:r>
            <a:r>
              <a:rPr lang="es-ES" sz="2100" dirty="0"/>
              <a:t>signar contractes, casar-se, adquirir </a:t>
            </a:r>
            <a:r>
              <a:rPr lang="es-ES" sz="2100" dirty="0" err="1"/>
              <a:t>propietats</a:t>
            </a:r>
            <a:r>
              <a:rPr lang="es-ES" sz="2100" dirty="0"/>
              <a:t>, donar el </a:t>
            </a:r>
            <a:r>
              <a:rPr lang="es-ES" sz="2100" dirty="0" err="1"/>
              <a:t>seu</a:t>
            </a:r>
            <a:r>
              <a:rPr lang="es-ES" sz="2100" dirty="0"/>
              <a:t> </a:t>
            </a:r>
            <a:r>
              <a:rPr lang="es-ES" sz="2100" dirty="0" err="1"/>
              <a:t>consentiment</a:t>
            </a:r>
            <a:r>
              <a:rPr lang="es-ES" sz="2100" dirty="0"/>
              <a:t> a </a:t>
            </a:r>
            <a:r>
              <a:rPr lang="es-ES" sz="2100" dirty="0" err="1"/>
              <a:t>tractaments</a:t>
            </a:r>
            <a:r>
              <a:rPr lang="es-ES" sz="2100" dirty="0"/>
              <a:t>, etc. </a:t>
            </a:r>
          </a:p>
          <a:p>
            <a:pPr lvl="2" algn="just"/>
            <a:r>
              <a:rPr lang="es-ES" sz="2100" b="1" dirty="0" err="1"/>
              <a:t>decisions</a:t>
            </a:r>
            <a:r>
              <a:rPr lang="es-ES" sz="2100" b="1" dirty="0"/>
              <a:t> </a:t>
            </a:r>
            <a:r>
              <a:rPr lang="es-ES" sz="2100" b="1" dirty="0" err="1"/>
              <a:t>informals</a:t>
            </a:r>
            <a:r>
              <a:rPr lang="es-ES" sz="2100" b="1" dirty="0"/>
              <a:t> </a:t>
            </a:r>
            <a:r>
              <a:rPr lang="es-ES" sz="2100" dirty="0"/>
              <a:t>del </a:t>
            </a:r>
            <a:r>
              <a:rPr lang="es-ES" sz="2100" dirty="0" err="1"/>
              <a:t>dia</a:t>
            </a:r>
            <a:r>
              <a:rPr lang="es-ES" sz="2100" dirty="0"/>
              <a:t> a </a:t>
            </a:r>
            <a:r>
              <a:rPr lang="es-ES" sz="2100" dirty="0" err="1"/>
              <a:t>dia</a:t>
            </a:r>
            <a:r>
              <a:rPr lang="es-ES" sz="2100" dirty="0"/>
              <a:t>: decidir quina roba portar, </a:t>
            </a:r>
            <a:r>
              <a:rPr lang="es-ES" sz="2100" dirty="0" err="1"/>
              <a:t>què</a:t>
            </a:r>
            <a:r>
              <a:rPr lang="es-ES" sz="2100" dirty="0"/>
              <a:t> </a:t>
            </a:r>
            <a:r>
              <a:rPr lang="es-ES" sz="2100" dirty="0" err="1"/>
              <a:t>menjar</a:t>
            </a:r>
            <a:r>
              <a:rPr lang="es-ES" sz="2100" dirty="0"/>
              <a:t>, </a:t>
            </a:r>
            <a:r>
              <a:rPr lang="es-ES" sz="2100" dirty="0" err="1"/>
              <a:t>quines</a:t>
            </a:r>
            <a:r>
              <a:rPr lang="es-ES" sz="2100" dirty="0"/>
              <a:t> </a:t>
            </a:r>
            <a:r>
              <a:rPr lang="es-ES" sz="2100" dirty="0" err="1"/>
              <a:t>activitats</a:t>
            </a:r>
            <a:r>
              <a:rPr lang="es-ES" sz="2100" dirty="0"/>
              <a:t> </a:t>
            </a:r>
            <a:r>
              <a:rPr lang="es-ES" sz="2100" dirty="0" err="1"/>
              <a:t>fer</a:t>
            </a:r>
            <a:r>
              <a:rPr lang="es-ES" sz="2100" dirty="0"/>
              <a:t>, </a:t>
            </a:r>
            <a:r>
              <a:rPr lang="es-ES" sz="2100" dirty="0" err="1"/>
              <a:t>quines</a:t>
            </a:r>
            <a:r>
              <a:rPr lang="es-ES" sz="2100" dirty="0"/>
              <a:t> </a:t>
            </a:r>
            <a:r>
              <a:rPr lang="es-ES" sz="2100" dirty="0" err="1"/>
              <a:t>relacions</a:t>
            </a:r>
            <a:r>
              <a:rPr lang="es-ES" sz="2100" dirty="0"/>
              <a:t> </a:t>
            </a:r>
            <a:r>
              <a:rPr lang="es-ES" sz="2100" dirty="0" err="1"/>
              <a:t>personals</a:t>
            </a:r>
            <a:r>
              <a:rPr lang="es-ES" sz="2100" dirty="0"/>
              <a:t> </a:t>
            </a:r>
            <a:r>
              <a:rPr lang="es-ES" sz="2100" dirty="0" err="1"/>
              <a:t>tenir</a:t>
            </a:r>
            <a:r>
              <a:rPr lang="es-ES" sz="2100" dirty="0"/>
              <a:t>, etc. </a:t>
            </a:r>
          </a:p>
          <a:p>
            <a:pPr marL="346075" lvl="2" indent="0" algn="just">
              <a:buNone/>
            </a:pPr>
            <a:endParaRPr lang="x-none" sz="2100" dirty="0"/>
          </a:p>
        </p:txBody>
      </p:sp>
      <p:sp>
        <p:nvSpPr>
          <p:cNvPr id="9" name="Text Placeholder 8">
            <a:extLst>
              <a:ext uri="{FF2B5EF4-FFF2-40B4-BE49-F238E27FC236}">
                <a16:creationId xmlns:a16="http://schemas.microsoft.com/office/drawing/2014/main" id="{D661A7C8-A330-F94F-9550-F8223963AC46}"/>
              </a:ext>
            </a:extLst>
          </p:cNvPr>
          <p:cNvSpPr>
            <a:spLocks noGrp="1"/>
          </p:cNvSpPr>
          <p:nvPr>
            <p:ph type="body" sz="quarter" idx="13"/>
          </p:nvPr>
        </p:nvSpPr>
        <p:spPr>
          <a:xfrm>
            <a:off x="507207" y="1375821"/>
            <a:ext cx="11174400" cy="360000"/>
          </a:xfrm>
        </p:spPr>
        <p:txBody>
          <a:bodyPr/>
          <a:lstStyle/>
          <a:p>
            <a:pPr lvl="0"/>
            <a:r>
              <a:rPr lang="en-GB" dirty="0"/>
              <a:t>Element 2: </a:t>
            </a:r>
            <a:r>
              <a:rPr lang="ca-ES" dirty="0"/>
              <a:t>Capacitat jurídica i dret a decidir </a:t>
            </a:r>
            <a:r>
              <a:rPr lang="en-GB" dirty="0"/>
              <a:t>(a)</a:t>
            </a:r>
            <a:endParaRPr lang="en-US" dirty="0"/>
          </a:p>
        </p:txBody>
      </p:sp>
      <p:sp>
        <p:nvSpPr>
          <p:cNvPr id="6" name="Title 1">
            <a:extLst>
              <a:ext uri="{FF2B5EF4-FFF2-40B4-BE49-F238E27FC236}">
                <a16:creationId xmlns:a16="http://schemas.microsoft.com/office/drawing/2014/main" id="{9319BBE4-5CE1-4330-8A93-9671503CEB60}"/>
              </a:ext>
            </a:extLst>
          </p:cNvPr>
          <p:cNvSpPr>
            <a:spLocks noGrp="1"/>
          </p:cNvSpPr>
          <p:nvPr>
            <p:ph type="title"/>
          </p:nvPr>
        </p:nvSpPr>
        <p:spPr>
          <a:xfrm>
            <a:off x="389638" y="506412"/>
            <a:ext cx="11230861" cy="388938"/>
          </a:xfrm>
        </p:spPr>
        <p:txBody>
          <a:bodyPr/>
          <a:lstStyle/>
          <a:p>
            <a:r>
              <a:rPr lang="es-ES" sz="2800" dirty="0" err="1"/>
              <a:t>Presentació</a:t>
            </a:r>
            <a:r>
              <a:rPr lang="es-ES" sz="2800" dirty="0"/>
              <a:t>: </a:t>
            </a:r>
            <a:r>
              <a:rPr lang="es-ES" sz="2800" dirty="0" err="1"/>
              <a:t>Article</a:t>
            </a:r>
            <a:r>
              <a:rPr lang="es-ES" sz="2800" dirty="0"/>
              <a:t> 12 de la CDPD «Igual </a:t>
            </a:r>
            <a:r>
              <a:rPr lang="es-ES" sz="2800" dirty="0" err="1"/>
              <a:t>reconeixement</a:t>
            </a:r>
            <a:r>
              <a:rPr lang="es-ES" sz="2800" dirty="0"/>
              <a:t> </a:t>
            </a:r>
            <a:r>
              <a:rPr lang="es-ES" sz="2800" dirty="0" err="1"/>
              <a:t>com</a:t>
            </a:r>
            <a:r>
              <a:rPr lang="es-ES" sz="2800" dirty="0"/>
              <a:t> a persona </a:t>
            </a:r>
            <a:r>
              <a:rPr lang="es-ES" sz="2800" dirty="0" err="1"/>
              <a:t>davant</a:t>
            </a:r>
            <a:r>
              <a:rPr lang="es-ES" sz="2800" dirty="0"/>
              <a:t> la </a:t>
            </a:r>
            <a:r>
              <a:rPr lang="es-ES" sz="2800" dirty="0" err="1"/>
              <a:t>llei</a:t>
            </a:r>
            <a:r>
              <a:rPr lang="es-ES" sz="2800" dirty="0"/>
              <a:t> - 3</a:t>
            </a:r>
            <a:endParaRPr lang="x-none" sz="2800" dirty="0"/>
          </a:p>
        </p:txBody>
      </p:sp>
    </p:spTree>
    <p:extLst>
      <p:ext uri="{BB962C8B-B14F-4D97-AF65-F5344CB8AC3E}">
        <p14:creationId xmlns:p14="http://schemas.microsoft.com/office/powerpoint/2010/main" val="202247807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68C1D9-8DA1-4E97-9D42-D613DC437003}"/>
              </a:ext>
            </a:extLst>
          </p:cNvPr>
          <p:cNvSpPr>
            <a:spLocks noGrp="1"/>
          </p:cNvSpPr>
          <p:nvPr>
            <p:ph idx="1"/>
          </p:nvPr>
        </p:nvSpPr>
        <p:spPr>
          <a:xfrm>
            <a:off x="666750" y="1828800"/>
            <a:ext cx="10972800" cy="4476750"/>
          </a:xfrm>
        </p:spPr>
        <p:txBody>
          <a:bodyPr/>
          <a:lstStyle/>
          <a:p>
            <a:pPr algn="just"/>
            <a:r>
              <a:rPr lang="ca-ES" sz="2000" dirty="0"/>
              <a:t>Lleis relatives a la salut mental, a la tutela i a altres aspectes priven les persones amb discapacitat psicosocial, intel·lectual o cognitiva d’adoptar </a:t>
            </a:r>
            <a:r>
              <a:rPr lang="ca-ES" sz="2000" b="1" dirty="0"/>
              <a:t>decisions formals</a:t>
            </a:r>
            <a:r>
              <a:rPr lang="en-US" sz="2000" dirty="0"/>
              <a:t>. </a:t>
            </a:r>
          </a:p>
          <a:p>
            <a:pPr lvl="3" algn="just"/>
            <a:r>
              <a:rPr lang="ca-ES" sz="2000" dirty="0"/>
              <a:t>Aquestes decisions acostumen a recaure en tutors designats per les autoritats, en els professionals de la salut mental i altres àmbits i en les famílies.</a:t>
            </a:r>
          </a:p>
          <a:p>
            <a:pPr lvl="3" algn="just"/>
            <a:r>
              <a:rPr lang="ca-ES" sz="2000" dirty="0"/>
              <a:t>La presa de decisions derivada rep diversos noms a diversos països (com ara tutela, tuïció, decisió subrogada, supervisió, mentoria, etc.).</a:t>
            </a:r>
            <a:endParaRPr lang="en-US" sz="2000" dirty="0"/>
          </a:p>
          <a:p>
            <a:pPr lvl="3" algn="just"/>
            <a:r>
              <a:rPr lang="ca-ES" sz="2000" dirty="0"/>
              <a:t>Les lleis permeten als professionals de la salut mental o altres persones prendre decisions en nom de les persones amb discapacitat, fins i tot en contra de la seva voluntat</a:t>
            </a:r>
            <a:r>
              <a:rPr lang="es-ES" sz="2000" dirty="0"/>
              <a:t>.</a:t>
            </a:r>
          </a:p>
          <a:p>
            <a:pPr algn="just"/>
            <a:r>
              <a:rPr lang="ca-ES" sz="2000" dirty="0"/>
              <a:t>Les persones amb discapacitat psicosocial, intel·lectual o cognitiva també es poden veure privades del dret a prendre decisions informals en el </a:t>
            </a:r>
            <a:r>
              <a:rPr lang="ca-ES" sz="2000" b="1" dirty="0"/>
              <a:t>dia a dia</a:t>
            </a:r>
            <a:r>
              <a:rPr lang="ca-ES" sz="2000" dirty="0"/>
              <a:t>.</a:t>
            </a:r>
          </a:p>
          <a:p>
            <a:pPr algn="just"/>
            <a:r>
              <a:rPr lang="ca-ES" sz="2000" dirty="0"/>
              <a:t> La presa d’aquestes decisions pot recaure en altres persones, en particular en les famílies i altres cuidadors</a:t>
            </a:r>
            <a:endParaRPr lang="x-none" sz="2000" dirty="0"/>
          </a:p>
        </p:txBody>
      </p:sp>
      <p:sp>
        <p:nvSpPr>
          <p:cNvPr id="7" name="Title 1">
            <a:extLst>
              <a:ext uri="{FF2B5EF4-FFF2-40B4-BE49-F238E27FC236}">
                <a16:creationId xmlns:a16="http://schemas.microsoft.com/office/drawing/2014/main" id="{9319BBE4-5CE1-4330-8A93-9671503CEB60}"/>
              </a:ext>
            </a:extLst>
          </p:cNvPr>
          <p:cNvSpPr>
            <a:spLocks noGrp="1"/>
          </p:cNvSpPr>
          <p:nvPr>
            <p:ph type="title"/>
          </p:nvPr>
        </p:nvSpPr>
        <p:spPr>
          <a:xfrm>
            <a:off x="389638" y="506412"/>
            <a:ext cx="11230861" cy="388938"/>
          </a:xfrm>
        </p:spPr>
        <p:txBody>
          <a:bodyPr/>
          <a:lstStyle/>
          <a:p>
            <a:r>
              <a:rPr lang="es-ES" sz="2800" dirty="0" err="1"/>
              <a:t>Presentació</a:t>
            </a:r>
            <a:r>
              <a:rPr lang="es-ES" sz="2800" dirty="0"/>
              <a:t>: </a:t>
            </a:r>
            <a:r>
              <a:rPr lang="es-ES" sz="2800" dirty="0" err="1"/>
              <a:t>Article</a:t>
            </a:r>
            <a:r>
              <a:rPr lang="es-ES" sz="2800" dirty="0"/>
              <a:t> 12 de la CDPD «Igual </a:t>
            </a:r>
            <a:r>
              <a:rPr lang="es-ES" sz="2800" dirty="0" err="1"/>
              <a:t>reconeixement</a:t>
            </a:r>
            <a:r>
              <a:rPr lang="es-ES" sz="2800" dirty="0"/>
              <a:t> </a:t>
            </a:r>
            <a:r>
              <a:rPr lang="es-ES" sz="2800" dirty="0" err="1"/>
              <a:t>com</a:t>
            </a:r>
            <a:r>
              <a:rPr lang="es-ES" sz="2800" dirty="0"/>
              <a:t> a persona </a:t>
            </a:r>
            <a:r>
              <a:rPr lang="es-ES" sz="2800" dirty="0" err="1"/>
              <a:t>davant</a:t>
            </a:r>
            <a:r>
              <a:rPr lang="es-ES" sz="2800" dirty="0"/>
              <a:t> la </a:t>
            </a:r>
            <a:r>
              <a:rPr lang="es-ES" sz="2800" dirty="0" err="1"/>
              <a:t>llei</a:t>
            </a:r>
            <a:r>
              <a:rPr lang="es-ES" sz="2800" dirty="0"/>
              <a:t> - 4</a:t>
            </a:r>
            <a:endParaRPr lang="x-none" sz="2800" dirty="0"/>
          </a:p>
        </p:txBody>
      </p:sp>
      <p:sp>
        <p:nvSpPr>
          <p:cNvPr id="8" name="Text Placeholder 8">
            <a:extLst>
              <a:ext uri="{FF2B5EF4-FFF2-40B4-BE49-F238E27FC236}">
                <a16:creationId xmlns:a16="http://schemas.microsoft.com/office/drawing/2014/main" id="{D661A7C8-A330-F94F-9550-F8223963AC46}"/>
              </a:ext>
            </a:extLst>
          </p:cNvPr>
          <p:cNvSpPr>
            <a:spLocks noGrp="1"/>
          </p:cNvSpPr>
          <p:nvPr>
            <p:ph type="body" sz="quarter" idx="13"/>
          </p:nvPr>
        </p:nvSpPr>
        <p:spPr>
          <a:xfrm>
            <a:off x="507207" y="1375821"/>
            <a:ext cx="11174400" cy="360000"/>
          </a:xfrm>
        </p:spPr>
        <p:txBody>
          <a:bodyPr/>
          <a:lstStyle/>
          <a:p>
            <a:r>
              <a:rPr lang="en-GB" dirty="0"/>
              <a:t>Element 2: </a:t>
            </a:r>
            <a:r>
              <a:rPr lang="ca-ES" dirty="0"/>
              <a:t>Capacitat jurídica i dret a decidir </a:t>
            </a:r>
            <a:r>
              <a:rPr lang="en-GB" dirty="0"/>
              <a:t>(b)</a:t>
            </a:r>
            <a:endParaRPr lang="en-US" dirty="0"/>
          </a:p>
        </p:txBody>
      </p:sp>
    </p:spTree>
    <p:extLst>
      <p:ext uri="{BB962C8B-B14F-4D97-AF65-F5344CB8AC3E}">
        <p14:creationId xmlns:p14="http://schemas.microsoft.com/office/powerpoint/2010/main" val="414210213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F736B9-02FC-43B0-A645-5C9A337AFB78}"/>
              </a:ext>
            </a:extLst>
          </p:cNvPr>
          <p:cNvSpPr>
            <a:spLocks noGrp="1"/>
          </p:cNvSpPr>
          <p:nvPr>
            <p:ph idx="1"/>
          </p:nvPr>
        </p:nvSpPr>
        <p:spPr/>
        <p:txBody>
          <a:bodyPr/>
          <a:lstStyle/>
          <a:p>
            <a:pPr algn="just"/>
            <a:r>
              <a:rPr lang="ca-ES" sz="2100" dirty="0"/>
              <a:t>Prendre decisions pròpies és quelcom que moltes persones donen per suposat. No obstant això, sovint no és una realitat per a les persones amb discapacitat</a:t>
            </a:r>
            <a:r>
              <a:rPr lang="en-US" sz="2100" dirty="0"/>
              <a:t>.</a:t>
            </a:r>
          </a:p>
          <a:p>
            <a:pPr algn="just"/>
            <a:r>
              <a:rPr lang="ca-ES" sz="2100" dirty="0"/>
              <a:t>És profundament incapacitant negar a les persones l’oportunitat i el dret a decidir en la seva vida</a:t>
            </a:r>
            <a:r>
              <a:rPr lang="en-US" sz="2100" dirty="0"/>
              <a:t>. </a:t>
            </a:r>
          </a:p>
          <a:p>
            <a:pPr algn="just"/>
            <a:r>
              <a:rPr lang="ca-ES" sz="2100" dirty="0"/>
              <a:t>Per què és important el dret a decidir</a:t>
            </a:r>
            <a:r>
              <a:rPr lang="es-ES" sz="2100" dirty="0"/>
              <a:t>?</a:t>
            </a:r>
            <a:endParaRPr lang="en-US" sz="2100" dirty="0"/>
          </a:p>
          <a:p>
            <a:pPr lvl="2" algn="just"/>
            <a:r>
              <a:rPr lang="es-ES" sz="2100" dirty="0" err="1"/>
              <a:t>Permet</a:t>
            </a:r>
            <a:r>
              <a:rPr lang="es-ES" sz="2100" dirty="0"/>
              <a:t> a les persones controlar la </a:t>
            </a:r>
            <a:r>
              <a:rPr lang="es-ES" sz="2100" dirty="0" err="1"/>
              <a:t>seva</a:t>
            </a:r>
            <a:r>
              <a:rPr lang="es-ES" sz="2100" dirty="0"/>
              <a:t> </a:t>
            </a:r>
            <a:r>
              <a:rPr lang="es-ES" sz="2100" dirty="0" err="1"/>
              <a:t>pròpia</a:t>
            </a:r>
            <a:r>
              <a:rPr lang="es-ES" sz="2100" dirty="0"/>
              <a:t> vida. </a:t>
            </a:r>
          </a:p>
          <a:p>
            <a:pPr lvl="2" algn="just"/>
            <a:r>
              <a:rPr lang="es-ES" sz="2100" dirty="0" err="1"/>
              <a:t>Permet</a:t>
            </a:r>
            <a:r>
              <a:rPr lang="es-ES" sz="2100" dirty="0"/>
              <a:t> a les persones ser </a:t>
            </a:r>
            <a:r>
              <a:rPr lang="es-ES" sz="2100" dirty="0" err="1"/>
              <a:t>membres</a:t>
            </a:r>
            <a:r>
              <a:rPr lang="es-ES" sz="2100" dirty="0"/>
              <a:t> en plenitud de la </a:t>
            </a:r>
            <a:r>
              <a:rPr lang="es-ES" sz="2100" dirty="0" err="1"/>
              <a:t>seva</a:t>
            </a:r>
            <a:r>
              <a:rPr lang="es-ES" sz="2100" dirty="0"/>
              <a:t> </a:t>
            </a:r>
            <a:r>
              <a:rPr lang="es-ES" sz="2100" dirty="0" err="1"/>
              <a:t>comunitat</a:t>
            </a:r>
            <a:r>
              <a:rPr lang="es-ES" sz="2100" dirty="0"/>
              <a:t> i ser </a:t>
            </a:r>
            <a:r>
              <a:rPr lang="es-ES" sz="2100" dirty="0" err="1"/>
              <a:t>respectades</a:t>
            </a:r>
            <a:r>
              <a:rPr lang="es-ES" sz="2100" dirty="0"/>
              <a:t> </a:t>
            </a:r>
            <a:r>
              <a:rPr lang="es-ES" sz="2100" dirty="0" err="1"/>
              <a:t>com</a:t>
            </a:r>
            <a:r>
              <a:rPr lang="es-ES" sz="2100" dirty="0"/>
              <a:t> a </a:t>
            </a:r>
            <a:r>
              <a:rPr lang="es-ES" sz="2100" dirty="0" err="1"/>
              <a:t>tals</a:t>
            </a:r>
            <a:r>
              <a:rPr lang="es-ES" sz="2100" dirty="0"/>
              <a:t> </a:t>
            </a:r>
            <a:r>
              <a:rPr lang="es-ES" sz="2100" dirty="0" err="1"/>
              <a:t>pels</a:t>
            </a:r>
            <a:r>
              <a:rPr lang="es-ES" sz="2100" dirty="0"/>
              <a:t> </a:t>
            </a:r>
            <a:r>
              <a:rPr lang="es-ES" sz="2100" dirty="0" err="1"/>
              <a:t>altres</a:t>
            </a:r>
            <a:r>
              <a:rPr lang="es-ES" sz="2100" dirty="0"/>
              <a:t>. </a:t>
            </a:r>
          </a:p>
          <a:p>
            <a:pPr lvl="2" algn="just"/>
            <a:r>
              <a:rPr lang="es-ES" sz="2100" dirty="0" err="1"/>
              <a:t>Permet</a:t>
            </a:r>
            <a:r>
              <a:rPr lang="es-ES" sz="2100" dirty="0"/>
              <a:t> a les persones </a:t>
            </a:r>
            <a:r>
              <a:rPr lang="es-ES" sz="2100" dirty="0" err="1"/>
              <a:t>defensar</a:t>
            </a:r>
            <a:r>
              <a:rPr lang="es-ES" sz="2100" dirty="0"/>
              <a:t>-se </a:t>
            </a:r>
            <a:r>
              <a:rPr lang="es-ES" sz="2100" dirty="0" err="1"/>
              <a:t>millor</a:t>
            </a:r>
            <a:r>
              <a:rPr lang="es-ES" sz="2100" dirty="0"/>
              <a:t> </a:t>
            </a:r>
            <a:r>
              <a:rPr lang="es-ES" sz="2100" dirty="0" err="1"/>
              <a:t>dels</a:t>
            </a:r>
            <a:r>
              <a:rPr lang="es-ES" sz="2100" dirty="0"/>
              <a:t> abusos, </a:t>
            </a:r>
            <a:r>
              <a:rPr lang="es-ES" sz="2100" dirty="0" err="1"/>
              <a:t>l’explotació</a:t>
            </a:r>
            <a:r>
              <a:rPr lang="es-ES" sz="2100" dirty="0"/>
              <a:t> i la </a:t>
            </a:r>
            <a:r>
              <a:rPr lang="es-ES" sz="2100" dirty="0" err="1"/>
              <a:t>discriminació</a:t>
            </a:r>
            <a:r>
              <a:rPr lang="es-ES" sz="2100" dirty="0"/>
              <a:t>. </a:t>
            </a:r>
          </a:p>
          <a:p>
            <a:pPr lvl="2" algn="just"/>
            <a:r>
              <a:rPr lang="es-ES" sz="2100" dirty="0" err="1"/>
              <a:t>Transmet</a:t>
            </a:r>
            <a:r>
              <a:rPr lang="es-ES" sz="2100" dirty="0"/>
              <a:t> a </a:t>
            </a:r>
            <a:r>
              <a:rPr lang="es-ES" sz="2100" dirty="0" err="1"/>
              <a:t>tothom</a:t>
            </a:r>
            <a:r>
              <a:rPr lang="es-ES" sz="2100" dirty="0"/>
              <a:t> el </a:t>
            </a:r>
            <a:r>
              <a:rPr lang="es-ES" sz="2100" dirty="0" err="1"/>
              <a:t>missatge</a:t>
            </a:r>
            <a:r>
              <a:rPr lang="es-ES" sz="2100" dirty="0"/>
              <a:t> que les persones </a:t>
            </a:r>
            <a:r>
              <a:rPr lang="es-ES" sz="2100" dirty="0" err="1"/>
              <a:t>amb</a:t>
            </a:r>
            <a:r>
              <a:rPr lang="es-ES" sz="2100" dirty="0"/>
              <a:t> </a:t>
            </a:r>
            <a:r>
              <a:rPr lang="es-ES" sz="2100" dirty="0" err="1"/>
              <a:t>discapacitat</a:t>
            </a:r>
            <a:r>
              <a:rPr lang="es-ES" sz="2100" dirty="0"/>
              <a:t> psicosocial, </a:t>
            </a:r>
            <a:r>
              <a:rPr lang="es-ES" sz="2100" dirty="0" err="1"/>
              <a:t>intel·lectual</a:t>
            </a:r>
            <a:r>
              <a:rPr lang="es-ES" sz="2100" dirty="0"/>
              <a:t> o cognitiva han de ser </a:t>
            </a:r>
            <a:r>
              <a:rPr lang="es-ES" sz="2100" dirty="0" err="1"/>
              <a:t>respectades</a:t>
            </a:r>
            <a:r>
              <a:rPr lang="es-ES" sz="2100" dirty="0"/>
              <a:t> i </a:t>
            </a:r>
            <a:r>
              <a:rPr lang="es-ES" sz="2100" dirty="0" err="1"/>
              <a:t>tractades</a:t>
            </a:r>
            <a:r>
              <a:rPr lang="es-ES" sz="2100" dirty="0"/>
              <a:t> </a:t>
            </a:r>
            <a:r>
              <a:rPr lang="es-ES" sz="2100" dirty="0" err="1"/>
              <a:t>com</a:t>
            </a:r>
            <a:r>
              <a:rPr lang="es-ES" sz="2100" dirty="0"/>
              <a:t> a </a:t>
            </a:r>
            <a:r>
              <a:rPr lang="es-ES" sz="2100" dirty="0" err="1"/>
              <a:t>iguals</a:t>
            </a:r>
            <a:r>
              <a:rPr lang="es-ES" sz="2100" dirty="0"/>
              <a:t>. </a:t>
            </a:r>
          </a:p>
          <a:p>
            <a:pPr lvl="2" algn="just"/>
            <a:endParaRPr lang="es-ES" sz="2100" dirty="0"/>
          </a:p>
          <a:p>
            <a:pPr algn="just"/>
            <a:endParaRPr lang="x-none" sz="2100" dirty="0"/>
          </a:p>
        </p:txBody>
      </p:sp>
      <p:sp>
        <p:nvSpPr>
          <p:cNvPr id="7" name="Title 1">
            <a:extLst>
              <a:ext uri="{FF2B5EF4-FFF2-40B4-BE49-F238E27FC236}">
                <a16:creationId xmlns:a16="http://schemas.microsoft.com/office/drawing/2014/main" id="{9319BBE4-5CE1-4330-8A93-9671503CEB60}"/>
              </a:ext>
            </a:extLst>
          </p:cNvPr>
          <p:cNvSpPr>
            <a:spLocks noGrp="1"/>
          </p:cNvSpPr>
          <p:nvPr>
            <p:ph type="title"/>
          </p:nvPr>
        </p:nvSpPr>
        <p:spPr>
          <a:xfrm>
            <a:off x="389638" y="506412"/>
            <a:ext cx="11230861" cy="388938"/>
          </a:xfrm>
        </p:spPr>
        <p:txBody>
          <a:bodyPr/>
          <a:lstStyle/>
          <a:p>
            <a:r>
              <a:rPr lang="es-ES" sz="2800" dirty="0" err="1"/>
              <a:t>Presentació</a:t>
            </a:r>
            <a:r>
              <a:rPr lang="es-ES" sz="2800" dirty="0"/>
              <a:t>: </a:t>
            </a:r>
            <a:r>
              <a:rPr lang="es-ES" sz="2800" dirty="0" err="1"/>
              <a:t>Article</a:t>
            </a:r>
            <a:r>
              <a:rPr lang="es-ES" sz="2800" dirty="0"/>
              <a:t> 12 de la CDPD «Igual </a:t>
            </a:r>
            <a:r>
              <a:rPr lang="es-ES" sz="2800" dirty="0" err="1"/>
              <a:t>reconeixement</a:t>
            </a:r>
            <a:r>
              <a:rPr lang="es-ES" sz="2800" dirty="0"/>
              <a:t> </a:t>
            </a:r>
            <a:r>
              <a:rPr lang="es-ES" sz="2800" dirty="0" err="1"/>
              <a:t>com</a:t>
            </a:r>
            <a:r>
              <a:rPr lang="es-ES" sz="2800" dirty="0"/>
              <a:t> a persona </a:t>
            </a:r>
            <a:r>
              <a:rPr lang="es-ES" sz="2800" dirty="0" err="1"/>
              <a:t>davant</a:t>
            </a:r>
            <a:r>
              <a:rPr lang="es-ES" sz="2800" dirty="0"/>
              <a:t> la </a:t>
            </a:r>
            <a:r>
              <a:rPr lang="es-ES" sz="2800" dirty="0" err="1"/>
              <a:t>llei</a:t>
            </a:r>
            <a:r>
              <a:rPr lang="es-ES" sz="2800" dirty="0"/>
              <a:t> - 5</a:t>
            </a:r>
            <a:endParaRPr lang="x-none" sz="2800" dirty="0"/>
          </a:p>
        </p:txBody>
      </p:sp>
      <p:sp>
        <p:nvSpPr>
          <p:cNvPr id="8" name="Text Placeholder 8">
            <a:extLst>
              <a:ext uri="{FF2B5EF4-FFF2-40B4-BE49-F238E27FC236}">
                <a16:creationId xmlns:a16="http://schemas.microsoft.com/office/drawing/2014/main" id="{D661A7C8-A330-F94F-9550-F8223963AC46}"/>
              </a:ext>
            </a:extLst>
          </p:cNvPr>
          <p:cNvSpPr>
            <a:spLocks noGrp="1"/>
          </p:cNvSpPr>
          <p:nvPr>
            <p:ph type="body" sz="quarter" idx="13"/>
          </p:nvPr>
        </p:nvSpPr>
        <p:spPr>
          <a:xfrm>
            <a:off x="507207" y="1375821"/>
            <a:ext cx="11174400" cy="360000"/>
          </a:xfrm>
        </p:spPr>
        <p:txBody>
          <a:bodyPr/>
          <a:lstStyle/>
          <a:p>
            <a:r>
              <a:rPr lang="en-GB" dirty="0"/>
              <a:t>Element 2: </a:t>
            </a:r>
            <a:r>
              <a:rPr lang="ca-ES" dirty="0"/>
              <a:t>Capacitat jurídica i dret a decidir </a:t>
            </a:r>
            <a:r>
              <a:rPr lang="en-GB" dirty="0"/>
              <a:t>(c)</a:t>
            </a:r>
            <a:endParaRPr lang="en-US" dirty="0"/>
          </a:p>
        </p:txBody>
      </p:sp>
    </p:spTree>
    <p:extLst>
      <p:ext uri="{BB962C8B-B14F-4D97-AF65-F5344CB8AC3E}">
        <p14:creationId xmlns:p14="http://schemas.microsoft.com/office/powerpoint/2010/main" val="2666740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17B81C-ECB7-B74F-B2F6-7F7DE4A886A4}"/>
              </a:ext>
            </a:extLst>
          </p:cNvPr>
          <p:cNvSpPr>
            <a:spLocks noGrp="1"/>
          </p:cNvSpPr>
          <p:nvPr>
            <p:ph type="sldNum" sz="quarter" idx="4294967295"/>
          </p:nvPr>
        </p:nvSpPr>
        <p:spPr>
          <a:xfrm>
            <a:off x="10034587" y="6623100"/>
            <a:ext cx="1648619" cy="216000"/>
          </a:xfrm>
        </p:spPr>
        <p:txBody>
          <a:bodyPr/>
          <a:lstStyle/>
          <a:p>
            <a:fld id="{04260D4A-DEC1-45DD-8AB2-A3349BAAA59E}" type="slidenum">
              <a:rPr lang="en-US" smtClean="0"/>
              <a:pPr/>
              <a:t>13</a:t>
            </a:fld>
            <a:endParaRPr lang="en-US"/>
          </a:p>
        </p:txBody>
      </p:sp>
      <p:sp>
        <p:nvSpPr>
          <p:cNvPr id="4" name="Content Placeholder 3">
            <a:extLst>
              <a:ext uri="{FF2B5EF4-FFF2-40B4-BE49-F238E27FC236}">
                <a16:creationId xmlns:a16="http://schemas.microsoft.com/office/drawing/2014/main" id="{37A8A1B7-D053-2D4D-BD11-C9F410329D2A}"/>
              </a:ext>
            </a:extLst>
          </p:cNvPr>
          <p:cNvSpPr>
            <a:spLocks noGrp="1"/>
          </p:cNvSpPr>
          <p:nvPr>
            <p:ph sz="quarter" idx="14"/>
          </p:nvPr>
        </p:nvSpPr>
        <p:spPr>
          <a:xfrm>
            <a:off x="507195" y="1511188"/>
            <a:ext cx="10903755" cy="4500000"/>
          </a:xfrm>
        </p:spPr>
        <p:txBody>
          <a:bodyPr/>
          <a:lstStyle/>
          <a:p>
            <a:pPr algn="just"/>
            <a:r>
              <a:rPr lang="ca-ES" dirty="0"/>
              <a:t>La discriminació i la negació de drets té un fort impacte en la vida de les persones.  </a:t>
            </a:r>
            <a:endParaRPr lang="es-ES" dirty="0"/>
          </a:p>
          <a:p>
            <a:pPr algn="just"/>
            <a:r>
              <a:rPr lang="ca-ES" dirty="0"/>
              <a:t>Les persones amb discapacitat psicosocial, intel·lectual o cognitiva sovint s’enfronten a actituds discriminatòries que responen als estereotips negatius o als prejudicis que altres persones tenen envers elles</a:t>
            </a:r>
            <a:r>
              <a:rPr lang="es-ES" dirty="0"/>
              <a:t>.  </a:t>
            </a:r>
          </a:p>
          <a:p>
            <a:pPr algn="just"/>
            <a:endParaRPr lang="en-US" dirty="0"/>
          </a:p>
        </p:txBody>
      </p:sp>
      <p:sp>
        <p:nvSpPr>
          <p:cNvPr id="6" name="Title 4">
            <a:extLst>
              <a:ext uri="{FF2B5EF4-FFF2-40B4-BE49-F238E27FC236}">
                <a16:creationId xmlns:a16="http://schemas.microsoft.com/office/drawing/2014/main" id="{EBD34ACE-AE27-1E48-9996-2A62DD01500C}"/>
              </a:ext>
            </a:extLst>
          </p:cNvPr>
          <p:cNvSpPr>
            <a:spLocks noGrp="1"/>
          </p:cNvSpPr>
          <p:nvPr>
            <p:ph type="title"/>
          </p:nvPr>
        </p:nvSpPr>
        <p:spPr>
          <a:xfrm>
            <a:off x="392906" y="506412"/>
            <a:ext cx="9792000" cy="432000"/>
          </a:xfrm>
        </p:spPr>
        <p:txBody>
          <a:bodyPr/>
          <a:lstStyle/>
          <a:p>
            <a:r>
              <a:rPr lang="en-US" sz="2800" dirty="0" err="1"/>
              <a:t>Presentació</a:t>
            </a:r>
            <a:r>
              <a:rPr lang="en-US" sz="2800" dirty="0"/>
              <a:t>: </a:t>
            </a:r>
            <a:r>
              <a:rPr lang="en-US" sz="2800" dirty="0" err="1"/>
              <a:t>Definir</a:t>
            </a:r>
            <a:r>
              <a:rPr lang="en-US" sz="2800" dirty="0"/>
              <a:t> la </a:t>
            </a:r>
            <a:r>
              <a:rPr lang="en-US" sz="2800" dirty="0" err="1"/>
              <a:t>discriminació</a:t>
            </a:r>
            <a:r>
              <a:rPr lang="en-US" sz="2800" dirty="0"/>
              <a:t> - 3 </a:t>
            </a:r>
          </a:p>
        </p:txBody>
      </p:sp>
    </p:spTree>
    <p:extLst>
      <p:ext uri="{BB962C8B-B14F-4D97-AF65-F5344CB8AC3E}">
        <p14:creationId xmlns:p14="http://schemas.microsoft.com/office/powerpoint/2010/main" val="36538996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803A90-2BA8-4148-A62C-EF124586252F}"/>
              </a:ext>
            </a:extLst>
          </p:cNvPr>
          <p:cNvSpPr>
            <a:spLocks noGrp="1"/>
          </p:cNvSpPr>
          <p:nvPr>
            <p:ph idx="1"/>
          </p:nvPr>
        </p:nvSpPr>
        <p:spPr>
          <a:xfrm>
            <a:off x="507205" y="1884784"/>
            <a:ext cx="11175995" cy="4355004"/>
          </a:xfrm>
        </p:spPr>
        <p:txBody>
          <a:bodyPr/>
          <a:lstStyle/>
          <a:p>
            <a:pPr algn="just"/>
            <a:r>
              <a:rPr lang="ca-ES" dirty="0"/>
              <a:t>La CDPD reconeix que, en diferents moments, les persones amb discapacitat poden necessitar ajuda per prendre decisions per elles mateixes. </a:t>
            </a:r>
          </a:p>
          <a:p>
            <a:pPr algn="just"/>
            <a:r>
              <a:rPr lang="ca-ES" dirty="0"/>
              <a:t>En aquestes situacions, se’ls ha de proporcionar l’oportunitat de comptar amb suport. Això rep el nom de </a:t>
            </a:r>
            <a:r>
              <a:rPr lang="ca-ES" b="1" i="1" dirty="0"/>
              <a:t>suport a la presa de decisions</a:t>
            </a:r>
            <a:r>
              <a:rPr lang="en-GB" b="1" dirty="0"/>
              <a:t>. </a:t>
            </a:r>
            <a:endParaRPr lang="x-none" b="1" dirty="0"/>
          </a:p>
          <a:p>
            <a:pPr>
              <a:spcAft>
                <a:spcPts val="500"/>
              </a:spcAft>
            </a:pPr>
            <a:r>
              <a:rPr lang="ca-ES" sz="2400" dirty="0"/>
              <a:t>El suport a la presa de decisions pot implicar permetre a les persones amb discapacitat identificar persones a qui coneixen i de la seva confiança per assistir-les a prendre decisions</a:t>
            </a:r>
            <a:r>
              <a:rPr lang="en-GB" sz="2400" dirty="0"/>
              <a:t>.</a:t>
            </a:r>
          </a:p>
          <a:p>
            <a:pPr>
              <a:spcAft>
                <a:spcPts val="500"/>
              </a:spcAft>
            </a:pPr>
            <a:r>
              <a:rPr lang="ca-ES" sz="2400" dirty="0"/>
              <a:t>Els assistents poden tenir reconeixement legal (per exemple, poden estar designats com a assistents en acords de representació, instruccions anticipades, etc.).</a:t>
            </a:r>
          </a:p>
        </p:txBody>
      </p:sp>
      <p:sp>
        <p:nvSpPr>
          <p:cNvPr id="9" name="Text Placeholder 8">
            <a:extLst>
              <a:ext uri="{FF2B5EF4-FFF2-40B4-BE49-F238E27FC236}">
                <a16:creationId xmlns:a16="http://schemas.microsoft.com/office/drawing/2014/main" id="{9B72B661-1A52-E84B-88D6-15C9852EFFE0}"/>
              </a:ext>
            </a:extLst>
          </p:cNvPr>
          <p:cNvSpPr>
            <a:spLocks noGrp="1"/>
          </p:cNvSpPr>
          <p:nvPr>
            <p:ph type="body" sz="quarter" idx="13"/>
          </p:nvPr>
        </p:nvSpPr>
        <p:spPr>
          <a:xfrm>
            <a:off x="507207" y="1375821"/>
            <a:ext cx="11174400" cy="360000"/>
          </a:xfrm>
        </p:spPr>
        <p:txBody>
          <a:bodyPr/>
          <a:lstStyle/>
          <a:p>
            <a:r>
              <a:rPr lang="en-GB" dirty="0"/>
              <a:t>Element 3: </a:t>
            </a:r>
            <a:r>
              <a:rPr lang="ca-ES" dirty="0"/>
              <a:t>El suport a la presa de decisions </a:t>
            </a:r>
            <a:r>
              <a:rPr lang="en-GB" dirty="0"/>
              <a:t>(a)</a:t>
            </a:r>
            <a:endParaRPr lang="en-US" dirty="0"/>
          </a:p>
        </p:txBody>
      </p:sp>
      <p:sp>
        <p:nvSpPr>
          <p:cNvPr id="6" name="Title 1">
            <a:extLst>
              <a:ext uri="{FF2B5EF4-FFF2-40B4-BE49-F238E27FC236}">
                <a16:creationId xmlns:a16="http://schemas.microsoft.com/office/drawing/2014/main" id="{9319BBE4-5CE1-4330-8A93-9671503CEB60}"/>
              </a:ext>
            </a:extLst>
          </p:cNvPr>
          <p:cNvSpPr>
            <a:spLocks noGrp="1"/>
          </p:cNvSpPr>
          <p:nvPr>
            <p:ph type="title"/>
          </p:nvPr>
        </p:nvSpPr>
        <p:spPr>
          <a:xfrm>
            <a:off x="389638" y="506412"/>
            <a:ext cx="11230861" cy="388938"/>
          </a:xfrm>
        </p:spPr>
        <p:txBody>
          <a:bodyPr/>
          <a:lstStyle/>
          <a:p>
            <a:r>
              <a:rPr lang="es-ES" sz="2800" dirty="0" err="1"/>
              <a:t>Presentació</a:t>
            </a:r>
            <a:r>
              <a:rPr lang="es-ES" sz="2800" dirty="0"/>
              <a:t>: </a:t>
            </a:r>
            <a:r>
              <a:rPr lang="es-ES" sz="2800" dirty="0" err="1"/>
              <a:t>Article</a:t>
            </a:r>
            <a:r>
              <a:rPr lang="es-ES" sz="2800" dirty="0"/>
              <a:t> 12 de la CDPD «Igual </a:t>
            </a:r>
            <a:r>
              <a:rPr lang="es-ES" sz="2800" dirty="0" err="1"/>
              <a:t>reconeixement</a:t>
            </a:r>
            <a:r>
              <a:rPr lang="es-ES" sz="2800" dirty="0"/>
              <a:t> </a:t>
            </a:r>
            <a:r>
              <a:rPr lang="es-ES" sz="2800" dirty="0" err="1"/>
              <a:t>com</a:t>
            </a:r>
            <a:r>
              <a:rPr lang="es-ES" sz="2800" dirty="0"/>
              <a:t> a persona </a:t>
            </a:r>
            <a:r>
              <a:rPr lang="es-ES" sz="2800" dirty="0" err="1"/>
              <a:t>davant</a:t>
            </a:r>
            <a:r>
              <a:rPr lang="es-ES" sz="2800" dirty="0"/>
              <a:t> la </a:t>
            </a:r>
            <a:r>
              <a:rPr lang="es-ES" sz="2800" dirty="0" err="1"/>
              <a:t>llei</a:t>
            </a:r>
            <a:r>
              <a:rPr lang="es-ES" sz="2800" dirty="0"/>
              <a:t> - 6</a:t>
            </a:r>
            <a:endParaRPr lang="x-none" sz="2800" dirty="0"/>
          </a:p>
        </p:txBody>
      </p:sp>
    </p:spTree>
    <p:extLst>
      <p:ext uri="{BB962C8B-B14F-4D97-AF65-F5344CB8AC3E}">
        <p14:creationId xmlns:p14="http://schemas.microsoft.com/office/powerpoint/2010/main" val="264430742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B531A7-8566-4FF2-87CA-357FFC474EA3}"/>
              </a:ext>
            </a:extLst>
          </p:cNvPr>
          <p:cNvSpPr>
            <a:spLocks noGrp="1"/>
          </p:cNvSpPr>
          <p:nvPr>
            <p:ph idx="1"/>
          </p:nvPr>
        </p:nvSpPr>
        <p:spPr>
          <a:xfrm>
            <a:off x="552450" y="1828800"/>
            <a:ext cx="11130750" cy="4705350"/>
          </a:xfrm>
        </p:spPr>
        <p:txBody>
          <a:bodyPr/>
          <a:lstStyle/>
          <a:p>
            <a:pPr algn="just">
              <a:spcAft>
                <a:spcPts val="500"/>
              </a:spcAft>
            </a:pPr>
            <a:r>
              <a:rPr lang="ca-ES" sz="1800" dirty="0"/>
              <a:t>La persona també pot designar els seus assistents de manera informal</a:t>
            </a:r>
            <a:r>
              <a:rPr lang="en-GB" sz="1800" dirty="0"/>
              <a:t>.</a:t>
            </a:r>
          </a:p>
          <a:p>
            <a:pPr algn="just">
              <a:spcAft>
                <a:spcPts val="500"/>
              </a:spcAft>
            </a:pPr>
            <a:r>
              <a:rPr lang="ca-ES" sz="1800" dirty="0"/>
              <a:t>En els casos on no existeix aquesta xarxa de suport, es pot ajudar les persones a crear-ne una. </a:t>
            </a:r>
            <a:endParaRPr lang="es-ES" sz="1800" dirty="0"/>
          </a:p>
          <a:p>
            <a:pPr algn="just">
              <a:spcAft>
                <a:spcPts val="500"/>
              </a:spcAft>
            </a:pPr>
            <a:r>
              <a:rPr lang="ca-ES" sz="1800" dirty="0"/>
              <a:t>Els assistents poden</a:t>
            </a:r>
            <a:r>
              <a:rPr lang="en-GB" sz="1800" dirty="0"/>
              <a:t>:</a:t>
            </a:r>
            <a:endParaRPr lang="x-none" sz="1800" dirty="0"/>
          </a:p>
          <a:p>
            <a:pPr lvl="2" algn="just">
              <a:spcAft>
                <a:spcPts val="0"/>
              </a:spcAft>
            </a:pPr>
            <a:r>
              <a:rPr lang="es-ES" dirty="0" err="1"/>
              <a:t>oferir</a:t>
            </a:r>
            <a:r>
              <a:rPr lang="es-ES" dirty="0"/>
              <a:t> </a:t>
            </a:r>
            <a:r>
              <a:rPr lang="es-ES" dirty="0" err="1"/>
              <a:t>suport</a:t>
            </a:r>
            <a:r>
              <a:rPr lang="es-ES" dirty="0"/>
              <a:t> emocional o </a:t>
            </a:r>
            <a:r>
              <a:rPr lang="es-ES" dirty="0" err="1"/>
              <a:t>pràctic</a:t>
            </a:r>
            <a:r>
              <a:rPr lang="es-ES" dirty="0"/>
              <a:t>; </a:t>
            </a:r>
          </a:p>
          <a:p>
            <a:pPr lvl="2" algn="just">
              <a:spcAft>
                <a:spcPts val="0"/>
              </a:spcAft>
            </a:pPr>
            <a:r>
              <a:rPr lang="es-ES" dirty="0" err="1"/>
              <a:t>assistir</a:t>
            </a:r>
            <a:r>
              <a:rPr lang="es-ES" dirty="0"/>
              <a:t> en la </a:t>
            </a:r>
            <a:r>
              <a:rPr lang="es-ES" dirty="0" err="1"/>
              <a:t>comunicació</a:t>
            </a:r>
            <a:r>
              <a:rPr lang="es-ES" dirty="0"/>
              <a:t> i </a:t>
            </a:r>
            <a:r>
              <a:rPr lang="es-ES" dirty="0" err="1"/>
              <a:t>els</a:t>
            </a:r>
            <a:r>
              <a:rPr lang="es-ES" dirty="0"/>
              <a:t> </a:t>
            </a:r>
            <a:r>
              <a:rPr lang="es-ES" dirty="0" err="1"/>
              <a:t>ajustos</a:t>
            </a:r>
            <a:r>
              <a:rPr lang="es-ES" dirty="0"/>
              <a:t> </a:t>
            </a:r>
            <a:r>
              <a:rPr lang="es-ES" dirty="0" err="1"/>
              <a:t>adoptats</a:t>
            </a:r>
            <a:r>
              <a:rPr lang="es-ES" dirty="0"/>
              <a:t>; </a:t>
            </a:r>
          </a:p>
          <a:p>
            <a:pPr lvl="2" algn="just">
              <a:spcAft>
                <a:spcPts val="0"/>
              </a:spcAft>
            </a:pPr>
            <a:r>
              <a:rPr lang="es-ES" dirty="0"/>
              <a:t>discutir temes </a:t>
            </a:r>
            <a:r>
              <a:rPr lang="es-ES" dirty="0" err="1"/>
              <a:t>amb</a:t>
            </a:r>
            <a:r>
              <a:rPr lang="es-ES" dirty="0"/>
              <a:t> la persona implicada; </a:t>
            </a:r>
          </a:p>
          <a:p>
            <a:pPr lvl="2" algn="just">
              <a:spcAft>
                <a:spcPts val="0"/>
              </a:spcAft>
            </a:pPr>
            <a:r>
              <a:rPr lang="es-ES" dirty="0" err="1"/>
              <a:t>prendre’s</a:t>
            </a:r>
            <a:r>
              <a:rPr lang="es-ES" dirty="0"/>
              <a:t> </a:t>
            </a:r>
            <a:r>
              <a:rPr lang="es-ES" dirty="0" err="1"/>
              <a:t>temps</a:t>
            </a:r>
            <a:r>
              <a:rPr lang="es-ES" dirty="0"/>
              <a:t> per </a:t>
            </a:r>
            <a:r>
              <a:rPr lang="es-ES" dirty="0" err="1"/>
              <a:t>entendre</a:t>
            </a:r>
            <a:r>
              <a:rPr lang="es-ES" dirty="0"/>
              <a:t> la </a:t>
            </a:r>
            <a:r>
              <a:rPr lang="es-ES" dirty="0" err="1"/>
              <a:t>voluntat</a:t>
            </a:r>
            <a:r>
              <a:rPr lang="es-ES" dirty="0"/>
              <a:t> i la</a:t>
            </a:r>
          </a:p>
          <a:p>
            <a:pPr marL="346075" lvl="2" indent="0" algn="just">
              <a:spcAft>
                <a:spcPts val="0"/>
              </a:spcAft>
              <a:buNone/>
            </a:pPr>
            <a:r>
              <a:rPr lang="es-ES" dirty="0"/>
              <a:t>      </a:t>
            </a:r>
            <a:r>
              <a:rPr lang="es-ES" dirty="0" err="1"/>
              <a:t>preferència</a:t>
            </a:r>
            <a:r>
              <a:rPr lang="es-ES" dirty="0"/>
              <a:t> de la persona; </a:t>
            </a:r>
          </a:p>
          <a:p>
            <a:pPr algn="just">
              <a:spcAft>
                <a:spcPts val="600"/>
              </a:spcAft>
            </a:pPr>
            <a:endParaRPr lang="es-ES" sz="1800" dirty="0"/>
          </a:p>
          <a:p>
            <a:pPr algn="just">
              <a:spcAft>
                <a:spcPts val="600"/>
              </a:spcAft>
            </a:pPr>
            <a:r>
              <a:rPr lang="ca-ES" sz="1800" dirty="0"/>
              <a:t>El suport a la presa de decisions dona a les persones la llibertat de triar una persona que pugui comunicar els seus desitjos i les seves preferències quan no són capaces de fer-ho elles mateixes</a:t>
            </a:r>
            <a:r>
              <a:rPr lang="en-GB" sz="1800" dirty="0"/>
              <a:t>.</a:t>
            </a:r>
          </a:p>
          <a:p>
            <a:pPr algn="just"/>
            <a:r>
              <a:rPr lang="ca-ES" sz="1800" dirty="0"/>
              <a:t>Els assistents no han de prendre decisions en nom de la persona ni exercir una influència indeguda sobre ella</a:t>
            </a:r>
            <a:r>
              <a:rPr lang="en-GB" sz="1800" dirty="0"/>
              <a:t>.</a:t>
            </a:r>
            <a:endParaRPr lang="x-none" sz="1800" dirty="0"/>
          </a:p>
        </p:txBody>
      </p:sp>
      <p:sp>
        <p:nvSpPr>
          <p:cNvPr id="6" name="Title 1">
            <a:extLst>
              <a:ext uri="{FF2B5EF4-FFF2-40B4-BE49-F238E27FC236}">
                <a16:creationId xmlns:a16="http://schemas.microsoft.com/office/drawing/2014/main" id="{9319BBE4-5CE1-4330-8A93-9671503CEB60}"/>
              </a:ext>
            </a:extLst>
          </p:cNvPr>
          <p:cNvSpPr>
            <a:spLocks noGrp="1"/>
          </p:cNvSpPr>
          <p:nvPr>
            <p:ph type="title"/>
          </p:nvPr>
        </p:nvSpPr>
        <p:spPr>
          <a:xfrm>
            <a:off x="389638" y="506412"/>
            <a:ext cx="11230861" cy="388938"/>
          </a:xfrm>
        </p:spPr>
        <p:txBody>
          <a:bodyPr/>
          <a:lstStyle/>
          <a:p>
            <a:r>
              <a:rPr lang="es-ES" sz="2800" dirty="0" err="1"/>
              <a:t>Presentació</a:t>
            </a:r>
            <a:r>
              <a:rPr lang="es-ES" sz="2800" dirty="0"/>
              <a:t>: </a:t>
            </a:r>
            <a:r>
              <a:rPr lang="es-ES" sz="2800" dirty="0" err="1"/>
              <a:t>Article</a:t>
            </a:r>
            <a:r>
              <a:rPr lang="es-ES" sz="2800" dirty="0"/>
              <a:t> 12 de la CDPD «Igual </a:t>
            </a:r>
            <a:r>
              <a:rPr lang="es-ES" sz="2800" dirty="0" err="1"/>
              <a:t>reconeixement</a:t>
            </a:r>
            <a:r>
              <a:rPr lang="es-ES" sz="2800" dirty="0"/>
              <a:t> </a:t>
            </a:r>
            <a:r>
              <a:rPr lang="es-ES" sz="2800" dirty="0" err="1"/>
              <a:t>com</a:t>
            </a:r>
            <a:r>
              <a:rPr lang="es-ES" sz="2800" dirty="0"/>
              <a:t> a persona </a:t>
            </a:r>
            <a:r>
              <a:rPr lang="es-ES" sz="2800" dirty="0" err="1"/>
              <a:t>davant</a:t>
            </a:r>
            <a:r>
              <a:rPr lang="es-ES" sz="2800" dirty="0"/>
              <a:t> la </a:t>
            </a:r>
            <a:r>
              <a:rPr lang="es-ES" sz="2800" dirty="0" err="1"/>
              <a:t>llei</a:t>
            </a:r>
            <a:r>
              <a:rPr lang="es-ES" sz="2800" dirty="0"/>
              <a:t> - 7</a:t>
            </a:r>
            <a:endParaRPr lang="x-none" sz="2800" dirty="0"/>
          </a:p>
        </p:txBody>
      </p:sp>
      <p:sp>
        <p:nvSpPr>
          <p:cNvPr id="7" name="Text Placeholder 8">
            <a:extLst>
              <a:ext uri="{FF2B5EF4-FFF2-40B4-BE49-F238E27FC236}">
                <a16:creationId xmlns:a16="http://schemas.microsoft.com/office/drawing/2014/main" id="{9B72B661-1A52-E84B-88D6-15C9852EFFE0}"/>
              </a:ext>
            </a:extLst>
          </p:cNvPr>
          <p:cNvSpPr>
            <a:spLocks noGrp="1"/>
          </p:cNvSpPr>
          <p:nvPr>
            <p:ph type="body" sz="quarter" idx="13"/>
          </p:nvPr>
        </p:nvSpPr>
        <p:spPr>
          <a:xfrm>
            <a:off x="507207" y="1375821"/>
            <a:ext cx="11174400" cy="360000"/>
          </a:xfrm>
        </p:spPr>
        <p:txBody>
          <a:bodyPr/>
          <a:lstStyle/>
          <a:p>
            <a:r>
              <a:rPr lang="en-GB" dirty="0"/>
              <a:t>Element 3: </a:t>
            </a:r>
            <a:r>
              <a:rPr lang="ca-ES" dirty="0"/>
              <a:t>El suport a la presa de decisions </a:t>
            </a:r>
            <a:r>
              <a:rPr lang="en-GB" dirty="0"/>
              <a:t>(b)</a:t>
            </a:r>
            <a:endParaRPr lang="en-US" dirty="0"/>
          </a:p>
        </p:txBody>
      </p:sp>
      <p:sp>
        <p:nvSpPr>
          <p:cNvPr id="8" name="Content Placeholder 2">
            <a:extLst>
              <a:ext uri="{FF2B5EF4-FFF2-40B4-BE49-F238E27FC236}">
                <a16:creationId xmlns:a16="http://schemas.microsoft.com/office/drawing/2014/main" id="{15B531A7-8566-4FF2-87CA-357FFC474EA3}"/>
              </a:ext>
            </a:extLst>
          </p:cNvPr>
          <p:cNvSpPr txBox="1">
            <a:spLocks/>
          </p:cNvSpPr>
          <p:nvPr/>
        </p:nvSpPr>
        <p:spPr>
          <a:xfrm>
            <a:off x="6019800" y="2709021"/>
            <a:ext cx="5648739" cy="2349556"/>
          </a:xfrm>
          <a:prstGeom prst="rect">
            <a:avLst/>
          </a:prstGeom>
        </p:spPr>
        <p:txBody>
          <a:bodyPr/>
          <a:lstStyle>
            <a:lvl1pPr marL="28575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2200" kern="1200" baseline="0">
                <a:solidFill>
                  <a:schemeClr val="tx1"/>
                </a:solidFill>
                <a:latin typeface="+mn-lt"/>
                <a:ea typeface="+mn-ea"/>
                <a:cs typeface="Calibri" panose="020F0502020204030204" pitchFamily="34" charset="0"/>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800" b="0" kern="1200" baseline="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800" kern="1200" baseline="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800" kern="1200" baseline="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800" kern="1200" baseline="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fontAlgn="base">
              <a:spcAft>
                <a:spcPts val="0"/>
              </a:spcAft>
            </a:pPr>
            <a:r>
              <a:rPr lang="ca-ES" sz="1800" dirty="0"/>
              <a:t>ajudar la persona a identificar els avantatges i els desavantatges d’una decisió; </a:t>
            </a:r>
            <a:endParaRPr lang="es-ES" sz="1800" dirty="0"/>
          </a:p>
          <a:p>
            <a:pPr lvl="0" fontAlgn="base">
              <a:spcAft>
                <a:spcPts val="0"/>
              </a:spcAft>
            </a:pPr>
            <a:r>
              <a:rPr lang="ca-ES" sz="1800" dirty="0"/>
              <a:t>ajudar la persona a sospesar les diferents opcions i a identificar alternatives; </a:t>
            </a:r>
          </a:p>
          <a:p>
            <a:pPr lvl="0" fontAlgn="base">
              <a:spcAft>
                <a:spcPts val="0"/>
              </a:spcAft>
            </a:pPr>
            <a:r>
              <a:rPr lang="ca-ES" sz="1800" dirty="0"/>
              <a:t>ajudar la persona a comunicar les seves decisions als altres</a:t>
            </a:r>
            <a:endParaRPr lang="x-none" sz="2800" dirty="0"/>
          </a:p>
        </p:txBody>
      </p:sp>
    </p:spTree>
    <p:extLst>
      <p:ext uri="{BB962C8B-B14F-4D97-AF65-F5344CB8AC3E}">
        <p14:creationId xmlns:p14="http://schemas.microsoft.com/office/powerpoint/2010/main" val="271789287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FFA4D9-D73E-48E5-A443-4913DA87A8ED}"/>
              </a:ext>
            </a:extLst>
          </p:cNvPr>
          <p:cNvSpPr>
            <a:spLocks noGrp="1"/>
          </p:cNvSpPr>
          <p:nvPr>
            <p:ph idx="1"/>
          </p:nvPr>
        </p:nvSpPr>
        <p:spPr/>
        <p:txBody>
          <a:bodyPr/>
          <a:lstStyle/>
          <a:p>
            <a:pPr marL="0" indent="0" algn="just">
              <a:buNone/>
            </a:pPr>
            <a:r>
              <a:rPr lang="ca-ES" b="1" dirty="0"/>
              <a:t>Necessitats de suport canviants </a:t>
            </a:r>
            <a:endParaRPr lang="es-ES" dirty="0"/>
          </a:p>
          <a:p>
            <a:pPr algn="just"/>
            <a:r>
              <a:rPr lang="ca-ES" dirty="0"/>
              <a:t>El suport s’ha de fer a mesura de la persona</a:t>
            </a:r>
            <a:r>
              <a:rPr lang="en-GB" dirty="0"/>
              <a:t>. </a:t>
            </a:r>
          </a:p>
          <a:p>
            <a:pPr algn="just"/>
            <a:r>
              <a:rPr lang="ca-ES" dirty="0"/>
              <a:t>Atès que la capacitat de decidir pot variar en diferents moments de la vida, una persona pot necessitar diferents graus d’assistència</a:t>
            </a:r>
            <a:r>
              <a:rPr lang="en-GB" dirty="0"/>
              <a:t>. </a:t>
            </a:r>
            <a:endParaRPr lang="x-none" dirty="0"/>
          </a:p>
          <a:p>
            <a:pPr algn="just"/>
            <a:r>
              <a:rPr lang="es-ES" dirty="0"/>
              <a:t>Les </a:t>
            </a:r>
            <a:r>
              <a:rPr lang="ca-ES" dirty="0"/>
              <a:t>persones amb demència inicialment poden no necessitar suport o necessitar-ne un de mínim, mentre que més endavant poden requerir un suport més intensiu</a:t>
            </a:r>
            <a:r>
              <a:rPr lang="en-GB" dirty="0"/>
              <a:t>. </a:t>
            </a:r>
          </a:p>
          <a:p>
            <a:pPr algn="just"/>
            <a:r>
              <a:rPr lang="es-ES" dirty="0" err="1"/>
              <a:t>Algunes</a:t>
            </a:r>
            <a:r>
              <a:rPr lang="es-ES" dirty="0"/>
              <a:t> </a:t>
            </a:r>
            <a:r>
              <a:rPr lang="ca-ES" dirty="0"/>
              <a:t>persones poden requerir suport només per adoptar decisions complexes mentre que d’altres la poden necessitar per prendre decisions quotidianes senzilles. </a:t>
            </a:r>
          </a:p>
          <a:p>
            <a:pPr algn="just"/>
            <a:r>
              <a:rPr lang="ca-ES" dirty="0"/>
              <a:t>En situacions d’estrès, les persones poden requerir més ajuda que en altres moments</a:t>
            </a:r>
            <a:r>
              <a:rPr lang="en-GB" dirty="0"/>
              <a:t>. </a:t>
            </a:r>
            <a:endParaRPr lang="x-none" dirty="0"/>
          </a:p>
          <a:p>
            <a:pPr algn="just"/>
            <a:endParaRPr lang="x-none" dirty="0"/>
          </a:p>
        </p:txBody>
      </p:sp>
      <p:sp>
        <p:nvSpPr>
          <p:cNvPr id="6" name="Title 1">
            <a:extLst>
              <a:ext uri="{FF2B5EF4-FFF2-40B4-BE49-F238E27FC236}">
                <a16:creationId xmlns:a16="http://schemas.microsoft.com/office/drawing/2014/main" id="{9319BBE4-5CE1-4330-8A93-9671503CEB60}"/>
              </a:ext>
            </a:extLst>
          </p:cNvPr>
          <p:cNvSpPr>
            <a:spLocks noGrp="1"/>
          </p:cNvSpPr>
          <p:nvPr>
            <p:ph type="title"/>
          </p:nvPr>
        </p:nvSpPr>
        <p:spPr>
          <a:xfrm>
            <a:off x="389638" y="506412"/>
            <a:ext cx="11230861" cy="388938"/>
          </a:xfrm>
        </p:spPr>
        <p:txBody>
          <a:bodyPr/>
          <a:lstStyle/>
          <a:p>
            <a:r>
              <a:rPr lang="es-ES" sz="2800" dirty="0" err="1"/>
              <a:t>Presentació</a:t>
            </a:r>
            <a:r>
              <a:rPr lang="es-ES" sz="2800" dirty="0"/>
              <a:t>: </a:t>
            </a:r>
            <a:r>
              <a:rPr lang="es-ES" sz="2800" dirty="0" err="1"/>
              <a:t>Article</a:t>
            </a:r>
            <a:r>
              <a:rPr lang="es-ES" sz="2800" dirty="0"/>
              <a:t> 12 de la CDPD «Igual </a:t>
            </a:r>
            <a:r>
              <a:rPr lang="es-ES" sz="2800" dirty="0" err="1"/>
              <a:t>reconeixement</a:t>
            </a:r>
            <a:r>
              <a:rPr lang="es-ES" sz="2800" dirty="0"/>
              <a:t> </a:t>
            </a:r>
            <a:r>
              <a:rPr lang="es-ES" sz="2800" dirty="0" err="1"/>
              <a:t>com</a:t>
            </a:r>
            <a:r>
              <a:rPr lang="es-ES" sz="2800" dirty="0"/>
              <a:t> a persona </a:t>
            </a:r>
            <a:r>
              <a:rPr lang="es-ES" sz="2800" dirty="0" err="1"/>
              <a:t>davant</a:t>
            </a:r>
            <a:r>
              <a:rPr lang="es-ES" sz="2800" dirty="0"/>
              <a:t> la </a:t>
            </a:r>
            <a:r>
              <a:rPr lang="es-ES" sz="2800" dirty="0" err="1"/>
              <a:t>llei</a:t>
            </a:r>
            <a:r>
              <a:rPr lang="es-ES" sz="2800" dirty="0"/>
              <a:t> - 8</a:t>
            </a:r>
            <a:endParaRPr lang="x-none" sz="2800" dirty="0"/>
          </a:p>
        </p:txBody>
      </p:sp>
      <p:sp>
        <p:nvSpPr>
          <p:cNvPr id="7" name="Text Placeholder 8">
            <a:extLst>
              <a:ext uri="{FF2B5EF4-FFF2-40B4-BE49-F238E27FC236}">
                <a16:creationId xmlns:a16="http://schemas.microsoft.com/office/drawing/2014/main" id="{9B72B661-1A52-E84B-88D6-15C9852EFFE0}"/>
              </a:ext>
            </a:extLst>
          </p:cNvPr>
          <p:cNvSpPr>
            <a:spLocks noGrp="1"/>
          </p:cNvSpPr>
          <p:nvPr>
            <p:ph type="body" sz="quarter" idx="13"/>
          </p:nvPr>
        </p:nvSpPr>
        <p:spPr>
          <a:xfrm>
            <a:off x="507207" y="1375821"/>
            <a:ext cx="11174400" cy="360000"/>
          </a:xfrm>
        </p:spPr>
        <p:txBody>
          <a:bodyPr/>
          <a:lstStyle/>
          <a:p>
            <a:r>
              <a:rPr lang="en-GB" dirty="0"/>
              <a:t>Element 3: </a:t>
            </a:r>
            <a:r>
              <a:rPr lang="ca-ES" dirty="0"/>
              <a:t>El suport a la presa de decisions </a:t>
            </a:r>
            <a:r>
              <a:rPr lang="en-GB" dirty="0"/>
              <a:t>(c)</a:t>
            </a:r>
            <a:endParaRPr lang="en-US" dirty="0"/>
          </a:p>
        </p:txBody>
      </p:sp>
    </p:spTree>
    <p:extLst>
      <p:ext uri="{BB962C8B-B14F-4D97-AF65-F5344CB8AC3E}">
        <p14:creationId xmlns:p14="http://schemas.microsoft.com/office/powerpoint/2010/main" val="325258916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E8AB74-97E4-49FD-AEE6-65630BC81576}"/>
              </a:ext>
            </a:extLst>
          </p:cNvPr>
          <p:cNvSpPr>
            <a:spLocks noGrp="1"/>
          </p:cNvSpPr>
          <p:nvPr>
            <p:ph idx="1"/>
          </p:nvPr>
        </p:nvSpPr>
        <p:spPr>
          <a:xfrm>
            <a:off x="556591" y="1888435"/>
            <a:ext cx="11126609" cy="4626665"/>
          </a:xfrm>
        </p:spPr>
        <p:txBody>
          <a:bodyPr/>
          <a:lstStyle/>
          <a:p>
            <a:pPr marL="0" indent="0">
              <a:buNone/>
            </a:pPr>
            <a:r>
              <a:rPr lang="ca-ES" sz="1900" b="1" dirty="0"/>
              <a:t>Respecte per la voluntat i les preferències de la persona </a:t>
            </a:r>
            <a:endParaRPr lang="es-ES" sz="1900" dirty="0"/>
          </a:p>
          <a:p>
            <a:pPr algn="just"/>
            <a:r>
              <a:rPr lang="ca-ES" sz="1900" dirty="0"/>
              <a:t>Totes les decisions i formes de suport </a:t>
            </a:r>
            <a:r>
              <a:rPr lang="es-ES" sz="1900" dirty="0"/>
              <a:t> </a:t>
            </a:r>
            <a:r>
              <a:rPr lang="ca-ES" sz="1900" dirty="0"/>
              <a:t>s’han de basar en la </a:t>
            </a:r>
            <a:r>
              <a:rPr lang="ca-ES" sz="1900" b="1" u="sng" dirty="0"/>
              <a:t>voluntat i les preferències</a:t>
            </a:r>
            <a:r>
              <a:rPr lang="ca-ES" sz="1900" dirty="0"/>
              <a:t> de la persona .</a:t>
            </a:r>
            <a:endParaRPr lang="en-GB" sz="1900" b="1" u="sng" dirty="0"/>
          </a:p>
          <a:p>
            <a:pPr algn="just"/>
            <a:r>
              <a:rPr lang="ca-ES" sz="1900" dirty="0"/>
              <a:t>A vegades, pot no ser factible determinar la voluntat i les preferències reals de la persona</a:t>
            </a:r>
            <a:r>
              <a:rPr lang="en-GB" sz="1900" dirty="0"/>
              <a:t>. </a:t>
            </a:r>
          </a:p>
          <a:p>
            <a:pPr algn="just"/>
            <a:r>
              <a:rPr lang="ca-ES" sz="1900" dirty="0"/>
              <a:t>En aquestes situacions, altres persones han de fer </a:t>
            </a:r>
            <a:r>
              <a:rPr lang="ca-ES" sz="1900" b="1" u="sng" dirty="0"/>
              <a:t>la millor interpretació de la voluntat i les preferències de la persona</a:t>
            </a:r>
            <a:r>
              <a:rPr lang="en-GB" sz="1900" u="sng" dirty="0"/>
              <a:t>..</a:t>
            </a:r>
          </a:p>
          <a:p>
            <a:pPr algn="just"/>
            <a:r>
              <a:rPr lang="ca-ES" sz="1900" dirty="0"/>
              <a:t>Fins i tot quan una decisió es fonamenta en la millor interpretació de la voluntat i les preferències de la persona, ha de comprovar-se de manera regular després com està reaccionant la persona a aquesta decisió</a:t>
            </a:r>
            <a:r>
              <a:rPr lang="en-GB" sz="1900" dirty="0"/>
              <a:t>.</a:t>
            </a:r>
            <a:endParaRPr lang="x-none" sz="1900"/>
          </a:p>
          <a:p>
            <a:pPr algn="just"/>
            <a:r>
              <a:rPr lang="ca-ES" sz="2000" dirty="0"/>
              <a:t>Això és molt diferent dels models tradicionals de suport a la presa de decisions i tutela, on </a:t>
            </a:r>
            <a:r>
              <a:rPr lang="ca-ES" sz="2000" dirty="0" err="1"/>
              <a:t>l’«interès</a:t>
            </a:r>
            <a:r>
              <a:rPr lang="ca-ES" sz="2000" dirty="0"/>
              <a:t> superior» de la persona el defineixen altres persones</a:t>
            </a:r>
            <a:r>
              <a:rPr lang="es-ES" sz="1900" dirty="0"/>
              <a:t>.</a:t>
            </a:r>
          </a:p>
          <a:p>
            <a:pPr algn="just"/>
            <a:r>
              <a:rPr lang="ca-ES" sz="2000" dirty="0"/>
              <a:t>La CDPD estableix que els models que no respecten la voluntat i les preferències de la persona vulneren els drets humans i han de ser substituïts per un suport a la presa de decisions</a:t>
            </a:r>
            <a:r>
              <a:rPr lang="en-GB" sz="1900" dirty="0"/>
              <a:t>. </a:t>
            </a:r>
            <a:endParaRPr lang="x-none" sz="1900" dirty="0"/>
          </a:p>
        </p:txBody>
      </p:sp>
      <p:sp>
        <p:nvSpPr>
          <p:cNvPr id="7" name="Title 1">
            <a:extLst>
              <a:ext uri="{FF2B5EF4-FFF2-40B4-BE49-F238E27FC236}">
                <a16:creationId xmlns:a16="http://schemas.microsoft.com/office/drawing/2014/main" id="{9319BBE4-5CE1-4330-8A93-9671503CEB60}"/>
              </a:ext>
            </a:extLst>
          </p:cNvPr>
          <p:cNvSpPr>
            <a:spLocks noGrp="1"/>
          </p:cNvSpPr>
          <p:nvPr>
            <p:ph type="title"/>
          </p:nvPr>
        </p:nvSpPr>
        <p:spPr>
          <a:xfrm>
            <a:off x="389638" y="506412"/>
            <a:ext cx="11230861" cy="388938"/>
          </a:xfrm>
        </p:spPr>
        <p:txBody>
          <a:bodyPr/>
          <a:lstStyle/>
          <a:p>
            <a:r>
              <a:rPr lang="es-ES" sz="2800" dirty="0" err="1"/>
              <a:t>Presentació</a:t>
            </a:r>
            <a:r>
              <a:rPr lang="es-ES" sz="2800" dirty="0"/>
              <a:t>: </a:t>
            </a:r>
            <a:r>
              <a:rPr lang="es-ES" sz="2800" dirty="0" err="1"/>
              <a:t>Article</a:t>
            </a:r>
            <a:r>
              <a:rPr lang="es-ES" sz="2800" dirty="0"/>
              <a:t> 12 de la CDPD «Igual </a:t>
            </a:r>
            <a:r>
              <a:rPr lang="es-ES" sz="2800" dirty="0" err="1"/>
              <a:t>reconeixement</a:t>
            </a:r>
            <a:r>
              <a:rPr lang="es-ES" sz="2800" dirty="0"/>
              <a:t> </a:t>
            </a:r>
            <a:r>
              <a:rPr lang="es-ES" sz="2800" dirty="0" err="1"/>
              <a:t>com</a:t>
            </a:r>
            <a:r>
              <a:rPr lang="es-ES" sz="2800" dirty="0"/>
              <a:t> a persona </a:t>
            </a:r>
            <a:r>
              <a:rPr lang="es-ES" sz="2800" dirty="0" err="1"/>
              <a:t>davant</a:t>
            </a:r>
            <a:r>
              <a:rPr lang="es-ES" sz="2800" dirty="0"/>
              <a:t> la </a:t>
            </a:r>
            <a:r>
              <a:rPr lang="es-ES" sz="2800" dirty="0" err="1"/>
              <a:t>llei</a:t>
            </a:r>
            <a:r>
              <a:rPr lang="es-ES" sz="2800" dirty="0"/>
              <a:t> - 9</a:t>
            </a:r>
            <a:endParaRPr lang="x-none" sz="2800" dirty="0"/>
          </a:p>
        </p:txBody>
      </p:sp>
      <p:sp>
        <p:nvSpPr>
          <p:cNvPr id="8" name="Text Placeholder 8">
            <a:extLst>
              <a:ext uri="{FF2B5EF4-FFF2-40B4-BE49-F238E27FC236}">
                <a16:creationId xmlns:a16="http://schemas.microsoft.com/office/drawing/2014/main" id="{9B72B661-1A52-E84B-88D6-15C9852EFFE0}"/>
              </a:ext>
            </a:extLst>
          </p:cNvPr>
          <p:cNvSpPr>
            <a:spLocks noGrp="1"/>
          </p:cNvSpPr>
          <p:nvPr>
            <p:ph type="body" sz="quarter" idx="13"/>
          </p:nvPr>
        </p:nvSpPr>
        <p:spPr>
          <a:xfrm>
            <a:off x="507207" y="1375821"/>
            <a:ext cx="11174400" cy="360000"/>
          </a:xfrm>
        </p:spPr>
        <p:txBody>
          <a:bodyPr/>
          <a:lstStyle/>
          <a:p>
            <a:r>
              <a:rPr lang="en-GB" dirty="0"/>
              <a:t>Element 3: </a:t>
            </a:r>
            <a:r>
              <a:rPr lang="ca-ES" dirty="0"/>
              <a:t>El suport a la presa de decisions </a:t>
            </a:r>
            <a:r>
              <a:rPr lang="en-GB" dirty="0"/>
              <a:t>(d)</a:t>
            </a:r>
            <a:endParaRPr lang="en-US" dirty="0"/>
          </a:p>
        </p:txBody>
      </p:sp>
    </p:spTree>
    <p:extLst>
      <p:ext uri="{BB962C8B-B14F-4D97-AF65-F5344CB8AC3E}">
        <p14:creationId xmlns:p14="http://schemas.microsoft.com/office/powerpoint/2010/main" val="78822114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373E41-9A66-42CD-BB94-DC7A364C78C6}"/>
              </a:ext>
            </a:extLst>
          </p:cNvPr>
          <p:cNvSpPr>
            <a:spLocks noGrp="1"/>
          </p:cNvSpPr>
          <p:nvPr>
            <p:ph idx="1"/>
          </p:nvPr>
        </p:nvSpPr>
        <p:spPr>
          <a:xfrm>
            <a:off x="507205" y="1943100"/>
            <a:ext cx="11175995" cy="4296688"/>
          </a:xfrm>
        </p:spPr>
        <p:txBody>
          <a:bodyPr/>
          <a:lstStyle/>
          <a:p>
            <a:pPr algn="just"/>
            <a:r>
              <a:rPr lang="ca-ES" dirty="0"/>
              <a:t>El punt cabdal de l’article 12 és que les persones han de ser capaces de prendre decisions per elles mateixes sobre tots els aspectes de les seves vides. Això inclou el dret a assumir riscos i a cometre errors, com qualsevol altra persona.</a:t>
            </a:r>
          </a:p>
          <a:p>
            <a:pPr algn="just"/>
            <a:r>
              <a:rPr lang="ca-ES" dirty="0"/>
              <a:t>També és essencial recordar que el suport a la presa de decisions és voluntari. No pot imposar-se a la persona. Si algú rebutja un oferiment d’ajuda, s’ha de respectar la seva voluntat. </a:t>
            </a:r>
            <a:endParaRPr lang="es-ES" dirty="0"/>
          </a:p>
          <a:p>
            <a:pPr algn="just"/>
            <a:endParaRPr lang="x-none" dirty="0"/>
          </a:p>
        </p:txBody>
      </p:sp>
      <p:sp>
        <p:nvSpPr>
          <p:cNvPr id="7" name="Title 1">
            <a:extLst>
              <a:ext uri="{FF2B5EF4-FFF2-40B4-BE49-F238E27FC236}">
                <a16:creationId xmlns:a16="http://schemas.microsoft.com/office/drawing/2014/main" id="{9319BBE4-5CE1-4330-8A93-9671503CEB60}"/>
              </a:ext>
            </a:extLst>
          </p:cNvPr>
          <p:cNvSpPr>
            <a:spLocks noGrp="1"/>
          </p:cNvSpPr>
          <p:nvPr>
            <p:ph type="title"/>
          </p:nvPr>
        </p:nvSpPr>
        <p:spPr>
          <a:xfrm>
            <a:off x="389638" y="506412"/>
            <a:ext cx="11230861" cy="388938"/>
          </a:xfrm>
        </p:spPr>
        <p:txBody>
          <a:bodyPr/>
          <a:lstStyle/>
          <a:p>
            <a:r>
              <a:rPr lang="es-ES" sz="2800" dirty="0" err="1"/>
              <a:t>Presentació</a:t>
            </a:r>
            <a:r>
              <a:rPr lang="es-ES" sz="2800" dirty="0"/>
              <a:t>: </a:t>
            </a:r>
            <a:r>
              <a:rPr lang="es-ES" sz="2800" dirty="0" err="1"/>
              <a:t>Article</a:t>
            </a:r>
            <a:r>
              <a:rPr lang="es-ES" sz="2800" dirty="0"/>
              <a:t> 12 de la CDPD «Igual </a:t>
            </a:r>
            <a:r>
              <a:rPr lang="es-ES" sz="2800" dirty="0" err="1"/>
              <a:t>reconeixement</a:t>
            </a:r>
            <a:r>
              <a:rPr lang="es-ES" sz="2800" dirty="0"/>
              <a:t> </a:t>
            </a:r>
            <a:r>
              <a:rPr lang="es-ES" sz="2800" dirty="0" err="1"/>
              <a:t>com</a:t>
            </a:r>
            <a:r>
              <a:rPr lang="es-ES" sz="2800" dirty="0"/>
              <a:t> a persona </a:t>
            </a:r>
            <a:r>
              <a:rPr lang="es-ES" sz="2800" dirty="0" err="1"/>
              <a:t>davant</a:t>
            </a:r>
            <a:r>
              <a:rPr lang="es-ES" sz="2800" dirty="0"/>
              <a:t> la </a:t>
            </a:r>
            <a:r>
              <a:rPr lang="es-ES" sz="2800" dirty="0" err="1"/>
              <a:t>llei</a:t>
            </a:r>
            <a:r>
              <a:rPr lang="es-ES" sz="2800" dirty="0"/>
              <a:t> - 10</a:t>
            </a:r>
            <a:endParaRPr lang="x-none" sz="2800" dirty="0"/>
          </a:p>
        </p:txBody>
      </p:sp>
      <p:sp>
        <p:nvSpPr>
          <p:cNvPr id="8" name="Text Placeholder 8">
            <a:extLst>
              <a:ext uri="{FF2B5EF4-FFF2-40B4-BE49-F238E27FC236}">
                <a16:creationId xmlns:a16="http://schemas.microsoft.com/office/drawing/2014/main" id="{9B72B661-1A52-E84B-88D6-15C9852EFFE0}"/>
              </a:ext>
            </a:extLst>
          </p:cNvPr>
          <p:cNvSpPr>
            <a:spLocks noGrp="1"/>
          </p:cNvSpPr>
          <p:nvPr>
            <p:ph type="body" sz="quarter" idx="13"/>
          </p:nvPr>
        </p:nvSpPr>
        <p:spPr>
          <a:xfrm>
            <a:off x="507207" y="1375821"/>
            <a:ext cx="11174400" cy="360000"/>
          </a:xfrm>
        </p:spPr>
        <p:txBody>
          <a:bodyPr/>
          <a:lstStyle/>
          <a:p>
            <a:r>
              <a:rPr lang="en-GB" dirty="0"/>
              <a:t>Element 3: </a:t>
            </a:r>
            <a:r>
              <a:rPr lang="ca-ES" dirty="0"/>
              <a:t>El suport a la presa de decisions </a:t>
            </a:r>
            <a:r>
              <a:rPr lang="en-GB" dirty="0"/>
              <a:t>(e)</a:t>
            </a:r>
            <a:endParaRPr lang="en-US" dirty="0"/>
          </a:p>
        </p:txBody>
      </p:sp>
    </p:spTree>
    <p:extLst>
      <p:ext uri="{BB962C8B-B14F-4D97-AF65-F5344CB8AC3E}">
        <p14:creationId xmlns:p14="http://schemas.microsoft.com/office/powerpoint/2010/main" val="396451792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468CF-9CD5-4AFE-BE8A-69611EB17A71}"/>
              </a:ext>
            </a:extLst>
          </p:cNvPr>
          <p:cNvSpPr>
            <a:spLocks noGrp="1"/>
          </p:cNvSpPr>
          <p:nvPr>
            <p:ph type="title"/>
          </p:nvPr>
        </p:nvSpPr>
        <p:spPr/>
        <p:txBody>
          <a:bodyPr/>
          <a:lstStyle/>
          <a:p>
            <a:r>
              <a:rPr lang="ca-ES" dirty="0"/>
              <a:t>Exercici 5.2: Quins canvis comporta l’article 12? </a:t>
            </a:r>
            <a:r>
              <a:rPr lang="en-GB" dirty="0"/>
              <a:t> </a:t>
            </a:r>
            <a:endParaRPr lang="x-none" dirty="0"/>
          </a:p>
        </p:txBody>
      </p:sp>
      <p:sp>
        <p:nvSpPr>
          <p:cNvPr id="3" name="Content Placeholder 2">
            <a:extLst>
              <a:ext uri="{FF2B5EF4-FFF2-40B4-BE49-F238E27FC236}">
                <a16:creationId xmlns:a16="http://schemas.microsoft.com/office/drawing/2014/main" id="{FF07CCAA-B909-4D1B-9E2F-DAC9DD31FE80}"/>
              </a:ext>
            </a:extLst>
          </p:cNvPr>
          <p:cNvSpPr>
            <a:spLocks noGrp="1"/>
          </p:cNvSpPr>
          <p:nvPr>
            <p:ph idx="1"/>
          </p:nvPr>
        </p:nvSpPr>
        <p:spPr/>
        <p:txBody>
          <a:bodyPr/>
          <a:lstStyle/>
          <a:p>
            <a:pPr lvl="0"/>
            <a:endParaRPr lang="en-US" dirty="0"/>
          </a:p>
          <a:p>
            <a:pPr marL="0" lvl="0" indent="0" algn="ctr">
              <a:buNone/>
            </a:pPr>
            <a:r>
              <a:rPr lang="es-ES" sz="2500" b="1" i="1" dirty="0" err="1"/>
              <a:t>Com</a:t>
            </a:r>
            <a:r>
              <a:rPr lang="es-ES" sz="2500" b="1" i="1" dirty="0"/>
              <a:t> </a:t>
            </a:r>
            <a:r>
              <a:rPr lang="es-ES" sz="2500" b="1" i="1" dirty="0" err="1"/>
              <a:t>milloraria</a:t>
            </a:r>
            <a:r>
              <a:rPr lang="es-ES" sz="2500" b="1" i="1" dirty="0"/>
              <a:t> respectar i aplicar </a:t>
            </a:r>
            <a:r>
              <a:rPr lang="es-ES" sz="2500" b="1" i="1" dirty="0" err="1"/>
              <a:t>l’article</a:t>
            </a:r>
            <a:r>
              <a:rPr lang="es-ES" sz="2500" b="1" i="1" dirty="0"/>
              <a:t> 12 la vida de les persones </a:t>
            </a:r>
            <a:r>
              <a:rPr lang="es-ES" sz="2500" b="1" i="1" dirty="0" err="1"/>
              <a:t>amb</a:t>
            </a:r>
            <a:r>
              <a:rPr lang="es-ES" sz="2500" b="1" i="1" dirty="0"/>
              <a:t> </a:t>
            </a:r>
            <a:r>
              <a:rPr lang="es-ES" sz="2500" b="1" i="1" dirty="0" err="1"/>
              <a:t>discapacitat</a:t>
            </a:r>
            <a:r>
              <a:rPr lang="es-ES" sz="2500" b="1" i="1" dirty="0"/>
              <a:t> psicosocial, </a:t>
            </a:r>
            <a:r>
              <a:rPr lang="es-ES" sz="2500" b="1" i="1" dirty="0" err="1"/>
              <a:t>intel·lectual</a:t>
            </a:r>
            <a:r>
              <a:rPr lang="es-ES" sz="2500" b="1" i="1" dirty="0"/>
              <a:t> o cognitiva? </a:t>
            </a:r>
            <a:endParaRPr lang="x-none" dirty="0"/>
          </a:p>
        </p:txBody>
      </p:sp>
    </p:spTree>
    <p:extLst>
      <p:ext uri="{BB962C8B-B14F-4D97-AF65-F5344CB8AC3E}">
        <p14:creationId xmlns:p14="http://schemas.microsoft.com/office/powerpoint/2010/main" val="73776094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43356-8F53-4E87-B561-AF032B09C52B}"/>
              </a:ext>
            </a:extLst>
          </p:cNvPr>
          <p:cNvSpPr>
            <a:spLocks noGrp="1"/>
          </p:cNvSpPr>
          <p:nvPr>
            <p:ph type="title"/>
          </p:nvPr>
        </p:nvSpPr>
        <p:spPr>
          <a:xfrm>
            <a:off x="507206" y="2313946"/>
            <a:ext cx="11227594" cy="2010404"/>
          </a:xfrm>
        </p:spPr>
        <p:txBody>
          <a:bodyPr>
            <a:normAutofit/>
          </a:bodyPr>
          <a:lstStyle/>
          <a:p>
            <a:pPr>
              <a:lnSpc>
                <a:spcPct val="100000"/>
              </a:lnSpc>
            </a:pPr>
            <a:r>
              <a:rPr lang="es-ES" sz="3600" dirty="0"/>
              <a:t>Tema 6. </a:t>
            </a:r>
            <a:r>
              <a:rPr lang="ca-ES" sz="3600" dirty="0"/>
              <a:t>Aprofundiment en l’article 16 - Protecció contra l'explotació, la violència i l’abús</a:t>
            </a:r>
            <a:br>
              <a:rPr lang="es-ES" sz="3600" dirty="0"/>
            </a:br>
            <a:endParaRPr lang="es-ES" sz="3600" dirty="0"/>
          </a:p>
        </p:txBody>
      </p:sp>
    </p:spTree>
    <p:extLst>
      <p:ext uri="{BB962C8B-B14F-4D97-AF65-F5344CB8AC3E}">
        <p14:creationId xmlns:p14="http://schemas.microsoft.com/office/powerpoint/2010/main" val="219625847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70904-E60F-49C8-9CC1-B29ED8185AB6}"/>
              </a:ext>
            </a:extLst>
          </p:cNvPr>
          <p:cNvSpPr>
            <a:spLocks noGrp="1"/>
          </p:cNvSpPr>
          <p:nvPr>
            <p:ph type="title"/>
          </p:nvPr>
        </p:nvSpPr>
        <p:spPr>
          <a:xfrm>
            <a:off x="389638" y="506412"/>
            <a:ext cx="11345161" cy="427038"/>
          </a:xfrm>
        </p:spPr>
        <p:txBody>
          <a:bodyPr/>
          <a:lstStyle/>
          <a:p>
            <a:r>
              <a:rPr lang="ca-ES" sz="2800" dirty="0"/>
              <a:t>Exercici 6.1: Debat sobre l’article 16 de la CDPD - Protecció contra l'explotació, la violència i l’abús - 1</a:t>
            </a:r>
            <a:br>
              <a:rPr lang="en-GB" sz="2800" dirty="0"/>
            </a:br>
            <a:endParaRPr lang="x-none" sz="2800" dirty="0"/>
          </a:p>
        </p:txBody>
      </p:sp>
      <p:sp>
        <p:nvSpPr>
          <p:cNvPr id="3" name="Content Placeholder 2">
            <a:extLst>
              <a:ext uri="{FF2B5EF4-FFF2-40B4-BE49-F238E27FC236}">
                <a16:creationId xmlns:a16="http://schemas.microsoft.com/office/drawing/2014/main" id="{6B726641-39B3-477F-AC56-C986E4D37856}"/>
              </a:ext>
            </a:extLst>
          </p:cNvPr>
          <p:cNvSpPr>
            <a:spLocks noGrp="1"/>
          </p:cNvSpPr>
          <p:nvPr>
            <p:ph idx="1"/>
          </p:nvPr>
        </p:nvSpPr>
        <p:spPr>
          <a:xfrm>
            <a:off x="507205" y="1610139"/>
            <a:ext cx="11175995" cy="4629649"/>
          </a:xfrm>
        </p:spPr>
        <p:txBody>
          <a:bodyPr/>
          <a:lstStyle/>
          <a:p>
            <a:pPr marL="0" indent="0" algn="just">
              <a:buNone/>
            </a:pPr>
            <a:endParaRPr lang="en-GB" sz="2000" dirty="0"/>
          </a:p>
          <a:p>
            <a:pPr marL="0" indent="0" algn="just">
              <a:buNone/>
            </a:pPr>
            <a:r>
              <a:rPr lang="en-GB" sz="2000" dirty="0"/>
              <a:t>1. </a:t>
            </a:r>
            <a:r>
              <a:rPr lang="ca-ES" sz="2000" dirty="0"/>
              <a:t>Els estats part han d’adoptar totes les mesures de caràcter legislatiu, administratiu, social, educatiu i d'una altra índole que siguin pertinents per protegir les persones amb discapacitat, tant en la seva llar com fora d'aquesta, de totes les formes d'explotació, violència i abús, inclosos els aspectes relacionats amb el gènere</a:t>
            </a:r>
            <a:r>
              <a:rPr lang="en-GB" sz="2000" dirty="0"/>
              <a:t>.</a:t>
            </a:r>
            <a:endParaRPr lang="x-none" sz="2000" dirty="0"/>
          </a:p>
          <a:p>
            <a:pPr marL="0" indent="0" algn="just">
              <a:buNone/>
            </a:pPr>
            <a:r>
              <a:rPr lang="es-ES" sz="2000" b="1" dirty="0" err="1">
                <a:solidFill>
                  <a:schemeClr val="accent2"/>
                </a:solidFill>
              </a:rPr>
              <a:t>Els</a:t>
            </a:r>
            <a:r>
              <a:rPr lang="es-ES" sz="2000" b="1" dirty="0">
                <a:solidFill>
                  <a:schemeClr val="accent2"/>
                </a:solidFill>
              </a:rPr>
              <a:t> </a:t>
            </a:r>
            <a:r>
              <a:rPr lang="es-ES" sz="2000" b="1" dirty="0" err="1">
                <a:solidFill>
                  <a:schemeClr val="accent2"/>
                </a:solidFill>
              </a:rPr>
              <a:t>estats</a:t>
            </a:r>
            <a:r>
              <a:rPr lang="es-ES" sz="2000" b="1" dirty="0">
                <a:solidFill>
                  <a:schemeClr val="accent2"/>
                </a:solidFill>
              </a:rPr>
              <a:t> han de </a:t>
            </a:r>
            <a:r>
              <a:rPr lang="es-ES" sz="2000" b="1" dirty="0" err="1">
                <a:solidFill>
                  <a:schemeClr val="accent2"/>
                </a:solidFill>
              </a:rPr>
              <a:t>fer</a:t>
            </a:r>
            <a:r>
              <a:rPr lang="es-ES" sz="2000" b="1" dirty="0">
                <a:solidFill>
                  <a:schemeClr val="accent2"/>
                </a:solidFill>
              </a:rPr>
              <a:t> </a:t>
            </a:r>
            <a:r>
              <a:rPr lang="es-ES" sz="2000" b="1" dirty="0" err="1">
                <a:solidFill>
                  <a:schemeClr val="accent2"/>
                </a:solidFill>
              </a:rPr>
              <a:t>lleis</a:t>
            </a:r>
            <a:r>
              <a:rPr lang="es-ES" sz="2000" b="1" dirty="0">
                <a:solidFill>
                  <a:schemeClr val="accent2"/>
                </a:solidFill>
              </a:rPr>
              <a:t> i regles per garantir que les persones </a:t>
            </a:r>
            <a:r>
              <a:rPr lang="es-ES" sz="2000" b="1" dirty="0" err="1">
                <a:solidFill>
                  <a:schemeClr val="accent2"/>
                </a:solidFill>
              </a:rPr>
              <a:t>amb</a:t>
            </a:r>
            <a:r>
              <a:rPr lang="es-ES" sz="2000" b="1" dirty="0">
                <a:solidFill>
                  <a:schemeClr val="accent2"/>
                </a:solidFill>
              </a:rPr>
              <a:t> </a:t>
            </a:r>
            <a:r>
              <a:rPr lang="es-ES" sz="2000" b="1" dirty="0" err="1">
                <a:solidFill>
                  <a:schemeClr val="accent2"/>
                </a:solidFill>
              </a:rPr>
              <a:t>discapacitat</a:t>
            </a:r>
            <a:r>
              <a:rPr lang="es-ES" sz="2000" b="1" dirty="0">
                <a:solidFill>
                  <a:schemeClr val="accent2"/>
                </a:solidFill>
              </a:rPr>
              <a:t> </a:t>
            </a:r>
            <a:r>
              <a:rPr lang="es-ES" sz="2000" b="1" dirty="0" err="1">
                <a:solidFill>
                  <a:schemeClr val="accent2"/>
                </a:solidFill>
              </a:rPr>
              <a:t>estiguin</a:t>
            </a:r>
            <a:r>
              <a:rPr lang="es-ES" sz="2000" b="1" dirty="0">
                <a:solidFill>
                  <a:schemeClr val="accent2"/>
                </a:solidFill>
              </a:rPr>
              <a:t> </a:t>
            </a:r>
            <a:r>
              <a:rPr lang="es-ES" sz="2000" b="1" dirty="0" err="1">
                <a:solidFill>
                  <a:schemeClr val="accent2"/>
                </a:solidFill>
              </a:rPr>
              <a:t>protegides</a:t>
            </a:r>
            <a:r>
              <a:rPr lang="es-ES" sz="2000" b="1" dirty="0">
                <a:solidFill>
                  <a:schemeClr val="accent2"/>
                </a:solidFill>
              </a:rPr>
              <a:t> de la </a:t>
            </a:r>
            <a:r>
              <a:rPr lang="es-ES" sz="2000" b="1" dirty="0" err="1">
                <a:solidFill>
                  <a:schemeClr val="accent2"/>
                </a:solidFill>
              </a:rPr>
              <a:t>violència</a:t>
            </a:r>
            <a:r>
              <a:rPr lang="es-ES" sz="2000" b="1" dirty="0">
                <a:solidFill>
                  <a:schemeClr val="accent2"/>
                </a:solidFill>
              </a:rPr>
              <a:t> i de </a:t>
            </a:r>
            <a:r>
              <a:rPr lang="es-ES" sz="2000" b="1" dirty="0" err="1">
                <a:solidFill>
                  <a:schemeClr val="accent2"/>
                </a:solidFill>
              </a:rPr>
              <a:t>qualsevol</a:t>
            </a:r>
            <a:r>
              <a:rPr lang="es-ES" sz="2000" b="1" dirty="0">
                <a:solidFill>
                  <a:schemeClr val="accent2"/>
                </a:solidFill>
              </a:rPr>
              <a:t> forma </a:t>
            </a:r>
            <a:r>
              <a:rPr lang="es-ES" sz="2000" b="1" dirty="0" err="1">
                <a:solidFill>
                  <a:schemeClr val="accent2"/>
                </a:solidFill>
              </a:rPr>
              <a:t>d’abús</a:t>
            </a:r>
            <a:r>
              <a:rPr lang="es-ES" sz="2000" b="1" dirty="0">
                <a:solidFill>
                  <a:schemeClr val="accent2"/>
                </a:solidFill>
              </a:rPr>
              <a:t> o </a:t>
            </a:r>
            <a:r>
              <a:rPr lang="es-ES" sz="2000" b="1" dirty="0" err="1">
                <a:solidFill>
                  <a:schemeClr val="accent2"/>
                </a:solidFill>
              </a:rPr>
              <a:t>explotació</a:t>
            </a:r>
            <a:r>
              <a:rPr lang="es-ES" sz="2000" b="1" dirty="0">
                <a:solidFill>
                  <a:schemeClr val="accent2"/>
                </a:solidFill>
              </a:rPr>
              <a:t> tan </a:t>
            </a:r>
            <a:r>
              <a:rPr lang="es-ES" sz="2000" b="1" dirty="0" err="1">
                <a:solidFill>
                  <a:schemeClr val="accent2"/>
                </a:solidFill>
              </a:rPr>
              <a:t>dins</a:t>
            </a:r>
            <a:r>
              <a:rPr lang="es-ES" sz="2000" b="1" dirty="0">
                <a:solidFill>
                  <a:schemeClr val="accent2"/>
                </a:solidFill>
              </a:rPr>
              <a:t> </a:t>
            </a:r>
            <a:r>
              <a:rPr lang="es-ES" sz="2000" b="1" dirty="0" err="1">
                <a:solidFill>
                  <a:schemeClr val="accent2"/>
                </a:solidFill>
              </a:rPr>
              <a:t>com</a:t>
            </a:r>
            <a:r>
              <a:rPr lang="es-ES" sz="2000" b="1" dirty="0">
                <a:solidFill>
                  <a:schemeClr val="accent2"/>
                </a:solidFill>
              </a:rPr>
              <a:t> </a:t>
            </a:r>
            <a:r>
              <a:rPr lang="es-ES" sz="2000" b="1" dirty="0" err="1">
                <a:solidFill>
                  <a:schemeClr val="accent2"/>
                </a:solidFill>
              </a:rPr>
              <a:t>fora</a:t>
            </a:r>
            <a:r>
              <a:rPr lang="es-ES" sz="2000" b="1" dirty="0">
                <a:solidFill>
                  <a:schemeClr val="accent2"/>
                </a:solidFill>
              </a:rPr>
              <a:t> de casa </a:t>
            </a:r>
            <a:r>
              <a:rPr lang="es-ES" sz="2000" b="1" dirty="0" err="1">
                <a:solidFill>
                  <a:schemeClr val="accent2"/>
                </a:solidFill>
              </a:rPr>
              <a:t>seva</a:t>
            </a:r>
            <a:r>
              <a:rPr lang="en-US" sz="2000" b="1" dirty="0">
                <a:solidFill>
                  <a:schemeClr val="accent2"/>
                </a:solidFill>
              </a:rPr>
              <a:t>.</a:t>
            </a:r>
            <a:endParaRPr lang="x-none" sz="2000" b="1" dirty="0">
              <a:solidFill>
                <a:schemeClr val="accent2"/>
              </a:solidFill>
            </a:endParaRPr>
          </a:p>
          <a:p>
            <a:pPr algn="just"/>
            <a:endParaRPr lang="x-none" sz="2000" dirty="0"/>
          </a:p>
        </p:txBody>
      </p:sp>
    </p:spTree>
    <p:extLst>
      <p:ext uri="{BB962C8B-B14F-4D97-AF65-F5344CB8AC3E}">
        <p14:creationId xmlns:p14="http://schemas.microsoft.com/office/powerpoint/2010/main" val="374928091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B8D6E5-5BD7-49D4-A51D-7A866E5A149E}"/>
              </a:ext>
            </a:extLst>
          </p:cNvPr>
          <p:cNvSpPr>
            <a:spLocks noGrp="1"/>
          </p:cNvSpPr>
          <p:nvPr>
            <p:ph idx="1"/>
          </p:nvPr>
        </p:nvSpPr>
        <p:spPr>
          <a:xfrm>
            <a:off x="507205" y="1689652"/>
            <a:ext cx="11175995" cy="4550136"/>
          </a:xfrm>
        </p:spPr>
        <p:txBody>
          <a:bodyPr/>
          <a:lstStyle/>
          <a:p>
            <a:pPr marL="0" indent="0" algn="just">
              <a:buNone/>
            </a:pPr>
            <a:r>
              <a:rPr lang="en-GB" sz="2000" dirty="0"/>
              <a:t>2. </a:t>
            </a:r>
            <a:r>
              <a:rPr lang="ca-ES" sz="2000" dirty="0"/>
              <a:t>Els estats part han d’adoptar també totes les mesures pertinents per impedir qualsevol forma d'explotació, violència i abús, i han d’assegurar, entre d’altres, que hi hagi formes adequades d'assistència i suport que tinguin en compte el gènere i l'edat per a les persones amb discapacitat i els seus familiars i cuidadors, fins i tot han de proporcionar informació i educació sobre la manera de prevenir, reconèixer i denunciar els casos d'explotació, violència i abús. Els estats part han d’assegurar que els serveis de protecció tinguin en compte l'edat, el gènere i la discapacitat</a:t>
            </a:r>
            <a:r>
              <a:rPr lang="en-GB" sz="2000" dirty="0"/>
              <a:t>.</a:t>
            </a:r>
            <a:endParaRPr lang="x-none" sz="2000" dirty="0"/>
          </a:p>
          <a:p>
            <a:pPr marL="0" indent="0" algn="just">
              <a:buNone/>
            </a:pPr>
            <a:r>
              <a:rPr lang="es-ES" sz="2000" b="1" dirty="0" err="1">
                <a:solidFill>
                  <a:schemeClr val="accent2"/>
                </a:solidFill>
              </a:rPr>
              <a:t>Els</a:t>
            </a:r>
            <a:r>
              <a:rPr lang="es-ES" sz="2000" b="1" dirty="0">
                <a:solidFill>
                  <a:schemeClr val="accent2"/>
                </a:solidFill>
              </a:rPr>
              <a:t> </a:t>
            </a:r>
            <a:r>
              <a:rPr lang="es-ES" sz="2000" b="1" dirty="0" err="1">
                <a:solidFill>
                  <a:schemeClr val="accent2"/>
                </a:solidFill>
              </a:rPr>
              <a:t>estats</a:t>
            </a:r>
            <a:r>
              <a:rPr lang="es-ES" sz="2000" b="1" dirty="0">
                <a:solidFill>
                  <a:schemeClr val="accent2"/>
                </a:solidFill>
              </a:rPr>
              <a:t> han </a:t>
            </a:r>
            <a:r>
              <a:rPr lang="es-ES" sz="2000" b="1" dirty="0" err="1">
                <a:solidFill>
                  <a:schemeClr val="accent2"/>
                </a:solidFill>
              </a:rPr>
              <a:t>d’evitar</a:t>
            </a:r>
            <a:r>
              <a:rPr lang="es-ES" sz="2000" b="1" dirty="0">
                <a:solidFill>
                  <a:schemeClr val="accent2"/>
                </a:solidFill>
              </a:rPr>
              <a:t> </a:t>
            </a:r>
            <a:r>
              <a:rPr lang="es-ES" sz="2000" b="1" dirty="0" err="1">
                <a:solidFill>
                  <a:schemeClr val="accent2"/>
                </a:solidFill>
              </a:rPr>
              <a:t>els</a:t>
            </a:r>
            <a:r>
              <a:rPr lang="es-ES" sz="2000" b="1" dirty="0">
                <a:solidFill>
                  <a:schemeClr val="accent2"/>
                </a:solidFill>
              </a:rPr>
              <a:t> abusos </a:t>
            </a:r>
            <a:r>
              <a:rPr lang="es-ES" sz="2000" b="1" dirty="0" err="1">
                <a:solidFill>
                  <a:schemeClr val="accent2"/>
                </a:solidFill>
              </a:rPr>
              <a:t>oferint</a:t>
            </a:r>
            <a:r>
              <a:rPr lang="es-ES" sz="2000" b="1" dirty="0">
                <a:solidFill>
                  <a:schemeClr val="accent2"/>
                </a:solidFill>
              </a:rPr>
              <a:t> </a:t>
            </a:r>
            <a:r>
              <a:rPr lang="es-ES" sz="2000" b="1" dirty="0" err="1">
                <a:solidFill>
                  <a:schemeClr val="accent2"/>
                </a:solidFill>
              </a:rPr>
              <a:t>ajuda</a:t>
            </a:r>
            <a:r>
              <a:rPr lang="es-ES" sz="2000" b="1" dirty="0">
                <a:solidFill>
                  <a:schemeClr val="accent2"/>
                </a:solidFill>
              </a:rPr>
              <a:t>, </a:t>
            </a:r>
            <a:r>
              <a:rPr lang="es-ES" sz="2000" b="1" dirty="0" err="1">
                <a:solidFill>
                  <a:schemeClr val="accent2"/>
                </a:solidFill>
              </a:rPr>
              <a:t>informació</a:t>
            </a:r>
            <a:r>
              <a:rPr lang="es-ES" sz="2000" b="1" dirty="0">
                <a:solidFill>
                  <a:schemeClr val="accent2"/>
                </a:solidFill>
              </a:rPr>
              <a:t> i </a:t>
            </a:r>
            <a:r>
              <a:rPr lang="es-ES" sz="2000" b="1" dirty="0" err="1">
                <a:solidFill>
                  <a:schemeClr val="accent2"/>
                </a:solidFill>
              </a:rPr>
              <a:t>formació</a:t>
            </a:r>
            <a:r>
              <a:rPr lang="es-ES" sz="2000" b="1" dirty="0">
                <a:solidFill>
                  <a:schemeClr val="accent2"/>
                </a:solidFill>
              </a:rPr>
              <a:t> a les persones </a:t>
            </a:r>
            <a:r>
              <a:rPr lang="es-ES" sz="2000" b="1" dirty="0" err="1">
                <a:solidFill>
                  <a:schemeClr val="accent2"/>
                </a:solidFill>
              </a:rPr>
              <a:t>amb</a:t>
            </a:r>
            <a:r>
              <a:rPr lang="es-ES" sz="2000" b="1" dirty="0">
                <a:solidFill>
                  <a:schemeClr val="accent2"/>
                </a:solidFill>
              </a:rPr>
              <a:t> </a:t>
            </a:r>
            <a:r>
              <a:rPr lang="es-ES" sz="2000" b="1" dirty="0" err="1">
                <a:solidFill>
                  <a:schemeClr val="accent2"/>
                </a:solidFill>
              </a:rPr>
              <a:t>discapacitat</a:t>
            </a:r>
            <a:r>
              <a:rPr lang="es-ES" sz="2000" b="1" dirty="0">
                <a:solidFill>
                  <a:schemeClr val="accent2"/>
                </a:solidFill>
              </a:rPr>
              <a:t>, les </a:t>
            </a:r>
            <a:r>
              <a:rPr lang="es-ES" sz="2000" b="1" dirty="0" err="1">
                <a:solidFill>
                  <a:schemeClr val="accent2"/>
                </a:solidFill>
              </a:rPr>
              <a:t>seves</a:t>
            </a:r>
            <a:r>
              <a:rPr lang="es-ES" sz="2000" b="1" dirty="0">
                <a:solidFill>
                  <a:schemeClr val="accent2"/>
                </a:solidFill>
              </a:rPr>
              <a:t> </a:t>
            </a:r>
            <a:r>
              <a:rPr lang="es-ES" sz="2000" b="1" dirty="0" err="1">
                <a:solidFill>
                  <a:schemeClr val="accent2"/>
                </a:solidFill>
              </a:rPr>
              <a:t>famílies</a:t>
            </a:r>
            <a:r>
              <a:rPr lang="es-ES" sz="2000" b="1" dirty="0">
                <a:solidFill>
                  <a:schemeClr val="accent2"/>
                </a:solidFill>
              </a:rPr>
              <a:t> i </a:t>
            </a:r>
            <a:r>
              <a:rPr lang="es-ES" sz="2000" b="1" dirty="0" err="1">
                <a:solidFill>
                  <a:schemeClr val="accent2"/>
                </a:solidFill>
              </a:rPr>
              <a:t>els</a:t>
            </a:r>
            <a:r>
              <a:rPr lang="es-ES" sz="2000" b="1" dirty="0">
                <a:solidFill>
                  <a:schemeClr val="accent2"/>
                </a:solidFill>
              </a:rPr>
              <a:t> </a:t>
            </a:r>
            <a:r>
              <a:rPr lang="es-ES" sz="2000" b="1" dirty="0" err="1">
                <a:solidFill>
                  <a:schemeClr val="accent2"/>
                </a:solidFill>
              </a:rPr>
              <a:t>seus</a:t>
            </a:r>
            <a:r>
              <a:rPr lang="es-ES" sz="2000" b="1" dirty="0">
                <a:solidFill>
                  <a:schemeClr val="accent2"/>
                </a:solidFill>
              </a:rPr>
              <a:t> </a:t>
            </a:r>
            <a:r>
              <a:rPr lang="es-ES" sz="2000" b="1" dirty="0" err="1">
                <a:solidFill>
                  <a:schemeClr val="accent2"/>
                </a:solidFill>
              </a:rPr>
              <a:t>cuidadors</a:t>
            </a:r>
            <a:r>
              <a:rPr lang="es-ES" sz="2000" b="1" dirty="0">
                <a:solidFill>
                  <a:schemeClr val="accent2"/>
                </a:solidFill>
              </a:rPr>
              <a:t>. </a:t>
            </a:r>
            <a:r>
              <a:rPr lang="es-ES" sz="2000" b="1" dirty="0" err="1">
                <a:solidFill>
                  <a:schemeClr val="accent2"/>
                </a:solidFill>
              </a:rPr>
              <a:t>Tothom</a:t>
            </a:r>
            <a:r>
              <a:rPr lang="es-ES" sz="2000" b="1" dirty="0">
                <a:solidFill>
                  <a:schemeClr val="accent2"/>
                </a:solidFill>
              </a:rPr>
              <a:t> </a:t>
            </a:r>
            <a:r>
              <a:rPr lang="es-ES" sz="2000" b="1" dirty="0" err="1">
                <a:solidFill>
                  <a:schemeClr val="accent2"/>
                </a:solidFill>
              </a:rPr>
              <a:t>hauria</a:t>
            </a:r>
            <a:r>
              <a:rPr lang="es-ES" sz="2000" b="1" dirty="0">
                <a:solidFill>
                  <a:schemeClr val="accent2"/>
                </a:solidFill>
              </a:rPr>
              <a:t> </a:t>
            </a:r>
            <a:r>
              <a:rPr lang="es-ES" sz="2000" b="1" dirty="0" err="1">
                <a:solidFill>
                  <a:schemeClr val="accent2"/>
                </a:solidFill>
              </a:rPr>
              <a:t>d’aprendre</a:t>
            </a:r>
            <a:r>
              <a:rPr lang="es-ES" sz="2000" b="1" dirty="0">
                <a:solidFill>
                  <a:schemeClr val="accent2"/>
                </a:solidFill>
              </a:rPr>
              <a:t> a evitar, </a:t>
            </a:r>
            <a:r>
              <a:rPr lang="es-ES" sz="2000" b="1" dirty="0" err="1">
                <a:solidFill>
                  <a:schemeClr val="accent2"/>
                </a:solidFill>
              </a:rPr>
              <a:t>reconèixer</a:t>
            </a:r>
            <a:r>
              <a:rPr lang="es-ES" sz="2000" b="1" dirty="0">
                <a:solidFill>
                  <a:schemeClr val="accent2"/>
                </a:solidFill>
              </a:rPr>
              <a:t> i denunciar la </a:t>
            </a:r>
            <a:r>
              <a:rPr lang="es-ES" sz="2000" b="1" dirty="0" err="1">
                <a:solidFill>
                  <a:schemeClr val="accent2"/>
                </a:solidFill>
              </a:rPr>
              <a:t>violència</a:t>
            </a:r>
            <a:r>
              <a:rPr lang="es-ES" sz="2000" b="1" dirty="0">
                <a:solidFill>
                  <a:schemeClr val="accent2"/>
                </a:solidFill>
              </a:rPr>
              <a:t> i </a:t>
            </a:r>
            <a:r>
              <a:rPr lang="es-ES" sz="2000" b="1" dirty="0" err="1">
                <a:solidFill>
                  <a:schemeClr val="accent2"/>
                </a:solidFill>
              </a:rPr>
              <a:t>els</a:t>
            </a:r>
            <a:r>
              <a:rPr lang="es-ES" sz="2000" b="1" dirty="0">
                <a:solidFill>
                  <a:schemeClr val="accent2"/>
                </a:solidFill>
              </a:rPr>
              <a:t> abusos. </a:t>
            </a:r>
            <a:r>
              <a:rPr lang="es-ES" sz="2000" b="1" dirty="0" err="1">
                <a:solidFill>
                  <a:schemeClr val="accent2"/>
                </a:solidFill>
              </a:rPr>
              <a:t>Haurien</a:t>
            </a:r>
            <a:r>
              <a:rPr lang="es-ES" sz="2000" b="1" dirty="0">
                <a:solidFill>
                  <a:schemeClr val="accent2"/>
                </a:solidFill>
              </a:rPr>
              <a:t> </a:t>
            </a:r>
            <a:r>
              <a:rPr lang="es-ES" sz="2000" b="1" dirty="0" err="1">
                <a:solidFill>
                  <a:schemeClr val="accent2"/>
                </a:solidFill>
              </a:rPr>
              <a:t>d’assegurar</a:t>
            </a:r>
            <a:r>
              <a:rPr lang="es-ES" sz="2000" b="1" dirty="0">
                <a:solidFill>
                  <a:schemeClr val="accent2"/>
                </a:solidFill>
              </a:rPr>
              <a:t>-se que </a:t>
            </a:r>
            <a:r>
              <a:rPr lang="es-ES" sz="2000" b="1" dirty="0" err="1">
                <a:solidFill>
                  <a:schemeClr val="accent2"/>
                </a:solidFill>
              </a:rPr>
              <a:t>l’assistència</a:t>
            </a:r>
            <a:r>
              <a:rPr lang="es-ES" sz="2000" b="1" dirty="0">
                <a:solidFill>
                  <a:schemeClr val="accent2"/>
                </a:solidFill>
              </a:rPr>
              <a:t> per evitar </a:t>
            </a:r>
            <a:r>
              <a:rPr lang="es-ES" sz="2000" b="1" dirty="0" err="1">
                <a:solidFill>
                  <a:schemeClr val="accent2"/>
                </a:solidFill>
              </a:rPr>
              <a:t>els</a:t>
            </a:r>
            <a:r>
              <a:rPr lang="es-ES" sz="2000" b="1" dirty="0">
                <a:solidFill>
                  <a:schemeClr val="accent2"/>
                </a:solidFill>
              </a:rPr>
              <a:t> abusos té en </a:t>
            </a:r>
            <a:r>
              <a:rPr lang="es-ES" sz="2000" b="1" dirty="0" err="1">
                <a:solidFill>
                  <a:schemeClr val="accent2"/>
                </a:solidFill>
              </a:rPr>
              <a:t>compte</a:t>
            </a:r>
            <a:r>
              <a:rPr lang="es-ES" sz="2000" b="1" dirty="0">
                <a:solidFill>
                  <a:schemeClr val="accent2"/>
                </a:solidFill>
              </a:rPr>
              <a:t> les dones, la </a:t>
            </a:r>
            <a:r>
              <a:rPr lang="es-ES" sz="2000" b="1" dirty="0" err="1">
                <a:solidFill>
                  <a:schemeClr val="accent2"/>
                </a:solidFill>
              </a:rPr>
              <a:t>gent</a:t>
            </a:r>
            <a:r>
              <a:rPr lang="es-ES" sz="2000" b="1" dirty="0">
                <a:solidFill>
                  <a:schemeClr val="accent2"/>
                </a:solidFill>
              </a:rPr>
              <a:t> gran, </a:t>
            </a:r>
            <a:r>
              <a:rPr lang="es-ES" sz="2000" b="1" dirty="0" err="1">
                <a:solidFill>
                  <a:schemeClr val="accent2"/>
                </a:solidFill>
              </a:rPr>
              <a:t>els</a:t>
            </a:r>
            <a:r>
              <a:rPr lang="es-ES" sz="2000" b="1" dirty="0">
                <a:solidFill>
                  <a:schemeClr val="accent2"/>
                </a:solidFill>
              </a:rPr>
              <a:t> </a:t>
            </a:r>
            <a:r>
              <a:rPr lang="es-ES" sz="2000" b="1" dirty="0" err="1">
                <a:solidFill>
                  <a:schemeClr val="accent2"/>
                </a:solidFill>
              </a:rPr>
              <a:t>nens</a:t>
            </a:r>
            <a:r>
              <a:rPr lang="es-ES" sz="2000" b="1" dirty="0">
                <a:solidFill>
                  <a:schemeClr val="accent2"/>
                </a:solidFill>
              </a:rPr>
              <a:t> i les nenes i les persones </a:t>
            </a:r>
            <a:r>
              <a:rPr lang="es-ES" sz="2000" b="1" dirty="0" err="1">
                <a:solidFill>
                  <a:schemeClr val="accent2"/>
                </a:solidFill>
              </a:rPr>
              <a:t>amb</a:t>
            </a:r>
            <a:r>
              <a:rPr lang="es-ES" sz="2000" b="1" dirty="0">
                <a:solidFill>
                  <a:schemeClr val="accent2"/>
                </a:solidFill>
              </a:rPr>
              <a:t> </a:t>
            </a:r>
            <a:r>
              <a:rPr lang="es-ES" sz="2000" b="1" dirty="0" err="1">
                <a:solidFill>
                  <a:schemeClr val="accent2"/>
                </a:solidFill>
              </a:rPr>
              <a:t>diferents</a:t>
            </a:r>
            <a:r>
              <a:rPr lang="es-ES" sz="2000" b="1" dirty="0">
                <a:solidFill>
                  <a:schemeClr val="accent2"/>
                </a:solidFill>
              </a:rPr>
              <a:t> </a:t>
            </a:r>
            <a:r>
              <a:rPr lang="es-ES" sz="2000" b="1" dirty="0" err="1">
                <a:solidFill>
                  <a:schemeClr val="accent2"/>
                </a:solidFill>
              </a:rPr>
              <a:t>tipus</a:t>
            </a:r>
            <a:r>
              <a:rPr lang="es-ES" sz="2000" b="1" dirty="0">
                <a:solidFill>
                  <a:schemeClr val="accent2"/>
                </a:solidFill>
              </a:rPr>
              <a:t> de </a:t>
            </a:r>
            <a:r>
              <a:rPr lang="es-ES" sz="2000" b="1" dirty="0" err="1">
                <a:solidFill>
                  <a:schemeClr val="accent2"/>
                </a:solidFill>
              </a:rPr>
              <a:t>discapacitat</a:t>
            </a:r>
            <a:r>
              <a:rPr lang="en-US" sz="2000" b="1" dirty="0">
                <a:solidFill>
                  <a:schemeClr val="accent2"/>
                </a:solidFill>
              </a:rPr>
              <a:t>.</a:t>
            </a:r>
            <a:endParaRPr lang="x-none" sz="2000" b="1" dirty="0">
              <a:solidFill>
                <a:schemeClr val="accent2"/>
              </a:solidFill>
            </a:endParaRPr>
          </a:p>
        </p:txBody>
      </p:sp>
      <p:sp>
        <p:nvSpPr>
          <p:cNvPr id="7" name="Title 1">
            <a:extLst>
              <a:ext uri="{FF2B5EF4-FFF2-40B4-BE49-F238E27FC236}">
                <a16:creationId xmlns:a16="http://schemas.microsoft.com/office/drawing/2014/main" id="{CF170904-E60F-49C8-9CC1-B29ED8185AB6}"/>
              </a:ext>
            </a:extLst>
          </p:cNvPr>
          <p:cNvSpPr>
            <a:spLocks noGrp="1"/>
          </p:cNvSpPr>
          <p:nvPr>
            <p:ph type="title"/>
          </p:nvPr>
        </p:nvSpPr>
        <p:spPr>
          <a:xfrm>
            <a:off x="389638" y="506412"/>
            <a:ext cx="11345161" cy="427038"/>
          </a:xfrm>
        </p:spPr>
        <p:txBody>
          <a:bodyPr/>
          <a:lstStyle/>
          <a:p>
            <a:r>
              <a:rPr lang="ca-ES" sz="2800" dirty="0"/>
              <a:t>Exercici 6.1: Debat sobre l’article 16 de la CDPD - Protecció contra l'explotació, la violència i l’abús - 2</a:t>
            </a:r>
            <a:br>
              <a:rPr lang="en-GB" sz="2800" dirty="0"/>
            </a:br>
            <a:endParaRPr lang="x-none" sz="2800" dirty="0"/>
          </a:p>
        </p:txBody>
      </p:sp>
    </p:spTree>
    <p:extLst>
      <p:ext uri="{BB962C8B-B14F-4D97-AF65-F5344CB8AC3E}">
        <p14:creationId xmlns:p14="http://schemas.microsoft.com/office/powerpoint/2010/main" val="369624674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8184DC-01D3-4E26-B023-577AFB39AA7A}"/>
              </a:ext>
            </a:extLst>
          </p:cNvPr>
          <p:cNvSpPr>
            <a:spLocks noGrp="1"/>
          </p:cNvSpPr>
          <p:nvPr>
            <p:ph idx="1"/>
          </p:nvPr>
        </p:nvSpPr>
        <p:spPr/>
        <p:txBody>
          <a:bodyPr/>
          <a:lstStyle/>
          <a:p>
            <a:pPr marL="0" indent="0" algn="just">
              <a:buNone/>
            </a:pPr>
            <a:r>
              <a:rPr lang="en-GB" sz="2000" dirty="0"/>
              <a:t>3. </a:t>
            </a:r>
            <a:r>
              <a:rPr lang="ca-ES" sz="2000" dirty="0"/>
              <a:t>A fi d'impedir que es produeixin casos d'explotació, violència i abús, els estats part han d’assegurar que tots els serveis i programes dissenyats per servir a les persones amb discapacitat els supervisin efectivament autoritats independents</a:t>
            </a:r>
            <a:r>
              <a:rPr lang="en-GB" sz="2000" dirty="0"/>
              <a:t>.</a:t>
            </a:r>
            <a:endParaRPr lang="x-none" sz="2000" dirty="0"/>
          </a:p>
          <a:p>
            <a:pPr marL="0" indent="0" algn="just">
              <a:buNone/>
            </a:pPr>
            <a:r>
              <a:rPr lang="es-ES" sz="2000" b="1" dirty="0" err="1">
                <a:solidFill>
                  <a:schemeClr val="accent2"/>
                </a:solidFill>
              </a:rPr>
              <a:t>Els</a:t>
            </a:r>
            <a:r>
              <a:rPr lang="es-ES" sz="2000" b="1" dirty="0">
                <a:solidFill>
                  <a:schemeClr val="accent2"/>
                </a:solidFill>
              </a:rPr>
              <a:t> </a:t>
            </a:r>
            <a:r>
              <a:rPr lang="es-ES" sz="2000" b="1" dirty="0" err="1">
                <a:solidFill>
                  <a:schemeClr val="accent2"/>
                </a:solidFill>
              </a:rPr>
              <a:t>estats</a:t>
            </a:r>
            <a:r>
              <a:rPr lang="es-ES" sz="2000" b="1" dirty="0">
                <a:solidFill>
                  <a:schemeClr val="accent2"/>
                </a:solidFill>
              </a:rPr>
              <a:t> han </a:t>
            </a:r>
            <a:r>
              <a:rPr lang="es-ES" sz="2000" b="1" dirty="0" err="1">
                <a:solidFill>
                  <a:schemeClr val="accent2"/>
                </a:solidFill>
              </a:rPr>
              <a:t>d’assegurar</a:t>
            </a:r>
            <a:r>
              <a:rPr lang="es-ES" sz="2000" b="1" dirty="0">
                <a:solidFill>
                  <a:schemeClr val="accent2"/>
                </a:solidFill>
              </a:rPr>
              <a:t>-se que </a:t>
            </a:r>
            <a:r>
              <a:rPr lang="es-ES" sz="2000" b="1" dirty="0" err="1">
                <a:solidFill>
                  <a:schemeClr val="accent2"/>
                </a:solidFill>
              </a:rPr>
              <a:t>els</a:t>
            </a:r>
            <a:r>
              <a:rPr lang="es-ES" sz="2000" b="1" dirty="0">
                <a:solidFill>
                  <a:schemeClr val="accent2"/>
                </a:solidFill>
              </a:rPr>
              <a:t> </a:t>
            </a:r>
            <a:r>
              <a:rPr lang="es-ES" sz="2000" b="1" dirty="0" err="1">
                <a:solidFill>
                  <a:schemeClr val="accent2"/>
                </a:solidFill>
              </a:rPr>
              <a:t>serveis</a:t>
            </a:r>
            <a:r>
              <a:rPr lang="es-ES" sz="2000" b="1" dirty="0">
                <a:solidFill>
                  <a:schemeClr val="accent2"/>
                </a:solidFill>
              </a:rPr>
              <a:t> que </a:t>
            </a:r>
            <a:r>
              <a:rPr lang="es-ES" sz="2000" b="1" dirty="0" err="1">
                <a:solidFill>
                  <a:schemeClr val="accent2"/>
                </a:solidFill>
              </a:rPr>
              <a:t>ofereixen</a:t>
            </a:r>
            <a:r>
              <a:rPr lang="es-ES" sz="2000" b="1" dirty="0">
                <a:solidFill>
                  <a:schemeClr val="accent2"/>
                </a:solidFill>
              </a:rPr>
              <a:t> </a:t>
            </a:r>
            <a:r>
              <a:rPr lang="es-ES" sz="2000" b="1" dirty="0" err="1">
                <a:solidFill>
                  <a:schemeClr val="accent2"/>
                </a:solidFill>
              </a:rPr>
              <a:t>suport</a:t>
            </a:r>
            <a:r>
              <a:rPr lang="es-ES" sz="2000" b="1" dirty="0">
                <a:solidFill>
                  <a:schemeClr val="accent2"/>
                </a:solidFill>
              </a:rPr>
              <a:t> a les persones </a:t>
            </a:r>
            <a:r>
              <a:rPr lang="es-ES" sz="2000" b="1" dirty="0" err="1">
                <a:solidFill>
                  <a:schemeClr val="accent2"/>
                </a:solidFill>
              </a:rPr>
              <a:t>amb</a:t>
            </a:r>
            <a:r>
              <a:rPr lang="es-ES" sz="2000" b="1" dirty="0">
                <a:solidFill>
                  <a:schemeClr val="accent2"/>
                </a:solidFill>
              </a:rPr>
              <a:t> </a:t>
            </a:r>
            <a:r>
              <a:rPr lang="es-ES" sz="2000" b="1" dirty="0" err="1">
                <a:solidFill>
                  <a:schemeClr val="accent2"/>
                </a:solidFill>
              </a:rPr>
              <a:t>discapacitat</a:t>
            </a:r>
            <a:r>
              <a:rPr lang="es-ES" sz="2000" b="1" dirty="0">
                <a:solidFill>
                  <a:schemeClr val="accent2"/>
                </a:solidFill>
              </a:rPr>
              <a:t> se </a:t>
            </a:r>
            <a:r>
              <a:rPr lang="es-ES" sz="2000" b="1" dirty="0" err="1">
                <a:solidFill>
                  <a:schemeClr val="accent2"/>
                </a:solidFill>
              </a:rPr>
              <a:t>supervisin</a:t>
            </a:r>
            <a:r>
              <a:rPr lang="es-ES" sz="2000" b="1" dirty="0">
                <a:solidFill>
                  <a:schemeClr val="accent2"/>
                </a:solidFill>
              </a:rPr>
              <a:t> de manera </a:t>
            </a:r>
            <a:r>
              <a:rPr lang="es-ES" sz="2000" b="1" dirty="0" err="1">
                <a:solidFill>
                  <a:schemeClr val="accent2"/>
                </a:solidFill>
              </a:rPr>
              <a:t>adequada</a:t>
            </a:r>
            <a:r>
              <a:rPr lang="es-ES" sz="2000" b="1" dirty="0">
                <a:solidFill>
                  <a:schemeClr val="accent2"/>
                </a:solidFill>
              </a:rPr>
              <a:t> per </a:t>
            </a:r>
            <a:r>
              <a:rPr lang="es-ES" sz="2000" b="1" dirty="0" err="1">
                <a:solidFill>
                  <a:schemeClr val="accent2"/>
                </a:solidFill>
              </a:rPr>
              <a:t>part</a:t>
            </a:r>
            <a:r>
              <a:rPr lang="es-ES" sz="2000" b="1" dirty="0">
                <a:solidFill>
                  <a:schemeClr val="accent2"/>
                </a:solidFill>
              </a:rPr>
              <a:t> </a:t>
            </a:r>
            <a:r>
              <a:rPr lang="es-ES" sz="2000" b="1" dirty="0" err="1">
                <a:solidFill>
                  <a:schemeClr val="accent2"/>
                </a:solidFill>
              </a:rPr>
              <a:t>d’un</a:t>
            </a:r>
            <a:r>
              <a:rPr lang="es-ES" sz="2000" b="1" dirty="0">
                <a:solidFill>
                  <a:schemeClr val="accent2"/>
                </a:solidFill>
              </a:rPr>
              <a:t> </a:t>
            </a:r>
            <a:r>
              <a:rPr lang="es-ES" sz="2000" b="1" dirty="0" err="1">
                <a:solidFill>
                  <a:schemeClr val="accent2"/>
                </a:solidFill>
              </a:rPr>
              <a:t>organisme</a:t>
            </a:r>
            <a:r>
              <a:rPr lang="es-ES" sz="2000" b="1" dirty="0">
                <a:solidFill>
                  <a:schemeClr val="accent2"/>
                </a:solidFill>
              </a:rPr>
              <a:t> </a:t>
            </a:r>
            <a:r>
              <a:rPr lang="es-ES" sz="2000" b="1" dirty="0" err="1">
                <a:solidFill>
                  <a:schemeClr val="accent2"/>
                </a:solidFill>
              </a:rPr>
              <a:t>independent</a:t>
            </a:r>
            <a:r>
              <a:rPr lang="en-US" sz="2000" b="1" dirty="0">
                <a:solidFill>
                  <a:schemeClr val="accent2"/>
                </a:solidFill>
              </a:rPr>
              <a:t>.</a:t>
            </a:r>
            <a:endParaRPr lang="x-none" sz="2000" b="1" dirty="0">
              <a:solidFill>
                <a:schemeClr val="accent2"/>
              </a:solidFill>
            </a:endParaRPr>
          </a:p>
          <a:p>
            <a:pPr algn="just"/>
            <a:endParaRPr lang="x-none" sz="2000" dirty="0"/>
          </a:p>
        </p:txBody>
      </p:sp>
      <p:sp>
        <p:nvSpPr>
          <p:cNvPr id="7" name="Title 1">
            <a:extLst>
              <a:ext uri="{FF2B5EF4-FFF2-40B4-BE49-F238E27FC236}">
                <a16:creationId xmlns:a16="http://schemas.microsoft.com/office/drawing/2014/main" id="{CF170904-E60F-49C8-9CC1-B29ED8185AB6}"/>
              </a:ext>
            </a:extLst>
          </p:cNvPr>
          <p:cNvSpPr>
            <a:spLocks noGrp="1"/>
          </p:cNvSpPr>
          <p:nvPr>
            <p:ph type="title"/>
          </p:nvPr>
        </p:nvSpPr>
        <p:spPr>
          <a:xfrm>
            <a:off x="389638" y="506412"/>
            <a:ext cx="11345161" cy="427038"/>
          </a:xfrm>
        </p:spPr>
        <p:txBody>
          <a:bodyPr/>
          <a:lstStyle/>
          <a:p>
            <a:r>
              <a:rPr lang="ca-ES" sz="2800" dirty="0"/>
              <a:t>Exercici 6.1: Debat sobre l’article 16 de la CDPD - Protecció contra l'explotació, la violència i l’abús - 3</a:t>
            </a:r>
            <a:br>
              <a:rPr lang="en-GB" sz="2800" dirty="0"/>
            </a:br>
            <a:endParaRPr lang="x-none" sz="2800" dirty="0"/>
          </a:p>
        </p:txBody>
      </p:sp>
    </p:spTree>
    <p:extLst>
      <p:ext uri="{BB962C8B-B14F-4D97-AF65-F5344CB8AC3E}">
        <p14:creationId xmlns:p14="http://schemas.microsoft.com/office/powerpoint/2010/main" val="3519526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E9BB18B-4749-704F-A0F1-04D634EAC545}"/>
              </a:ext>
            </a:extLst>
          </p:cNvPr>
          <p:cNvSpPr>
            <a:spLocks noGrp="1"/>
          </p:cNvSpPr>
          <p:nvPr>
            <p:ph type="sldNum" sz="quarter" idx="4294967295"/>
          </p:nvPr>
        </p:nvSpPr>
        <p:spPr>
          <a:xfrm>
            <a:off x="10034587" y="6623100"/>
            <a:ext cx="1648619" cy="216000"/>
          </a:xfrm>
        </p:spPr>
        <p:txBody>
          <a:bodyPr/>
          <a:lstStyle/>
          <a:p>
            <a:fld id="{04260D4A-DEC1-45DD-8AB2-A3349BAAA59E}" type="slidenum">
              <a:rPr lang="en-US" smtClean="0"/>
              <a:pPr/>
              <a:t>14</a:t>
            </a:fld>
            <a:endParaRPr lang="en-US"/>
          </a:p>
        </p:txBody>
      </p:sp>
      <p:sp>
        <p:nvSpPr>
          <p:cNvPr id="4" name="Content Placeholder 3">
            <a:extLst>
              <a:ext uri="{FF2B5EF4-FFF2-40B4-BE49-F238E27FC236}">
                <a16:creationId xmlns:a16="http://schemas.microsoft.com/office/drawing/2014/main" id="{436AC01B-9D1D-9648-A265-42B7B822F96A}"/>
              </a:ext>
            </a:extLst>
          </p:cNvPr>
          <p:cNvSpPr>
            <a:spLocks noGrp="1"/>
          </p:cNvSpPr>
          <p:nvPr>
            <p:ph sz="quarter" idx="14"/>
          </p:nvPr>
        </p:nvSpPr>
        <p:spPr>
          <a:xfrm>
            <a:off x="507195" y="1511188"/>
            <a:ext cx="10903755" cy="4500000"/>
          </a:xfrm>
        </p:spPr>
        <p:txBody>
          <a:bodyPr/>
          <a:lstStyle/>
          <a:p>
            <a:pPr algn="just"/>
            <a:r>
              <a:rPr lang="ca-ES" dirty="0"/>
              <a:t>La discriminació és el resultat de factors complexos que cal abordar a diferents nivells</a:t>
            </a:r>
            <a:r>
              <a:rPr lang="es-ES" dirty="0"/>
              <a:t>.  </a:t>
            </a:r>
          </a:p>
          <a:p>
            <a:pPr lvl="2" algn="just"/>
            <a:r>
              <a:rPr lang="ca-ES" sz="2200" dirty="0"/>
              <a:t>La desinformació, els prejudicis i la por a la diferència.</a:t>
            </a:r>
          </a:p>
          <a:p>
            <a:pPr lvl="2" algn="just"/>
            <a:r>
              <a:rPr lang="es-ES" sz="2200" dirty="0"/>
              <a:t>La «</a:t>
            </a:r>
            <a:r>
              <a:rPr lang="es-ES" sz="2200" dirty="0" err="1"/>
              <a:t>Discriminació</a:t>
            </a:r>
            <a:r>
              <a:rPr lang="es-ES" sz="2200" dirty="0"/>
              <a:t> institucional» o «discriminación </a:t>
            </a:r>
            <a:r>
              <a:rPr lang="es-ES" sz="2200" dirty="0" err="1"/>
              <a:t>sistèmica</a:t>
            </a:r>
            <a:r>
              <a:rPr lang="es-ES" sz="2200" dirty="0"/>
              <a:t>»</a:t>
            </a:r>
          </a:p>
          <a:p>
            <a:pPr lvl="2" algn="just"/>
            <a:r>
              <a:rPr lang="ca-ES" sz="2200" dirty="0"/>
              <a:t>Les polítiques i lleis discriminatòries, la discriminació incrustada al sistema social o de salut, la pobresa i les desigualtats de poder a la societat.</a:t>
            </a:r>
            <a:endParaRPr lang="en-US" sz="2200" dirty="0"/>
          </a:p>
        </p:txBody>
      </p:sp>
      <p:sp>
        <p:nvSpPr>
          <p:cNvPr id="8" name="Title 4">
            <a:extLst>
              <a:ext uri="{FF2B5EF4-FFF2-40B4-BE49-F238E27FC236}">
                <a16:creationId xmlns:a16="http://schemas.microsoft.com/office/drawing/2014/main" id="{EBD34ACE-AE27-1E48-9996-2A62DD01500C}"/>
              </a:ext>
            </a:extLst>
          </p:cNvPr>
          <p:cNvSpPr>
            <a:spLocks noGrp="1"/>
          </p:cNvSpPr>
          <p:nvPr>
            <p:ph type="title"/>
          </p:nvPr>
        </p:nvSpPr>
        <p:spPr>
          <a:xfrm>
            <a:off x="392906" y="506412"/>
            <a:ext cx="9792000" cy="432000"/>
          </a:xfrm>
        </p:spPr>
        <p:txBody>
          <a:bodyPr/>
          <a:lstStyle/>
          <a:p>
            <a:r>
              <a:rPr lang="en-US" sz="2800" dirty="0" err="1"/>
              <a:t>Presentació</a:t>
            </a:r>
            <a:r>
              <a:rPr lang="en-US" sz="2800" dirty="0"/>
              <a:t>: </a:t>
            </a:r>
            <a:r>
              <a:rPr lang="en-US" sz="2800" dirty="0" err="1"/>
              <a:t>Definir</a:t>
            </a:r>
            <a:r>
              <a:rPr lang="en-US" sz="2800" dirty="0"/>
              <a:t> la </a:t>
            </a:r>
            <a:r>
              <a:rPr lang="en-US" sz="2800" dirty="0" err="1"/>
              <a:t>discriminació</a:t>
            </a:r>
            <a:r>
              <a:rPr lang="en-US" sz="2800" dirty="0"/>
              <a:t> - 4 </a:t>
            </a:r>
          </a:p>
        </p:txBody>
      </p:sp>
    </p:spTree>
    <p:extLst>
      <p:ext uri="{BB962C8B-B14F-4D97-AF65-F5344CB8AC3E}">
        <p14:creationId xmlns:p14="http://schemas.microsoft.com/office/powerpoint/2010/main" val="215644944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D6E95E-C52B-4C9D-A3DB-D0574CE10F41}"/>
              </a:ext>
            </a:extLst>
          </p:cNvPr>
          <p:cNvSpPr>
            <a:spLocks noGrp="1"/>
          </p:cNvSpPr>
          <p:nvPr>
            <p:ph idx="1"/>
          </p:nvPr>
        </p:nvSpPr>
        <p:spPr/>
        <p:txBody>
          <a:bodyPr/>
          <a:lstStyle/>
          <a:p>
            <a:pPr marL="0" indent="0" algn="just">
              <a:buNone/>
            </a:pPr>
            <a:r>
              <a:rPr lang="en-GB" sz="2000" dirty="0"/>
              <a:t>4. </a:t>
            </a:r>
            <a:r>
              <a:rPr lang="ca-ES" sz="2000" dirty="0"/>
              <a:t>Els estats part han de prendre totes les mesures pertinents per promoure la recuperació física, cognitiva i psicològica, la rehabilitació i la reintegració social de les persones amb discapacitat que siguin víctimes de qualsevol forma d'explotació, violència o abús, fins i tot mitjançant la prestació de serveis de protecció. La recuperació i la integració s’han de fer en un 9 entorn que sigui favorable per a la salut, el benestar, l'autoestima, la dignitat i l'autonomia de la persona, i que tingui en compte les necessitats específiques del gènere i l'edat</a:t>
            </a:r>
            <a:r>
              <a:rPr lang="en-GB" sz="2000" dirty="0"/>
              <a:t>.</a:t>
            </a:r>
            <a:endParaRPr lang="x-none" sz="2000" dirty="0"/>
          </a:p>
          <a:p>
            <a:pPr marL="0" indent="0" algn="just">
              <a:buNone/>
            </a:pPr>
            <a:r>
              <a:rPr lang="es-ES" sz="2000" b="1" dirty="0" err="1">
                <a:solidFill>
                  <a:schemeClr val="accent2"/>
                </a:solidFill>
              </a:rPr>
              <a:t>Els</a:t>
            </a:r>
            <a:r>
              <a:rPr lang="es-ES" sz="2000" b="1" dirty="0">
                <a:solidFill>
                  <a:schemeClr val="accent2"/>
                </a:solidFill>
              </a:rPr>
              <a:t> </a:t>
            </a:r>
            <a:r>
              <a:rPr lang="es-ES" sz="2000" b="1" dirty="0" err="1">
                <a:solidFill>
                  <a:schemeClr val="accent2"/>
                </a:solidFill>
              </a:rPr>
              <a:t>estats</a:t>
            </a:r>
            <a:r>
              <a:rPr lang="es-ES" sz="2000" b="1" dirty="0">
                <a:solidFill>
                  <a:schemeClr val="accent2"/>
                </a:solidFill>
              </a:rPr>
              <a:t> han de garantir que les persones </a:t>
            </a:r>
            <a:r>
              <a:rPr lang="es-ES" sz="2000" b="1" dirty="0" err="1">
                <a:solidFill>
                  <a:schemeClr val="accent2"/>
                </a:solidFill>
              </a:rPr>
              <a:t>amb</a:t>
            </a:r>
            <a:r>
              <a:rPr lang="es-ES" sz="2000" b="1" dirty="0">
                <a:solidFill>
                  <a:schemeClr val="accent2"/>
                </a:solidFill>
              </a:rPr>
              <a:t> </a:t>
            </a:r>
            <a:r>
              <a:rPr lang="es-ES" sz="2000" b="1" dirty="0" err="1">
                <a:solidFill>
                  <a:schemeClr val="accent2"/>
                </a:solidFill>
              </a:rPr>
              <a:t>discapacitat</a:t>
            </a:r>
            <a:r>
              <a:rPr lang="es-ES" sz="2000" b="1" dirty="0">
                <a:solidFill>
                  <a:schemeClr val="accent2"/>
                </a:solidFill>
              </a:rPr>
              <a:t> que han </a:t>
            </a:r>
            <a:r>
              <a:rPr lang="es-ES" sz="2000" b="1" dirty="0" err="1">
                <a:solidFill>
                  <a:schemeClr val="accent2"/>
                </a:solidFill>
              </a:rPr>
              <a:t>patit</a:t>
            </a:r>
            <a:r>
              <a:rPr lang="es-ES" sz="2000" b="1" dirty="0">
                <a:solidFill>
                  <a:schemeClr val="accent2"/>
                </a:solidFill>
              </a:rPr>
              <a:t> abusos </a:t>
            </a:r>
            <a:r>
              <a:rPr lang="es-ES" sz="2000" b="1" dirty="0" err="1">
                <a:solidFill>
                  <a:schemeClr val="accent2"/>
                </a:solidFill>
              </a:rPr>
              <a:t>rebin</a:t>
            </a:r>
            <a:r>
              <a:rPr lang="es-ES" sz="2000" b="1" dirty="0">
                <a:solidFill>
                  <a:schemeClr val="accent2"/>
                </a:solidFill>
              </a:rPr>
              <a:t> </a:t>
            </a:r>
            <a:r>
              <a:rPr lang="es-ES" sz="2000" b="1" dirty="0" err="1">
                <a:solidFill>
                  <a:schemeClr val="accent2"/>
                </a:solidFill>
              </a:rPr>
              <a:t>l’ajuda</a:t>
            </a:r>
            <a:r>
              <a:rPr lang="es-ES" sz="2000" b="1" dirty="0">
                <a:solidFill>
                  <a:schemeClr val="accent2"/>
                </a:solidFill>
              </a:rPr>
              <a:t> i </a:t>
            </a:r>
            <a:r>
              <a:rPr lang="es-ES" sz="2000" b="1" dirty="0" err="1">
                <a:solidFill>
                  <a:schemeClr val="accent2"/>
                </a:solidFill>
              </a:rPr>
              <a:t>l’assistència</a:t>
            </a:r>
            <a:r>
              <a:rPr lang="es-ES" sz="2000" b="1" dirty="0">
                <a:solidFill>
                  <a:schemeClr val="accent2"/>
                </a:solidFill>
              </a:rPr>
              <a:t> </a:t>
            </a:r>
            <a:r>
              <a:rPr lang="es-ES" sz="2000" b="1" dirty="0" err="1">
                <a:solidFill>
                  <a:schemeClr val="accent2"/>
                </a:solidFill>
              </a:rPr>
              <a:t>necessàries</a:t>
            </a:r>
            <a:r>
              <a:rPr lang="es-ES" sz="2000" b="1" dirty="0">
                <a:solidFill>
                  <a:schemeClr val="accent2"/>
                </a:solidFill>
              </a:rPr>
              <a:t> per </a:t>
            </a:r>
            <a:r>
              <a:rPr lang="es-ES" sz="2000" b="1" dirty="0" err="1">
                <a:solidFill>
                  <a:schemeClr val="accent2"/>
                </a:solidFill>
              </a:rPr>
              <a:t>vetllar</a:t>
            </a:r>
            <a:r>
              <a:rPr lang="es-ES" sz="2000" b="1" dirty="0">
                <a:solidFill>
                  <a:schemeClr val="accent2"/>
                </a:solidFill>
              </a:rPr>
              <a:t> per la </a:t>
            </a:r>
            <a:r>
              <a:rPr lang="es-ES" sz="2000" b="1" dirty="0" err="1">
                <a:solidFill>
                  <a:schemeClr val="accent2"/>
                </a:solidFill>
              </a:rPr>
              <a:t>seva</a:t>
            </a:r>
            <a:r>
              <a:rPr lang="es-ES" sz="2000" b="1" dirty="0">
                <a:solidFill>
                  <a:schemeClr val="accent2"/>
                </a:solidFill>
              </a:rPr>
              <a:t> </a:t>
            </a:r>
            <a:r>
              <a:rPr lang="es-ES" sz="2000" b="1" dirty="0" err="1">
                <a:solidFill>
                  <a:schemeClr val="accent2"/>
                </a:solidFill>
              </a:rPr>
              <a:t>seguretat</a:t>
            </a:r>
            <a:r>
              <a:rPr lang="es-ES" sz="2000" b="1" dirty="0">
                <a:solidFill>
                  <a:schemeClr val="accent2"/>
                </a:solidFill>
              </a:rPr>
              <a:t> i </a:t>
            </a:r>
            <a:r>
              <a:rPr lang="es-ES" sz="2000" b="1" dirty="0" err="1">
                <a:solidFill>
                  <a:schemeClr val="accent2"/>
                </a:solidFill>
              </a:rPr>
              <a:t>ajudar</a:t>
            </a:r>
            <a:r>
              <a:rPr lang="es-ES" sz="2000" b="1" dirty="0">
                <a:solidFill>
                  <a:schemeClr val="accent2"/>
                </a:solidFill>
              </a:rPr>
              <a:t>-les a recuperar-se </a:t>
            </a:r>
            <a:r>
              <a:rPr lang="es-ES" sz="2000" b="1" dirty="0" err="1">
                <a:solidFill>
                  <a:schemeClr val="accent2"/>
                </a:solidFill>
              </a:rPr>
              <a:t>dels</a:t>
            </a:r>
            <a:r>
              <a:rPr lang="es-ES" sz="2000" b="1" dirty="0">
                <a:solidFill>
                  <a:schemeClr val="accent2"/>
                </a:solidFill>
              </a:rPr>
              <a:t> abusos.</a:t>
            </a:r>
            <a:endParaRPr lang="x-none" sz="2000" b="1" dirty="0">
              <a:solidFill>
                <a:schemeClr val="accent2"/>
              </a:solidFill>
            </a:endParaRPr>
          </a:p>
        </p:txBody>
      </p:sp>
      <p:sp>
        <p:nvSpPr>
          <p:cNvPr id="7" name="Title 1">
            <a:extLst>
              <a:ext uri="{FF2B5EF4-FFF2-40B4-BE49-F238E27FC236}">
                <a16:creationId xmlns:a16="http://schemas.microsoft.com/office/drawing/2014/main" id="{CF170904-E60F-49C8-9CC1-B29ED8185AB6}"/>
              </a:ext>
            </a:extLst>
          </p:cNvPr>
          <p:cNvSpPr>
            <a:spLocks noGrp="1"/>
          </p:cNvSpPr>
          <p:nvPr>
            <p:ph type="title"/>
          </p:nvPr>
        </p:nvSpPr>
        <p:spPr>
          <a:xfrm>
            <a:off x="389638" y="506412"/>
            <a:ext cx="11345161" cy="427038"/>
          </a:xfrm>
        </p:spPr>
        <p:txBody>
          <a:bodyPr/>
          <a:lstStyle/>
          <a:p>
            <a:r>
              <a:rPr lang="ca-ES" sz="2800" dirty="0"/>
              <a:t>Exercici 6.1: Debat sobre l’article 16 de la CDPD - Protecció contra l'explotació, la violència i l’abús - 4</a:t>
            </a:r>
            <a:endParaRPr lang="x-none" sz="2800" dirty="0"/>
          </a:p>
        </p:txBody>
      </p:sp>
    </p:spTree>
    <p:extLst>
      <p:ext uri="{BB962C8B-B14F-4D97-AF65-F5344CB8AC3E}">
        <p14:creationId xmlns:p14="http://schemas.microsoft.com/office/powerpoint/2010/main" val="250146113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D627FA-71DA-4EFD-BE80-4082F73DC6FC}"/>
              </a:ext>
            </a:extLst>
          </p:cNvPr>
          <p:cNvSpPr>
            <a:spLocks noGrp="1"/>
          </p:cNvSpPr>
          <p:nvPr>
            <p:ph idx="1"/>
          </p:nvPr>
        </p:nvSpPr>
        <p:spPr/>
        <p:txBody>
          <a:bodyPr/>
          <a:lstStyle/>
          <a:p>
            <a:pPr marL="0" indent="0" algn="just">
              <a:buNone/>
            </a:pPr>
            <a:r>
              <a:rPr lang="en-GB" sz="2000" dirty="0"/>
              <a:t>5. </a:t>
            </a:r>
            <a:r>
              <a:rPr lang="ca-ES" sz="2000" dirty="0"/>
              <a:t>Els estats part han d’adoptar legislació i polítiques efectives, incloses legislació i polítiques centrades en la dona i en la infància, per assegurar que es detecten, s’investiguen i, si escau, es jutgen els casos d'explotació, violència i abús contra les persones amb discapacitat</a:t>
            </a:r>
            <a:r>
              <a:rPr lang="en-GB" sz="2000" dirty="0"/>
              <a:t>.</a:t>
            </a:r>
            <a:endParaRPr lang="x-none" sz="2000" dirty="0"/>
          </a:p>
          <a:p>
            <a:pPr marL="0" indent="0" algn="just">
              <a:buNone/>
            </a:pPr>
            <a:r>
              <a:rPr lang="es-ES" sz="2000" b="1" dirty="0" err="1">
                <a:solidFill>
                  <a:schemeClr val="accent2"/>
                </a:solidFill>
              </a:rPr>
              <a:t>Els</a:t>
            </a:r>
            <a:r>
              <a:rPr lang="es-ES" sz="2000" b="1" dirty="0">
                <a:solidFill>
                  <a:schemeClr val="accent2"/>
                </a:solidFill>
              </a:rPr>
              <a:t> </a:t>
            </a:r>
            <a:r>
              <a:rPr lang="es-ES" sz="2000" b="1" dirty="0" err="1">
                <a:solidFill>
                  <a:schemeClr val="accent2"/>
                </a:solidFill>
              </a:rPr>
              <a:t>estats</a:t>
            </a:r>
            <a:r>
              <a:rPr lang="es-ES" sz="2000" b="1" dirty="0">
                <a:solidFill>
                  <a:schemeClr val="accent2"/>
                </a:solidFill>
              </a:rPr>
              <a:t> han </a:t>
            </a:r>
            <a:r>
              <a:rPr lang="es-ES" sz="2000" b="1" dirty="0" err="1">
                <a:solidFill>
                  <a:schemeClr val="accent2"/>
                </a:solidFill>
              </a:rPr>
              <a:t>d’assegurar</a:t>
            </a:r>
            <a:r>
              <a:rPr lang="es-ES" sz="2000" b="1" dirty="0">
                <a:solidFill>
                  <a:schemeClr val="accent2"/>
                </a:solidFill>
              </a:rPr>
              <a:t>-se de crear </a:t>
            </a:r>
            <a:r>
              <a:rPr lang="es-ES" sz="2000" b="1" dirty="0" err="1">
                <a:solidFill>
                  <a:schemeClr val="accent2"/>
                </a:solidFill>
              </a:rPr>
              <a:t>lleis</a:t>
            </a:r>
            <a:r>
              <a:rPr lang="es-ES" sz="2000" b="1" dirty="0">
                <a:solidFill>
                  <a:schemeClr val="accent2"/>
                </a:solidFill>
              </a:rPr>
              <a:t> i </a:t>
            </a:r>
            <a:r>
              <a:rPr lang="es-ES" sz="2000" b="1" dirty="0" err="1">
                <a:solidFill>
                  <a:schemeClr val="accent2"/>
                </a:solidFill>
              </a:rPr>
              <a:t>polítiques</a:t>
            </a:r>
            <a:r>
              <a:rPr lang="es-ES" sz="2000" b="1" dirty="0">
                <a:solidFill>
                  <a:schemeClr val="accent2"/>
                </a:solidFill>
              </a:rPr>
              <a:t> (</a:t>
            </a:r>
            <a:r>
              <a:rPr lang="es-ES" sz="2000" b="1" dirty="0" err="1">
                <a:solidFill>
                  <a:schemeClr val="accent2"/>
                </a:solidFill>
              </a:rPr>
              <a:t>incloses</a:t>
            </a:r>
            <a:r>
              <a:rPr lang="es-ES" sz="2000" b="1" dirty="0">
                <a:solidFill>
                  <a:schemeClr val="accent2"/>
                </a:solidFill>
              </a:rPr>
              <a:t> </a:t>
            </a:r>
            <a:r>
              <a:rPr lang="es-ES" sz="2000" b="1" dirty="0" err="1">
                <a:solidFill>
                  <a:schemeClr val="accent2"/>
                </a:solidFill>
              </a:rPr>
              <a:t>polítiques</a:t>
            </a:r>
            <a:r>
              <a:rPr lang="es-ES" sz="2000" b="1" dirty="0">
                <a:solidFill>
                  <a:schemeClr val="accent2"/>
                </a:solidFill>
              </a:rPr>
              <a:t> </a:t>
            </a:r>
            <a:r>
              <a:rPr lang="es-ES" sz="2000" b="1" dirty="0" err="1">
                <a:solidFill>
                  <a:schemeClr val="accent2"/>
                </a:solidFill>
              </a:rPr>
              <a:t>centrades</a:t>
            </a:r>
            <a:r>
              <a:rPr lang="es-ES" sz="2000" b="1" dirty="0">
                <a:solidFill>
                  <a:schemeClr val="accent2"/>
                </a:solidFill>
              </a:rPr>
              <a:t> en les dones i </a:t>
            </a:r>
            <a:r>
              <a:rPr lang="es-ES" sz="2000" b="1" dirty="0" err="1">
                <a:solidFill>
                  <a:schemeClr val="accent2"/>
                </a:solidFill>
              </a:rPr>
              <a:t>els</a:t>
            </a:r>
            <a:r>
              <a:rPr lang="es-ES" sz="2000" b="1" dirty="0">
                <a:solidFill>
                  <a:schemeClr val="accent2"/>
                </a:solidFill>
              </a:rPr>
              <a:t> </a:t>
            </a:r>
            <a:r>
              <a:rPr lang="es-ES" sz="2000" b="1" dirty="0" err="1">
                <a:solidFill>
                  <a:schemeClr val="accent2"/>
                </a:solidFill>
              </a:rPr>
              <a:t>menors</a:t>
            </a:r>
            <a:r>
              <a:rPr lang="es-ES" sz="2000" b="1" dirty="0">
                <a:solidFill>
                  <a:schemeClr val="accent2"/>
                </a:solidFill>
              </a:rPr>
              <a:t>) per </a:t>
            </a:r>
            <a:r>
              <a:rPr lang="es-ES" sz="2000" b="1" dirty="0" err="1">
                <a:solidFill>
                  <a:schemeClr val="accent2"/>
                </a:solidFill>
              </a:rPr>
              <a:t>descobrir</a:t>
            </a:r>
            <a:r>
              <a:rPr lang="es-ES" sz="2000" b="1" dirty="0">
                <a:solidFill>
                  <a:schemeClr val="accent2"/>
                </a:solidFill>
              </a:rPr>
              <a:t> de manera </a:t>
            </a:r>
            <a:r>
              <a:rPr lang="es-ES" sz="2000" b="1" dirty="0" err="1">
                <a:solidFill>
                  <a:schemeClr val="accent2"/>
                </a:solidFill>
              </a:rPr>
              <a:t>eficaç</a:t>
            </a:r>
            <a:r>
              <a:rPr lang="es-ES" sz="2000" b="1" dirty="0">
                <a:solidFill>
                  <a:schemeClr val="accent2"/>
                </a:solidFill>
              </a:rPr>
              <a:t> si </a:t>
            </a:r>
            <a:r>
              <a:rPr lang="es-ES" sz="2000" b="1" dirty="0" err="1">
                <a:solidFill>
                  <a:schemeClr val="accent2"/>
                </a:solidFill>
              </a:rPr>
              <a:t>s’estan</a:t>
            </a:r>
            <a:r>
              <a:rPr lang="es-ES" sz="2000" b="1" dirty="0">
                <a:solidFill>
                  <a:schemeClr val="accent2"/>
                </a:solidFill>
              </a:rPr>
              <a:t> </a:t>
            </a:r>
            <a:r>
              <a:rPr lang="es-ES" sz="2000" b="1" dirty="0" err="1">
                <a:solidFill>
                  <a:schemeClr val="accent2"/>
                </a:solidFill>
              </a:rPr>
              <a:t>produint</a:t>
            </a:r>
            <a:r>
              <a:rPr lang="es-ES" sz="2000" b="1" dirty="0">
                <a:solidFill>
                  <a:schemeClr val="accent2"/>
                </a:solidFill>
              </a:rPr>
              <a:t> abusos, investigar-los i portar </a:t>
            </a:r>
            <a:r>
              <a:rPr lang="es-ES" sz="2000" b="1" dirty="0" err="1">
                <a:solidFill>
                  <a:schemeClr val="accent2"/>
                </a:solidFill>
              </a:rPr>
              <a:t>els</a:t>
            </a:r>
            <a:r>
              <a:rPr lang="es-ES" sz="2000" b="1" dirty="0">
                <a:solidFill>
                  <a:schemeClr val="accent2"/>
                </a:solidFill>
              </a:rPr>
              <a:t> </a:t>
            </a:r>
            <a:r>
              <a:rPr lang="es-ES" sz="2000" b="1" dirty="0" err="1">
                <a:solidFill>
                  <a:schemeClr val="accent2"/>
                </a:solidFill>
              </a:rPr>
              <a:t>perpetradors</a:t>
            </a:r>
            <a:r>
              <a:rPr lang="es-ES" sz="2000" b="1" dirty="0">
                <a:solidFill>
                  <a:schemeClr val="accent2"/>
                </a:solidFill>
              </a:rPr>
              <a:t> </a:t>
            </a:r>
            <a:r>
              <a:rPr lang="es-ES" sz="2000" b="1" dirty="0" err="1">
                <a:solidFill>
                  <a:schemeClr val="accent2"/>
                </a:solidFill>
              </a:rPr>
              <a:t>davant</a:t>
            </a:r>
            <a:r>
              <a:rPr lang="es-ES" sz="2000" b="1" dirty="0">
                <a:solidFill>
                  <a:schemeClr val="accent2"/>
                </a:solidFill>
              </a:rPr>
              <a:t> de la </a:t>
            </a:r>
            <a:r>
              <a:rPr lang="es-ES" sz="2000" b="1" dirty="0" err="1">
                <a:solidFill>
                  <a:schemeClr val="accent2"/>
                </a:solidFill>
              </a:rPr>
              <a:t>llei</a:t>
            </a:r>
            <a:r>
              <a:rPr lang="es-ES" sz="2000" b="1" dirty="0">
                <a:solidFill>
                  <a:schemeClr val="accent2"/>
                </a:solidFill>
              </a:rPr>
              <a:t>. </a:t>
            </a:r>
          </a:p>
          <a:p>
            <a:pPr marL="0" indent="0" algn="just">
              <a:buNone/>
            </a:pPr>
            <a:r>
              <a:rPr lang="es-ES" sz="2000" b="1" dirty="0">
                <a:solidFill>
                  <a:schemeClr val="accent2"/>
                </a:solidFill>
              </a:rPr>
              <a:t> </a:t>
            </a:r>
          </a:p>
        </p:txBody>
      </p:sp>
      <p:sp>
        <p:nvSpPr>
          <p:cNvPr id="7" name="Title 1">
            <a:extLst>
              <a:ext uri="{FF2B5EF4-FFF2-40B4-BE49-F238E27FC236}">
                <a16:creationId xmlns:a16="http://schemas.microsoft.com/office/drawing/2014/main" id="{CF170904-E60F-49C8-9CC1-B29ED8185AB6}"/>
              </a:ext>
            </a:extLst>
          </p:cNvPr>
          <p:cNvSpPr>
            <a:spLocks noGrp="1"/>
          </p:cNvSpPr>
          <p:nvPr>
            <p:ph type="title"/>
          </p:nvPr>
        </p:nvSpPr>
        <p:spPr>
          <a:xfrm>
            <a:off x="389638" y="506412"/>
            <a:ext cx="11345161" cy="427038"/>
          </a:xfrm>
        </p:spPr>
        <p:txBody>
          <a:bodyPr/>
          <a:lstStyle/>
          <a:p>
            <a:r>
              <a:rPr lang="ca-ES" sz="2800" dirty="0"/>
              <a:t>Exercici 6.1: Debat sobre l’article 16 de la CDPD - Protecció contra l'explotació, la violència i l’abús - 5</a:t>
            </a:r>
            <a:br>
              <a:rPr lang="en-GB" sz="2800" dirty="0"/>
            </a:br>
            <a:endParaRPr lang="x-none" sz="2800" dirty="0"/>
          </a:p>
        </p:txBody>
      </p:sp>
    </p:spTree>
    <p:extLst>
      <p:ext uri="{BB962C8B-B14F-4D97-AF65-F5344CB8AC3E}">
        <p14:creationId xmlns:p14="http://schemas.microsoft.com/office/powerpoint/2010/main" val="190758363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EDD39B-7BC2-46E8-A569-58B686E367BC}"/>
              </a:ext>
            </a:extLst>
          </p:cNvPr>
          <p:cNvSpPr>
            <a:spLocks noGrp="1"/>
          </p:cNvSpPr>
          <p:nvPr>
            <p:ph idx="1"/>
          </p:nvPr>
        </p:nvSpPr>
        <p:spPr/>
        <p:txBody>
          <a:bodyPr/>
          <a:lstStyle/>
          <a:p>
            <a:endParaRPr lang="en-US" dirty="0"/>
          </a:p>
          <a:p>
            <a:pPr marL="0" indent="0" algn="ctr">
              <a:buNone/>
            </a:pPr>
            <a:r>
              <a:rPr lang="es-ES" sz="2500" b="1" i="1" dirty="0"/>
              <a:t>¿</a:t>
            </a:r>
            <a:r>
              <a:rPr lang="es-ES" sz="2500" b="1" i="1" dirty="0" err="1"/>
              <a:t>Quins</a:t>
            </a:r>
            <a:r>
              <a:rPr lang="es-ES" sz="2500" b="1" i="1" dirty="0"/>
              <a:t> </a:t>
            </a:r>
            <a:r>
              <a:rPr lang="es-ES" sz="2500" b="1" i="1" dirty="0" err="1"/>
              <a:t>altres</a:t>
            </a:r>
            <a:r>
              <a:rPr lang="es-ES" sz="2500" b="1" i="1" dirty="0"/>
              <a:t> </a:t>
            </a:r>
            <a:r>
              <a:rPr lang="es-ES" sz="2500" b="1" i="1" dirty="0" err="1"/>
              <a:t>articles</a:t>
            </a:r>
            <a:r>
              <a:rPr lang="es-ES" sz="2500" b="1" i="1" dirty="0"/>
              <a:t> de la CDPD </a:t>
            </a:r>
            <a:r>
              <a:rPr lang="es-ES" sz="2500" b="1" i="1" dirty="0" err="1"/>
              <a:t>són</a:t>
            </a:r>
            <a:r>
              <a:rPr lang="es-ES" sz="2500" b="1" i="1" dirty="0"/>
              <a:t> </a:t>
            </a:r>
            <a:r>
              <a:rPr lang="es-ES" sz="2500" b="1" i="1" dirty="0" err="1"/>
              <a:t>rellevants</a:t>
            </a:r>
            <a:r>
              <a:rPr lang="es-ES" sz="2500" b="1" i="1" dirty="0"/>
              <a:t> per </a:t>
            </a:r>
            <a:r>
              <a:rPr lang="es-ES" sz="2500" b="1" i="1" dirty="0" err="1"/>
              <a:t>als</a:t>
            </a:r>
            <a:r>
              <a:rPr lang="es-ES" sz="2500" b="1" i="1" dirty="0"/>
              <a:t> temes de </a:t>
            </a:r>
            <a:r>
              <a:rPr lang="es-ES" sz="2500" b="1" i="1" dirty="0" err="1"/>
              <a:t>l’explotació</a:t>
            </a:r>
            <a:r>
              <a:rPr lang="es-ES" sz="2500" b="1" i="1" dirty="0"/>
              <a:t>, la </a:t>
            </a:r>
            <a:r>
              <a:rPr lang="es-ES" sz="2500" b="1" i="1" dirty="0" err="1"/>
              <a:t>violència</a:t>
            </a:r>
            <a:r>
              <a:rPr lang="es-ES" sz="2500" b="1" i="1" dirty="0"/>
              <a:t> i </a:t>
            </a:r>
            <a:r>
              <a:rPr lang="es-ES" sz="2500" b="1" i="1" dirty="0" err="1"/>
              <a:t>els</a:t>
            </a:r>
            <a:r>
              <a:rPr lang="es-ES" sz="2500" b="1" i="1" dirty="0"/>
              <a:t> abusos? </a:t>
            </a:r>
            <a:endParaRPr lang="x-none" dirty="0"/>
          </a:p>
        </p:txBody>
      </p:sp>
      <p:sp>
        <p:nvSpPr>
          <p:cNvPr id="5" name="Title 1">
            <a:extLst>
              <a:ext uri="{FF2B5EF4-FFF2-40B4-BE49-F238E27FC236}">
                <a16:creationId xmlns:a16="http://schemas.microsoft.com/office/drawing/2014/main" id="{CF170904-E60F-49C8-9CC1-B29ED8185AB6}"/>
              </a:ext>
            </a:extLst>
          </p:cNvPr>
          <p:cNvSpPr>
            <a:spLocks noGrp="1"/>
          </p:cNvSpPr>
          <p:nvPr>
            <p:ph type="title"/>
          </p:nvPr>
        </p:nvSpPr>
        <p:spPr>
          <a:xfrm>
            <a:off x="389638" y="506412"/>
            <a:ext cx="11345161" cy="427038"/>
          </a:xfrm>
        </p:spPr>
        <p:txBody>
          <a:bodyPr/>
          <a:lstStyle/>
          <a:p>
            <a:r>
              <a:rPr lang="ca-ES" sz="2800" dirty="0"/>
              <a:t>Exercici 6.1: Debat sobre l’article 16 de la CDPD - Protecció contra l'explotació, la violència i l’abús - 6</a:t>
            </a:r>
            <a:br>
              <a:rPr lang="en-GB" sz="2800" dirty="0"/>
            </a:br>
            <a:endParaRPr lang="x-none" sz="2800" dirty="0"/>
          </a:p>
        </p:txBody>
      </p:sp>
    </p:spTree>
    <p:extLst>
      <p:ext uri="{BB962C8B-B14F-4D97-AF65-F5344CB8AC3E}">
        <p14:creationId xmlns:p14="http://schemas.microsoft.com/office/powerpoint/2010/main" val="329992536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1DC5B-903B-4AF2-A69B-ACF9EB5EF177}"/>
              </a:ext>
            </a:extLst>
          </p:cNvPr>
          <p:cNvSpPr>
            <a:spLocks noGrp="1"/>
          </p:cNvSpPr>
          <p:nvPr>
            <p:ph type="title"/>
          </p:nvPr>
        </p:nvSpPr>
        <p:spPr>
          <a:xfrm>
            <a:off x="389638" y="506412"/>
            <a:ext cx="11211811" cy="446088"/>
          </a:xfrm>
        </p:spPr>
        <p:txBody>
          <a:bodyPr/>
          <a:lstStyle/>
          <a:p>
            <a:r>
              <a:rPr lang="es-ES" sz="2800" dirty="0" err="1"/>
              <a:t>Exercici</a:t>
            </a:r>
            <a:r>
              <a:rPr lang="es-ES" sz="2800" dirty="0"/>
              <a:t> 6.2: </a:t>
            </a:r>
            <a:r>
              <a:rPr lang="es-ES" sz="2800" dirty="0" err="1"/>
              <a:t>Protecció</a:t>
            </a:r>
            <a:r>
              <a:rPr lang="es-ES" sz="2800" dirty="0"/>
              <a:t> contra </a:t>
            </a:r>
            <a:r>
              <a:rPr lang="es-ES" sz="2800" dirty="0" err="1"/>
              <a:t>l'explotació</a:t>
            </a:r>
            <a:r>
              <a:rPr lang="es-ES" sz="2800" dirty="0"/>
              <a:t>, la </a:t>
            </a:r>
            <a:r>
              <a:rPr lang="es-ES" sz="2800" dirty="0" err="1"/>
              <a:t>violència</a:t>
            </a:r>
            <a:r>
              <a:rPr lang="es-ES" sz="2800" dirty="0"/>
              <a:t> i </a:t>
            </a:r>
            <a:r>
              <a:rPr lang="es-ES" sz="2800" dirty="0" err="1"/>
              <a:t>l'abús</a:t>
            </a:r>
            <a:r>
              <a:rPr lang="es-ES" sz="2800" dirty="0"/>
              <a:t> - 1 </a:t>
            </a:r>
            <a:endParaRPr lang="x-none" sz="2800" dirty="0"/>
          </a:p>
        </p:txBody>
      </p:sp>
      <p:sp>
        <p:nvSpPr>
          <p:cNvPr id="3" name="Content Placeholder 2">
            <a:extLst>
              <a:ext uri="{FF2B5EF4-FFF2-40B4-BE49-F238E27FC236}">
                <a16:creationId xmlns:a16="http://schemas.microsoft.com/office/drawing/2014/main" id="{0B572888-5D37-42CF-84FC-056C52BF4D7F}"/>
              </a:ext>
            </a:extLst>
          </p:cNvPr>
          <p:cNvSpPr>
            <a:spLocks noGrp="1"/>
          </p:cNvSpPr>
          <p:nvPr>
            <p:ph idx="1"/>
          </p:nvPr>
        </p:nvSpPr>
        <p:spPr/>
        <p:txBody>
          <a:bodyPr/>
          <a:lstStyle/>
          <a:p>
            <a:endParaRPr lang="en-US" dirty="0"/>
          </a:p>
          <a:p>
            <a:pPr marL="0" indent="0" algn="ctr">
              <a:buNone/>
            </a:pPr>
            <a:r>
              <a:rPr lang="es-ES" sz="2500" b="1" i="1" dirty="0" err="1"/>
              <a:t>Quin</a:t>
            </a:r>
            <a:r>
              <a:rPr lang="es-ES" sz="2500" b="1" i="1" dirty="0"/>
              <a:t> </a:t>
            </a:r>
            <a:r>
              <a:rPr lang="es-ES" sz="2500" b="1" i="1" dirty="0" err="1"/>
              <a:t>tipus</a:t>
            </a:r>
            <a:r>
              <a:rPr lang="es-ES" sz="2500" b="1" i="1" dirty="0"/>
              <a:t> de </a:t>
            </a:r>
            <a:r>
              <a:rPr lang="es-ES" sz="2500" b="1" i="1" dirty="0" err="1"/>
              <a:t>violència</a:t>
            </a:r>
            <a:r>
              <a:rPr lang="es-ES" sz="2500" b="1" i="1" dirty="0"/>
              <a:t>, </a:t>
            </a:r>
            <a:r>
              <a:rPr lang="es-ES" sz="2500" b="1" i="1" dirty="0" err="1"/>
              <a:t>explotació</a:t>
            </a:r>
            <a:r>
              <a:rPr lang="es-ES" sz="2500" b="1" i="1" dirty="0"/>
              <a:t> i abusos </a:t>
            </a:r>
            <a:r>
              <a:rPr lang="es-ES" sz="2500" b="1" i="1" dirty="0" err="1"/>
              <a:t>creieu</a:t>
            </a:r>
            <a:r>
              <a:rPr lang="es-ES" sz="2500" b="1" i="1" dirty="0"/>
              <a:t> que </a:t>
            </a:r>
            <a:r>
              <a:rPr lang="es-ES" sz="2500" b="1" i="1" dirty="0" err="1"/>
              <a:t>pateixen</a:t>
            </a:r>
            <a:r>
              <a:rPr lang="es-ES" sz="2500" b="1" i="1" dirty="0"/>
              <a:t> les persones </a:t>
            </a:r>
            <a:r>
              <a:rPr lang="es-ES" sz="2500" b="1" i="1" dirty="0" err="1"/>
              <a:t>amb</a:t>
            </a:r>
            <a:r>
              <a:rPr lang="es-ES" sz="2500" b="1" i="1" dirty="0"/>
              <a:t> </a:t>
            </a:r>
            <a:r>
              <a:rPr lang="es-ES" sz="2500" b="1" i="1" dirty="0" err="1"/>
              <a:t>discapacitat</a:t>
            </a:r>
            <a:r>
              <a:rPr lang="es-ES" sz="2500" b="1" i="1" dirty="0"/>
              <a:t> psicosocial, </a:t>
            </a:r>
            <a:r>
              <a:rPr lang="es-ES" sz="2500" b="1" i="1" dirty="0" err="1"/>
              <a:t>intel·lectual</a:t>
            </a:r>
            <a:r>
              <a:rPr lang="es-ES" sz="2500" b="1" i="1" dirty="0"/>
              <a:t> o cognitiva?  </a:t>
            </a:r>
            <a:endParaRPr lang="x-none" dirty="0"/>
          </a:p>
        </p:txBody>
      </p:sp>
    </p:spTree>
    <p:extLst>
      <p:ext uri="{BB962C8B-B14F-4D97-AF65-F5344CB8AC3E}">
        <p14:creationId xmlns:p14="http://schemas.microsoft.com/office/powerpoint/2010/main" val="378152905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AAE42A-EA5C-486D-8AE9-AC285345D5E5}"/>
              </a:ext>
            </a:extLst>
          </p:cNvPr>
          <p:cNvSpPr>
            <a:spLocks noGrp="1"/>
          </p:cNvSpPr>
          <p:nvPr>
            <p:ph idx="1"/>
          </p:nvPr>
        </p:nvSpPr>
        <p:spPr/>
        <p:txBody>
          <a:bodyPr/>
          <a:lstStyle/>
          <a:p>
            <a:pPr marL="0" lvl="0" indent="0" algn="ctr">
              <a:buNone/>
            </a:pPr>
            <a:endParaRPr lang="en-US" sz="2500" b="1" i="1" dirty="0"/>
          </a:p>
          <a:p>
            <a:pPr marL="0" lvl="0" indent="0" algn="ctr">
              <a:buNone/>
            </a:pPr>
            <a:r>
              <a:rPr lang="es-ES" sz="2500" b="1" i="1" dirty="0" err="1"/>
              <a:t>Com</a:t>
            </a:r>
            <a:r>
              <a:rPr lang="es-ES" sz="2500" b="1" i="1" dirty="0"/>
              <a:t> </a:t>
            </a:r>
            <a:r>
              <a:rPr lang="es-ES" sz="2500" b="1" i="1" dirty="0" err="1"/>
              <a:t>milloraria</a:t>
            </a:r>
            <a:r>
              <a:rPr lang="es-ES" sz="2500" b="1" i="1" dirty="0"/>
              <a:t> la vida de les persones </a:t>
            </a:r>
            <a:r>
              <a:rPr lang="es-ES" sz="2500" b="1" i="1" dirty="0" err="1"/>
              <a:t>amb</a:t>
            </a:r>
            <a:r>
              <a:rPr lang="es-ES" sz="2500" b="1" i="1" dirty="0"/>
              <a:t> </a:t>
            </a:r>
            <a:r>
              <a:rPr lang="es-ES" sz="2500" b="1" i="1" dirty="0" err="1"/>
              <a:t>discapacitat</a:t>
            </a:r>
            <a:r>
              <a:rPr lang="es-ES" sz="2500" b="1" i="1" dirty="0"/>
              <a:t> </a:t>
            </a:r>
            <a:r>
              <a:rPr lang="es-ES" sz="2500" b="1" i="1" dirty="0" err="1"/>
              <a:t>psicosocials</a:t>
            </a:r>
            <a:r>
              <a:rPr lang="es-ES" sz="2500" b="1" i="1" dirty="0"/>
              <a:t>, </a:t>
            </a:r>
            <a:r>
              <a:rPr lang="es-ES" sz="2500" b="1" i="1" dirty="0" err="1"/>
              <a:t>intel·lectuals</a:t>
            </a:r>
            <a:r>
              <a:rPr lang="es-ES" sz="2500" b="1" i="1" dirty="0"/>
              <a:t> i </a:t>
            </a:r>
            <a:r>
              <a:rPr lang="es-ES" sz="2500" b="1" i="1" dirty="0" err="1"/>
              <a:t>cognitives</a:t>
            </a:r>
            <a:r>
              <a:rPr lang="es-ES" sz="2500" b="1" i="1" dirty="0"/>
              <a:t> </a:t>
            </a:r>
            <a:r>
              <a:rPr lang="es-ES" sz="2500" b="1" i="1" dirty="0" err="1"/>
              <a:t>alliberar</a:t>
            </a:r>
            <a:r>
              <a:rPr lang="es-ES" sz="2500" b="1" i="1" dirty="0"/>
              <a:t>-se de </a:t>
            </a:r>
            <a:r>
              <a:rPr lang="es-ES" sz="2500" b="1" i="1" dirty="0" err="1"/>
              <a:t>l’explotació</a:t>
            </a:r>
            <a:r>
              <a:rPr lang="es-ES" sz="2500" b="1" i="1" dirty="0"/>
              <a:t>, la </a:t>
            </a:r>
            <a:r>
              <a:rPr lang="es-ES" sz="2500" b="1" i="1" dirty="0" err="1"/>
              <a:t>violència</a:t>
            </a:r>
            <a:r>
              <a:rPr lang="es-ES" sz="2500" b="1" i="1" dirty="0"/>
              <a:t> i el </a:t>
            </a:r>
            <a:r>
              <a:rPr lang="es-ES" sz="2500" b="1" i="1" dirty="0" err="1"/>
              <a:t>maltractament</a:t>
            </a:r>
            <a:r>
              <a:rPr lang="es-ES" sz="2500" b="1" i="1" dirty="0"/>
              <a:t>?  </a:t>
            </a:r>
          </a:p>
          <a:p>
            <a:endParaRPr lang="x-none" dirty="0"/>
          </a:p>
        </p:txBody>
      </p:sp>
      <p:sp>
        <p:nvSpPr>
          <p:cNvPr id="5" name="Title 1">
            <a:extLst>
              <a:ext uri="{FF2B5EF4-FFF2-40B4-BE49-F238E27FC236}">
                <a16:creationId xmlns:a16="http://schemas.microsoft.com/office/drawing/2014/main" id="{C171DC5B-903B-4AF2-A69B-ACF9EB5EF177}"/>
              </a:ext>
            </a:extLst>
          </p:cNvPr>
          <p:cNvSpPr>
            <a:spLocks noGrp="1"/>
          </p:cNvSpPr>
          <p:nvPr>
            <p:ph type="title"/>
          </p:nvPr>
        </p:nvSpPr>
        <p:spPr>
          <a:xfrm>
            <a:off x="389638" y="506412"/>
            <a:ext cx="11211811" cy="446088"/>
          </a:xfrm>
        </p:spPr>
        <p:txBody>
          <a:bodyPr/>
          <a:lstStyle/>
          <a:p>
            <a:r>
              <a:rPr lang="es-ES" sz="2800" dirty="0" err="1"/>
              <a:t>Exercici</a:t>
            </a:r>
            <a:r>
              <a:rPr lang="es-ES" sz="2800" dirty="0"/>
              <a:t> 6.2: </a:t>
            </a:r>
            <a:r>
              <a:rPr lang="es-ES" sz="2800" dirty="0" err="1"/>
              <a:t>Protecció</a:t>
            </a:r>
            <a:r>
              <a:rPr lang="es-ES" sz="2800" dirty="0"/>
              <a:t> contra </a:t>
            </a:r>
            <a:r>
              <a:rPr lang="es-ES" sz="2800" dirty="0" err="1"/>
              <a:t>l'explotació</a:t>
            </a:r>
            <a:r>
              <a:rPr lang="es-ES" sz="2800" dirty="0"/>
              <a:t>, la </a:t>
            </a:r>
            <a:r>
              <a:rPr lang="es-ES" sz="2800" dirty="0" err="1"/>
              <a:t>violència</a:t>
            </a:r>
            <a:r>
              <a:rPr lang="es-ES" sz="2800" dirty="0"/>
              <a:t> i </a:t>
            </a:r>
            <a:r>
              <a:rPr lang="es-ES" sz="2800" dirty="0" err="1"/>
              <a:t>l'abús</a:t>
            </a:r>
            <a:r>
              <a:rPr lang="es-ES" sz="2800" dirty="0"/>
              <a:t> - 2</a:t>
            </a:r>
            <a:endParaRPr lang="x-none" sz="2800" dirty="0"/>
          </a:p>
        </p:txBody>
      </p:sp>
    </p:spTree>
    <p:extLst>
      <p:ext uri="{BB962C8B-B14F-4D97-AF65-F5344CB8AC3E}">
        <p14:creationId xmlns:p14="http://schemas.microsoft.com/office/powerpoint/2010/main" val="208281287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A99E9-1206-44A4-AF4D-2BCB927B9DD2}"/>
              </a:ext>
            </a:extLst>
          </p:cNvPr>
          <p:cNvSpPr>
            <a:spLocks noGrp="1"/>
          </p:cNvSpPr>
          <p:nvPr>
            <p:ph type="title"/>
          </p:nvPr>
        </p:nvSpPr>
        <p:spPr>
          <a:xfrm>
            <a:off x="564356" y="2294896"/>
            <a:ext cx="11056144" cy="619754"/>
          </a:xfrm>
        </p:spPr>
        <p:txBody>
          <a:bodyPr>
            <a:noAutofit/>
          </a:bodyPr>
          <a:lstStyle/>
          <a:p>
            <a:pPr>
              <a:lnSpc>
                <a:spcPct val="100000"/>
              </a:lnSpc>
            </a:pPr>
            <a:r>
              <a:rPr lang="ca-ES" sz="3600" dirty="0"/>
              <a:t>Tema 7. Aprofundiment en l’article 19 - Dret a viure de forma independent i a ser inclòs en la comunitat</a:t>
            </a:r>
            <a:endParaRPr lang="es-ES" sz="3600" dirty="0"/>
          </a:p>
        </p:txBody>
      </p:sp>
    </p:spTree>
    <p:extLst>
      <p:ext uri="{BB962C8B-B14F-4D97-AF65-F5344CB8AC3E}">
        <p14:creationId xmlns:p14="http://schemas.microsoft.com/office/powerpoint/2010/main" val="382683320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AF4A4-A4BA-47CF-92A1-4EBF7DAAF1D5}"/>
              </a:ext>
            </a:extLst>
          </p:cNvPr>
          <p:cNvSpPr>
            <a:spLocks noGrp="1"/>
          </p:cNvSpPr>
          <p:nvPr>
            <p:ph type="title"/>
          </p:nvPr>
        </p:nvSpPr>
        <p:spPr>
          <a:xfrm>
            <a:off x="389638" y="506412"/>
            <a:ext cx="11173711" cy="484188"/>
          </a:xfrm>
        </p:spPr>
        <p:txBody>
          <a:bodyPr/>
          <a:lstStyle/>
          <a:p>
            <a:r>
              <a:rPr lang="es-ES" sz="2800" dirty="0" err="1"/>
              <a:t>Exercici</a:t>
            </a:r>
            <a:r>
              <a:rPr lang="es-ES" sz="2800" dirty="0"/>
              <a:t> 7.1: </a:t>
            </a:r>
            <a:r>
              <a:rPr lang="es-ES" sz="2800" dirty="0" err="1"/>
              <a:t>Debat</a:t>
            </a:r>
            <a:r>
              <a:rPr lang="es-ES" sz="2800" dirty="0"/>
              <a:t> sobre </a:t>
            </a:r>
            <a:r>
              <a:rPr lang="es-ES" sz="2800" dirty="0" err="1"/>
              <a:t>l’article</a:t>
            </a:r>
            <a:r>
              <a:rPr lang="es-ES" sz="2800" dirty="0"/>
              <a:t> 19 de la CDPD – </a:t>
            </a:r>
            <a:r>
              <a:rPr lang="es-ES" sz="2800" dirty="0" err="1"/>
              <a:t>Dret</a:t>
            </a:r>
            <a:r>
              <a:rPr lang="es-ES" sz="2800" dirty="0"/>
              <a:t> a </a:t>
            </a:r>
            <a:r>
              <a:rPr lang="es-ES" sz="2800" dirty="0" err="1"/>
              <a:t>viure</a:t>
            </a:r>
            <a:r>
              <a:rPr lang="es-ES" sz="2800" dirty="0"/>
              <a:t> de forma </a:t>
            </a:r>
            <a:r>
              <a:rPr lang="es-ES" sz="2800" dirty="0" err="1"/>
              <a:t>independent</a:t>
            </a:r>
            <a:r>
              <a:rPr lang="es-ES" sz="2800" dirty="0"/>
              <a:t> i a ser </a:t>
            </a:r>
            <a:r>
              <a:rPr lang="es-ES" sz="2800" dirty="0" err="1"/>
              <a:t>inclòs</a:t>
            </a:r>
            <a:r>
              <a:rPr lang="es-ES" sz="2800" dirty="0"/>
              <a:t> en la </a:t>
            </a:r>
            <a:r>
              <a:rPr lang="es-ES" sz="2800" dirty="0" err="1"/>
              <a:t>comunitat</a:t>
            </a:r>
            <a:r>
              <a:rPr lang="es-ES" sz="2800" dirty="0"/>
              <a:t> - 1</a:t>
            </a:r>
            <a:endParaRPr lang="x-none" sz="2800" dirty="0"/>
          </a:p>
        </p:txBody>
      </p:sp>
      <p:sp>
        <p:nvSpPr>
          <p:cNvPr id="3" name="Content Placeholder 2">
            <a:extLst>
              <a:ext uri="{FF2B5EF4-FFF2-40B4-BE49-F238E27FC236}">
                <a16:creationId xmlns:a16="http://schemas.microsoft.com/office/drawing/2014/main" id="{410F1599-FBDD-404B-B030-E510BE0AB8B6}"/>
              </a:ext>
            </a:extLst>
          </p:cNvPr>
          <p:cNvSpPr>
            <a:spLocks noGrp="1"/>
          </p:cNvSpPr>
          <p:nvPr>
            <p:ph idx="1"/>
          </p:nvPr>
        </p:nvSpPr>
        <p:spPr/>
        <p:txBody>
          <a:bodyPr/>
          <a:lstStyle/>
          <a:p>
            <a:endParaRPr lang="en-GB" dirty="0"/>
          </a:p>
          <a:p>
            <a:endParaRPr lang="en-GB" dirty="0"/>
          </a:p>
          <a:p>
            <a:pPr marL="0" indent="0" algn="ctr">
              <a:buNone/>
            </a:pPr>
            <a:r>
              <a:rPr lang="es-ES" sz="2500" b="1" i="1" dirty="0" err="1"/>
              <a:t>Què</a:t>
            </a:r>
            <a:r>
              <a:rPr lang="es-ES" sz="2500" b="1" i="1" dirty="0"/>
              <a:t> significa per a </a:t>
            </a:r>
            <a:r>
              <a:rPr lang="es-ES" sz="2500" b="1" i="1" dirty="0" err="1"/>
              <a:t>vosaltres</a:t>
            </a:r>
            <a:r>
              <a:rPr lang="es-ES" sz="2500" b="1" i="1" dirty="0"/>
              <a:t> </a:t>
            </a:r>
            <a:r>
              <a:rPr lang="es-ES" sz="2500" b="1" i="1" dirty="0" err="1"/>
              <a:t>tenir</a:t>
            </a:r>
            <a:r>
              <a:rPr lang="es-ES" sz="2500" b="1" i="1" dirty="0"/>
              <a:t> una vida </a:t>
            </a:r>
            <a:r>
              <a:rPr lang="es-ES" sz="2500" b="1" i="1" dirty="0" err="1"/>
              <a:t>independent</a:t>
            </a:r>
            <a:r>
              <a:rPr lang="es-ES" sz="2500" b="1" i="1" dirty="0"/>
              <a:t> i ser </a:t>
            </a:r>
            <a:r>
              <a:rPr lang="es-ES" sz="2500" b="1" i="1" dirty="0" err="1"/>
              <a:t>inclosos</a:t>
            </a:r>
            <a:r>
              <a:rPr lang="es-ES" sz="2500" b="1" i="1" dirty="0"/>
              <a:t> en la </a:t>
            </a:r>
            <a:r>
              <a:rPr lang="es-ES" sz="2500" b="1" i="1" dirty="0" err="1"/>
              <a:t>comunitat</a:t>
            </a:r>
            <a:r>
              <a:rPr lang="es-ES" sz="2500" b="1" i="1" dirty="0"/>
              <a:t>? </a:t>
            </a:r>
            <a:endParaRPr lang="x-none" dirty="0"/>
          </a:p>
        </p:txBody>
      </p:sp>
    </p:spTree>
    <p:extLst>
      <p:ext uri="{BB962C8B-B14F-4D97-AF65-F5344CB8AC3E}">
        <p14:creationId xmlns:p14="http://schemas.microsoft.com/office/powerpoint/2010/main" val="59628891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010BDF-8A5F-4718-B94E-94BA633A4958}"/>
              </a:ext>
            </a:extLst>
          </p:cNvPr>
          <p:cNvSpPr>
            <a:spLocks noGrp="1"/>
          </p:cNvSpPr>
          <p:nvPr>
            <p:ph idx="1"/>
          </p:nvPr>
        </p:nvSpPr>
        <p:spPr/>
        <p:txBody>
          <a:bodyPr/>
          <a:lstStyle/>
          <a:p>
            <a:pPr algn="just"/>
            <a:endParaRPr lang="en-US" sz="2000" dirty="0"/>
          </a:p>
          <a:p>
            <a:pPr marL="0" indent="0" algn="just">
              <a:buNone/>
            </a:pPr>
            <a:r>
              <a:rPr lang="ca-ES" sz="2000" dirty="0"/>
              <a:t>Els estats part en aquesta convenció reconeixen el dret en igualtat de condicions de totes les persones amb discapacitat a viure a la comunitat, amb opcions iguals a les de les altres, i han d’adoptar mesures efectives i pertinents per facilitar el ple gaudi d'aquest dret a les persones amb discapacitat i la seva plena inclusió i participació a la comunitat, i han d’assegurar especialment que</a:t>
            </a:r>
            <a:r>
              <a:rPr lang="en-US" sz="2000" dirty="0"/>
              <a:t>:</a:t>
            </a:r>
          </a:p>
          <a:p>
            <a:pPr marL="0" indent="0" algn="just">
              <a:buNone/>
            </a:pPr>
            <a:r>
              <a:rPr lang="es-ES" sz="2000" b="1" dirty="0">
                <a:solidFill>
                  <a:schemeClr val="accent2"/>
                </a:solidFill>
              </a:rPr>
              <a:t>Les persones </a:t>
            </a:r>
            <a:r>
              <a:rPr lang="es-ES" sz="2000" b="1" dirty="0" err="1">
                <a:solidFill>
                  <a:schemeClr val="accent2"/>
                </a:solidFill>
              </a:rPr>
              <a:t>amb</a:t>
            </a:r>
            <a:r>
              <a:rPr lang="es-ES" sz="2000" b="1" dirty="0">
                <a:solidFill>
                  <a:schemeClr val="accent2"/>
                </a:solidFill>
              </a:rPr>
              <a:t> </a:t>
            </a:r>
            <a:r>
              <a:rPr lang="es-ES" sz="2000" b="1" dirty="0" err="1">
                <a:solidFill>
                  <a:schemeClr val="accent2"/>
                </a:solidFill>
              </a:rPr>
              <a:t>discapacitat</a:t>
            </a:r>
            <a:r>
              <a:rPr lang="es-ES" sz="2000" b="1" dirty="0">
                <a:solidFill>
                  <a:schemeClr val="accent2"/>
                </a:solidFill>
              </a:rPr>
              <a:t> </a:t>
            </a:r>
            <a:r>
              <a:rPr lang="es-ES" sz="2000" b="1" dirty="0" err="1">
                <a:solidFill>
                  <a:schemeClr val="accent2"/>
                </a:solidFill>
              </a:rPr>
              <a:t>tenen</a:t>
            </a:r>
            <a:r>
              <a:rPr lang="es-ES" sz="2000" b="1" dirty="0">
                <a:solidFill>
                  <a:schemeClr val="accent2"/>
                </a:solidFill>
              </a:rPr>
              <a:t> </a:t>
            </a:r>
            <a:r>
              <a:rPr lang="es-ES" sz="2000" b="1" dirty="0" err="1">
                <a:solidFill>
                  <a:schemeClr val="accent2"/>
                </a:solidFill>
              </a:rPr>
              <a:t>dret</a:t>
            </a:r>
            <a:r>
              <a:rPr lang="es-ES" sz="2000" b="1" dirty="0">
                <a:solidFill>
                  <a:schemeClr val="accent2"/>
                </a:solidFill>
              </a:rPr>
              <a:t> a </a:t>
            </a:r>
            <a:r>
              <a:rPr lang="es-ES" sz="2000" b="1" dirty="0" err="1">
                <a:solidFill>
                  <a:schemeClr val="accent2"/>
                </a:solidFill>
              </a:rPr>
              <a:t>viure</a:t>
            </a:r>
            <a:r>
              <a:rPr lang="es-ES" sz="2000" b="1" dirty="0">
                <a:solidFill>
                  <a:schemeClr val="accent2"/>
                </a:solidFill>
              </a:rPr>
              <a:t> </a:t>
            </a:r>
            <a:r>
              <a:rPr lang="es-ES" sz="2000" b="1" dirty="0" err="1">
                <a:solidFill>
                  <a:schemeClr val="accent2"/>
                </a:solidFill>
              </a:rPr>
              <a:t>com</a:t>
            </a:r>
            <a:r>
              <a:rPr lang="es-ES" sz="2000" b="1" dirty="0">
                <a:solidFill>
                  <a:schemeClr val="accent2"/>
                </a:solidFill>
              </a:rPr>
              <a:t> </a:t>
            </a:r>
            <a:r>
              <a:rPr lang="es-ES" sz="2000" b="1" dirty="0" err="1">
                <a:solidFill>
                  <a:schemeClr val="accent2"/>
                </a:solidFill>
              </a:rPr>
              <a:t>qualsevol</a:t>
            </a:r>
            <a:r>
              <a:rPr lang="es-ES" sz="2000" b="1" dirty="0">
                <a:solidFill>
                  <a:schemeClr val="accent2"/>
                </a:solidFill>
              </a:rPr>
              <a:t> </a:t>
            </a:r>
            <a:r>
              <a:rPr lang="es-ES" sz="2000" b="1" dirty="0" err="1">
                <a:solidFill>
                  <a:schemeClr val="accent2"/>
                </a:solidFill>
              </a:rPr>
              <a:t>altra</a:t>
            </a:r>
            <a:r>
              <a:rPr lang="es-ES" sz="2000" b="1" dirty="0">
                <a:solidFill>
                  <a:schemeClr val="accent2"/>
                </a:solidFill>
              </a:rPr>
              <a:t> persona i a </a:t>
            </a:r>
            <a:r>
              <a:rPr lang="es-ES" sz="2000" b="1" dirty="0" err="1">
                <a:solidFill>
                  <a:schemeClr val="accent2"/>
                </a:solidFill>
              </a:rPr>
              <a:t>tenir</a:t>
            </a:r>
            <a:r>
              <a:rPr lang="es-ES" sz="2000" b="1" dirty="0">
                <a:solidFill>
                  <a:schemeClr val="accent2"/>
                </a:solidFill>
              </a:rPr>
              <a:t> les </a:t>
            </a:r>
            <a:r>
              <a:rPr lang="es-ES" sz="2000" b="1" dirty="0" err="1">
                <a:solidFill>
                  <a:schemeClr val="accent2"/>
                </a:solidFill>
              </a:rPr>
              <a:t>mateixes</a:t>
            </a:r>
            <a:r>
              <a:rPr lang="es-ES" sz="2000" b="1" dirty="0">
                <a:solidFill>
                  <a:schemeClr val="accent2"/>
                </a:solidFill>
              </a:rPr>
              <a:t> </a:t>
            </a:r>
            <a:r>
              <a:rPr lang="es-ES" sz="2000" b="1" dirty="0" err="1">
                <a:solidFill>
                  <a:schemeClr val="accent2"/>
                </a:solidFill>
              </a:rPr>
              <a:t>oportunitats</a:t>
            </a:r>
            <a:r>
              <a:rPr lang="es-ES" sz="2000" b="1" dirty="0">
                <a:solidFill>
                  <a:schemeClr val="accent2"/>
                </a:solidFill>
              </a:rPr>
              <a:t> en la vida. </a:t>
            </a:r>
            <a:r>
              <a:rPr lang="es-ES" sz="2000" b="1" dirty="0" err="1">
                <a:solidFill>
                  <a:schemeClr val="accent2"/>
                </a:solidFill>
              </a:rPr>
              <a:t>Els</a:t>
            </a:r>
            <a:r>
              <a:rPr lang="es-ES" sz="2000" b="1" dirty="0">
                <a:solidFill>
                  <a:schemeClr val="accent2"/>
                </a:solidFill>
              </a:rPr>
              <a:t> </a:t>
            </a:r>
            <a:r>
              <a:rPr lang="es-ES" sz="2000" b="1" dirty="0" err="1">
                <a:solidFill>
                  <a:schemeClr val="accent2"/>
                </a:solidFill>
              </a:rPr>
              <a:t>estats</a:t>
            </a:r>
            <a:r>
              <a:rPr lang="es-ES" sz="2000" b="1" dirty="0">
                <a:solidFill>
                  <a:schemeClr val="accent2"/>
                </a:solidFill>
              </a:rPr>
              <a:t> han de garantir que les persones </a:t>
            </a:r>
            <a:r>
              <a:rPr lang="es-ES" sz="2000" b="1" dirty="0" err="1">
                <a:solidFill>
                  <a:schemeClr val="accent2"/>
                </a:solidFill>
              </a:rPr>
              <a:t>amb</a:t>
            </a:r>
            <a:r>
              <a:rPr lang="es-ES" sz="2000" b="1" dirty="0">
                <a:solidFill>
                  <a:schemeClr val="accent2"/>
                </a:solidFill>
              </a:rPr>
              <a:t> </a:t>
            </a:r>
            <a:r>
              <a:rPr lang="es-ES" sz="2000" b="1" dirty="0" err="1">
                <a:solidFill>
                  <a:schemeClr val="accent2"/>
                </a:solidFill>
              </a:rPr>
              <a:t>discapacitat</a:t>
            </a:r>
            <a:r>
              <a:rPr lang="es-ES" sz="2000" b="1" dirty="0">
                <a:solidFill>
                  <a:schemeClr val="accent2"/>
                </a:solidFill>
              </a:rPr>
              <a:t>:</a:t>
            </a:r>
            <a:endParaRPr lang="en-US" sz="2000" dirty="0"/>
          </a:p>
          <a:p>
            <a:pPr algn="just"/>
            <a:endParaRPr lang="en-US" sz="2000" dirty="0"/>
          </a:p>
          <a:p>
            <a:pPr algn="just"/>
            <a:endParaRPr lang="x-none" sz="2000" dirty="0"/>
          </a:p>
        </p:txBody>
      </p:sp>
      <p:sp>
        <p:nvSpPr>
          <p:cNvPr id="6" name="Text Placeholder 5">
            <a:extLst>
              <a:ext uri="{FF2B5EF4-FFF2-40B4-BE49-F238E27FC236}">
                <a16:creationId xmlns:a16="http://schemas.microsoft.com/office/drawing/2014/main" id="{7DC98AB8-FD3A-5B48-8BCF-B79112AE26A3}"/>
              </a:ext>
            </a:extLst>
          </p:cNvPr>
          <p:cNvSpPr>
            <a:spLocks noGrp="1"/>
          </p:cNvSpPr>
          <p:nvPr>
            <p:ph type="body" sz="quarter" idx="13"/>
          </p:nvPr>
        </p:nvSpPr>
        <p:spPr>
          <a:xfrm>
            <a:off x="487328" y="1386368"/>
            <a:ext cx="11174400" cy="360000"/>
          </a:xfrm>
        </p:spPr>
        <p:txBody>
          <a:bodyPr/>
          <a:lstStyle/>
          <a:p>
            <a:r>
              <a:rPr lang="es-ES" dirty="0" err="1"/>
              <a:t>Article</a:t>
            </a:r>
            <a:r>
              <a:rPr lang="es-ES" dirty="0"/>
              <a:t> 19. </a:t>
            </a:r>
            <a:r>
              <a:rPr lang="es-ES" dirty="0" err="1"/>
              <a:t>Dret</a:t>
            </a:r>
            <a:r>
              <a:rPr lang="es-ES" dirty="0"/>
              <a:t> a </a:t>
            </a:r>
            <a:r>
              <a:rPr lang="es-ES" dirty="0" err="1"/>
              <a:t>viure</a:t>
            </a:r>
            <a:r>
              <a:rPr lang="es-ES" dirty="0"/>
              <a:t> de forma </a:t>
            </a:r>
            <a:r>
              <a:rPr lang="es-ES" dirty="0" err="1"/>
              <a:t>independent</a:t>
            </a:r>
            <a:r>
              <a:rPr lang="es-ES" dirty="0"/>
              <a:t> i a ser </a:t>
            </a:r>
            <a:r>
              <a:rPr lang="es-ES" dirty="0" err="1"/>
              <a:t>inclòs</a:t>
            </a:r>
            <a:r>
              <a:rPr lang="es-ES" dirty="0"/>
              <a:t> en la </a:t>
            </a:r>
            <a:r>
              <a:rPr lang="es-ES" dirty="0" err="1"/>
              <a:t>comunitat</a:t>
            </a:r>
            <a:endParaRPr lang="en-US" dirty="0"/>
          </a:p>
        </p:txBody>
      </p:sp>
      <p:sp>
        <p:nvSpPr>
          <p:cNvPr id="7" name="Title 1">
            <a:extLst>
              <a:ext uri="{FF2B5EF4-FFF2-40B4-BE49-F238E27FC236}">
                <a16:creationId xmlns:a16="http://schemas.microsoft.com/office/drawing/2014/main" id="{D6FAF4A4-A4BA-47CF-92A1-4EBF7DAAF1D5}"/>
              </a:ext>
            </a:extLst>
          </p:cNvPr>
          <p:cNvSpPr>
            <a:spLocks noGrp="1"/>
          </p:cNvSpPr>
          <p:nvPr>
            <p:ph type="title"/>
          </p:nvPr>
        </p:nvSpPr>
        <p:spPr>
          <a:xfrm>
            <a:off x="389638" y="506412"/>
            <a:ext cx="11173711" cy="484188"/>
          </a:xfrm>
        </p:spPr>
        <p:txBody>
          <a:bodyPr/>
          <a:lstStyle/>
          <a:p>
            <a:r>
              <a:rPr lang="es-ES" sz="2800" dirty="0" err="1"/>
              <a:t>Exercici</a:t>
            </a:r>
            <a:r>
              <a:rPr lang="es-ES" sz="2800" dirty="0"/>
              <a:t> 7.1: </a:t>
            </a:r>
            <a:r>
              <a:rPr lang="es-ES" sz="2800" dirty="0" err="1"/>
              <a:t>Debat</a:t>
            </a:r>
            <a:r>
              <a:rPr lang="es-ES" sz="2800" dirty="0"/>
              <a:t> sobre </a:t>
            </a:r>
            <a:r>
              <a:rPr lang="es-ES" sz="2800" dirty="0" err="1"/>
              <a:t>l’article</a:t>
            </a:r>
            <a:r>
              <a:rPr lang="es-ES" sz="2800" dirty="0"/>
              <a:t> 19 de la CDPD – </a:t>
            </a:r>
            <a:r>
              <a:rPr lang="es-ES" sz="2800" dirty="0" err="1"/>
              <a:t>Dret</a:t>
            </a:r>
            <a:r>
              <a:rPr lang="es-ES" sz="2800" dirty="0"/>
              <a:t> a </a:t>
            </a:r>
            <a:r>
              <a:rPr lang="es-ES" sz="2800" dirty="0" err="1"/>
              <a:t>viure</a:t>
            </a:r>
            <a:r>
              <a:rPr lang="es-ES" sz="2800" dirty="0"/>
              <a:t> de forma </a:t>
            </a:r>
            <a:r>
              <a:rPr lang="es-ES" sz="2800" dirty="0" err="1"/>
              <a:t>independent</a:t>
            </a:r>
            <a:r>
              <a:rPr lang="es-ES" sz="2800" dirty="0"/>
              <a:t> i a ser </a:t>
            </a:r>
            <a:r>
              <a:rPr lang="es-ES" sz="2800" dirty="0" err="1"/>
              <a:t>inclòs</a:t>
            </a:r>
            <a:r>
              <a:rPr lang="es-ES" sz="2800" dirty="0"/>
              <a:t> en la </a:t>
            </a:r>
            <a:r>
              <a:rPr lang="es-ES" sz="2800" dirty="0" err="1"/>
              <a:t>comunitat</a:t>
            </a:r>
            <a:r>
              <a:rPr lang="es-ES" sz="2800" dirty="0"/>
              <a:t> - 2</a:t>
            </a:r>
            <a:endParaRPr lang="x-none" sz="2800" dirty="0"/>
          </a:p>
        </p:txBody>
      </p:sp>
    </p:spTree>
    <p:extLst>
      <p:ext uri="{BB962C8B-B14F-4D97-AF65-F5344CB8AC3E}">
        <p14:creationId xmlns:p14="http://schemas.microsoft.com/office/powerpoint/2010/main" val="230311726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C66A67-5114-43B5-A75D-D8EC7AB4C142}"/>
              </a:ext>
            </a:extLst>
          </p:cNvPr>
          <p:cNvSpPr>
            <a:spLocks noGrp="1"/>
          </p:cNvSpPr>
          <p:nvPr>
            <p:ph idx="1"/>
          </p:nvPr>
        </p:nvSpPr>
        <p:spPr>
          <a:xfrm>
            <a:off x="507205" y="2165028"/>
            <a:ext cx="11175995" cy="4074759"/>
          </a:xfrm>
        </p:spPr>
        <p:txBody>
          <a:bodyPr/>
          <a:lstStyle/>
          <a:p>
            <a:pPr marL="0" lvl="0" indent="0" algn="just">
              <a:buNone/>
            </a:pPr>
            <a:r>
              <a:rPr lang="en-GB" sz="2000" dirty="0"/>
              <a:t>a. </a:t>
            </a:r>
            <a:r>
              <a:rPr lang="ca-ES" sz="2000" dirty="0"/>
              <a:t>Les persones amb discapacitat tinguin l'oportunitat de triar el seu lloc de residència i on i amb qui viure, en igualtat de condicions amb les altres, i no es vegin obligades a viure conformement a un sistema de vida específic</a:t>
            </a:r>
            <a:r>
              <a:rPr lang="en-GB" sz="2000" dirty="0"/>
              <a:t>;</a:t>
            </a:r>
            <a:endParaRPr lang="x-none" sz="2000"/>
          </a:p>
          <a:p>
            <a:pPr marL="0" indent="0" algn="just">
              <a:buNone/>
            </a:pPr>
            <a:endParaRPr lang="en-US" sz="2000" dirty="0"/>
          </a:p>
          <a:p>
            <a:pPr marL="0" indent="0" algn="just">
              <a:buNone/>
            </a:pPr>
            <a:r>
              <a:rPr lang="fr-FR" sz="2000" b="1" dirty="0" err="1">
                <a:solidFill>
                  <a:schemeClr val="accent2"/>
                </a:solidFill>
              </a:rPr>
              <a:t>Puguin</a:t>
            </a:r>
            <a:r>
              <a:rPr lang="fr-FR" sz="2000" b="1" dirty="0">
                <a:solidFill>
                  <a:schemeClr val="accent2"/>
                </a:solidFill>
              </a:rPr>
              <a:t> </a:t>
            </a:r>
            <a:r>
              <a:rPr lang="fr-FR" sz="2000" b="1" dirty="0" err="1">
                <a:solidFill>
                  <a:schemeClr val="accent2"/>
                </a:solidFill>
              </a:rPr>
              <a:t>triar</a:t>
            </a:r>
            <a:r>
              <a:rPr lang="fr-FR" sz="2000" b="1" dirty="0">
                <a:solidFill>
                  <a:schemeClr val="accent2"/>
                </a:solidFill>
              </a:rPr>
              <a:t> on </a:t>
            </a:r>
            <a:r>
              <a:rPr lang="fr-FR" sz="2000" b="1" dirty="0" err="1">
                <a:solidFill>
                  <a:schemeClr val="accent2"/>
                </a:solidFill>
              </a:rPr>
              <a:t>viure</a:t>
            </a:r>
            <a:r>
              <a:rPr lang="fr-FR" sz="2000" b="1" dirty="0">
                <a:solidFill>
                  <a:schemeClr val="accent2"/>
                </a:solidFill>
              </a:rPr>
              <a:t> i </a:t>
            </a:r>
            <a:r>
              <a:rPr lang="fr-FR" sz="2000" b="1" dirty="0" err="1">
                <a:solidFill>
                  <a:schemeClr val="accent2"/>
                </a:solidFill>
              </a:rPr>
              <a:t>amb</a:t>
            </a:r>
            <a:r>
              <a:rPr lang="fr-FR" sz="2000" b="1" dirty="0">
                <a:solidFill>
                  <a:schemeClr val="accent2"/>
                </a:solidFill>
              </a:rPr>
              <a:t> qui. No se les pot </a:t>
            </a:r>
            <a:r>
              <a:rPr lang="fr-FR" sz="2000" b="1" dirty="0" err="1">
                <a:solidFill>
                  <a:schemeClr val="accent2"/>
                </a:solidFill>
              </a:rPr>
              <a:t>forçar</a:t>
            </a:r>
            <a:r>
              <a:rPr lang="fr-FR" sz="2000" b="1" dirty="0">
                <a:solidFill>
                  <a:schemeClr val="accent2"/>
                </a:solidFill>
              </a:rPr>
              <a:t> a </a:t>
            </a:r>
            <a:r>
              <a:rPr lang="fr-FR" sz="2000" b="1" dirty="0" err="1">
                <a:solidFill>
                  <a:schemeClr val="accent2"/>
                </a:solidFill>
              </a:rPr>
              <a:t>viure</a:t>
            </a:r>
            <a:r>
              <a:rPr lang="fr-FR" sz="2000" b="1" dirty="0">
                <a:solidFill>
                  <a:schemeClr val="accent2"/>
                </a:solidFill>
              </a:rPr>
              <a:t> en un </a:t>
            </a:r>
            <a:r>
              <a:rPr lang="fr-FR" sz="2000" b="1" dirty="0" err="1">
                <a:solidFill>
                  <a:schemeClr val="accent2"/>
                </a:solidFill>
              </a:rPr>
              <a:t>lloc</a:t>
            </a:r>
            <a:r>
              <a:rPr lang="fr-FR" sz="2000" b="1" dirty="0">
                <a:solidFill>
                  <a:schemeClr val="accent2"/>
                </a:solidFill>
              </a:rPr>
              <a:t> on no </a:t>
            </a:r>
            <a:r>
              <a:rPr lang="fr-FR" sz="2000" b="1" dirty="0" err="1">
                <a:solidFill>
                  <a:schemeClr val="accent2"/>
                </a:solidFill>
              </a:rPr>
              <a:t>volen</a:t>
            </a:r>
            <a:r>
              <a:rPr lang="fr-FR" sz="2000" b="1" dirty="0">
                <a:solidFill>
                  <a:schemeClr val="accent2"/>
                </a:solidFill>
              </a:rPr>
              <a:t> </a:t>
            </a:r>
            <a:r>
              <a:rPr lang="fr-FR" sz="2000" b="1" dirty="0" err="1">
                <a:solidFill>
                  <a:schemeClr val="accent2"/>
                </a:solidFill>
              </a:rPr>
              <a:t>viure</a:t>
            </a:r>
            <a:r>
              <a:rPr lang="fr-FR" sz="2000" b="1" dirty="0">
                <a:solidFill>
                  <a:schemeClr val="accent2"/>
                </a:solidFill>
              </a:rPr>
              <a:t>.</a:t>
            </a:r>
            <a:r>
              <a:rPr lang="en-US" sz="2000" b="1" dirty="0">
                <a:solidFill>
                  <a:schemeClr val="accent2"/>
                </a:solidFill>
              </a:rPr>
              <a:t>;</a:t>
            </a:r>
            <a:endParaRPr lang="x-none" sz="2000" b="1" dirty="0">
              <a:solidFill>
                <a:schemeClr val="accent2"/>
              </a:solidFill>
            </a:endParaRPr>
          </a:p>
          <a:p>
            <a:pPr algn="just"/>
            <a:endParaRPr lang="x-none" sz="2000" dirty="0"/>
          </a:p>
        </p:txBody>
      </p:sp>
      <p:sp>
        <p:nvSpPr>
          <p:cNvPr id="7" name="Title 1">
            <a:extLst>
              <a:ext uri="{FF2B5EF4-FFF2-40B4-BE49-F238E27FC236}">
                <a16:creationId xmlns:a16="http://schemas.microsoft.com/office/drawing/2014/main" id="{D6FAF4A4-A4BA-47CF-92A1-4EBF7DAAF1D5}"/>
              </a:ext>
            </a:extLst>
          </p:cNvPr>
          <p:cNvSpPr>
            <a:spLocks noGrp="1"/>
          </p:cNvSpPr>
          <p:nvPr>
            <p:ph type="title"/>
          </p:nvPr>
        </p:nvSpPr>
        <p:spPr>
          <a:xfrm>
            <a:off x="389638" y="506412"/>
            <a:ext cx="11173711" cy="484188"/>
          </a:xfrm>
        </p:spPr>
        <p:txBody>
          <a:bodyPr/>
          <a:lstStyle/>
          <a:p>
            <a:r>
              <a:rPr lang="es-ES" sz="2800" dirty="0" err="1"/>
              <a:t>Exercici</a:t>
            </a:r>
            <a:r>
              <a:rPr lang="es-ES" sz="2800" dirty="0"/>
              <a:t> 7.1: </a:t>
            </a:r>
            <a:r>
              <a:rPr lang="es-ES" sz="2800" dirty="0" err="1"/>
              <a:t>Debat</a:t>
            </a:r>
            <a:r>
              <a:rPr lang="es-ES" sz="2800" dirty="0"/>
              <a:t> sobre </a:t>
            </a:r>
            <a:r>
              <a:rPr lang="es-ES" sz="2800" dirty="0" err="1"/>
              <a:t>l’article</a:t>
            </a:r>
            <a:r>
              <a:rPr lang="es-ES" sz="2800" dirty="0"/>
              <a:t> 19 de la CDPD – </a:t>
            </a:r>
            <a:r>
              <a:rPr lang="es-ES" sz="2800" dirty="0" err="1"/>
              <a:t>Dret</a:t>
            </a:r>
            <a:r>
              <a:rPr lang="es-ES" sz="2800" dirty="0"/>
              <a:t> a </a:t>
            </a:r>
            <a:r>
              <a:rPr lang="es-ES" sz="2800" dirty="0" err="1"/>
              <a:t>viure</a:t>
            </a:r>
            <a:r>
              <a:rPr lang="es-ES" sz="2800" dirty="0"/>
              <a:t> de forma </a:t>
            </a:r>
            <a:r>
              <a:rPr lang="es-ES" sz="2800" dirty="0" err="1"/>
              <a:t>independent</a:t>
            </a:r>
            <a:r>
              <a:rPr lang="es-ES" sz="2800" dirty="0"/>
              <a:t> i a ser </a:t>
            </a:r>
            <a:r>
              <a:rPr lang="es-ES" sz="2800" dirty="0" err="1"/>
              <a:t>inclòs</a:t>
            </a:r>
            <a:r>
              <a:rPr lang="es-ES" sz="2800" dirty="0"/>
              <a:t> en la </a:t>
            </a:r>
            <a:r>
              <a:rPr lang="es-ES" sz="2800" dirty="0" err="1"/>
              <a:t>comunitat</a:t>
            </a:r>
            <a:r>
              <a:rPr lang="es-ES" sz="2800" dirty="0"/>
              <a:t> - 3</a:t>
            </a:r>
            <a:endParaRPr lang="x-none" sz="2800" dirty="0"/>
          </a:p>
        </p:txBody>
      </p:sp>
      <p:sp>
        <p:nvSpPr>
          <p:cNvPr id="5" name="Text Placeholder 5">
            <a:extLst>
              <a:ext uri="{FF2B5EF4-FFF2-40B4-BE49-F238E27FC236}">
                <a16:creationId xmlns:a16="http://schemas.microsoft.com/office/drawing/2014/main" id="{7DC98AB8-FD3A-5B48-8BCF-B79112AE26A3}"/>
              </a:ext>
            </a:extLst>
          </p:cNvPr>
          <p:cNvSpPr txBox="1">
            <a:spLocks/>
          </p:cNvSpPr>
          <p:nvPr/>
        </p:nvSpPr>
        <p:spPr>
          <a:xfrm>
            <a:off x="487328" y="1386368"/>
            <a:ext cx="11174400" cy="360000"/>
          </a:xfrm>
          <a:prstGeom prst="rect">
            <a:avLst/>
          </a:prstGeom>
        </p:spPr>
        <p:txBody>
          <a:bodyPr lIns="0" tIns="0" rIns="0" bIns="0" anchor="b">
            <a:noAutofit/>
          </a:bodyPr>
          <a:lstStyle>
            <a:lvl1pPr marL="285750" indent="-285750" algn="l" defTabSz="914400" rtl="0" eaLnBrk="1" latinLnBrk="0" hangingPunct="1">
              <a:lnSpc>
                <a:spcPts val="3300"/>
              </a:lnSpc>
              <a:spcBef>
                <a:spcPct val="0"/>
              </a:spcBef>
              <a:spcAft>
                <a:spcPts val="0"/>
              </a:spcAft>
              <a:buClr>
                <a:schemeClr val="accent1"/>
              </a:buClr>
              <a:buFont typeface="Arial" panose="020B0604020202020204" pitchFamily="34" charset="0"/>
              <a:buNone/>
              <a:tabLst/>
              <a:defRPr lang="en-US" sz="2200" b="1" kern="1200" spc="-100" baseline="0" dirty="0">
                <a:solidFill>
                  <a:schemeClr val="accent2"/>
                </a:solidFill>
                <a:latin typeface="+mj-lt"/>
                <a:ea typeface="+mj-ea"/>
                <a:cs typeface="+mj-cs"/>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b="0" kern="1200" baseline="0" dirty="0" smtClean="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kern="1200" baseline="0" dirty="0" smtClean="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a:t>Article 19. Dret a viure de forma independent i a ser inclòs en la comunitat</a:t>
            </a:r>
          </a:p>
        </p:txBody>
      </p:sp>
    </p:spTree>
    <p:extLst>
      <p:ext uri="{BB962C8B-B14F-4D97-AF65-F5344CB8AC3E}">
        <p14:creationId xmlns:p14="http://schemas.microsoft.com/office/powerpoint/2010/main" val="280479958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4B0091-C0B8-434A-84DC-15D6DDD67ECE}"/>
              </a:ext>
            </a:extLst>
          </p:cNvPr>
          <p:cNvSpPr>
            <a:spLocks noGrp="1"/>
          </p:cNvSpPr>
          <p:nvPr>
            <p:ph idx="1"/>
          </p:nvPr>
        </p:nvSpPr>
        <p:spPr>
          <a:xfrm>
            <a:off x="507205" y="2165028"/>
            <a:ext cx="11175995" cy="4074759"/>
          </a:xfrm>
        </p:spPr>
        <p:txBody>
          <a:bodyPr/>
          <a:lstStyle/>
          <a:p>
            <a:pPr marL="0" lvl="0" indent="0" algn="just">
              <a:buNone/>
            </a:pPr>
            <a:r>
              <a:rPr lang="en-GB" sz="2000" dirty="0"/>
              <a:t>b. </a:t>
            </a:r>
            <a:r>
              <a:rPr lang="ca-ES" sz="2000" dirty="0"/>
              <a:t>Les persones amb discapacitat tinguin accés a una varietat de serveis d'assistència domiciliària, residencial i altres serveis de suport de la comunitat, inclosa l'assistència personal que sigui necessària per facilitar la seva existència i la seva inclusió a la comunitat, i per evitar-ne l’aïllament o la separació</a:t>
            </a:r>
            <a:r>
              <a:rPr lang="en-GB" sz="2000" dirty="0"/>
              <a:t>;</a:t>
            </a:r>
          </a:p>
          <a:p>
            <a:pPr marL="0" lvl="0" indent="0" algn="just">
              <a:buNone/>
            </a:pPr>
            <a:endParaRPr lang="en-US" sz="2000" dirty="0"/>
          </a:p>
          <a:p>
            <a:pPr marL="0" indent="0" algn="just">
              <a:buNone/>
            </a:pPr>
            <a:r>
              <a:rPr lang="es-ES" sz="2000" b="1" dirty="0" err="1">
                <a:solidFill>
                  <a:schemeClr val="accent2"/>
                </a:solidFill>
              </a:rPr>
              <a:t>Tinguin</a:t>
            </a:r>
            <a:r>
              <a:rPr lang="es-ES" sz="2000" b="1" dirty="0">
                <a:solidFill>
                  <a:schemeClr val="accent2"/>
                </a:solidFill>
              </a:rPr>
              <a:t> </a:t>
            </a:r>
            <a:r>
              <a:rPr lang="es-ES" sz="2000" b="1" dirty="0" err="1">
                <a:solidFill>
                  <a:schemeClr val="accent2"/>
                </a:solidFill>
              </a:rPr>
              <a:t>accés</a:t>
            </a:r>
            <a:r>
              <a:rPr lang="es-ES" sz="2000" b="1" dirty="0">
                <a:solidFill>
                  <a:schemeClr val="accent2"/>
                </a:solidFill>
              </a:rPr>
              <a:t> a un </a:t>
            </a:r>
            <a:r>
              <a:rPr lang="es-ES" sz="2000" b="1" dirty="0" err="1">
                <a:solidFill>
                  <a:schemeClr val="accent2"/>
                </a:solidFill>
              </a:rPr>
              <a:t>ampli</a:t>
            </a:r>
            <a:r>
              <a:rPr lang="es-ES" sz="2000" b="1" dirty="0">
                <a:solidFill>
                  <a:schemeClr val="accent2"/>
                </a:solidFill>
              </a:rPr>
              <a:t> </a:t>
            </a:r>
            <a:r>
              <a:rPr lang="es-ES" sz="2000" b="1" dirty="0" err="1">
                <a:solidFill>
                  <a:schemeClr val="accent2"/>
                </a:solidFill>
              </a:rPr>
              <a:t>ventall</a:t>
            </a:r>
            <a:r>
              <a:rPr lang="es-ES" sz="2000" b="1" dirty="0">
                <a:solidFill>
                  <a:schemeClr val="accent2"/>
                </a:solidFill>
              </a:rPr>
              <a:t> de </a:t>
            </a:r>
            <a:r>
              <a:rPr lang="es-ES" sz="2000" b="1" dirty="0" err="1">
                <a:solidFill>
                  <a:schemeClr val="accent2"/>
                </a:solidFill>
              </a:rPr>
              <a:t>serveis</a:t>
            </a:r>
            <a:r>
              <a:rPr lang="es-ES" sz="2000" b="1" dirty="0">
                <a:solidFill>
                  <a:schemeClr val="accent2"/>
                </a:solidFill>
              </a:rPr>
              <a:t> </a:t>
            </a:r>
            <a:r>
              <a:rPr lang="es-ES" sz="2000" b="1" dirty="0" err="1">
                <a:solidFill>
                  <a:schemeClr val="accent2"/>
                </a:solidFill>
              </a:rPr>
              <a:t>comunitaris</a:t>
            </a:r>
            <a:r>
              <a:rPr lang="es-ES" sz="2000" b="1" dirty="0">
                <a:solidFill>
                  <a:schemeClr val="accent2"/>
                </a:solidFill>
              </a:rPr>
              <a:t> per tal que </a:t>
            </a:r>
            <a:r>
              <a:rPr lang="es-ES" sz="2000" b="1" dirty="0" err="1">
                <a:solidFill>
                  <a:schemeClr val="accent2"/>
                </a:solidFill>
              </a:rPr>
              <a:t>puguin</a:t>
            </a:r>
            <a:r>
              <a:rPr lang="es-ES" sz="2000" b="1" dirty="0">
                <a:solidFill>
                  <a:schemeClr val="accent2"/>
                </a:solidFill>
              </a:rPr>
              <a:t> </a:t>
            </a:r>
            <a:r>
              <a:rPr lang="es-ES" sz="2000" b="1" dirty="0" err="1">
                <a:solidFill>
                  <a:schemeClr val="accent2"/>
                </a:solidFill>
              </a:rPr>
              <a:t>conviure</a:t>
            </a:r>
            <a:r>
              <a:rPr lang="es-ES" sz="2000" b="1" dirty="0">
                <a:solidFill>
                  <a:schemeClr val="accent2"/>
                </a:solidFill>
              </a:rPr>
              <a:t> </a:t>
            </a:r>
            <a:r>
              <a:rPr lang="es-ES" sz="2000" b="1" dirty="0" err="1">
                <a:solidFill>
                  <a:schemeClr val="accent2"/>
                </a:solidFill>
              </a:rPr>
              <a:t>amb</a:t>
            </a:r>
            <a:r>
              <a:rPr lang="es-ES" sz="2000" b="1" dirty="0">
                <a:solidFill>
                  <a:schemeClr val="accent2"/>
                </a:solidFill>
              </a:rPr>
              <a:t> la resta de les persones de la </a:t>
            </a:r>
            <a:r>
              <a:rPr lang="es-ES" sz="2000" b="1" dirty="0" err="1">
                <a:solidFill>
                  <a:schemeClr val="accent2"/>
                </a:solidFill>
              </a:rPr>
              <a:t>comunitat</a:t>
            </a:r>
            <a:r>
              <a:rPr lang="es-ES" sz="2000" b="1" dirty="0">
                <a:solidFill>
                  <a:schemeClr val="accent2"/>
                </a:solidFill>
              </a:rPr>
              <a:t>. No han de </a:t>
            </a:r>
            <a:r>
              <a:rPr lang="es-ES" sz="2000" b="1" dirty="0" err="1">
                <a:solidFill>
                  <a:schemeClr val="accent2"/>
                </a:solidFill>
              </a:rPr>
              <a:t>viure</a:t>
            </a:r>
            <a:r>
              <a:rPr lang="es-ES" sz="2000" b="1" dirty="0">
                <a:solidFill>
                  <a:schemeClr val="accent2"/>
                </a:solidFill>
              </a:rPr>
              <a:t> a </a:t>
            </a:r>
            <a:r>
              <a:rPr lang="es-ES" sz="2000" b="1" dirty="0" err="1">
                <a:solidFill>
                  <a:schemeClr val="accent2"/>
                </a:solidFill>
              </a:rPr>
              <a:t>llocs</a:t>
            </a:r>
            <a:r>
              <a:rPr lang="es-ES" sz="2000" b="1" dirty="0">
                <a:solidFill>
                  <a:schemeClr val="accent2"/>
                </a:solidFill>
              </a:rPr>
              <a:t> que les </a:t>
            </a:r>
            <a:r>
              <a:rPr lang="es-ES" sz="2000" b="1" dirty="0" err="1">
                <a:solidFill>
                  <a:schemeClr val="accent2"/>
                </a:solidFill>
              </a:rPr>
              <a:t>aïllen</a:t>
            </a:r>
            <a:r>
              <a:rPr lang="es-ES" sz="2000" b="1" dirty="0">
                <a:solidFill>
                  <a:schemeClr val="accent2"/>
                </a:solidFill>
              </a:rPr>
              <a:t> o que les </a:t>
            </a:r>
            <a:r>
              <a:rPr lang="es-ES" sz="2000" b="1" dirty="0" err="1">
                <a:solidFill>
                  <a:schemeClr val="accent2"/>
                </a:solidFill>
              </a:rPr>
              <a:t>mantenen</a:t>
            </a:r>
            <a:r>
              <a:rPr lang="es-ES" sz="2000" b="1" dirty="0">
                <a:solidFill>
                  <a:schemeClr val="accent2"/>
                </a:solidFill>
              </a:rPr>
              <a:t> </a:t>
            </a:r>
            <a:r>
              <a:rPr lang="es-ES" sz="2000" b="1" dirty="0" err="1">
                <a:solidFill>
                  <a:schemeClr val="accent2"/>
                </a:solidFill>
              </a:rPr>
              <a:t>allunyades</a:t>
            </a:r>
            <a:r>
              <a:rPr lang="es-ES" sz="2000" b="1" dirty="0">
                <a:solidFill>
                  <a:schemeClr val="accent2"/>
                </a:solidFill>
              </a:rPr>
              <a:t> de la </a:t>
            </a:r>
            <a:r>
              <a:rPr lang="es-ES" sz="2000" b="1" dirty="0" err="1">
                <a:solidFill>
                  <a:schemeClr val="accent2"/>
                </a:solidFill>
              </a:rPr>
              <a:t>seva</a:t>
            </a:r>
            <a:r>
              <a:rPr lang="es-ES" sz="2000" b="1" dirty="0">
                <a:solidFill>
                  <a:schemeClr val="accent2"/>
                </a:solidFill>
              </a:rPr>
              <a:t> </a:t>
            </a:r>
            <a:r>
              <a:rPr lang="es-ES" sz="2000" b="1" dirty="0" err="1">
                <a:solidFill>
                  <a:schemeClr val="accent2"/>
                </a:solidFill>
              </a:rPr>
              <a:t>comunitat</a:t>
            </a:r>
            <a:r>
              <a:rPr lang="en-US" sz="2000" b="1" dirty="0">
                <a:solidFill>
                  <a:schemeClr val="accent2"/>
                </a:solidFill>
              </a:rPr>
              <a:t>;</a:t>
            </a:r>
            <a:endParaRPr lang="x-none" sz="2000" b="1" dirty="0">
              <a:solidFill>
                <a:schemeClr val="accent2"/>
              </a:solidFill>
            </a:endParaRPr>
          </a:p>
          <a:p>
            <a:pPr algn="just"/>
            <a:endParaRPr lang="x-none" sz="2000" dirty="0"/>
          </a:p>
        </p:txBody>
      </p:sp>
      <p:sp>
        <p:nvSpPr>
          <p:cNvPr id="7" name="Title 1">
            <a:extLst>
              <a:ext uri="{FF2B5EF4-FFF2-40B4-BE49-F238E27FC236}">
                <a16:creationId xmlns:a16="http://schemas.microsoft.com/office/drawing/2014/main" id="{D6FAF4A4-A4BA-47CF-92A1-4EBF7DAAF1D5}"/>
              </a:ext>
            </a:extLst>
          </p:cNvPr>
          <p:cNvSpPr>
            <a:spLocks noGrp="1"/>
          </p:cNvSpPr>
          <p:nvPr>
            <p:ph type="title"/>
          </p:nvPr>
        </p:nvSpPr>
        <p:spPr>
          <a:xfrm>
            <a:off x="389638" y="506412"/>
            <a:ext cx="11173711" cy="484188"/>
          </a:xfrm>
        </p:spPr>
        <p:txBody>
          <a:bodyPr/>
          <a:lstStyle/>
          <a:p>
            <a:r>
              <a:rPr lang="es-ES" sz="2800" dirty="0" err="1"/>
              <a:t>Exercici</a:t>
            </a:r>
            <a:r>
              <a:rPr lang="es-ES" sz="2800" dirty="0"/>
              <a:t> 7.1: </a:t>
            </a:r>
            <a:r>
              <a:rPr lang="es-ES" sz="2800" dirty="0" err="1"/>
              <a:t>Debat</a:t>
            </a:r>
            <a:r>
              <a:rPr lang="es-ES" sz="2800" dirty="0"/>
              <a:t> sobre </a:t>
            </a:r>
            <a:r>
              <a:rPr lang="es-ES" sz="2800" dirty="0" err="1"/>
              <a:t>l’article</a:t>
            </a:r>
            <a:r>
              <a:rPr lang="es-ES" sz="2800" dirty="0"/>
              <a:t> 19 de la CDPD – </a:t>
            </a:r>
            <a:r>
              <a:rPr lang="es-ES" sz="2800" dirty="0" err="1"/>
              <a:t>Dret</a:t>
            </a:r>
            <a:r>
              <a:rPr lang="es-ES" sz="2800" dirty="0"/>
              <a:t> a </a:t>
            </a:r>
            <a:r>
              <a:rPr lang="es-ES" sz="2800" dirty="0" err="1"/>
              <a:t>viure</a:t>
            </a:r>
            <a:r>
              <a:rPr lang="es-ES" sz="2800" dirty="0"/>
              <a:t> de forma </a:t>
            </a:r>
            <a:r>
              <a:rPr lang="es-ES" sz="2800" dirty="0" err="1"/>
              <a:t>independent</a:t>
            </a:r>
            <a:r>
              <a:rPr lang="es-ES" sz="2800" dirty="0"/>
              <a:t> i a ser </a:t>
            </a:r>
            <a:r>
              <a:rPr lang="es-ES" sz="2800" dirty="0" err="1"/>
              <a:t>inclòs</a:t>
            </a:r>
            <a:r>
              <a:rPr lang="es-ES" sz="2800" dirty="0"/>
              <a:t> en la </a:t>
            </a:r>
            <a:r>
              <a:rPr lang="es-ES" sz="2800" dirty="0" err="1"/>
              <a:t>comunitat</a:t>
            </a:r>
            <a:r>
              <a:rPr lang="es-ES" sz="2800" dirty="0"/>
              <a:t> - 4</a:t>
            </a:r>
            <a:endParaRPr lang="x-none" sz="2800" dirty="0"/>
          </a:p>
        </p:txBody>
      </p:sp>
      <p:sp>
        <p:nvSpPr>
          <p:cNvPr id="6" name="Text Placeholder 5">
            <a:extLst>
              <a:ext uri="{FF2B5EF4-FFF2-40B4-BE49-F238E27FC236}">
                <a16:creationId xmlns:a16="http://schemas.microsoft.com/office/drawing/2014/main" id="{7DC98AB8-FD3A-5B48-8BCF-B79112AE26A3}"/>
              </a:ext>
            </a:extLst>
          </p:cNvPr>
          <p:cNvSpPr>
            <a:spLocks noGrp="1"/>
          </p:cNvSpPr>
          <p:nvPr>
            <p:ph type="body" sz="quarter" idx="13"/>
          </p:nvPr>
        </p:nvSpPr>
        <p:spPr>
          <a:xfrm>
            <a:off x="487328" y="1386368"/>
            <a:ext cx="11174400" cy="360000"/>
          </a:xfrm>
        </p:spPr>
        <p:txBody>
          <a:bodyPr/>
          <a:lstStyle/>
          <a:p>
            <a:r>
              <a:rPr lang="es-ES" dirty="0" err="1"/>
              <a:t>Article</a:t>
            </a:r>
            <a:r>
              <a:rPr lang="es-ES" dirty="0"/>
              <a:t> 19. </a:t>
            </a:r>
            <a:r>
              <a:rPr lang="es-ES" dirty="0" err="1"/>
              <a:t>Dret</a:t>
            </a:r>
            <a:r>
              <a:rPr lang="es-ES" dirty="0"/>
              <a:t> a </a:t>
            </a:r>
            <a:r>
              <a:rPr lang="es-ES" dirty="0" err="1"/>
              <a:t>viure</a:t>
            </a:r>
            <a:r>
              <a:rPr lang="es-ES" dirty="0"/>
              <a:t> de forma </a:t>
            </a:r>
            <a:r>
              <a:rPr lang="es-ES" dirty="0" err="1"/>
              <a:t>independent</a:t>
            </a:r>
            <a:r>
              <a:rPr lang="es-ES" dirty="0"/>
              <a:t> i a ser </a:t>
            </a:r>
            <a:r>
              <a:rPr lang="es-ES" dirty="0" err="1"/>
              <a:t>inclòs</a:t>
            </a:r>
            <a:r>
              <a:rPr lang="es-ES" dirty="0"/>
              <a:t> en la </a:t>
            </a:r>
            <a:r>
              <a:rPr lang="es-ES" dirty="0" err="1"/>
              <a:t>comunitat</a:t>
            </a:r>
            <a:endParaRPr lang="en-US" dirty="0"/>
          </a:p>
        </p:txBody>
      </p:sp>
    </p:spTree>
    <p:extLst>
      <p:ext uri="{BB962C8B-B14F-4D97-AF65-F5344CB8AC3E}">
        <p14:creationId xmlns:p14="http://schemas.microsoft.com/office/powerpoint/2010/main" val="3356877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91ED5FF-722F-4F4A-B505-56DA780AFB30}"/>
              </a:ext>
            </a:extLst>
          </p:cNvPr>
          <p:cNvSpPr>
            <a:spLocks noGrp="1"/>
          </p:cNvSpPr>
          <p:nvPr>
            <p:ph type="sldNum" sz="quarter" idx="4294967295"/>
          </p:nvPr>
        </p:nvSpPr>
        <p:spPr>
          <a:xfrm>
            <a:off x="10034587" y="6623100"/>
            <a:ext cx="1648619" cy="216000"/>
          </a:xfrm>
        </p:spPr>
        <p:txBody>
          <a:bodyPr/>
          <a:lstStyle/>
          <a:p>
            <a:fld id="{04260D4A-DEC1-45DD-8AB2-A3349BAAA59E}" type="slidenum">
              <a:rPr lang="en-US" smtClean="0"/>
              <a:pPr/>
              <a:t>15</a:t>
            </a:fld>
            <a:endParaRPr lang="en-US"/>
          </a:p>
        </p:txBody>
      </p:sp>
      <p:sp>
        <p:nvSpPr>
          <p:cNvPr id="4" name="Content Placeholder 3">
            <a:extLst>
              <a:ext uri="{FF2B5EF4-FFF2-40B4-BE49-F238E27FC236}">
                <a16:creationId xmlns:a16="http://schemas.microsoft.com/office/drawing/2014/main" id="{080DA312-0403-AD47-8780-6EDB63D7BABF}"/>
              </a:ext>
            </a:extLst>
          </p:cNvPr>
          <p:cNvSpPr>
            <a:spLocks noGrp="1"/>
          </p:cNvSpPr>
          <p:nvPr>
            <p:ph sz="quarter" idx="14"/>
          </p:nvPr>
        </p:nvSpPr>
        <p:spPr/>
        <p:txBody>
          <a:bodyPr/>
          <a:lstStyle/>
          <a:p>
            <a:pPr marL="0" indent="0" algn="ctr">
              <a:buNone/>
            </a:pPr>
            <a:endParaRPr lang="en-US" b="1" i="1" dirty="0"/>
          </a:p>
          <a:p>
            <a:pPr marL="0" indent="0" algn="ctr">
              <a:buNone/>
            </a:pPr>
            <a:endParaRPr lang="en-US" b="1" i="1" dirty="0"/>
          </a:p>
          <a:p>
            <a:pPr marL="0" indent="0" algn="ctr">
              <a:buNone/>
            </a:pPr>
            <a:endParaRPr lang="en-US" b="1" i="1" dirty="0"/>
          </a:p>
          <a:p>
            <a:pPr marL="0" indent="0" algn="ctr">
              <a:buNone/>
            </a:pPr>
            <a:r>
              <a:rPr lang="es-ES" sz="2500" b="1" i="1" dirty="0" err="1"/>
              <a:t>Recordeu</a:t>
            </a:r>
            <a:r>
              <a:rPr lang="es-ES" sz="2500" b="1" i="1" dirty="0"/>
              <a:t> alguna </a:t>
            </a:r>
            <a:r>
              <a:rPr lang="es-ES" sz="2500" b="1" i="1" dirty="0" err="1"/>
              <a:t>ocasió</a:t>
            </a:r>
            <a:r>
              <a:rPr lang="es-ES" sz="2500" b="1" i="1" dirty="0"/>
              <a:t> en </a:t>
            </a:r>
            <a:r>
              <a:rPr lang="es-ES" sz="2500" b="1" i="1" dirty="0" err="1"/>
              <a:t>què</a:t>
            </a:r>
            <a:r>
              <a:rPr lang="es-ES" sz="2500" b="1" i="1" dirty="0"/>
              <a:t> </a:t>
            </a:r>
            <a:r>
              <a:rPr lang="es-ES" sz="2500" b="1" i="1" dirty="0" err="1"/>
              <a:t>us</a:t>
            </a:r>
            <a:r>
              <a:rPr lang="es-ES" sz="2500" b="1" i="1" dirty="0"/>
              <a:t> </a:t>
            </a:r>
            <a:r>
              <a:rPr lang="es-ES" sz="2500" b="1" i="1" dirty="0" err="1"/>
              <a:t>hàgiu</a:t>
            </a:r>
            <a:r>
              <a:rPr lang="es-ES" sz="2500" b="1" i="1" dirty="0"/>
              <a:t> </a:t>
            </a:r>
            <a:r>
              <a:rPr lang="es-ES" sz="2500" b="1" i="1" dirty="0" err="1"/>
              <a:t>sentit</a:t>
            </a:r>
            <a:r>
              <a:rPr lang="es-ES" sz="2500" b="1" i="1" dirty="0"/>
              <a:t> </a:t>
            </a:r>
            <a:r>
              <a:rPr lang="es-ES" sz="2500" b="1" i="1" dirty="0" err="1"/>
              <a:t>discriminats</a:t>
            </a:r>
            <a:r>
              <a:rPr lang="es-ES" sz="2500" b="1" i="1" dirty="0"/>
              <a:t>? </a:t>
            </a:r>
            <a:endParaRPr lang="en-US" sz="2500" b="1" i="1" dirty="0"/>
          </a:p>
        </p:txBody>
      </p:sp>
      <p:sp>
        <p:nvSpPr>
          <p:cNvPr id="5" name="Title 4">
            <a:extLst>
              <a:ext uri="{FF2B5EF4-FFF2-40B4-BE49-F238E27FC236}">
                <a16:creationId xmlns:a16="http://schemas.microsoft.com/office/drawing/2014/main" id="{F921D2CD-98A1-EF41-9072-D0FC458003E5}"/>
              </a:ext>
            </a:extLst>
          </p:cNvPr>
          <p:cNvSpPr>
            <a:spLocks noGrp="1"/>
          </p:cNvSpPr>
          <p:nvPr>
            <p:ph type="title"/>
          </p:nvPr>
        </p:nvSpPr>
        <p:spPr/>
        <p:txBody>
          <a:bodyPr/>
          <a:lstStyle/>
          <a:p>
            <a:r>
              <a:rPr lang="pt-BR" sz="2800" dirty="0" err="1"/>
              <a:t>Exercici</a:t>
            </a:r>
            <a:r>
              <a:rPr lang="pt-BR" sz="2800" dirty="0"/>
              <a:t> 1.2: </a:t>
            </a:r>
            <a:r>
              <a:rPr lang="pt-BR" sz="2800" dirty="0" err="1"/>
              <a:t>Debat</a:t>
            </a:r>
            <a:r>
              <a:rPr lang="pt-BR" sz="2800" dirty="0"/>
              <a:t> – </a:t>
            </a:r>
            <a:r>
              <a:rPr lang="pt-BR" sz="2800" dirty="0" err="1"/>
              <a:t>Jo</a:t>
            </a:r>
            <a:r>
              <a:rPr lang="pt-BR" sz="2800" dirty="0"/>
              <a:t> no </a:t>
            </a:r>
            <a:r>
              <a:rPr lang="pt-BR" sz="2800" dirty="0" err="1"/>
              <a:t>soc</a:t>
            </a:r>
            <a:r>
              <a:rPr lang="pt-BR" sz="2800" dirty="0"/>
              <a:t> </a:t>
            </a:r>
            <a:r>
              <a:rPr lang="pt-BR" sz="2800" dirty="0" err="1"/>
              <a:t>així</a:t>
            </a:r>
            <a:r>
              <a:rPr lang="pt-BR" sz="2800" dirty="0"/>
              <a:t>! </a:t>
            </a:r>
            <a:r>
              <a:rPr lang="en-US" sz="2800" dirty="0"/>
              <a:t>- 1</a:t>
            </a:r>
          </a:p>
        </p:txBody>
      </p:sp>
    </p:spTree>
    <p:extLst>
      <p:ext uri="{BB962C8B-B14F-4D97-AF65-F5344CB8AC3E}">
        <p14:creationId xmlns:p14="http://schemas.microsoft.com/office/powerpoint/2010/main" val="145552394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2DA86A-3066-4D25-92D9-45B1D542A27B}"/>
              </a:ext>
            </a:extLst>
          </p:cNvPr>
          <p:cNvSpPr>
            <a:spLocks noGrp="1"/>
          </p:cNvSpPr>
          <p:nvPr>
            <p:ph idx="1"/>
          </p:nvPr>
        </p:nvSpPr>
        <p:spPr>
          <a:xfrm>
            <a:off x="507205" y="2165028"/>
            <a:ext cx="11175995" cy="4074759"/>
          </a:xfrm>
        </p:spPr>
        <p:txBody>
          <a:bodyPr/>
          <a:lstStyle/>
          <a:p>
            <a:pPr marL="0" lvl="0" indent="0" algn="just">
              <a:buNone/>
            </a:pPr>
            <a:r>
              <a:rPr lang="en-GB" sz="2000" dirty="0"/>
              <a:t>c. </a:t>
            </a:r>
            <a:r>
              <a:rPr lang="es-ES" sz="2000" dirty="0"/>
              <a:t>L</a:t>
            </a:r>
            <a:r>
              <a:rPr lang="ca-ES" sz="2000" dirty="0"/>
              <a:t>es instal·lacions i els serveis comunitaris per a la població en general estiguin a disposició, en igualtat de condicions, de les persones amb discapacitat i tinguin en compte les seves necessitats</a:t>
            </a:r>
            <a:r>
              <a:rPr lang="en-GB" sz="2000" dirty="0"/>
              <a:t>.</a:t>
            </a:r>
          </a:p>
          <a:p>
            <a:pPr marL="0" lvl="0" indent="0" algn="just">
              <a:buNone/>
            </a:pPr>
            <a:endParaRPr lang="x-none" sz="2000" dirty="0"/>
          </a:p>
          <a:p>
            <a:pPr marL="0" indent="0" algn="just">
              <a:buNone/>
            </a:pPr>
            <a:r>
              <a:rPr lang="es-ES" sz="2000" b="1" dirty="0" err="1">
                <a:solidFill>
                  <a:schemeClr val="accent2"/>
                </a:solidFill>
              </a:rPr>
              <a:t>Tinguin</a:t>
            </a:r>
            <a:r>
              <a:rPr lang="es-ES" sz="2000" b="1" dirty="0">
                <a:solidFill>
                  <a:schemeClr val="accent2"/>
                </a:solidFill>
              </a:rPr>
              <a:t> </a:t>
            </a:r>
            <a:r>
              <a:rPr lang="es-ES" sz="2000" b="1" dirty="0" err="1">
                <a:solidFill>
                  <a:schemeClr val="accent2"/>
                </a:solidFill>
              </a:rPr>
              <a:t>accés</a:t>
            </a:r>
            <a:r>
              <a:rPr lang="es-ES" sz="2000" b="1" dirty="0">
                <a:solidFill>
                  <a:schemeClr val="accent2"/>
                </a:solidFill>
              </a:rPr>
              <a:t> </a:t>
            </a:r>
            <a:r>
              <a:rPr lang="es-ES" sz="2000" b="1" dirty="0" err="1">
                <a:solidFill>
                  <a:schemeClr val="accent2"/>
                </a:solidFill>
              </a:rPr>
              <a:t>als</a:t>
            </a:r>
            <a:r>
              <a:rPr lang="es-ES" sz="2000" b="1" dirty="0">
                <a:solidFill>
                  <a:schemeClr val="accent2"/>
                </a:solidFill>
              </a:rPr>
              <a:t> </a:t>
            </a:r>
            <a:r>
              <a:rPr lang="es-ES" sz="2000" b="1" dirty="0" err="1">
                <a:solidFill>
                  <a:schemeClr val="accent2"/>
                </a:solidFill>
              </a:rPr>
              <a:t>mateixos</a:t>
            </a:r>
            <a:r>
              <a:rPr lang="es-ES" sz="2000" b="1" dirty="0">
                <a:solidFill>
                  <a:schemeClr val="accent2"/>
                </a:solidFill>
              </a:rPr>
              <a:t> </a:t>
            </a:r>
            <a:r>
              <a:rPr lang="es-ES" sz="2000" b="1" dirty="0" err="1">
                <a:solidFill>
                  <a:schemeClr val="accent2"/>
                </a:solidFill>
              </a:rPr>
              <a:t>serveis</a:t>
            </a:r>
            <a:r>
              <a:rPr lang="es-ES" sz="2000" b="1" dirty="0">
                <a:solidFill>
                  <a:schemeClr val="accent2"/>
                </a:solidFill>
              </a:rPr>
              <a:t> </a:t>
            </a:r>
            <a:r>
              <a:rPr lang="es-ES" sz="2000" b="1" dirty="0" err="1">
                <a:solidFill>
                  <a:schemeClr val="accent2"/>
                </a:solidFill>
              </a:rPr>
              <a:t>comunitaris</a:t>
            </a:r>
            <a:r>
              <a:rPr lang="es-ES" sz="2000" b="1" dirty="0">
                <a:solidFill>
                  <a:schemeClr val="accent2"/>
                </a:solidFill>
              </a:rPr>
              <a:t> que la resta de persones. </a:t>
            </a:r>
            <a:endParaRPr lang="x-none" sz="2000" b="1" dirty="0">
              <a:solidFill>
                <a:schemeClr val="accent2"/>
              </a:solidFill>
            </a:endParaRPr>
          </a:p>
          <a:p>
            <a:pPr algn="just"/>
            <a:endParaRPr lang="x-none" sz="2000" dirty="0"/>
          </a:p>
        </p:txBody>
      </p:sp>
      <p:sp>
        <p:nvSpPr>
          <p:cNvPr id="7" name="Title 1">
            <a:extLst>
              <a:ext uri="{FF2B5EF4-FFF2-40B4-BE49-F238E27FC236}">
                <a16:creationId xmlns:a16="http://schemas.microsoft.com/office/drawing/2014/main" id="{D6FAF4A4-A4BA-47CF-92A1-4EBF7DAAF1D5}"/>
              </a:ext>
            </a:extLst>
          </p:cNvPr>
          <p:cNvSpPr>
            <a:spLocks noGrp="1"/>
          </p:cNvSpPr>
          <p:nvPr>
            <p:ph type="title"/>
          </p:nvPr>
        </p:nvSpPr>
        <p:spPr>
          <a:xfrm>
            <a:off x="389638" y="506412"/>
            <a:ext cx="11173711" cy="484188"/>
          </a:xfrm>
        </p:spPr>
        <p:txBody>
          <a:bodyPr/>
          <a:lstStyle/>
          <a:p>
            <a:r>
              <a:rPr lang="es-ES" sz="2800" dirty="0" err="1"/>
              <a:t>Exercici</a:t>
            </a:r>
            <a:r>
              <a:rPr lang="es-ES" sz="2800" dirty="0"/>
              <a:t> 7.1: </a:t>
            </a:r>
            <a:r>
              <a:rPr lang="es-ES" sz="2800" dirty="0" err="1"/>
              <a:t>Debat</a:t>
            </a:r>
            <a:r>
              <a:rPr lang="es-ES" sz="2800" dirty="0"/>
              <a:t> sobre </a:t>
            </a:r>
            <a:r>
              <a:rPr lang="es-ES" sz="2800" dirty="0" err="1"/>
              <a:t>l’article</a:t>
            </a:r>
            <a:r>
              <a:rPr lang="es-ES" sz="2800" dirty="0"/>
              <a:t> 19 de la CDPD – </a:t>
            </a:r>
            <a:r>
              <a:rPr lang="es-ES" sz="2800" dirty="0" err="1"/>
              <a:t>Dret</a:t>
            </a:r>
            <a:r>
              <a:rPr lang="es-ES" sz="2800" dirty="0"/>
              <a:t> a </a:t>
            </a:r>
            <a:r>
              <a:rPr lang="es-ES" sz="2800" dirty="0" err="1"/>
              <a:t>viure</a:t>
            </a:r>
            <a:r>
              <a:rPr lang="es-ES" sz="2800" dirty="0"/>
              <a:t> de forma </a:t>
            </a:r>
            <a:r>
              <a:rPr lang="es-ES" sz="2800" dirty="0" err="1"/>
              <a:t>independent</a:t>
            </a:r>
            <a:r>
              <a:rPr lang="es-ES" sz="2800" dirty="0"/>
              <a:t> i a ser </a:t>
            </a:r>
            <a:r>
              <a:rPr lang="es-ES" sz="2800" dirty="0" err="1"/>
              <a:t>inclòs</a:t>
            </a:r>
            <a:r>
              <a:rPr lang="es-ES" sz="2800" dirty="0"/>
              <a:t> en la </a:t>
            </a:r>
            <a:r>
              <a:rPr lang="es-ES" sz="2800" dirty="0" err="1"/>
              <a:t>comunitat</a:t>
            </a:r>
            <a:r>
              <a:rPr lang="es-ES" sz="2800" dirty="0"/>
              <a:t> - 5</a:t>
            </a:r>
            <a:endParaRPr lang="x-none" sz="2800" dirty="0"/>
          </a:p>
        </p:txBody>
      </p:sp>
      <p:sp>
        <p:nvSpPr>
          <p:cNvPr id="6" name="Text Placeholder 5">
            <a:extLst>
              <a:ext uri="{FF2B5EF4-FFF2-40B4-BE49-F238E27FC236}">
                <a16:creationId xmlns:a16="http://schemas.microsoft.com/office/drawing/2014/main" id="{7DC98AB8-FD3A-5B48-8BCF-B79112AE26A3}"/>
              </a:ext>
            </a:extLst>
          </p:cNvPr>
          <p:cNvSpPr>
            <a:spLocks noGrp="1"/>
          </p:cNvSpPr>
          <p:nvPr>
            <p:ph type="body" sz="quarter" idx="13"/>
          </p:nvPr>
        </p:nvSpPr>
        <p:spPr>
          <a:xfrm>
            <a:off x="487328" y="1386368"/>
            <a:ext cx="11174400" cy="360000"/>
          </a:xfrm>
        </p:spPr>
        <p:txBody>
          <a:bodyPr/>
          <a:lstStyle/>
          <a:p>
            <a:r>
              <a:rPr lang="es-ES" dirty="0" err="1"/>
              <a:t>Article</a:t>
            </a:r>
            <a:r>
              <a:rPr lang="es-ES" dirty="0"/>
              <a:t> 19. </a:t>
            </a:r>
            <a:r>
              <a:rPr lang="es-ES" dirty="0" err="1"/>
              <a:t>Dret</a:t>
            </a:r>
            <a:r>
              <a:rPr lang="es-ES" dirty="0"/>
              <a:t> a </a:t>
            </a:r>
            <a:r>
              <a:rPr lang="es-ES" dirty="0" err="1"/>
              <a:t>viure</a:t>
            </a:r>
            <a:r>
              <a:rPr lang="es-ES" dirty="0"/>
              <a:t> de forma </a:t>
            </a:r>
            <a:r>
              <a:rPr lang="es-ES" dirty="0" err="1"/>
              <a:t>independent</a:t>
            </a:r>
            <a:r>
              <a:rPr lang="es-ES" dirty="0"/>
              <a:t> i a ser </a:t>
            </a:r>
            <a:r>
              <a:rPr lang="es-ES" dirty="0" err="1"/>
              <a:t>inclòs</a:t>
            </a:r>
            <a:r>
              <a:rPr lang="es-ES" dirty="0"/>
              <a:t> en la </a:t>
            </a:r>
            <a:r>
              <a:rPr lang="es-ES" dirty="0" err="1"/>
              <a:t>comunitat</a:t>
            </a:r>
            <a:endParaRPr lang="en-US" dirty="0"/>
          </a:p>
        </p:txBody>
      </p:sp>
    </p:spTree>
    <p:extLst>
      <p:ext uri="{BB962C8B-B14F-4D97-AF65-F5344CB8AC3E}">
        <p14:creationId xmlns:p14="http://schemas.microsoft.com/office/powerpoint/2010/main" val="94821078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51277-F324-4FE5-BD64-3BC1FB8E3D7E}"/>
              </a:ext>
            </a:extLst>
          </p:cNvPr>
          <p:cNvSpPr>
            <a:spLocks noGrp="1"/>
          </p:cNvSpPr>
          <p:nvPr>
            <p:ph type="title"/>
          </p:nvPr>
        </p:nvSpPr>
        <p:spPr>
          <a:xfrm>
            <a:off x="389638" y="506412"/>
            <a:ext cx="11192761" cy="579438"/>
          </a:xfrm>
        </p:spPr>
        <p:txBody>
          <a:bodyPr/>
          <a:lstStyle/>
          <a:p>
            <a:r>
              <a:rPr lang="ca-ES" dirty="0"/>
              <a:t>Presentació: L’article 19 de la CDPD – Dret a viure de forma independent i a ser inclòs en la comunitat - 1</a:t>
            </a:r>
            <a:endParaRPr lang="x-none" dirty="0"/>
          </a:p>
        </p:txBody>
      </p:sp>
      <p:sp>
        <p:nvSpPr>
          <p:cNvPr id="3" name="Content Placeholder 2">
            <a:extLst>
              <a:ext uri="{FF2B5EF4-FFF2-40B4-BE49-F238E27FC236}">
                <a16:creationId xmlns:a16="http://schemas.microsoft.com/office/drawing/2014/main" id="{5F0EE9A3-E3C1-4429-BCCE-0E510528CD53}"/>
              </a:ext>
            </a:extLst>
          </p:cNvPr>
          <p:cNvSpPr>
            <a:spLocks noGrp="1"/>
          </p:cNvSpPr>
          <p:nvPr>
            <p:ph idx="1"/>
          </p:nvPr>
        </p:nvSpPr>
        <p:spPr/>
        <p:txBody>
          <a:bodyPr/>
          <a:lstStyle/>
          <a:p>
            <a:r>
              <a:rPr lang="ca-ES" sz="2000" dirty="0"/>
              <a:t>L’article 19 té 3 dimensions clau: </a:t>
            </a:r>
            <a:endParaRPr lang="es-ES" sz="2000" dirty="0"/>
          </a:p>
          <a:p>
            <a:pPr lvl="2" algn="just"/>
            <a:r>
              <a:rPr lang="en-US" sz="2000" dirty="0" err="1"/>
              <a:t>Elecció</a:t>
            </a:r>
            <a:endParaRPr lang="en-US" sz="2000" dirty="0"/>
          </a:p>
          <a:p>
            <a:pPr lvl="2" algn="just"/>
            <a:r>
              <a:rPr lang="en-US" sz="2000" dirty="0" err="1"/>
              <a:t>Assistència</a:t>
            </a:r>
            <a:endParaRPr lang="en-US" sz="2000" dirty="0"/>
          </a:p>
          <a:p>
            <a:pPr lvl="2" algn="just"/>
            <a:r>
              <a:rPr lang="pt-BR" sz="2000" dirty="0" err="1"/>
              <a:t>Disponibilitat</a:t>
            </a:r>
            <a:r>
              <a:rPr lang="pt-BR" sz="2000" dirty="0"/>
              <a:t> d’</a:t>
            </a:r>
            <a:r>
              <a:rPr lang="pt-BR" sz="2000" dirty="0" err="1"/>
              <a:t>instal·lacions</a:t>
            </a:r>
            <a:r>
              <a:rPr lang="pt-BR" sz="2000" dirty="0"/>
              <a:t> i </a:t>
            </a:r>
            <a:r>
              <a:rPr lang="pt-BR" sz="2000" dirty="0" err="1"/>
              <a:t>serveis</a:t>
            </a:r>
            <a:r>
              <a:rPr lang="pt-BR" sz="2000" dirty="0"/>
              <a:t> </a:t>
            </a:r>
            <a:r>
              <a:rPr lang="pt-BR" sz="2000" dirty="0" err="1"/>
              <a:t>comunitaris</a:t>
            </a:r>
            <a:endParaRPr lang="x-none" sz="2000" dirty="0"/>
          </a:p>
        </p:txBody>
      </p:sp>
    </p:spTree>
    <p:extLst>
      <p:ext uri="{BB962C8B-B14F-4D97-AF65-F5344CB8AC3E}">
        <p14:creationId xmlns:p14="http://schemas.microsoft.com/office/powerpoint/2010/main" val="220647428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356A46-2B82-4BD3-B80B-C4FCF6DF03A0}"/>
              </a:ext>
            </a:extLst>
          </p:cNvPr>
          <p:cNvSpPr>
            <a:spLocks noGrp="1"/>
          </p:cNvSpPr>
          <p:nvPr>
            <p:ph idx="1"/>
          </p:nvPr>
        </p:nvSpPr>
        <p:spPr>
          <a:xfrm>
            <a:off x="507205" y="1948070"/>
            <a:ext cx="11175995" cy="4291718"/>
          </a:xfrm>
        </p:spPr>
        <p:txBody>
          <a:bodyPr/>
          <a:lstStyle/>
          <a:p>
            <a:pPr algn="just"/>
            <a:r>
              <a:rPr lang="ca-ES" sz="2100" dirty="0"/>
              <a:t>Les persones amb discapacitat han de poder triar entre el mateix ventall d’opcions de serveis i suport que la resta de les persones</a:t>
            </a:r>
            <a:r>
              <a:rPr lang="en-US" sz="2100" dirty="0"/>
              <a:t>. </a:t>
            </a:r>
          </a:p>
          <a:p>
            <a:pPr algn="just"/>
            <a:r>
              <a:rPr lang="ca-ES" sz="2100" dirty="0"/>
              <a:t>Han de tenir les mateixes oportunitats d’elecció i control sobre la seva vida que qualsevol altre.</a:t>
            </a:r>
            <a:endParaRPr lang="x-none" sz="2100" dirty="0"/>
          </a:p>
          <a:p>
            <a:pPr lvl="2" algn="just"/>
            <a:r>
              <a:rPr lang="es-ES" sz="2100" dirty="0"/>
              <a:t>Per poder triar, les persones han de ser capaces </a:t>
            </a:r>
            <a:r>
              <a:rPr lang="es-ES" sz="2100" dirty="0" err="1"/>
              <a:t>d’exercir</a:t>
            </a:r>
            <a:r>
              <a:rPr lang="es-ES" sz="2100" dirty="0"/>
              <a:t> la </a:t>
            </a:r>
            <a:r>
              <a:rPr lang="es-ES" sz="2100" dirty="0" err="1"/>
              <a:t>seva</a:t>
            </a:r>
            <a:r>
              <a:rPr lang="es-ES" sz="2100" dirty="0"/>
              <a:t> </a:t>
            </a:r>
            <a:r>
              <a:rPr lang="es-ES" sz="2100" dirty="0" err="1"/>
              <a:t>capacitat</a:t>
            </a:r>
            <a:r>
              <a:rPr lang="es-ES" sz="2100" dirty="0"/>
              <a:t> jurídica.</a:t>
            </a:r>
          </a:p>
          <a:p>
            <a:pPr lvl="2" algn="just"/>
            <a:r>
              <a:rPr lang="es-ES" sz="2100" dirty="0" err="1"/>
              <a:t>L’article</a:t>
            </a:r>
            <a:r>
              <a:rPr lang="es-ES" sz="2100" dirty="0"/>
              <a:t> 12 </a:t>
            </a:r>
            <a:r>
              <a:rPr lang="es-ES" sz="2100" dirty="0" err="1"/>
              <a:t>és</a:t>
            </a:r>
            <a:r>
              <a:rPr lang="es-ES" sz="2100" dirty="0"/>
              <a:t> </a:t>
            </a:r>
            <a:r>
              <a:rPr lang="es-ES" sz="2100" dirty="0" err="1"/>
              <a:t>molt</a:t>
            </a:r>
            <a:r>
              <a:rPr lang="es-ES" sz="2100" dirty="0"/>
              <a:t> </a:t>
            </a:r>
            <a:r>
              <a:rPr lang="es-ES" sz="2100" dirty="0" err="1"/>
              <a:t>important</a:t>
            </a:r>
            <a:r>
              <a:rPr lang="es-ES" sz="2100" dirty="0"/>
              <a:t> per aplicar </a:t>
            </a:r>
            <a:r>
              <a:rPr lang="es-ES" sz="2100" dirty="0" err="1"/>
              <a:t>l’article</a:t>
            </a:r>
            <a:r>
              <a:rPr lang="es-ES" sz="2100" dirty="0"/>
              <a:t> 19: </a:t>
            </a:r>
            <a:r>
              <a:rPr lang="es-ES" sz="2100" dirty="0" err="1"/>
              <a:t>permet</a:t>
            </a:r>
            <a:r>
              <a:rPr lang="es-ES" sz="2100" dirty="0"/>
              <a:t> a les persones triar </a:t>
            </a:r>
            <a:r>
              <a:rPr lang="es-ES" sz="2100" dirty="0" err="1"/>
              <a:t>on</a:t>
            </a:r>
            <a:r>
              <a:rPr lang="es-ES" sz="2100" dirty="0"/>
              <a:t> i </a:t>
            </a:r>
            <a:r>
              <a:rPr lang="es-ES" sz="2100" dirty="0" err="1"/>
              <a:t>amb</a:t>
            </a:r>
            <a:r>
              <a:rPr lang="es-ES" sz="2100" dirty="0"/>
              <a:t> </a:t>
            </a:r>
            <a:r>
              <a:rPr lang="es-ES" sz="2100" dirty="0" err="1"/>
              <a:t>qui</a:t>
            </a:r>
            <a:r>
              <a:rPr lang="es-ES" sz="2100" dirty="0"/>
              <a:t> </a:t>
            </a:r>
            <a:r>
              <a:rPr lang="es-ES" sz="2100" dirty="0" err="1"/>
              <a:t>viure</a:t>
            </a:r>
            <a:r>
              <a:rPr lang="es-ES" sz="2100" dirty="0"/>
              <a:t>, </a:t>
            </a:r>
            <a:r>
              <a:rPr lang="es-ES" sz="2100" dirty="0" err="1"/>
              <a:t>així</a:t>
            </a:r>
            <a:r>
              <a:rPr lang="es-ES" sz="2100" dirty="0"/>
              <a:t> </a:t>
            </a:r>
            <a:r>
              <a:rPr lang="es-ES" sz="2100" dirty="0" err="1"/>
              <a:t>com</a:t>
            </a:r>
            <a:r>
              <a:rPr lang="es-ES" sz="2100" dirty="0"/>
              <a:t> a </a:t>
            </a:r>
            <a:r>
              <a:rPr lang="es-ES" sz="2100" dirty="0" err="1"/>
              <a:t>prendre</a:t>
            </a:r>
            <a:r>
              <a:rPr lang="es-ES" sz="2100" dirty="0"/>
              <a:t> </a:t>
            </a:r>
            <a:r>
              <a:rPr lang="es-ES" sz="2100" dirty="0" err="1"/>
              <a:t>decisions</a:t>
            </a:r>
            <a:r>
              <a:rPr lang="es-ES" sz="2100" dirty="0"/>
              <a:t> en el </a:t>
            </a:r>
            <a:r>
              <a:rPr lang="es-ES" sz="2100" dirty="0" err="1"/>
              <a:t>seu</a:t>
            </a:r>
            <a:r>
              <a:rPr lang="es-ES" sz="2100" dirty="0"/>
              <a:t> </a:t>
            </a:r>
            <a:r>
              <a:rPr lang="es-ES" sz="2100" dirty="0" err="1"/>
              <a:t>dia</a:t>
            </a:r>
            <a:r>
              <a:rPr lang="es-ES" sz="2100" dirty="0"/>
              <a:t> a </a:t>
            </a:r>
            <a:r>
              <a:rPr lang="es-ES" sz="2100" dirty="0" err="1"/>
              <a:t>dia</a:t>
            </a:r>
            <a:r>
              <a:rPr lang="es-ES" sz="2100" dirty="0"/>
              <a:t>, </a:t>
            </a:r>
            <a:r>
              <a:rPr lang="es-ES" sz="2100" dirty="0" err="1"/>
              <a:t>com</a:t>
            </a:r>
            <a:r>
              <a:rPr lang="es-ES" sz="2100" dirty="0"/>
              <a:t> ara </a:t>
            </a:r>
            <a:r>
              <a:rPr lang="es-ES" sz="2100" dirty="0" err="1"/>
              <a:t>quan</a:t>
            </a:r>
            <a:r>
              <a:rPr lang="es-ES" sz="2100" dirty="0"/>
              <a:t> </a:t>
            </a:r>
            <a:r>
              <a:rPr lang="es-ES" sz="2100" dirty="0" err="1"/>
              <a:t>sortir</a:t>
            </a:r>
            <a:r>
              <a:rPr lang="es-ES" sz="2100" dirty="0"/>
              <a:t> al </a:t>
            </a:r>
            <a:r>
              <a:rPr lang="es-ES" sz="2100" dirty="0" err="1"/>
              <a:t>carrer</a:t>
            </a:r>
            <a:r>
              <a:rPr lang="es-ES" sz="2100" dirty="0"/>
              <a:t>, </a:t>
            </a:r>
            <a:r>
              <a:rPr lang="es-ES" sz="2100" dirty="0" err="1"/>
              <a:t>què</a:t>
            </a:r>
            <a:r>
              <a:rPr lang="es-ES" sz="2100" dirty="0"/>
              <a:t> </a:t>
            </a:r>
            <a:r>
              <a:rPr lang="es-ES" sz="2100" dirty="0" err="1"/>
              <a:t>menjar</a:t>
            </a:r>
            <a:r>
              <a:rPr lang="es-ES" sz="2100" dirty="0"/>
              <a:t>, </a:t>
            </a:r>
            <a:r>
              <a:rPr lang="es-ES" sz="2100" dirty="0" err="1"/>
              <a:t>com</a:t>
            </a:r>
            <a:r>
              <a:rPr lang="es-ES" sz="2100" dirty="0"/>
              <a:t> vestir-se</a:t>
            </a:r>
            <a:r>
              <a:rPr lang="en-GB" sz="2100" dirty="0"/>
              <a:t>).</a:t>
            </a:r>
          </a:p>
          <a:p>
            <a:pPr lvl="2" algn="just"/>
            <a:r>
              <a:rPr lang="ca-ES" sz="2100" dirty="0"/>
              <a:t>Aquestes accions i decisions, siguin grans o petites, formen part de la nostra essència</a:t>
            </a:r>
            <a:r>
              <a:rPr lang="en-GB" sz="2100" dirty="0"/>
              <a:t>.</a:t>
            </a:r>
            <a:endParaRPr lang="x-none" sz="2100" dirty="0"/>
          </a:p>
          <a:p>
            <a:pPr lvl="2" algn="just"/>
            <a:r>
              <a:rPr lang="es-ES" sz="2100" dirty="0"/>
              <a:t>Triar també comporta que no es </a:t>
            </a:r>
            <a:r>
              <a:rPr lang="es-ES" sz="2100" dirty="0" err="1"/>
              <a:t>pugui</a:t>
            </a:r>
            <a:r>
              <a:rPr lang="es-ES" sz="2100" dirty="0"/>
              <a:t> internar </a:t>
            </a:r>
            <a:r>
              <a:rPr lang="es-ES" sz="2100" dirty="0" err="1"/>
              <a:t>forçosament</a:t>
            </a:r>
            <a:r>
              <a:rPr lang="es-ES" sz="2100" dirty="0"/>
              <a:t> les persones a </a:t>
            </a:r>
            <a:r>
              <a:rPr lang="es-ES" sz="2100" dirty="0" err="1"/>
              <a:t>institucions</a:t>
            </a:r>
            <a:r>
              <a:rPr lang="en-US" sz="2100" dirty="0"/>
              <a:t>. </a:t>
            </a:r>
          </a:p>
        </p:txBody>
      </p:sp>
      <p:sp>
        <p:nvSpPr>
          <p:cNvPr id="6" name="Text Placeholder 5">
            <a:extLst>
              <a:ext uri="{FF2B5EF4-FFF2-40B4-BE49-F238E27FC236}">
                <a16:creationId xmlns:a16="http://schemas.microsoft.com/office/drawing/2014/main" id="{9291B9EB-BD91-E247-9F1A-436E313AA39F}"/>
              </a:ext>
            </a:extLst>
          </p:cNvPr>
          <p:cNvSpPr>
            <a:spLocks noGrp="1"/>
          </p:cNvSpPr>
          <p:nvPr>
            <p:ph type="body" sz="quarter" idx="13"/>
          </p:nvPr>
        </p:nvSpPr>
        <p:spPr>
          <a:xfrm>
            <a:off x="507207" y="1450466"/>
            <a:ext cx="11174400" cy="360000"/>
          </a:xfrm>
        </p:spPr>
        <p:txBody>
          <a:bodyPr/>
          <a:lstStyle/>
          <a:p>
            <a:r>
              <a:rPr lang="es-ES" dirty="0" err="1"/>
              <a:t>Dimensió</a:t>
            </a:r>
            <a:r>
              <a:rPr lang="es-ES" dirty="0"/>
              <a:t> 1: </a:t>
            </a:r>
            <a:r>
              <a:rPr lang="es-ES" dirty="0" err="1"/>
              <a:t>Elecció</a:t>
            </a:r>
            <a:endParaRPr lang="es-ES" dirty="0"/>
          </a:p>
        </p:txBody>
      </p:sp>
      <p:sp>
        <p:nvSpPr>
          <p:cNvPr id="7" name="Title 1">
            <a:extLst>
              <a:ext uri="{FF2B5EF4-FFF2-40B4-BE49-F238E27FC236}">
                <a16:creationId xmlns:a16="http://schemas.microsoft.com/office/drawing/2014/main" id="{9A651277-F324-4FE5-BD64-3BC1FB8E3D7E}"/>
              </a:ext>
            </a:extLst>
          </p:cNvPr>
          <p:cNvSpPr>
            <a:spLocks noGrp="1"/>
          </p:cNvSpPr>
          <p:nvPr>
            <p:ph type="title"/>
          </p:nvPr>
        </p:nvSpPr>
        <p:spPr>
          <a:xfrm>
            <a:off x="389638" y="506412"/>
            <a:ext cx="11192761" cy="579438"/>
          </a:xfrm>
        </p:spPr>
        <p:txBody>
          <a:bodyPr/>
          <a:lstStyle/>
          <a:p>
            <a:r>
              <a:rPr lang="ca-ES" dirty="0"/>
              <a:t>Presentació: L’article 19 de la CDPD – Dret a viure de forma independent i a ser inclòs en la comunitat - 2</a:t>
            </a:r>
            <a:endParaRPr lang="x-none" dirty="0"/>
          </a:p>
        </p:txBody>
      </p:sp>
    </p:spTree>
    <p:extLst>
      <p:ext uri="{BB962C8B-B14F-4D97-AF65-F5344CB8AC3E}">
        <p14:creationId xmlns:p14="http://schemas.microsoft.com/office/powerpoint/2010/main" val="177411400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41BE6B-7115-4719-8C74-39AC60834599}"/>
              </a:ext>
            </a:extLst>
          </p:cNvPr>
          <p:cNvSpPr>
            <a:spLocks noGrp="1"/>
          </p:cNvSpPr>
          <p:nvPr>
            <p:ph idx="1"/>
          </p:nvPr>
        </p:nvSpPr>
        <p:spPr>
          <a:xfrm>
            <a:off x="507205" y="1524000"/>
            <a:ext cx="11175995" cy="4715788"/>
          </a:xfrm>
        </p:spPr>
        <p:txBody>
          <a:bodyPr/>
          <a:lstStyle/>
          <a:p>
            <a:pPr lvl="0" algn="just"/>
            <a:endParaRPr lang="en-US" sz="2000" dirty="0"/>
          </a:p>
          <a:p>
            <a:pPr lvl="0" algn="just"/>
            <a:r>
              <a:rPr lang="es-ES" sz="2000" dirty="0" err="1"/>
              <a:t>S’ha</a:t>
            </a:r>
            <a:r>
              <a:rPr lang="es-ES" sz="2000" dirty="0"/>
              <a:t> </a:t>
            </a:r>
            <a:r>
              <a:rPr lang="es-ES" sz="2000" dirty="0" err="1"/>
              <a:t>d’oferir</a:t>
            </a:r>
            <a:r>
              <a:rPr lang="es-ES" sz="2000" dirty="0"/>
              <a:t> un </a:t>
            </a:r>
            <a:r>
              <a:rPr lang="es-ES" sz="2000" dirty="0" err="1"/>
              <a:t>ampli</a:t>
            </a:r>
            <a:r>
              <a:rPr lang="es-ES" sz="2000" dirty="0"/>
              <a:t> </a:t>
            </a:r>
            <a:r>
              <a:rPr lang="es-ES" sz="2000" dirty="0" err="1"/>
              <a:t>ventall</a:t>
            </a:r>
            <a:r>
              <a:rPr lang="es-ES" sz="2000" dirty="0"/>
              <a:t> de </a:t>
            </a:r>
            <a:r>
              <a:rPr lang="es-ES" sz="2000" dirty="0" err="1"/>
              <a:t>serveis</a:t>
            </a:r>
            <a:r>
              <a:rPr lang="es-ES" sz="2000" dirty="0"/>
              <a:t> </a:t>
            </a:r>
            <a:r>
              <a:rPr lang="es-ES" sz="2000" dirty="0" err="1"/>
              <a:t>d’assistència</a:t>
            </a:r>
            <a:r>
              <a:rPr lang="es-ES" sz="2000" dirty="0"/>
              <a:t> per </a:t>
            </a:r>
            <a:r>
              <a:rPr lang="es-ES" sz="2000" dirty="0" err="1"/>
              <a:t>permetre</a:t>
            </a:r>
            <a:r>
              <a:rPr lang="es-ES" sz="2000" dirty="0"/>
              <a:t> a les persones </a:t>
            </a:r>
            <a:r>
              <a:rPr lang="es-ES" sz="2000" dirty="0" err="1"/>
              <a:t>viure</a:t>
            </a:r>
            <a:r>
              <a:rPr lang="es-ES" sz="2000" dirty="0"/>
              <a:t> en la </a:t>
            </a:r>
            <a:r>
              <a:rPr lang="es-ES" sz="2000" dirty="0" err="1"/>
              <a:t>comunitat</a:t>
            </a:r>
            <a:r>
              <a:rPr lang="en-US" sz="2000" dirty="0"/>
              <a:t>.</a:t>
            </a:r>
            <a:endParaRPr lang="x-none" sz="2000" dirty="0"/>
          </a:p>
          <a:p>
            <a:pPr lvl="2" algn="just"/>
            <a:r>
              <a:rPr lang="es-ES" sz="2000" dirty="0"/>
              <a:t>Les persones </a:t>
            </a:r>
            <a:r>
              <a:rPr lang="es-ES" sz="2000" dirty="0" err="1"/>
              <a:t>amb</a:t>
            </a:r>
            <a:r>
              <a:rPr lang="es-ES" sz="2000" dirty="0"/>
              <a:t> </a:t>
            </a:r>
            <a:r>
              <a:rPr lang="es-ES" sz="2000" dirty="0" err="1"/>
              <a:t>discapacitat</a:t>
            </a:r>
            <a:r>
              <a:rPr lang="es-ES" sz="2000" dirty="0"/>
              <a:t> </a:t>
            </a:r>
            <a:r>
              <a:rPr lang="es-ES" sz="2000" dirty="0" err="1"/>
              <a:t>haurien</a:t>
            </a:r>
            <a:r>
              <a:rPr lang="es-ES" sz="2000" dirty="0"/>
              <a:t> de </a:t>
            </a:r>
            <a:r>
              <a:rPr lang="es-ES" sz="2000" dirty="0" err="1"/>
              <a:t>tenir</a:t>
            </a:r>
            <a:r>
              <a:rPr lang="es-ES" sz="2000" dirty="0"/>
              <a:t> </a:t>
            </a:r>
            <a:r>
              <a:rPr lang="es-ES" sz="2000" dirty="0" err="1"/>
              <a:t>capacitat</a:t>
            </a:r>
            <a:r>
              <a:rPr lang="es-ES" sz="2000" dirty="0"/>
              <a:t> de </a:t>
            </a:r>
            <a:r>
              <a:rPr lang="es-ES" sz="2000" dirty="0" err="1"/>
              <a:t>decisió</a:t>
            </a:r>
            <a:r>
              <a:rPr lang="es-ES" sz="2000" dirty="0"/>
              <a:t> i control sobre la </a:t>
            </a:r>
            <a:r>
              <a:rPr lang="es-ES" sz="2000" dirty="0" err="1"/>
              <a:t>seva</a:t>
            </a:r>
            <a:r>
              <a:rPr lang="es-ES" sz="2000" dirty="0"/>
              <a:t> </a:t>
            </a:r>
            <a:r>
              <a:rPr lang="es-ES" sz="2000" dirty="0" err="1"/>
              <a:t>assistència</a:t>
            </a:r>
            <a:r>
              <a:rPr lang="en-US" sz="2000" dirty="0"/>
              <a:t>.</a:t>
            </a:r>
          </a:p>
          <a:p>
            <a:pPr lvl="2" algn="just"/>
            <a:r>
              <a:rPr lang="es-ES" sz="2000" dirty="0"/>
              <a:t>Entre </a:t>
            </a:r>
            <a:r>
              <a:rPr lang="es-ES" sz="2000" dirty="0" err="1"/>
              <a:t>els</a:t>
            </a:r>
            <a:r>
              <a:rPr lang="es-ES" sz="2000" dirty="0"/>
              <a:t> </a:t>
            </a:r>
            <a:r>
              <a:rPr lang="es-ES" sz="2000" dirty="0" err="1"/>
              <a:t>serveis</a:t>
            </a:r>
            <a:r>
              <a:rPr lang="es-ES" sz="2000" dirty="0"/>
              <a:t> </a:t>
            </a:r>
            <a:r>
              <a:rPr lang="es-ES" sz="2000" dirty="0" err="1"/>
              <a:t>d’assistència</a:t>
            </a:r>
            <a:r>
              <a:rPr lang="es-ES" sz="2000" dirty="0"/>
              <a:t> poden figurar: </a:t>
            </a:r>
            <a:r>
              <a:rPr lang="es-ES" sz="2000" dirty="0" err="1"/>
              <a:t>transferències</a:t>
            </a:r>
            <a:r>
              <a:rPr lang="es-ES" sz="2000" dirty="0"/>
              <a:t> de </a:t>
            </a:r>
            <a:r>
              <a:rPr lang="es-ES" sz="2000" dirty="0" err="1"/>
              <a:t>diners</a:t>
            </a:r>
            <a:r>
              <a:rPr lang="en-US" sz="2000" dirty="0"/>
              <a:t>, </a:t>
            </a:r>
            <a:r>
              <a:rPr lang="es-ES" sz="2000" dirty="0" err="1"/>
              <a:t>assistència</a:t>
            </a:r>
            <a:r>
              <a:rPr lang="es-ES" sz="2000" dirty="0"/>
              <a:t> personal, </a:t>
            </a:r>
            <a:r>
              <a:rPr lang="es-ES" sz="2000" dirty="0" err="1"/>
              <a:t>ajuda</a:t>
            </a:r>
            <a:r>
              <a:rPr lang="es-ES" sz="2000" dirty="0"/>
              <a:t> a </a:t>
            </a:r>
            <a:r>
              <a:rPr lang="es-ES" sz="2000" dirty="0" err="1"/>
              <a:t>l’autocura</a:t>
            </a:r>
            <a:r>
              <a:rPr lang="es-ES" sz="2000" dirty="0"/>
              <a:t>, </a:t>
            </a:r>
            <a:r>
              <a:rPr lang="es-ES" sz="2000" dirty="0" err="1"/>
              <a:t>alleujament</a:t>
            </a:r>
            <a:r>
              <a:rPr lang="es-ES" sz="2000" dirty="0"/>
              <a:t> en </a:t>
            </a:r>
            <a:r>
              <a:rPr lang="es-ES" sz="2000" dirty="0" err="1"/>
              <a:t>situació</a:t>
            </a:r>
            <a:r>
              <a:rPr lang="es-ES" sz="2000" dirty="0"/>
              <a:t> de </a:t>
            </a:r>
            <a:r>
              <a:rPr lang="es-ES" sz="2000" dirty="0" err="1"/>
              <a:t>crisi</a:t>
            </a:r>
            <a:r>
              <a:rPr lang="es-ES" sz="2000" dirty="0"/>
              <a:t>, </a:t>
            </a:r>
            <a:r>
              <a:rPr lang="es-ES" sz="2000" dirty="0" err="1"/>
              <a:t>ajuda</a:t>
            </a:r>
            <a:r>
              <a:rPr lang="es-ES" sz="2000" dirty="0"/>
              <a:t> </a:t>
            </a:r>
            <a:r>
              <a:rPr lang="es-ES" sz="2000" dirty="0" err="1"/>
              <a:t>amb</a:t>
            </a:r>
            <a:r>
              <a:rPr lang="es-ES" sz="2000" dirty="0"/>
              <a:t> la </a:t>
            </a:r>
            <a:r>
              <a:rPr lang="es-ES" sz="2000" dirty="0" err="1"/>
              <a:t>planificació</a:t>
            </a:r>
            <a:r>
              <a:rPr lang="es-ES" sz="2000" dirty="0"/>
              <a:t> </a:t>
            </a:r>
            <a:r>
              <a:rPr lang="es-ES" sz="2000" dirty="0" err="1"/>
              <a:t>avançada</a:t>
            </a:r>
            <a:r>
              <a:rPr lang="es-ES" sz="2000" dirty="0"/>
              <a:t>, </a:t>
            </a:r>
            <a:r>
              <a:rPr lang="es-ES" sz="2000" dirty="0" err="1"/>
              <a:t>serveis</a:t>
            </a:r>
            <a:r>
              <a:rPr lang="es-ES" sz="2000" dirty="0"/>
              <a:t> de </a:t>
            </a:r>
            <a:r>
              <a:rPr lang="es-ES" sz="2000" dirty="0" err="1"/>
              <a:t>gestió</a:t>
            </a:r>
            <a:r>
              <a:rPr lang="es-ES" sz="2000" dirty="0"/>
              <a:t> de crisis </a:t>
            </a:r>
            <a:r>
              <a:rPr lang="es-ES" sz="2000" dirty="0" err="1"/>
              <a:t>familiars</a:t>
            </a:r>
            <a:r>
              <a:rPr lang="es-ES" sz="2000" dirty="0"/>
              <a:t>, </a:t>
            </a:r>
            <a:r>
              <a:rPr lang="es-ES" sz="2000" dirty="0" err="1"/>
              <a:t>meditació</a:t>
            </a:r>
            <a:r>
              <a:rPr lang="es-ES" sz="2000" dirty="0"/>
              <a:t>, </a:t>
            </a:r>
            <a:r>
              <a:rPr lang="es-ES" sz="2000" dirty="0" err="1"/>
              <a:t>ajuda</a:t>
            </a:r>
            <a:r>
              <a:rPr lang="es-ES" sz="2000" dirty="0"/>
              <a:t> </a:t>
            </a:r>
            <a:r>
              <a:rPr lang="es-ES" sz="2000" dirty="0" err="1"/>
              <a:t>amb</a:t>
            </a:r>
            <a:r>
              <a:rPr lang="es-ES" sz="2000" dirty="0"/>
              <a:t> el </a:t>
            </a:r>
            <a:r>
              <a:rPr lang="es-ES" sz="2000" dirty="0" err="1"/>
              <a:t>manteniment</a:t>
            </a:r>
            <a:r>
              <a:rPr lang="es-ES" sz="2000" dirty="0"/>
              <a:t> de la casa i el </a:t>
            </a:r>
            <a:r>
              <a:rPr lang="es-ES" sz="2000" dirty="0" err="1"/>
              <a:t>transport</a:t>
            </a:r>
            <a:r>
              <a:rPr lang="es-ES" sz="2000" dirty="0"/>
              <a:t>, </a:t>
            </a:r>
            <a:r>
              <a:rPr lang="es-ES" sz="2000" dirty="0" err="1"/>
              <a:t>ajuda</a:t>
            </a:r>
            <a:r>
              <a:rPr lang="es-ES" sz="2000" dirty="0"/>
              <a:t> </a:t>
            </a:r>
            <a:r>
              <a:rPr lang="es-ES" sz="2000" dirty="0" err="1"/>
              <a:t>amb</a:t>
            </a:r>
            <a:r>
              <a:rPr lang="es-ES" sz="2000" dirty="0"/>
              <a:t> la </a:t>
            </a:r>
            <a:r>
              <a:rPr lang="es-ES" sz="2000" dirty="0" err="1"/>
              <a:t>criança</a:t>
            </a:r>
            <a:r>
              <a:rPr lang="es-ES" sz="2000" dirty="0"/>
              <a:t> </a:t>
            </a:r>
            <a:r>
              <a:rPr lang="es-ES" sz="2000" dirty="0" err="1"/>
              <a:t>dels</a:t>
            </a:r>
            <a:r>
              <a:rPr lang="es-ES" sz="2000" dirty="0"/>
              <a:t> </a:t>
            </a:r>
            <a:r>
              <a:rPr lang="es-ES" sz="2000" dirty="0" err="1"/>
              <a:t>fills</a:t>
            </a:r>
            <a:r>
              <a:rPr lang="es-ES" sz="2000" dirty="0"/>
              <a:t> , </a:t>
            </a:r>
            <a:r>
              <a:rPr lang="en-US" sz="2000" dirty="0"/>
              <a:t>etc.</a:t>
            </a:r>
            <a:endParaRPr lang="x-none" sz="2000" dirty="0"/>
          </a:p>
          <a:p>
            <a:pPr lvl="2" algn="just"/>
            <a:r>
              <a:rPr lang="es-ES" sz="2000" dirty="0"/>
              <a:t>Les persones </a:t>
            </a:r>
            <a:r>
              <a:rPr lang="es-ES" sz="2000" dirty="0" err="1"/>
              <a:t>tenen</a:t>
            </a:r>
            <a:r>
              <a:rPr lang="es-ES" sz="2000" dirty="0"/>
              <a:t> </a:t>
            </a:r>
            <a:r>
              <a:rPr lang="es-ES" sz="2000" dirty="0" err="1"/>
              <a:t>dret</a:t>
            </a:r>
            <a:r>
              <a:rPr lang="es-ES" sz="2000" dirty="0"/>
              <a:t> a decidir si </a:t>
            </a:r>
            <a:r>
              <a:rPr lang="es-ES" sz="2000" dirty="0" err="1"/>
              <a:t>volen</a:t>
            </a:r>
            <a:r>
              <a:rPr lang="es-ES" sz="2000" dirty="0"/>
              <a:t> interactuar </a:t>
            </a:r>
            <a:r>
              <a:rPr lang="es-ES" sz="2000" dirty="0" err="1"/>
              <a:t>amb</a:t>
            </a:r>
            <a:r>
              <a:rPr lang="es-ES" sz="2000" dirty="0"/>
              <a:t> </a:t>
            </a:r>
            <a:r>
              <a:rPr lang="es-ES" sz="2000" dirty="0" err="1"/>
              <a:t>els</a:t>
            </a:r>
            <a:r>
              <a:rPr lang="es-ES" sz="2000" dirty="0"/>
              <a:t> </a:t>
            </a:r>
            <a:r>
              <a:rPr lang="es-ES" sz="2000" dirty="0" err="1"/>
              <a:t>serveis</a:t>
            </a:r>
            <a:r>
              <a:rPr lang="es-ES" sz="2000" dirty="0"/>
              <a:t> de </a:t>
            </a:r>
            <a:r>
              <a:rPr lang="es-ES" sz="2000" dirty="0" err="1"/>
              <a:t>salut</a:t>
            </a:r>
            <a:r>
              <a:rPr lang="es-ES" sz="2000" dirty="0"/>
              <a:t> mental o no </a:t>
            </a:r>
            <a:r>
              <a:rPr lang="en-US" sz="2000" dirty="0"/>
              <a:t>– </a:t>
            </a:r>
            <a:r>
              <a:rPr lang="en-US" sz="2000" dirty="0" err="1"/>
              <a:t>pueden</a:t>
            </a:r>
            <a:r>
              <a:rPr lang="en-US" sz="2000" dirty="0"/>
              <a:t> </a:t>
            </a:r>
            <a:r>
              <a:rPr lang="en-US" sz="2000" dirty="0" err="1"/>
              <a:t>preferir</a:t>
            </a:r>
            <a:r>
              <a:rPr lang="en-US" sz="2000" dirty="0"/>
              <a:t> </a:t>
            </a:r>
            <a:r>
              <a:rPr lang="en-US" sz="2000" dirty="0" err="1"/>
              <a:t>altres</a:t>
            </a:r>
            <a:r>
              <a:rPr lang="en-US" sz="2000" dirty="0"/>
              <a:t> </a:t>
            </a:r>
            <a:r>
              <a:rPr lang="en-US" sz="2000" dirty="0" err="1"/>
              <a:t>formes</a:t>
            </a:r>
            <a:r>
              <a:rPr lang="en-US" sz="2000" dirty="0"/>
              <a:t> </a:t>
            </a:r>
            <a:r>
              <a:rPr lang="en-US" sz="2000" dirty="0" err="1"/>
              <a:t>d’assistència</a:t>
            </a:r>
            <a:r>
              <a:rPr lang="en-US" sz="2000" dirty="0"/>
              <a:t>. </a:t>
            </a:r>
            <a:endParaRPr lang="x-none" sz="2000" dirty="0"/>
          </a:p>
          <a:p>
            <a:pPr lvl="2" algn="just"/>
            <a:r>
              <a:rPr lang="ca-ES" sz="2000" dirty="0"/>
              <a:t>Aquestes persones tenen dret a crear les seves pròpies xarxes de suport, a accedir a assistència personal  a accedir a tots els serveis i les instal·lacions que s’ofereixen als membres de la comunitat</a:t>
            </a:r>
            <a:r>
              <a:rPr lang="en-US" sz="2000" dirty="0"/>
              <a:t>. </a:t>
            </a:r>
            <a:endParaRPr lang="x-none" sz="2000" dirty="0"/>
          </a:p>
        </p:txBody>
      </p:sp>
      <p:sp>
        <p:nvSpPr>
          <p:cNvPr id="7" name="Title 1">
            <a:extLst>
              <a:ext uri="{FF2B5EF4-FFF2-40B4-BE49-F238E27FC236}">
                <a16:creationId xmlns:a16="http://schemas.microsoft.com/office/drawing/2014/main" id="{9A651277-F324-4FE5-BD64-3BC1FB8E3D7E}"/>
              </a:ext>
            </a:extLst>
          </p:cNvPr>
          <p:cNvSpPr>
            <a:spLocks noGrp="1"/>
          </p:cNvSpPr>
          <p:nvPr>
            <p:ph type="title"/>
          </p:nvPr>
        </p:nvSpPr>
        <p:spPr>
          <a:xfrm>
            <a:off x="389638" y="506412"/>
            <a:ext cx="11192761" cy="579438"/>
          </a:xfrm>
        </p:spPr>
        <p:txBody>
          <a:bodyPr/>
          <a:lstStyle/>
          <a:p>
            <a:r>
              <a:rPr lang="ca-ES" dirty="0"/>
              <a:t>Presentació: L’article 19 de la CDPD – Dret a viure de forma independent i a ser inclòs en la comunitat - 3</a:t>
            </a:r>
            <a:endParaRPr lang="x-none" dirty="0"/>
          </a:p>
        </p:txBody>
      </p:sp>
      <p:sp>
        <p:nvSpPr>
          <p:cNvPr id="8" name="Text Placeholder 5">
            <a:extLst>
              <a:ext uri="{FF2B5EF4-FFF2-40B4-BE49-F238E27FC236}">
                <a16:creationId xmlns:a16="http://schemas.microsoft.com/office/drawing/2014/main" id="{9291B9EB-BD91-E247-9F1A-436E313AA39F}"/>
              </a:ext>
            </a:extLst>
          </p:cNvPr>
          <p:cNvSpPr>
            <a:spLocks noGrp="1"/>
          </p:cNvSpPr>
          <p:nvPr>
            <p:ph type="body" sz="quarter" idx="13"/>
          </p:nvPr>
        </p:nvSpPr>
        <p:spPr>
          <a:xfrm>
            <a:off x="507207" y="1450466"/>
            <a:ext cx="11174400" cy="360000"/>
          </a:xfrm>
        </p:spPr>
        <p:txBody>
          <a:bodyPr/>
          <a:lstStyle/>
          <a:p>
            <a:r>
              <a:rPr lang="es-ES" dirty="0" err="1"/>
              <a:t>Dimensió</a:t>
            </a:r>
            <a:r>
              <a:rPr lang="es-ES" dirty="0"/>
              <a:t> 2: </a:t>
            </a:r>
            <a:r>
              <a:rPr lang="es-ES" dirty="0" err="1"/>
              <a:t>Assistència</a:t>
            </a:r>
            <a:endParaRPr lang="es-ES" dirty="0"/>
          </a:p>
        </p:txBody>
      </p:sp>
    </p:spTree>
    <p:extLst>
      <p:ext uri="{BB962C8B-B14F-4D97-AF65-F5344CB8AC3E}">
        <p14:creationId xmlns:p14="http://schemas.microsoft.com/office/powerpoint/2010/main" val="381728947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F50002-02FE-4AAD-846E-E81A9AA657F4}"/>
              </a:ext>
            </a:extLst>
          </p:cNvPr>
          <p:cNvSpPr>
            <a:spLocks noGrp="1"/>
          </p:cNvSpPr>
          <p:nvPr>
            <p:ph idx="1"/>
          </p:nvPr>
        </p:nvSpPr>
        <p:spPr>
          <a:xfrm>
            <a:off x="278296" y="1530626"/>
            <a:ext cx="11551753" cy="4813024"/>
          </a:xfrm>
        </p:spPr>
        <p:txBody>
          <a:bodyPr/>
          <a:lstStyle/>
          <a:p>
            <a:pPr lvl="0" algn="just"/>
            <a:r>
              <a:rPr lang="es-ES" sz="1800" dirty="0"/>
              <a:t>Les </a:t>
            </a:r>
            <a:r>
              <a:rPr lang="es-ES" sz="1800" dirty="0" err="1"/>
              <a:t>instal·lacions</a:t>
            </a:r>
            <a:r>
              <a:rPr lang="es-ES" sz="1800" dirty="0"/>
              <a:t> i </a:t>
            </a:r>
            <a:r>
              <a:rPr lang="es-ES" sz="1800" dirty="0" err="1"/>
              <a:t>els</a:t>
            </a:r>
            <a:r>
              <a:rPr lang="es-ES" sz="1800" dirty="0"/>
              <a:t> </a:t>
            </a:r>
            <a:r>
              <a:rPr lang="es-ES" sz="1800" dirty="0" err="1"/>
              <a:t>serveis</a:t>
            </a:r>
            <a:r>
              <a:rPr lang="es-ES" sz="1800" dirty="0"/>
              <a:t> </a:t>
            </a:r>
            <a:r>
              <a:rPr lang="es-ES" sz="1800" dirty="0" err="1"/>
              <a:t>comunitaris</a:t>
            </a:r>
            <a:r>
              <a:rPr lang="es-ES" sz="1800" dirty="0"/>
              <a:t> disponibles per a la </a:t>
            </a:r>
            <a:r>
              <a:rPr lang="es-ES" sz="1800" dirty="0" err="1"/>
              <a:t>població</a:t>
            </a:r>
            <a:r>
              <a:rPr lang="es-ES" sz="1800" dirty="0"/>
              <a:t> general han </a:t>
            </a:r>
            <a:r>
              <a:rPr lang="es-ES" sz="1800" dirty="0" err="1"/>
              <a:t>d’estar</a:t>
            </a:r>
            <a:r>
              <a:rPr lang="es-ES" sz="1800" dirty="0"/>
              <a:t> disponibles també per a les persones </a:t>
            </a:r>
            <a:r>
              <a:rPr lang="es-ES" sz="1800" dirty="0" err="1"/>
              <a:t>amb</a:t>
            </a:r>
            <a:r>
              <a:rPr lang="es-ES" sz="1800" dirty="0"/>
              <a:t> </a:t>
            </a:r>
            <a:r>
              <a:rPr lang="es-ES" sz="1800" dirty="0" err="1"/>
              <a:t>discapacitat</a:t>
            </a:r>
            <a:r>
              <a:rPr lang="en-US" sz="1800" dirty="0"/>
              <a:t>.</a:t>
            </a:r>
          </a:p>
          <a:p>
            <a:pPr lvl="0" algn="just"/>
            <a:r>
              <a:rPr lang="es-ES" sz="1800" dirty="0"/>
              <a:t>La </a:t>
            </a:r>
            <a:r>
              <a:rPr lang="es-ES" sz="1800" dirty="0" err="1"/>
              <a:t>comunitat</a:t>
            </a:r>
            <a:r>
              <a:rPr lang="es-ES" sz="1800" dirty="0"/>
              <a:t> no </a:t>
            </a:r>
            <a:r>
              <a:rPr lang="es-ES" sz="1800" dirty="0" err="1"/>
              <a:t>és</a:t>
            </a:r>
            <a:r>
              <a:rPr lang="es-ES" sz="1800" dirty="0"/>
              <a:t> una </a:t>
            </a:r>
            <a:r>
              <a:rPr lang="es-ES" sz="1800" dirty="0" err="1"/>
              <a:t>ubicació</a:t>
            </a:r>
            <a:r>
              <a:rPr lang="es-ES" sz="1800" dirty="0"/>
              <a:t> </a:t>
            </a:r>
            <a:r>
              <a:rPr lang="es-ES" sz="1800" dirty="0" err="1"/>
              <a:t>geogràfica</a:t>
            </a:r>
            <a:r>
              <a:rPr lang="es-ES" sz="1800" dirty="0"/>
              <a:t> o física específica; </a:t>
            </a:r>
            <a:r>
              <a:rPr lang="es-ES" sz="1800" dirty="0" err="1"/>
              <a:t>són</a:t>
            </a:r>
            <a:r>
              <a:rPr lang="es-ES" sz="1800" dirty="0"/>
              <a:t> </a:t>
            </a:r>
            <a:r>
              <a:rPr lang="es-ES" sz="1800" dirty="0" err="1"/>
              <a:t>tots</a:t>
            </a:r>
            <a:r>
              <a:rPr lang="es-ES" sz="1800" dirty="0"/>
              <a:t> </a:t>
            </a:r>
            <a:r>
              <a:rPr lang="es-ES" sz="1800" dirty="0" err="1"/>
              <a:t>els</a:t>
            </a:r>
            <a:r>
              <a:rPr lang="es-ES" sz="1800" dirty="0"/>
              <a:t> </a:t>
            </a:r>
            <a:r>
              <a:rPr lang="es-ES" sz="1800" dirty="0" err="1"/>
              <a:t>llocs</a:t>
            </a:r>
            <a:r>
              <a:rPr lang="es-ES" sz="1800" dirty="0"/>
              <a:t> </a:t>
            </a:r>
            <a:r>
              <a:rPr lang="es-ES" sz="1800" dirty="0" err="1"/>
              <a:t>on</a:t>
            </a:r>
            <a:r>
              <a:rPr lang="es-ES" sz="1800" dirty="0"/>
              <a:t> les persones interaccionen entre elles</a:t>
            </a:r>
            <a:r>
              <a:rPr lang="en-US" sz="1800" dirty="0"/>
              <a:t>.</a:t>
            </a:r>
            <a:endParaRPr lang="x-none" sz="1800" dirty="0"/>
          </a:p>
          <a:p>
            <a:pPr lvl="0" algn="just"/>
            <a:r>
              <a:rPr lang="es-ES" sz="1800" dirty="0" err="1"/>
              <a:t>Molts</a:t>
            </a:r>
            <a:r>
              <a:rPr lang="es-ES" sz="1800" dirty="0"/>
              <a:t> </a:t>
            </a:r>
            <a:r>
              <a:rPr lang="es-ES" sz="1800" dirty="0" err="1"/>
              <a:t>serveis</a:t>
            </a:r>
            <a:r>
              <a:rPr lang="es-ES" sz="1800" dirty="0"/>
              <a:t>, </a:t>
            </a:r>
            <a:r>
              <a:rPr lang="es-ES" sz="1800" dirty="0" err="1"/>
              <a:t>fins</a:t>
            </a:r>
            <a:r>
              <a:rPr lang="es-ES" sz="1800" dirty="0"/>
              <a:t> i </a:t>
            </a:r>
            <a:r>
              <a:rPr lang="es-ES" sz="1800" dirty="0" err="1"/>
              <a:t>tot</a:t>
            </a:r>
            <a:r>
              <a:rPr lang="es-ES" sz="1800" dirty="0"/>
              <a:t> si </a:t>
            </a:r>
            <a:r>
              <a:rPr lang="es-ES" sz="1800" dirty="0" err="1"/>
              <a:t>estan</a:t>
            </a:r>
            <a:r>
              <a:rPr lang="es-ES" sz="1800" dirty="0"/>
              <a:t> </a:t>
            </a:r>
            <a:r>
              <a:rPr lang="es-ES" sz="1800" dirty="0" err="1"/>
              <a:t>ubicats</a:t>
            </a:r>
            <a:r>
              <a:rPr lang="es-ES" sz="1800" dirty="0"/>
              <a:t> a la </a:t>
            </a:r>
            <a:r>
              <a:rPr lang="es-ES" sz="1800" dirty="0" err="1"/>
              <a:t>comunitat</a:t>
            </a:r>
            <a:r>
              <a:rPr lang="es-ES" sz="1800" dirty="0"/>
              <a:t>, poden no ser </a:t>
            </a:r>
            <a:r>
              <a:rPr lang="es-ES" sz="1800" dirty="0" err="1"/>
              <a:t>inclusius</a:t>
            </a:r>
            <a:r>
              <a:rPr lang="es-ES" sz="1800" dirty="0"/>
              <a:t> i perpetuar la </a:t>
            </a:r>
            <a:r>
              <a:rPr lang="es-ES" sz="1800" dirty="0" err="1"/>
              <a:t>segregació</a:t>
            </a:r>
            <a:r>
              <a:rPr lang="es-ES" sz="1800" dirty="0"/>
              <a:t> i </a:t>
            </a:r>
            <a:r>
              <a:rPr lang="es-ES" sz="1800" dirty="0" err="1"/>
              <a:t>l’exclusió</a:t>
            </a:r>
            <a:r>
              <a:rPr lang="en-GB" sz="1800" dirty="0"/>
              <a:t>.</a:t>
            </a:r>
            <a:endParaRPr lang="x-none" sz="1800" dirty="0"/>
          </a:p>
          <a:p>
            <a:pPr lvl="0" algn="just"/>
            <a:r>
              <a:rPr lang="es-ES" sz="1800" dirty="0"/>
              <a:t>En </a:t>
            </a:r>
            <a:r>
              <a:rPr lang="es-ES" sz="1800" dirty="0" err="1"/>
              <a:t>alguns</a:t>
            </a:r>
            <a:r>
              <a:rPr lang="es-ES" sz="1800" dirty="0"/>
              <a:t> </a:t>
            </a:r>
            <a:r>
              <a:rPr lang="es-ES" sz="1800" dirty="0" err="1"/>
              <a:t>països</a:t>
            </a:r>
            <a:r>
              <a:rPr lang="es-ES" sz="1800" dirty="0"/>
              <a:t>, les persones </a:t>
            </a:r>
            <a:r>
              <a:rPr lang="es-ES" sz="1800" dirty="0" err="1"/>
              <a:t>tenen</a:t>
            </a:r>
            <a:r>
              <a:rPr lang="es-ES" sz="1800" dirty="0"/>
              <a:t> </a:t>
            </a:r>
            <a:r>
              <a:rPr lang="es-ES" sz="1800" dirty="0" err="1"/>
              <a:t>tendència</a:t>
            </a:r>
            <a:r>
              <a:rPr lang="es-ES" sz="1800" dirty="0"/>
              <a:t> a </a:t>
            </a:r>
            <a:r>
              <a:rPr lang="es-ES" sz="1800" dirty="0" err="1"/>
              <a:t>viure</a:t>
            </a:r>
            <a:r>
              <a:rPr lang="es-ES" sz="1800" dirty="0"/>
              <a:t> </a:t>
            </a:r>
            <a:r>
              <a:rPr lang="es-ES" sz="1800" dirty="0" err="1"/>
              <a:t>amb</a:t>
            </a:r>
            <a:r>
              <a:rPr lang="es-ES" sz="1800" dirty="0"/>
              <a:t> les </a:t>
            </a:r>
            <a:r>
              <a:rPr lang="es-ES" sz="1800" dirty="0" err="1"/>
              <a:t>seves</a:t>
            </a:r>
            <a:r>
              <a:rPr lang="es-ES" sz="1800" dirty="0"/>
              <a:t> </a:t>
            </a:r>
            <a:r>
              <a:rPr lang="es-ES" sz="1800" dirty="0" err="1"/>
              <a:t>famílies</a:t>
            </a:r>
            <a:r>
              <a:rPr lang="es-ES" sz="1800" dirty="0"/>
              <a:t>, </a:t>
            </a:r>
            <a:r>
              <a:rPr lang="ca-ES" sz="1800" dirty="0"/>
              <a:t>mentre que en altres tenir un habitatge propi és un element important de què significa ser independent.</a:t>
            </a:r>
          </a:p>
          <a:p>
            <a:pPr lvl="0" algn="just"/>
            <a:r>
              <a:rPr lang="es-ES" sz="1800" dirty="0"/>
              <a:t>Vida </a:t>
            </a:r>
            <a:r>
              <a:rPr lang="es-ES" sz="1800" dirty="0" err="1"/>
              <a:t>independent</a:t>
            </a:r>
            <a:r>
              <a:rPr lang="es-ES" sz="1800" dirty="0"/>
              <a:t>, no implica que les persones </a:t>
            </a:r>
            <a:r>
              <a:rPr lang="es-ES" sz="1800" dirty="0" err="1"/>
              <a:t>amb</a:t>
            </a:r>
            <a:r>
              <a:rPr lang="es-ES" sz="1800" dirty="0"/>
              <a:t> </a:t>
            </a:r>
            <a:r>
              <a:rPr lang="es-ES" sz="1800" dirty="0" err="1"/>
              <a:t>discapacitat</a:t>
            </a:r>
            <a:r>
              <a:rPr lang="es-ES" sz="1800" dirty="0"/>
              <a:t> </a:t>
            </a:r>
            <a:r>
              <a:rPr lang="es-ES" sz="1800" dirty="0" err="1"/>
              <a:t>hagin</a:t>
            </a:r>
            <a:r>
              <a:rPr lang="es-ES" sz="1800" dirty="0"/>
              <a:t> de </a:t>
            </a:r>
            <a:r>
              <a:rPr lang="es-ES" sz="1800" dirty="0" err="1"/>
              <a:t>viure</a:t>
            </a:r>
            <a:r>
              <a:rPr lang="es-ES" sz="1800" dirty="0"/>
              <a:t> soles, </a:t>
            </a:r>
            <a:r>
              <a:rPr lang="es-ES" sz="1800" dirty="0" err="1"/>
              <a:t>allunyades</a:t>
            </a:r>
            <a:r>
              <a:rPr lang="es-ES" sz="1800" dirty="0"/>
              <a:t> de la </a:t>
            </a:r>
            <a:r>
              <a:rPr lang="es-ES" sz="1800" dirty="0" err="1"/>
              <a:t>seva</a:t>
            </a:r>
            <a:r>
              <a:rPr lang="es-ES" sz="1800" dirty="0"/>
              <a:t> llar, </a:t>
            </a:r>
            <a:r>
              <a:rPr lang="es-ES" sz="1800" dirty="0" err="1"/>
              <a:t>fer-ho</a:t>
            </a:r>
            <a:r>
              <a:rPr lang="es-ES" sz="1800" dirty="0"/>
              <a:t> </a:t>
            </a:r>
            <a:r>
              <a:rPr lang="es-ES" sz="1800" dirty="0" err="1"/>
              <a:t>tot</a:t>
            </a:r>
            <a:r>
              <a:rPr lang="es-ES" sz="1800" dirty="0"/>
              <a:t> per elles </a:t>
            </a:r>
            <a:r>
              <a:rPr lang="es-ES" sz="1800" dirty="0" err="1"/>
              <a:t>mateixes</a:t>
            </a:r>
            <a:r>
              <a:rPr lang="es-ES" sz="1800" dirty="0"/>
              <a:t> o gestionar-se </a:t>
            </a:r>
            <a:r>
              <a:rPr lang="es-ES" sz="1800" dirty="0" err="1"/>
              <a:t>sense</a:t>
            </a:r>
            <a:r>
              <a:rPr lang="es-ES" sz="1800" dirty="0"/>
              <a:t> </a:t>
            </a:r>
            <a:r>
              <a:rPr lang="es-ES" sz="1800" dirty="0" err="1"/>
              <a:t>assistència</a:t>
            </a:r>
            <a:r>
              <a:rPr lang="es-ES" sz="1800" dirty="0"/>
              <a:t>.</a:t>
            </a:r>
            <a:r>
              <a:rPr lang="en-GB" sz="1800" dirty="0"/>
              <a:t>.  </a:t>
            </a:r>
          </a:p>
          <a:p>
            <a:pPr lvl="0" algn="just"/>
            <a:r>
              <a:rPr lang="en-GB" sz="1800" dirty="0" err="1"/>
              <a:t>Significa</a:t>
            </a:r>
            <a:r>
              <a:rPr lang="en-GB" sz="1800" dirty="0"/>
              <a:t> </a:t>
            </a:r>
            <a:r>
              <a:rPr lang="es-ES" sz="1800" dirty="0"/>
              <a:t>que les </a:t>
            </a:r>
            <a:r>
              <a:rPr lang="ca-ES" sz="1800" dirty="0"/>
              <a:t>persones amb discapacitat han de tenir les mateixes eleccions en termes de modalitats de convivència i altres àmbits de la vida, així com la resta de persones</a:t>
            </a:r>
            <a:r>
              <a:rPr lang="en-GB" sz="1800" dirty="0"/>
              <a:t>. </a:t>
            </a:r>
          </a:p>
          <a:p>
            <a:pPr lvl="0" fontAlgn="base"/>
            <a:r>
              <a:rPr lang="es-ES" sz="1800" b="1" dirty="0" err="1"/>
              <a:t>L’article</a:t>
            </a:r>
            <a:r>
              <a:rPr lang="es-ES" sz="1800" b="1" dirty="0"/>
              <a:t> 19 </a:t>
            </a:r>
            <a:r>
              <a:rPr lang="ca-ES" sz="1800" b="1" dirty="0"/>
              <a:t>prohibeix l’internament forçós de les persones a serveis socials i de salut mental i requereix que les persones         tinguin accés a un ampli ventall de serveis per ajudar-les a viure en comunitat. </a:t>
            </a:r>
            <a:endParaRPr lang="es-ES" sz="1800" dirty="0"/>
          </a:p>
        </p:txBody>
      </p:sp>
      <p:sp>
        <p:nvSpPr>
          <p:cNvPr id="7" name="Title 1">
            <a:extLst>
              <a:ext uri="{FF2B5EF4-FFF2-40B4-BE49-F238E27FC236}">
                <a16:creationId xmlns:a16="http://schemas.microsoft.com/office/drawing/2014/main" id="{9A651277-F324-4FE5-BD64-3BC1FB8E3D7E}"/>
              </a:ext>
            </a:extLst>
          </p:cNvPr>
          <p:cNvSpPr>
            <a:spLocks noGrp="1"/>
          </p:cNvSpPr>
          <p:nvPr>
            <p:ph type="title"/>
          </p:nvPr>
        </p:nvSpPr>
        <p:spPr>
          <a:xfrm>
            <a:off x="408688" y="277812"/>
            <a:ext cx="11279729" cy="579438"/>
          </a:xfrm>
        </p:spPr>
        <p:txBody>
          <a:bodyPr/>
          <a:lstStyle/>
          <a:p>
            <a:r>
              <a:rPr lang="ca-ES" sz="2800" dirty="0"/>
              <a:t>Presentació: L’article 19 de la CDPD – Dret a viure de forma independent i a ser inclòs en la comunitat - 4</a:t>
            </a:r>
            <a:endParaRPr lang="x-none" sz="2800" dirty="0"/>
          </a:p>
        </p:txBody>
      </p:sp>
      <p:sp>
        <p:nvSpPr>
          <p:cNvPr id="8" name="Text Placeholder 5">
            <a:extLst>
              <a:ext uri="{FF2B5EF4-FFF2-40B4-BE49-F238E27FC236}">
                <a16:creationId xmlns:a16="http://schemas.microsoft.com/office/drawing/2014/main" id="{9291B9EB-BD91-E247-9F1A-436E313AA39F}"/>
              </a:ext>
            </a:extLst>
          </p:cNvPr>
          <p:cNvSpPr>
            <a:spLocks noGrp="1"/>
          </p:cNvSpPr>
          <p:nvPr>
            <p:ph type="body" sz="quarter" idx="13"/>
          </p:nvPr>
        </p:nvSpPr>
        <p:spPr>
          <a:xfrm>
            <a:off x="486500" y="1143182"/>
            <a:ext cx="11174400" cy="360000"/>
          </a:xfrm>
        </p:spPr>
        <p:txBody>
          <a:bodyPr/>
          <a:lstStyle/>
          <a:p>
            <a:r>
              <a:rPr lang="es-ES" dirty="0" err="1"/>
              <a:t>Dimensió</a:t>
            </a:r>
            <a:r>
              <a:rPr lang="es-ES" dirty="0"/>
              <a:t> 3: </a:t>
            </a:r>
            <a:r>
              <a:rPr lang="pt-BR" dirty="0" err="1"/>
              <a:t>Disponibilitat</a:t>
            </a:r>
            <a:r>
              <a:rPr lang="pt-BR" dirty="0"/>
              <a:t> d’</a:t>
            </a:r>
            <a:r>
              <a:rPr lang="pt-BR" dirty="0" err="1"/>
              <a:t>instal·lacions</a:t>
            </a:r>
            <a:r>
              <a:rPr lang="pt-BR" dirty="0"/>
              <a:t> i </a:t>
            </a:r>
            <a:r>
              <a:rPr lang="pt-BR" dirty="0" err="1"/>
              <a:t>serveis</a:t>
            </a:r>
            <a:r>
              <a:rPr lang="pt-BR" dirty="0"/>
              <a:t> </a:t>
            </a:r>
            <a:r>
              <a:rPr lang="pt-BR" dirty="0" err="1"/>
              <a:t>comunitaris</a:t>
            </a:r>
            <a:endParaRPr lang="pt-BR" dirty="0"/>
          </a:p>
        </p:txBody>
      </p:sp>
    </p:spTree>
    <p:extLst>
      <p:ext uri="{BB962C8B-B14F-4D97-AF65-F5344CB8AC3E}">
        <p14:creationId xmlns:p14="http://schemas.microsoft.com/office/powerpoint/2010/main" val="131726376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71612A-A699-4EE0-A89B-BF7A20BE442F}"/>
              </a:ext>
            </a:extLst>
          </p:cNvPr>
          <p:cNvSpPr>
            <a:spLocks noGrp="1"/>
          </p:cNvSpPr>
          <p:nvPr>
            <p:ph idx="1"/>
          </p:nvPr>
        </p:nvSpPr>
        <p:spPr/>
        <p:txBody>
          <a:bodyPr/>
          <a:lstStyle/>
          <a:p>
            <a:endParaRPr lang="en-US" dirty="0"/>
          </a:p>
          <a:p>
            <a:r>
              <a:rPr lang="en-US" dirty="0"/>
              <a:t>UN CRPD: </a:t>
            </a:r>
            <a:r>
              <a:rPr lang="en-US" i="1" dirty="0"/>
              <a:t>What is article 19 and independent living? </a:t>
            </a:r>
            <a:r>
              <a:rPr lang="en-US" dirty="0"/>
              <a:t>Mental Health Europe: </a:t>
            </a:r>
            <a:r>
              <a:rPr lang="en-US" dirty="0">
                <a:hlinkClick r:id="rId3"/>
              </a:rPr>
              <a:t>https://youtu.be/gy7fJ2kJXKo</a:t>
            </a:r>
            <a:r>
              <a:rPr lang="en-US" dirty="0"/>
              <a:t> </a:t>
            </a:r>
            <a:endParaRPr lang="x-none" dirty="0"/>
          </a:p>
        </p:txBody>
      </p:sp>
      <p:sp>
        <p:nvSpPr>
          <p:cNvPr id="5" name="Title 1">
            <a:extLst>
              <a:ext uri="{FF2B5EF4-FFF2-40B4-BE49-F238E27FC236}">
                <a16:creationId xmlns:a16="http://schemas.microsoft.com/office/drawing/2014/main" id="{9A651277-F324-4FE5-BD64-3BC1FB8E3D7E}"/>
              </a:ext>
            </a:extLst>
          </p:cNvPr>
          <p:cNvSpPr>
            <a:spLocks noGrp="1"/>
          </p:cNvSpPr>
          <p:nvPr>
            <p:ph type="title"/>
          </p:nvPr>
        </p:nvSpPr>
        <p:spPr>
          <a:xfrm>
            <a:off x="389638" y="506412"/>
            <a:ext cx="11192761" cy="579438"/>
          </a:xfrm>
        </p:spPr>
        <p:txBody>
          <a:bodyPr/>
          <a:lstStyle/>
          <a:p>
            <a:r>
              <a:rPr lang="ca-ES" dirty="0"/>
              <a:t>Presentació: L’article 19 de la CDPD – Dret a viure de forma independent i a ser inclòs en la comunitat - 5</a:t>
            </a:r>
            <a:endParaRPr lang="x-none" dirty="0"/>
          </a:p>
        </p:txBody>
      </p:sp>
    </p:spTree>
    <p:extLst>
      <p:ext uri="{BB962C8B-B14F-4D97-AF65-F5344CB8AC3E}">
        <p14:creationId xmlns:p14="http://schemas.microsoft.com/office/powerpoint/2010/main" val="2212954681"/>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8453C-B719-4CE7-9E34-D1CE24FDA643}"/>
              </a:ext>
            </a:extLst>
          </p:cNvPr>
          <p:cNvSpPr>
            <a:spLocks noGrp="1"/>
          </p:cNvSpPr>
          <p:nvPr>
            <p:ph type="title"/>
          </p:nvPr>
        </p:nvSpPr>
        <p:spPr/>
        <p:txBody>
          <a:bodyPr/>
          <a:lstStyle/>
          <a:p>
            <a:r>
              <a:rPr lang="en-GB" sz="2800" dirty="0" err="1"/>
              <a:t>Exercici</a:t>
            </a:r>
            <a:r>
              <a:rPr lang="en-GB" sz="2800" dirty="0"/>
              <a:t> de </a:t>
            </a:r>
            <a:r>
              <a:rPr lang="en-GB" sz="2800" dirty="0" err="1"/>
              <a:t>reflexió</a:t>
            </a:r>
            <a:r>
              <a:rPr lang="en-GB" sz="2800" dirty="0"/>
              <a:t> </a:t>
            </a:r>
            <a:endParaRPr lang="x-none" sz="2800" dirty="0"/>
          </a:p>
        </p:txBody>
      </p:sp>
      <p:sp>
        <p:nvSpPr>
          <p:cNvPr id="3" name="Content Placeholder 2">
            <a:extLst>
              <a:ext uri="{FF2B5EF4-FFF2-40B4-BE49-F238E27FC236}">
                <a16:creationId xmlns:a16="http://schemas.microsoft.com/office/drawing/2014/main" id="{CCFA54AA-A3FE-4585-B82A-D22AFF31A11A}"/>
              </a:ext>
            </a:extLst>
          </p:cNvPr>
          <p:cNvSpPr>
            <a:spLocks noGrp="1"/>
          </p:cNvSpPr>
          <p:nvPr>
            <p:ph idx="1"/>
          </p:nvPr>
        </p:nvSpPr>
        <p:spPr/>
        <p:txBody>
          <a:bodyPr/>
          <a:lstStyle/>
          <a:p>
            <a:endParaRPr lang="en-GB" dirty="0"/>
          </a:p>
          <a:p>
            <a:pPr marL="0" indent="0" algn="ctr">
              <a:buNone/>
            </a:pPr>
            <a:r>
              <a:rPr lang="es-ES" sz="2500" b="1" i="1" dirty="0" err="1"/>
              <a:t>Creieu</a:t>
            </a:r>
            <a:r>
              <a:rPr lang="es-ES" sz="2500" b="1" i="1" dirty="0"/>
              <a:t> que </a:t>
            </a:r>
            <a:r>
              <a:rPr lang="es-ES" sz="2500" b="1" i="1" dirty="0" err="1"/>
              <a:t>els</a:t>
            </a:r>
            <a:r>
              <a:rPr lang="es-ES" sz="2500" b="1" i="1" dirty="0"/>
              <a:t> </a:t>
            </a:r>
            <a:r>
              <a:rPr lang="es-ES" sz="2500" b="1" i="1" dirty="0" err="1"/>
              <a:t>drets</a:t>
            </a:r>
            <a:r>
              <a:rPr lang="es-ES" sz="2500" b="1" i="1" dirty="0"/>
              <a:t> </a:t>
            </a:r>
            <a:r>
              <a:rPr lang="es-ES" sz="2500" b="1" i="1" dirty="0" err="1"/>
              <a:t>establerts</a:t>
            </a:r>
            <a:r>
              <a:rPr lang="es-ES" sz="2500" b="1" i="1" dirty="0"/>
              <a:t> a la CDPD </a:t>
            </a:r>
            <a:r>
              <a:rPr lang="es-ES" sz="2500" b="1" i="1" dirty="0" err="1"/>
              <a:t>estan</a:t>
            </a:r>
            <a:r>
              <a:rPr lang="es-ES" sz="2500" b="1" i="1" dirty="0"/>
              <a:t> </a:t>
            </a:r>
            <a:r>
              <a:rPr lang="es-ES" sz="2500" b="1" i="1" dirty="0" err="1"/>
              <a:t>protegits</a:t>
            </a:r>
            <a:r>
              <a:rPr lang="es-ES" sz="2500" b="1" i="1" dirty="0"/>
              <a:t> </a:t>
            </a:r>
            <a:r>
              <a:rPr lang="es-ES" sz="2500" b="1" i="1" dirty="0" err="1"/>
              <a:t>actualment</a:t>
            </a:r>
            <a:r>
              <a:rPr lang="es-ES" sz="2500" b="1" i="1" dirty="0"/>
              <a:t>, que es respecten i es </a:t>
            </a:r>
            <a:r>
              <a:rPr lang="es-ES" sz="2500" b="1" i="1" dirty="0" err="1"/>
              <a:t>compleixen</a:t>
            </a:r>
            <a:r>
              <a:rPr lang="es-ES" sz="2500" b="1" i="1" dirty="0"/>
              <a:t> en el cas de les persones </a:t>
            </a:r>
            <a:r>
              <a:rPr lang="es-ES" sz="2500" b="1" i="1" dirty="0" err="1"/>
              <a:t>amb</a:t>
            </a:r>
            <a:r>
              <a:rPr lang="es-ES" sz="2500" b="1" i="1" dirty="0"/>
              <a:t> </a:t>
            </a:r>
            <a:r>
              <a:rPr lang="es-ES" sz="2500" b="1" i="1" dirty="0" err="1"/>
              <a:t>discapacitat</a:t>
            </a:r>
            <a:r>
              <a:rPr lang="es-ES" sz="2500" b="1" i="1" dirty="0"/>
              <a:t> </a:t>
            </a:r>
            <a:r>
              <a:rPr lang="es-ES" sz="2500" b="1" i="1" dirty="0" err="1"/>
              <a:t>psicosocials</a:t>
            </a:r>
            <a:r>
              <a:rPr lang="es-ES" sz="2500" b="1" i="1" dirty="0"/>
              <a:t>, </a:t>
            </a:r>
            <a:r>
              <a:rPr lang="es-ES" sz="2500" b="1" i="1" dirty="0" err="1"/>
              <a:t>intel·lectuals</a:t>
            </a:r>
            <a:r>
              <a:rPr lang="es-ES" sz="2500" b="1" i="1" dirty="0"/>
              <a:t> i </a:t>
            </a:r>
            <a:r>
              <a:rPr lang="es-ES" sz="2500" b="1" i="1" dirty="0" err="1"/>
              <a:t>cognitives</a:t>
            </a:r>
            <a:r>
              <a:rPr lang="es-ES" sz="2500" b="1" i="1" dirty="0"/>
              <a:t>? </a:t>
            </a:r>
          </a:p>
          <a:p>
            <a:pPr marL="0" indent="0" algn="ctr">
              <a:buNone/>
            </a:pPr>
            <a:r>
              <a:rPr lang="es-ES" sz="2500" b="1" i="1" dirty="0"/>
              <a:t> 	</a:t>
            </a:r>
          </a:p>
          <a:p>
            <a:pPr marL="0" indent="0">
              <a:buNone/>
            </a:pPr>
            <a:endParaRPr lang="x-none" dirty="0"/>
          </a:p>
        </p:txBody>
      </p:sp>
    </p:spTree>
    <p:extLst>
      <p:ext uri="{BB962C8B-B14F-4D97-AF65-F5344CB8AC3E}">
        <p14:creationId xmlns:p14="http://schemas.microsoft.com/office/powerpoint/2010/main" val="274939775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41461-9DAF-492C-B01F-08BA9E5D7028}"/>
              </a:ext>
            </a:extLst>
          </p:cNvPr>
          <p:cNvSpPr>
            <a:spLocks noGrp="1"/>
          </p:cNvSpPr>
          <p:nvPr>
            <p:ph type="title"/>
          </p:nvPr>
        </p:nvSpPr>
        <p:spPr>
          <a:xfrm>
            <a:off x="507206" y="2313946"/>
            <a:ext cx="11132344" cy="448304"/>
          </a:xfrm>
        </p:spPr>
        <p:txBody>
          <a:bodyPr>
            <a:noAutofit/>
          </a:bodyPr>
          <a:lstStyle/>
          <a:p>
            <a:pPr>
              <a:lnSpc>
                <a:spcPct val="100000"/>
              </a:lnSpc>
            </a:pPr>
            <a:r>
              <a:rPr lang="ca-ES" dirty="0"/>
              <a:t>Tema 8. </a:t>
            </a:r>
            <a:r>
              <a:rPr lang="ca-ES" dirty="0" err="1"/>
              <a:t>Empoderar</a:t>
            </a:r>
            <a:r>
              <a:rPr lang="ca-ES" dirty="0"/>
              <a:t> les persones per defensar els drets de la CDPD</a:t>
            </a:r>
            <a:endParaRPr lang="es-ES" dirty="0"/>
          </a:p>
        </p:txBody>
      </p:sp>
    </p:spTree>
    <p:extLst>
      <p:ext uri="{BB962C8B-B14F-4D97-AF65-F5344CB8AC3E}">
        <p14:creationId xmlns:p14="http://schemas.microsoft.com/office/powerpoint/2010/main" val="1622679581"/>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AF904-197F-4D49-AB15-4987573E4BAB}"/>
              </a:ext>
            </a:extLst>
          </p:cNvPr>
          <p:cNvSpPr>
            <a:spLocks noGrp="1"/>
          </p:cNvSpPr>
          <p:nvPr>
            <p:ph type="title"/>
          </p:nvPr>
        </p:nvSpPr>
        <p:spPr/>
        <p:txBody>
          <a:bodyPr/>
          <a:lstStyle/>
          <a:p>
            <a:r>
              <a:rPr lang="es-ES" sz="2800" dirty="0" err="1"/>
              <a:t>Reflexió</a:t>
            </a:r>
            <a:r>
              <a:rPr lang="es-ES" sz="2800" dirty="0"/>
              <a:t> sobre </a:t>
            </a:r>
            <a:r>
              <a:rPr lang="es-ES" sz="2800" dirty="0" err="1"/>
              <a:t>els</a:t>
            </a:r>
            <a:r>
              <a:rPr lang="es-ES" sz="2800" dirty="0"/>
              <a:t> temes </a:t>
            </a:r>
            <a:r>
              <a:rPr lang="es-ES" sz="2800" dirty="0" err="1"/>
              <a:t>anteriors</a:t>
            </a:r>
            <a:r>
              <a:rPr lang="es-ES" sz="2800" dirty="0"/>
              <a:t> </a:t>
            </a:r>
            <a:endParaRPr lang="x-none" sz="2800" dirty="0"/>
          </a:p>
        </p:txBody>
      </p:sp>
      <p:sp>
        <p:nvSpPr>
          <p:cNvPr id="3" name="Content Placeholder 2">
            <a:extLst>
              <a:ext uri="{FF2B5EF4-FFF2-40B4-BE49-F238E27FC236}">
                <a16:creationId xmlns:a16="http://schemas.microsoft.com/office/drawing/2014/main" id="{AA9298CD-52BE-4C23-8409-69D6C5158F67}"/>
              </a:ext>
            </a:extLst>
          </p:cNvPr>
          <p:cNvSpPr>
            <a:spLocks noGrp="1"/>
          </p:cNvSpPr>
          <p:nvPr>
            <p:ph idx="1"/>
          </p:nvPr>
        </p:nvSpPr>
        <p:spPr/>
        <p:txBody>
          <a:bodyPr/>
          <a:lstStyle/>
          <a:p>
            <a:endParaRPr lang="en-US" dirty="0"/>
          </a:p>
          <a:p>
            <a:pPr marL="0" indent="0" algn="ctr">
              <a:buNone/>
            </a:pPr>
            <a:r>
              <a:rPr lang="es-ES" sz="2500" b="1" i="1" dirty="0" err="1"/>
              <a:t>Creieu</a:t>
            </a:r>
            <a:r>
              <a:rPr lang="es-ES" sz="2500" b="1" i="1" dirty="0"/>
              <a:t> que </a:t>
            </a:r>
            <a:r>
              <a:rPr lang="es-ES" sz="2500" b="1" i="1" dirty="0" err="1"/>
              <a:t>els</a:t>
            </a:r>
            <a:r>
              <a:rPr lang="es-ES" sz="2500" b="1" i="1" dirty="0"/>
              <a:t> </a:t>
            </a:r>
            <a:r>
              <a:rPr lang="es-ES" sz="2500" b="1" i="1" dirty="0" err="1"/>
              <a:t>drets</a:t>
            </a:r>
            <a:r>
              <a:rPr lang="es-ES" sz="2500" b="1" i="1" dirty="0"/>
              <a:t> </a:t>
            </a:r>
            <a:r>
              <a:rPr lang="es-ES" sz="2500" b="1" i="1" dirty="0" err="1"/>
              <a:t>establerts</a:t>
            </a:r>
            <a:r>
              <a:rPr lang="es-ES" sz="2500" b="1" i="1" dirty="0"/>
              <a:t> a la CDPD </a:t>
            </a:r>
            <a:r>
              <a:rPr lang="es-ES" sz="2500" b="1" i="1" dirty="0" err="1"/>
              <a:t>estan</a:t>
            </a:r>
            <a:r>
              <a:rPr lang="es-ES" sz="2500" b="1" i="1" dirty="0"/>
              <a:t> </a:t>
            </a:r>
            <a:r>
              <a:rPr lang="es-ES" sz="2500" b="1" i="1" dirty="0" err="1"/>
              <a:t>protegits</a:t>
            </a:r>
            <a:r>
              <a:rPr lang="es-ES" sz="2500" b="1" i="1" dirty="0"/>
              <a:t> </a:t>
            </a:r>
            <a:r>
              <a:rPr lang="es-ES" sz="2500" b="1" i="1" dirty="0" err="1"/>
              <a:t>actualment</a:t>
            </a:r>
            <a:r>
              <a:rPr lang="es-ES" sz="2500" b="1" i="1" dirty="0"/>
              <a:t>, que es respecten i es </a:t>
            </a:r>
            <a:r>
              <a:rPr lang="es-ES" sz="2500" b="1" i="1" dirty="0" err="1"/>
              <a:t>compleixen</a:t>
            </a:r>
            <a:r>
              <a:rPr lang="es-ES" sz="2500" b="1" i="1" dirty="0"/>
              <a:t> en el cas de les persones </a:t>
            </a:r>
            <a:r>
              <a:rPr lang="es-ES" sz="2500" b="1" i="1" dirty="0" err="1"/>
              <a:t>amb</a:t>
            </a:r>
            <a:r>
              <a:rPr lang="es-ES" sz="2500" b="1" i="1" dirty="0"/>
              <a:t> </a:t>
            </a:r>
            <a:r>
              <a:rPr lang="es-ES" sz="2500" b="1" i="1" dirty="0" err="1"/>
              <a:t>discapacitat</a:t>
            </a:r>
            <a:r>
              <a:rPr lang="es-ES" sz="2500" b="1" i="1" dirty="0"/>
              <a:t> psicosocial, </a:t>
            </a:r>
            <a:r>
              <a:rPr lang="es-ES" sz="2500" b="1" i="1" dirty="0" err="1"/>
              <a:t>intel·lectual</a:t>
            </a:r>
            <a:r>
              <a:rPr lang="es-ES" sz="2500" b="1" i="1" dirty="0"/>
              <a:t> o cognitiva? </a:t>
            </a:r>
            <a:endParaRPr lang="x-none" dirty="0"/>
          </a:p>
        </p:txBody>
      </p:sp>
    </p:spTree>
    <p:extLst>
      <p:ext uri="{BB962C8B-B14F-4D97-AF65-F5344CB8AC3E}">
        <p14:creationId xmlns:p14="http://schemas.microsoft.com/office/powerpoint/2010/main" val="278290557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7B373-D94E-4729-86F3-F7BD994E9CDE}"/>
              </a:ext>
            </a:extLst>
          </p:cNvPr>
          <p:cNvSpPr>
            <a:spLocks noGrp="1"/>
          </p:cNvSpPr>
          <p:nvPr>
            <p:ph type="title"/>
          </p:nvPr>
        </p:nvSpPr>
        <p:spPr>
          <a:xfrm>
            <a:off x="389638" y="506412"/>
            <a:ext cx="11192761" cy="617538"/>
          </a:xfrm>
        </p:spPr>
        <p:txBody>
          <a:bodyPr/>
          <a:lstStyle/>
          <a:p>
            <a:r>
              <a:rPr lang="it-IT" sz="2800" dirty="0"/>
              <a:t>Exercici 8.1: Per què m’hauria d’implicar i què canviaria? - 1</a:t>
            </a:r>
            <a:endParaRPr lang="x-none" sz="2800" dirty="0"/>
          </a:p>
        </p:txBody>
      </p:sp>
      <p:sp>
        <p:nvSpPr>
          <p:cNvPr id="3" name="Content Placeholder 2">
            <a:extLst>
              <a:ext uri="{FF2B5EF4-FFF2-40B4-BE49-F238E27FC236}">
                <a16:creationId xmlns:a16="http://schemas.microsoft.com/office/drawing/2014/main" id="{BF1AC213-BCC4-460F-943B-5DA14CD8CB35}"/>
              </a:ext>
            </a:extLst>
          </p:cNvPr>
          <p:cNvSpPr>
            <a:spLocks noGrp="1"/>
          </p:cNvSpPr>
          <p:nvPr>
            <p:ph idx="1"/>
          </p:nvPr>
        </p:nvSpPr>
        <p:spPr/>
        <p:txBody>
          <a:bodyPr/>
          <a:lstStyle/>
          <a:p>
            <a:pPr lvl="0"/>
            <a:endParaRPr lang="en-US" dirty="0"/>
          </a:p>
          <a:p>
            <a:pPr marL="0" lvl="0" indent="0" algn="ctr">
              <a:buNone/>
            </a:pPr>
            <a:r>
              <a:rPr lang="es-ES" sz="2500" b="1" i="1" dirty="0"/>
              <a:t>Per </a:t>
            </a:r>
            <a:r>
              <a:rPr lang="es-ES" sz="2500" b="1" i="1" dirty="0" err="1"/>
              <a:t>què</a:t>
            </a:r>
            <a:r>
              <a:rPr lang="es-ES" sz="2500" b="1" i="1" dirty="0"/>
              <a:t> </a:t>
            </a:r>
            <a:r>
              <a:rPr lang="es-ES" sz="2500" b="1" i="1" dirty="0" err="1"/>
              <a:t>és</a:t>
            </a:r>
            <a:r>
              <a:rPr lang="es-ES" sz="2500" b="1" i="1" dirty="0"/>
              <a:t> </a:t>
            </a:r>
            <a:r>
              <a:rPr lang="es-ES" sz="2500" b="1" i="1" dirty="0" err="1"/>
              <a:t>important</a:t>
            </a:r>
            <a:r>
              <a:rPr lang="es-ES" sz="2500" b="1" i="1" dirty="0"/>
              <a:t> que, </a:t>
            </a:r>
            <a:r>
              <a:rPr lang="es-ES" sz="2500" b="1" i="1" dirty="0" err="1"/>
              <a:t>com</a:t>
            </a:r>
            <a:r>
              <a:rPr lang="es-ES" sz="2500" b="1" i="1" dirty="0"/>
              <a:t> a persona individual, </a:t>
            </a:r>
            <a:r>
              <a:rPr lang="es-ES" sz="2500" b="1" i="1" dirty="0" err="1"/>
              <a:t>defenseu</a:t>
            </a:r>
            <a:r>
              <a:rPr lang="es-ES" sz="2500" b="1" i="1" dirty="0"/>
              <a:t> </a:t>
            </a:r>
            <a:r>
              <a:rPr lang="es-ES" sz="2500" b="1" i="1" dirty="0" err="1"/>
              <a:t>activament</a:t>
            </a:r>
            <a:r>
              <a:rPr lang="es-ES" sz="2500" b="1" i="1" dirty="0"/>
              <a:t> </a:t>
            </a:r>
            <a:r>
              <a:rPr lang="es-ES" sz="2500" b="1" i="1" dirty="0" err="1"/>
              <a:t>els</a:t>
            </a:r>
            <a:r>
              <a:rPr lang="es-ES" sz="2500" b="1" i="1" dirty="0"/>
              <a:t> </a:t>
            </a:r>
            <a:r>
              <a:rPr lang="es-ES" sz="2500" b="1" i="1" dirty="0" err="1"/>
              <a:t>drets</a:t>
            </a:r>
            <a:r>
              <a:rPr lang="es-ES" sz="2500" b="1" i="1" dirty="0"/>
              <a:t> de les persones </a:t>
            </a:r>
            <a:r>
              <a:rPr lang="es-ES" sz="2500" b="1" i="1" dirty="0" err="1"/>
              <a:t>amb</a:t>
            </a:r>
            <a:r>
              <a:rPr lang="es-ES" sz="2500" b="1" i="1" dirty="0"/>
              <a:t> </a:t>
            </a:r>
            <a:r>
              <a:rPr lang="es-ES" sz="2500" b="1" i="1" dirty="0" err="1"/>
              <a:t>discapacitat</a:t>
            </a:r>
            <a:r>
              <a:rPr lang="es-ES" sz="2500" b="1" i="1" dirty="0"/>
              <a:t> psicosocial, </a:t>
            </a:r>
            <a:r>
              <a:rPr lang="es-ES" sz="2500" b="1" i="1" dirty="0" err="1"/>
              <a:t>intel·lectual</a:t>
            </a:r>
            <a:r>
              <a:rPr lang="es-ES" sz="2500" b="1" i="1" dirty="0"/>
              <a:t> o cognitiva? </a:t>
            </a:r>
            <a:endParaRPr lang="x-none" dirty="0"/>
          </a:p>
        </p:txBody>
      </p:sp>
    </p:spTree>
    <p:extLst>
      <p:ext uri="{BB962C8B-B14F-4D97-AF65-F5344CB8AC3E}">
        <p14:creationId xmlns:p14="http://schemas.microsoft.com/office/powerpoint/2010/main" val="2762375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1572F76-82B3-5F41-B41D-CE3ADB36BF83}"/>
              </a:ext>
            </a:extLst>
          </p:cNvPr>
          <p:cNvSpPr>
            <a:spLocks noGrp="1"/>
          </p:cNvSpPr>
          <p:nvPr>
            <p:ph type="sldNum" sz="quarter" idx="4294967295"/>
          </p:nvPr>
        </p:nvSpPr>
        <p:spPr>
          <a:xfrm>
            <a:off x="10034587" y="6623100"/>
            <a:ext cx="1648619" cy="216000"/>
          </a:xfrm>
        </p:spPr>
        <p:txBody>
          <a:bodyPr/>
          <a:lstStyle/>
          <a:p>
            <a:fld id="{04260D4A-DEC1-45DD-8AB2-A3349BAAA59E}" type="slidenum">
              <a:rPr lang="en-US" smtClean="0"/>
              <a:pPr/>
              <a:t>16</a:t>
            </a:fld>
            <a:endParaRPr lang="en-US"/>
          </a:p>
        </p:txBody>
      </p:sp>
      <p:sp>
        <p:nvSpPr>
          <p:cNvPr id="4" name="Content Placeholder 3">
            <a:extLst>
              <a:ext uri="{FF2B5EF4-FFF2-40B4-BE49-F238E27FC236}">
                <a16:creationId xmlns:a16="http://schemas.microsoft.com/office/drawing/2014/main" id="{C8839610-4CB4-0040-97E2-83B1EF9EE37D}"/>
              </a:ext>
            </a:extLst>
          </p:cNvPr>
          <p:cNvSpPr>
            <a:spLocks noGrp="1"/>
          </p:cNvSpPr>
          <p:nvPr>
            <p:ph sz="quarter" idx="14"/>
          </p:nvPr>
        </p:nvSpPr>
        <p:spPr/>
        <p:txBody>
          <a:bodyPr/>
          <a:lstStyle/>
          <a:p>
            <a:pPr marL="0" indent="0" algn="ctr">
              <a:buNone/>
            </a:pPr>
            <a:endParaRPr lang="en-US" b="1" i="1" dirty="0"/>
          </a:p>
          <a:p>
            <a:pPr marL="0" indent="0" algn="ctr">
              <a:buNone/>
            </a:pPr>
            <a:endParaRPr lang="en-US" b="1" i="1" dirty="0"/>
          </a:p>
          <a:p>
            <a:pPr marL="0" indent="0" algn="ctr">
              <a:buNone/>
            </a:pPr>
            <a:endParaRPr lang="en-US" b="1" i="1" dirty="0"/>
          </a:p>
          <a:p>
            <a:pPr marL="0" indent="0" algn="ctr">
              <a:buNone/>
            </a:pPr>
            <a:r>
              <a:rPr lang="fr-FR" sz="2500" b="1" i="1" dirty="0"/>
              <a:t>Quin impacte va tenir en tu? </a:t>
            </a:r>
            <a:endParaRPr lang="en-US" sz="2500" b="1" i="1" dirty="0"/>
          </a:p>
        </p:txBody>
      </p:sp>
      <p:sp>
        <p:nvSpPr>
          <p:cNvPr id="6" name="Title 4">
            <a:extLst>
              <a:ext uri="{FF2B5EF4-FFF2-40B4-BE49-F238E27FC236}">
                <a16:creationId xmlns:a16="http://schemas.microsoft.com/office/drawing/2014/main" id="{F921D2CD-98A1-EF41-9072-D0FC458003E5}"/>
              </a:ext>
            </a:extLst>
          </p:cNvPr>
          <p:cNvSpPr>
            <a:spLocks noGrp="1"/>
          </p:cNvSpPr>
          <p:nvPr>
            <p:ph type="title"/>
          </p:nvPr>
        </p:nvSpPr>
        <p:spPr>
          <a:xfrm>
            <a:off x="392906" y="506412"/>
            <a:ext cx="9792000" cy="432000"/>
          </a:xfrm>
        </p:spPr>
        <p:txBody>
          <a:bodyPr/>
          <a:lstStyle/>
          <a:p>
            <a:r>
              <a:rPr lang="pt-BR" sz="2800" dirty="0" err="1"/>
              <a:t>Exercici</a:t>
            </a:r>
            <a:r>
              <a:rPr lang="pt-BR" sz="2800" dirty="0"/>
              <a:t> 1.2: </a:t>
            </a:r>
            <a:r>
              <a:rPr lang="pt-BR" sz="2800" dirty="0" err="1"/>
              <a:t>Debat</a:t>
            </a:r>
            <a:r>
              <a:rPr lang="pt-BR" sz="2800" dirty="0"/>
              <a:t> – </a:t>
            </a:r>
            <a:r>
              <a:rPr lang="pt-BR" sz="2800" dirty="0" err="1"/>
              <a:t>Jo</a:t>
            </a:r>
            <a:r>
              <a:rPr lang="pt-BR" sz="2800" dirty="0"/>
              <a:t> no </a:t>
            </a:r>
            <a:r>
              <a:rPr lang="pt-BR" sz="2800" dirty="0" err="1"/>
              <a:t>soc</a:t>
            </a:r>
            <a:r>
              <a:rPr lang="pt-BR" sz="2800" dirty="0"/>
              <a:t> </a:t>
            </a:r>
            <a:r>
              <a:rPr lang="pt-BR" sz="2800" dirty="0" err="1"/>
              <a:t>així</a:t>
            </a:r>
            <a:r>
              <a:rPr lang="pt-BR" sz="2800" dirty="0"/>
              <a:t>! </a:t>
            </a:r>
            <a:r>
              <a:rPr lang="en-US" sz="2800" dirty="0"/>
              <a:t>- 2</a:t>
            </a:r>
          </a:p>
        </p:txBody>
      </p:sp>
    </p:spTree>
    <p:extLst>
      <p:ext uri="{BB962C8B-B14F-4D97-AF65-F5344CB8AC3E}">
        <p14:creationId xmlns:p14="http://schemas.microsoft.com/office/powerpoint/2010/main" val="12082272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F644EC-F50D-4016-82A0-F0ACFD760812}"/>
              </a:ext>
            </a:extLst>
          </p:cNvPr>
          <p:cNvSpPr>
            <a:spLocks noGrp="1"/>
          </p:cNvSpPr>
          <p:nvPr>
            <p:ph idx="1"/>
          </p:nvPr>
        </p:nvSpPr>
        <p:spPr/>
        <p:txBody>
          <a:bodyPr/>
          <a:lstStyle/>
          <a:p>
            <a:endParaRPr lang="en-US" sz="2500" i="1" dirty="0"/>
          </a:p>
          <a:p>
            <a:pPr marL="0" indent="0" algn="ctr">
              <a:buNone/>
            </a:pPr>
            <a:r>
              <a:rPr lang="ca-ES" sz="2500" b="1" i="1" dirty="0"/>
              <a:t>Se us acudeixen accions concretes que podríeu fer per tal que els drets recollits a la CDPD fossin una realitat</a:t>
            </a:r>
            <a:r>
              <a:rPr lang="es-ES" sz="2500" b="1" i="1" dirty="0"/>
              <a:t>? </a:t>
            </a:r>
            <a:endParaRPr lang="x-none" sz="2500" i="1" dirty="0"/>
          </a:p>
        </p:txBody>
      </p:sp>
      <p:sp>
        <p:nvSpPr>
          <p:cNvPr id="5" name="Title 1">
            <a:extLst>
              <a:ext uri="{FF2B5EF4-FFF2-40B4-BE49-F238E27FC236}">
                <a16:creationId xmlns:a16="http://schemas.microsoft.com/office/drawing/2014/main" id="{9397B373-D94E-4729-86F3-F7BD994E9CDE}"/>
              </a:ext>
            </a:extLst>
          </p:cNvPr>
          <p:cNvSpPr>
            <a:spLocks noGrp="1"/>
          </p:cNvSpPr>
          <p:nvPr>
            <p:ph type="title"/>
          </p:nvPr>
        </p:nvSpPr>
        <p:spPr>
          <a:xfrm>
            <a:off x="389638" y="506412"/>
            <a:ext cx="11192761" cy="617538"/>
          </a:xfrm>
        </p:spPr>
        <p:txBody>
          <a:bodyPr/>
          <a:lstStyle/>
          <a:p>
            <a:r>
              <a:rPr lang="it-IT" sz="2800" dirty="0"/>
              <a:t>Exercici 8.1: Per què m’hauria d’implicar i què canviaria? - 2</a:t>
            </a:r>
            <a:endParaRPr lang="x-none" sz="2800" dirty="0"/>
          </a:p>
        </p:txBody>
      </p:sp>
    </p:spTree>
    <p:extLst>
      <p:ext uri="{BB962C8B-B14F-4D97-AF65-F5344CB8AC3E}">
        <p14:creationId xmlns:p14="http://schemas.microsoft.com/office/powerpoint/2010/main" val="226436395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92B438-0CCE-4234-A3D9-C7C852CB5B90}"/>
              </a:ext>
            </a:extLst>
          </p:cNvPr>
          <p:cNvSpPr>
            <a:spLocks noGrp="1"/>
          </p:cNvSpPr>
          <p:nvPr>
            <p:ph idx="1"/>
          </p:nvPr>
        </p:nvSpPr>
        <p:spPr/>
        <p:txBody>
          <a:bodyPr/>
          <a:lstStyle/>
          <a:p>
            <a:pPr algn="just"/>
            <a:r>
              <a:rPr lang="es-ES" dirty="0"/>
              <a:t>Si </a:t>
            </a:r>
            <a:r>
              <a:rPr lang="es-ES" dirty="0" err="1"/>
              <a:t>tothom</a:t>
            </a:r>
            <a:r>
              <a:rPr lang="es-ES" dirty="0"/>
              <a:t> </a:t>
            </a:r>
            <a:r>
              <a:rPr lang="es-ES" dirty="0" err="1"/>
              <a:t>adoptés</a:t>
            </a:r>
            <a:r>
              <a:rPr lang="es-ES" dirty="0"/>
              <a:t> mesures per garantir </a:t>
            </a:r>
            <a:r>
              <a:rPr lang="es-ES" dirty="0" err="1"/>
              <a:t>els</a:t>
            </a:r>
            <a:r>
              <a:rPr lang="es-ES" dirty="0"/>
              <a:t> </a:t>
            </a:r>
            <a:r>
              <a:rPr lang="es-ES" dirty="0" err="1"/>
              <a:t>drets</a:t>
            </a:r>
            <a:r>
              <a:rPr lang="es-ES" dirty="0"/>
              <a:t> de la CDPD, </a:t>
            </a:r>
            <a:r>
              <a:rPr lang="es-ES" dirty="0" err="1"/>
              <a:t>quin</a:t>
            </a:r>
            <a:r>
              <a:rPr lang="es-ES" dirty="0"/>
              <a:t> seria </a:t>
            </a:r>
            <a:r>
              <a:rPr lang="es-ES" dirty="0" err="1"/>
              <a:t>l’impacte</a:t>
            </a:r>
            <a:r>
              <a:rPr lang="es-ES" dirty="0"/>
              <a:t> </a:t>
            </a:r>
            <a:r>
              <a:rPr lang="es-ES" dirty="0" err="1"/>
              <a:t>positiu</a:t>
            </a:r>
            <a:r>
              <a:rPr lang="es-ES" dirty="0"/>
              <a:t> </a:t>
            </a:r>
            <a:r>
              <a:rPr lang="es-ES" dirty="0" err="1"/>
              <a:t>d’aquestes</a:t>
            </a:r>
            <a:r>
              <a:rPr lang="es-ES" dirty="0"/>
              <a:t> </a:t>
            </a:r>
            <a:r>
              <a:rPr lang="es-ES" dirty="0" err="1"/>
              <a:t>accions</a:t>
            </a:r>
            <a:r>
              <a:rPr lang="es-ES" dirty="0"/>
              <a:t> per </a:t>
            </a:r>
            <a:r>
              <a:rPr lang="es-ES" dirty="0" err="1"/>
              <a:t>als</a:t>
            </a:r>
            <a:r>
              <a:rPr lang="es-ES" dirty="0"/>
              <a:t> </a:t>
            </a:r>
            <a:r>
              <a:rPr lang="es-ES" dirty="0" err="1"/>
              <a:t>grups</a:t>
            </a:r>
            <a:r>
              <a:rPr lang="es-ES" dirty="0"/>
              <a:t> </a:t>
            </a:r>
            <a:r>
              <a:rPr lang="es-ES" dirty="0" err="1"/>
              <a:t>següents</a:t>
            </a:r>
            <a:r>
              <a:rPr lang="es-ES" dirty="0"/>
              <a:t>:  </a:t>
            </a:r>
          </a:p>
          <a:p>
            <a:pPr lvl="2" algn="just"/>
            <a:r>
              <a:rPr lang="es-ES" sz="2200" dirty="0"/>
              <a:t>persones </a:t>
            </a:r>
            <a:r>
              <a:rPr lang="es-ES" sz="2200" dirty="0" err="1"/>
              <a:t>amb</a:t>
            </a:r>
            <a:r>
              <a:rPr lang="es-ES" sz="2200" dirty="0"/>
              <a:t> </a:t>
            </a:r>
            <a:r>
              <a:rPr lang="es-ES" sz="2200" dirty="0" err="1"/>
              <a:t>discapacitat</a:t>
            </a:r>
            <a:r>
              <a:rPr lang="es-ES" sz="2200" dirty="0"/>
              <a:t> psicosocial, </a:t>
            </a:r>
            <a:r>
              <a:rPr lang="es-ES" sz="2200" dirty="0" err="1"/>
              <a:t>intel·lectual</a:t>
            </a:r>
            <a:r>
              <a:rPr lang="es-ES" sz="2200" dirty="0"/>
              <a:t> o cognitiva; </a:t>
            </a:r>
          </a:p>
          <a:p>
            <a:pPr lvl="2" algn="just"/>
            <a:r>
              <a:rPr lang="es-ES" sz="2200" dirty="0" err="1"/>
              <a:t>professionals</a:t>
            </a:r>
            <a:r>
              <a:rPr lang="es-ES" sz="2200" dirty="0"/>
              <a:t> de la </a:t>
            </a:r>
            <a:r>
              <a:rPr lang="es-ES" sz="2200" dirty="0" err="1"/>
              <a:t>salut</a:t>
            </a:r>
            <a:r>
              <a:rPr lang="es-ES" sz="2200" dirty="0"/>
              <a:t> mental i </a:t>
            </a:r>
            <a:r>
              <a:rPr lang="es-ES" sz="2200" dirty="0" err="1"/>
              <a:t>altres</a:t>
            </a:r>
            <a:r>
              <a:rPr lang="es-ES" sz="2200" dirty="0"/>
              <a:t> </a:t>
            </a:r>
            <a:r>
              <a:rPr lang="es-ES" sz="2200" dirty="0" err="1"/>
              <a:t>àmbits</a:t>
            </a:r>
            <a:r>
              <a:rPr lang="es-ES" sz="2200" dirty="0"/>
              <a:t>; </a:t>
            </a:r>
          </a:p>
          <a:p>
            <a:pPr lvl="2" algn="just"/>
            <a:r>
              <a:rPr lang="es-ES" sz="2200" dirty="0" err="1"/>
              <a:t>Familiars</a:t>
            </a:r>
            <a:r>
              <a:rPr lang="es-ES" sz="2200" dirty="0"/>
              <a:t> i </a:t>
            </a:r>
            <a:r>
              <a:rPr lang="es-ES" sz="2200" dirty="0" err="1"/>
              <a:t>altres</a:t>
            </a:r>
            <a:r>
              <a:rPr lang="es-ES" sz="2200" dirty="0"/>
              <a:t> </a:t>
            </a:r>
            <a:r>
              <a:rPr lang="es-ES" sz="2200" dirty="0" err="1"/>
              <a:t>cuidadors</a:t>
            </a:r>
            <a:r>
              <a:rPr lang="es-ES" sz="2200" dirty="0"/>
              <a:t>; </a:t>
            </a:r>
          </a:p>
          <a:p>
            <a:pPr lvl="2" algn="just"/>
            <a:r>
              <a:rPr lang="es-ES" sz="2200" dirty="0" err="1"/>
              <a:t>altres</a:t>
            </a:r>
            <a:r>
              <a:rPr lang="es-ES" sz="2200" dirty="0"/>
              <a:t> persones </a:t>
            </a:r>
            <a:r>
              <a:rPr lang="es-ES" sz="2200" dirty="0" err="1"/>
              <a:t>rellevants</a:t>
            </a:r>
            <a:r>
              <a:rPr lang="es-ES" sz="2200" dirty="0"/>
              <a:t> de la </a:t>
            </a:r>
            <a:r>
              <a:rPr lang="es-ES" sz="2200" dirty="0" err="1"/>
              <a:t>comunitat</a:t>
            </a:r>
            <a:r>
              <a:rPr lang="es-ES" sz="2200" dirty="0"/>
              <a:t>. </a:t>
            </a:r>
          </a:p>
          <a:p>
            <a:pPr algn="just"/>
            <a:endParaRPr lang="x-none" dirty="0"/>
          </a:p>
        </p:txBody>
      </p:sp>
      <p:sp>
        <p:nvSpPr>
          <p:cNvPr id="5" name="Title 1">
            <a:extLst>
              <a:ext uri="{FF2B5EF4-FFF2-40B4-BE49-F238E27FC236}">
                <a16:creationId xmlns:a16="http://schemas.microsoft.com/office/drawing/2014/main" id="{9397B373-D94E-4729-86F3-F7BD994E9CDE}"/>
              </a:ext>
            </a:extLst>
          </p:cNvPr>
          <p:cNvSpPr>
            <a:spLocks noGrp="1"/>
          </p:cNvSpPr>
          <p:nvPr>
            <p:ph type="title"/>
          </p:nvPr>
        </p:nvSpPr>
        <p:spPr>
          <a:xfrm>
            <a:off x="389638" y="506412"/>
            <a:ext cx="11192761" cy="617538"/>
          </a:xfrm>
        </p:spPr>
        <p:txBody>
          <a:bodyPr/>
          <a:lstStyle/>
          <a:p>
            <a:r>
              <a:rPr lang="it-IT" sz="2800" dirty="0"/>
              <a:t>Exercici 8.1: Per què m’hauria d’implicar i què canviaria? - 3</a:t>
            </a:r>
            <a:endParaRPr lang="x-none" sz="2800" dirty="0"/>
          </a:p>
        </p:txBody>
      </p:sp>
    </p:spTree>
    <p:extLst>
      <p:ext uri="{BB962C8B-B14F-4D97-AF65-F5344CB8AC3E}">
        <p14:creationId xmlns:p14="http://schemas.microsoft.com/office/powerpoint/2010/main" val="55673912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54B4E-EEBF-4A63-A64C-B5CB280047BD}"/>
              </a:ext>
            </a:extLst>
          </p:cNvPr>
          <p:cNvSpPr>
            <a:spLocks noGrp="1"/>
          </p:cNvSpPr>
          <p:nvPr>
            <p:ph type="title"/>
          </p:nvPr>
        </p:nvSpPr>
        <p:spPr>
          <a:xfrm>
            <a:off x="438150" y="506412"/>
            <a:ext cx="11150876" cy="1017588"/>
          </a:xfrm>
        </p:spPr>
        <p:txBody>
          <a:bodyPr/>
          <a:lstStyle/>
          <a:p>
            <a:r>
              <a:rPr lang="fr-FR" sz="2800" dirty="0" err="1"/>
              <a:t>Exercici</a:t>
            </a:r>
            <a:r>
              <a:rPr lang="fr-FR" sz="2800" dirty="0"/>
              <a:t> 8.2: </a:t>
            </a:r>
            <a:r>
              <a:rPr lang="fr-FR" sz="2800" dirty="0" err="1"/>
              <a:t>Actuar</a:t>
            </a:r>
            <a:r>
              <a:rPr lang="fr-FR" sz="2800" dirty="0"/>
              <a:t> per </a:t>
            </a:r>
            <a:r>
              <a:rPr lang="fr-FR" sz="2800" dirty="0" err="1"/>
              <a:t>promoure</a:t>
            </a:r>
            <a:r>
              <a:rPr lang="fr-FR" sz="2800" dirty="0"/>
              <a:t> els </a:t>
            </a:r>
            <a:r>
              <a:rPr lang="fr-FR" sz="2800" dirty="0" err="1"/>
              <a:t>drets</a:t>
            </a:r>
            <a:r>
              <a:rPr lang="fr-FR" sz="2800" dirty="0"/>
              <a:t> que </a:t>
            </a:r>
            <a:r>
              <a:rPr lang="fr-FR" sz="2800" dirty="0" err="1"/>
              <a:t>recull</a:t>
            </a:r>
            <a:r>
              <a:rPr lang="fr-FR" sz="2800" dirty="0"/>
              <a:t> la CDPD - 1 </a:t>
            </a:r>
            <a:endParaRPr lang="x-none" sz="2800" dirty="0"/>
          </a:p>
        </p:txBody>
      </p:sp>
      <p:sp>
        <p:nvSpPr>
          <p:cNvPr id="3" name="Content Placeholder 2">
            <a:extLst>
              <a:ext uri="{FF2B5EF4-FFF2-40B4-BE49-F238E27FC236}">
                <a16:creationId xmlns:a16="http://schemas.microsoft.com/office/drawing/2014/main" id="{636D900C-DEC4-417E-A23B-25C472DC96C1}"/>
              </a:ext>
            </a:extLst>
          </p:cNvPr>
          <p:cNvSpPr>
            <a:spLocks noGrp="1"/>
          </p:cNvSpPr>
          <p:nvPr>
            <p:ph idx="1"/>
          </p:nvPr>
        </p:nvSpPr>
        <p:spPr/>
        <p:txBody>
          <a:bodyPr/>
          <a:lstStyle/>
          <a:p>
            <a:pPr lvl="0"/>
            <a:endParaRPr lang="en-GB" dirty="0"/>
          </a:p>
          <a:p>
            <a:pPr marL="0" lvl="0" indent="0" algn="ctr">
              <a:buNone/>
            </a:pPr>
            <a:r>
              <a:rPr lang="es-ES" sz="2500" b="1" i="1" dirty="0" err="1"/>
              <a:t>Quines</a:t>
            </a:r>
            <a:r>
              <a:rPr lang="es-ES" sz="2500" b="1" i="1" dirty="0"/>
              <a:t> </a:t>
            </a:r>
            <a:r>
              <a:rPr lang="es-ES" sz="2500" b="1" i="1" dirty="0" err="1"/>
              <a:t>accions</a:t>
            </a:r>
            <a:r>
              <a:rPr lang="es-ES" sz="2500" b="1" i="1" dirty="0"/>
              <a:t> </a:t>
            </a:r>
            <a:r>
              <a:rPr lang="es-ES" sz="2500" b="1" i="1" dirty="0" err="1"/>
              <a:t>podeu</a:t>
            </a:r>
            <a:r>
              <a:rPr lang="es-ES" sz="2500" b="1" i="1" dirty="0"/>
              <a:t> </a:t>
            </a:r>
            <a:r>
              <a:rPr lang="es-ES" sz="2500" b="1" i="1" dirty="0" err="1"/>
              <a:t>fer</a:t>
            </a:r>
            <a:r>
              <a:rPr lang="es-ES" sz="2500" b="1" i="1" dirty="0"/>
              <a:t> </a:t>
            </a:r>
            <a:r>
              <a:rPr lang="es-ES" sz="2500" b="1" i="1" dirty="0" err="1"/>
              <a:t>vosaltres</a:t>
            </a:r>
            <a:r>
              <a:rPr lang="es-ES" sz="2500" b="1" i="1" dirty="0"/>
              <a:t> per </a:t>
            </a:r>
            <a:r>
              <a:rPr lang="es-ES" sz="2500" b="1" i="1" dirty="0" err="1"/>
              <a:t>protegir</a:t>
            </a:r>
            <a:r>
              <a:rPr lang="es-ES" sz="2500" b="1" i="1" dirty="0"/>
              <a:t> </a:t>
            </a:r>
            <a:r>
              <a:rPr lang="es-ES" sz="2500" b="1" i="1" dirty="0" err="1"/>
              <a:t>aquest</a:t>
            </a:r>
            <a:r>
              <a:rPr lang="es-ES" sz="2500" b="1" i="1" dirty="0"/>
              <a:t> </a:t>
            </a:r>
            <a:r>
              <a:rPr lang="es-ES" sz="2500" b="1" i="1" dirty="0" err="1"/>
              <a:t>dret</a:t>
            </a:r>
            <a:r>
              <a:rPr lang="es-ES" sz="2500" b="1" i="1" dirty="0"/>
              <a:t> que </a:t>
            </a:r>
            <a:r>
              <a:rPr lang="es-ES" sz="2500" b="1" i="1" dirty="0" err="1"/>
              <a:t>recull</a:t>
            </a:r>
            <a:r>
              <a:rPr lang="es-ES" sz="2500" b="1" i="1" dirty="0"/>
              <a:t> la CDPD? </a:t>
            </a:r>
            <a:endParaRPr lang="x-none" dirty="0"/>
          </a:p>
        </p:txBody>
      </p:sp>
    </p:spTree>
    <p:extLst>
      <p:ext uri="{BB962C8B-B14F-4D97-AF65-F5344CB8AC3E}">
        <p14:creationId xmlns:p14="http://schemas.microsoft.com/office/powerpoint/2010/main" val="4125851541"/>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6EC3842D-DD94-EB4F-9917-B082BBD30F52}"/>
              </a:ext>
            </a:extLst>
          </p:cNvPr>
          <p:cNvGraphicFramePr/>
          <p:nvPr>
            <p:extLst>
              <p:ext uri="{D42A27DB-BD31-4B8C-83A1-F6EECF244321}">
                <p14:modId xmlns:p14="http://schemas.microsoft.com/office/powerpoint/2010/main" val="2786460070"/>
              </p:ext>
            </p:extLst>
          </p:nvPr>
        </p:nvGraphicFramePr>
        <p:xfrm>
          <a:off x="115747" y="1091195"/>
          <a:ext cx="1186405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a:extLst>
              <a:ext uri="{FF2B5EF4-FFF2-40B4-BE49-F238E27FC236}">
                <a16:creationId xmlns:a16="http://schemas.microsoft.com/office/drawing/2014/main" id="{26354B4E-EEBF-4A63-A64C-B5CB280047BD}"/>
              </a:ext>
            </a:extLst>
          </p:cNvPr>
          <p:cNvSpPr>
            <a:spLocks noGrp="1"/>
          </p:cNvSpPr>
          <p:nvPr>
            <p:ph type="title"/>
          </p:nvPr>
        </p:nvSpPr>
        <p:spPr>
          <a:xfrm>
            <a:off x="438149" y="495780"/>
            <a:ext cx="11190633" cy="1017588"/>
          </a:xfrm>
        </p:spPr>
        <p:txBody>
          <a:bodyPr/>
          <a:lstStyle/>
          <a:p>
            <a:r>
              <a:rPr lang="fr-FR" sz="2800" dirty="0" err="1"/>
              <a:t>Exercici</a:t>
            </a:r>
            <a:r>
              <a:rPr lang="fr-FR" sz="2800" dirty="0"/>
              <a:t> 8.2: </a:t>
            </a:r>
            <a:r>
              <a:rPr lang="fr-FR" sz="2800" dirty="0" err="1"/>
              <a:t>Actuar</a:t>
            </a:r>
            <a:r>
              <a:rPr lang="fr-FR" sz="2800" dirty="0"/>
              <a:t> per </a:t>
            </a:r>
            <a:r>
              <a:rPr lang="fr-FR" sz="2800" dirty="0" err="1"/>
              <a:t>promoure</a:t>
            </a:r>
            <a:r>
              <a:rPr lang="fr-FR" sz="2800" dirty="0"/>
              <a:t> els </a:t>
            </a:r>
            <a:r>
              <a:rPr lang="fr-FR" sz="2800" dirty="0" err="1"/>
              <a:t>drets</a:t>
            </a:r>
            <a:r>
              <a:rPr lang="fr-FR" sz="2800" dirty="0"/>
              <a:t> que </a:t>
            </a:r>
            <a:r>
              <a:rPr lang="fr-FR" sz="2800" dirty="0" err="1"/>
              <a:t>recull</a:t>
            </a:r>
            <a:r>
              <a:rPr lang="fr-FR" sz="2800" dirty="0"/>
              <a:t> la CDPD - 2</a:t>
            </a:r>
            <a:endParaRPr lang="x-none" sz="2800" dirty="0"/>
          </a:p>
        </p:txBody>
      </p:sp>
    </p:spTree>
    <p:extLst>
      <p:ext uri="{BB962C8B-B14F-4D97-AF65-F5344CB8AC3E}">
        <p14:creationId xmlns:p14="http://schemas.microsoft.com/office/powerpoint/2010/main" val="4016268408"/>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47EA0-0CDD-4C1A-8378-A5B73DFF75A5}"/>
              </a:ext>
            </a:extLst>
          </p:cNvPr>
          <p:cNvSpPr>
            <a:spLocks noGrp="1"/>
          </p:cNvSpPr>
          <p:nvPr>
            <p:ph type="title"/>
          </p:nvPr>
        </p:nvSpPr>
        <p:spPr/>
        <p:txBody>
          <a:bodyPr/>
          <a:lstStyle/>
          <a:p>
            <a:r>
              <a:rPr lang="en-US" sz="2800" dirty="0" err="1"/>
              <a:t>Finalització</a:t>
            </a:r>
            <a:r>
              <a:rPr lang="en-US" sz="2800" dirty="0"/>
              <a:t> de la </a:t>
            </a:r>
            <a:r>
              <a:rPr lang="en-US" sz="2800" dirty="0" err="1"/>
              <a:t>formació</a:t>
            </a:r>
            <a:r>
              <a:rPr lang="en-US" sz="2800" dirty="0"/>
              <a:t> </a:t>
            </a:r>
            <a:endParaRPr lang="x-none" sz="2800" dirty="0"/>
          </a:p>
        </p:txBody>
      </p:sp>
      <p:sp>
        <p:nvSpPr>
          <p:cNvPr id="3" name="Content Placeholder 2">
            <a:extLst>
              <a:ext uri="{FF2B5EF4-FFF2-40B4-BE49-F238E27FC236}">
                <a16:creationId xmlns:a16="http://schemas.microsoft.com/office/drawing/2014/main" id="{5484A8CB-D07C-4444-BBC3-AD6207E2CB73}"/>
              </a:ext>
            </a:extLst>
          </p:cNvPr>
          <p:cNvSpPr>
            <a:spLocks noGrp="1"/>
          </p:cNvSpPr>
          <p:nvPr>
            <p:ph idx="1"/>
          </p:nvPr>
        </p:nvSpPr>
        <p:spPr/>
        <p:txBody>
          <a:bodyPr/>
          <a:lstStyle/>
          <a:p>
            <a:endParaRPr lang="en-US" dirty="0"/>
          </a:p>
          <a:p>
            <a:pPr marL="0" indent="0" algn="ctr">
              <a:buNone/>
            </a:pPr>
            <a:r>
              <a:rPr lang="es-ES" sz="2500" b="1" i="1" dirty="0" err="1"/>
              <a:t>Quins</a:t>
            </a:r>
            <a:r>
              <a:rPr lang="es-ES" sz="2500" b="1" i="1" dirty="0"/>
              <a:t> </a:t>
            </a:r>
            <a:r>
              <a:rPr lang="es-ES" sz="2500" b="1" i="1" dirty="0" err="1"/>
              <a:t>són</a:t>
            </a:r>
            <a:r>
              <a:rPr lang="es-ES" sz="2500" b="1" i="1" dirty="0"/>
              <a:t> </a:t>
            </a:r>
            <a:r>
              <a:rPr lang="es-ES" sz="2500" b="1" i="1" dirty="0" err="1"/>
              <a:t>els</a:t>
            </a:r>
            <a:r>
              <a:rPr lang="es-ES" sz="2500" b="1" i="1" dirty="0"/>
              <a:t> </a:t>
            </a:r>
            <a:r>
              <a:rPr lang="es-ES" sz="2500" b="1" i="1" dirty="0" err="1"/>
              <a:t>punts</a:t>
            </a:r>
            <a:r>
              <a:rPr lang="es-ES" sz="2500" b="1" i="1" dirty="0"/>
              <a:t> </a:t>
            </a:r>
            <a:r>
              <a:rPr lang="es-ES" sz="2500" b="1" i="1" dirty="0" err="1"/>
              <a:t>clau</a:t>
            </a:r>
            <a:r>
              <a:rPr lang="es-ES" sz="2500" b="1" i="1" dirty="0"/>
              <a:t> que </a:t>
            </a:r>
            <a:r>
              <a:rPr lang="es-ES" sz="2500" b="1" i="1" dirty="0" err="1"/>
              <a:t>heu</a:t>
            </a:r>
            <a:r>
              <a:rPr lang="es-ES" sz="2500" b="1" i="1" dirty="0"/>
              <a:t> </a:t>
            </a:r>
            <a:r>
              <a:rPr lang="es-ES" sz="2500" b="1" i="1" dirty="0" err="1"/>
              <a:t>aprés</a:t>
            </a:r>
            <a:r>
              <a:rPr lang="es-ES" sz="2500" b="1" i="1" dirty="0"/>
              <a:t> </a:t>
            </a:r>
            <a:r>
              <a:rPr lang="es-ES" sz="2500" b="1" i="1" dirty="0" err="1"/>
              <a:t>amb</a:t>
            </a:r>
            <a:r>
              <a:rPr lang="es-ES" sz="2500" b="1" i="1" dirty="0"/>
              <a:t> </a:t>
            </a:r>
            <a:r>
              <a:rPr lang="es-ES" sz="2500" b="1" i="1" dirty="0" err="1"/>
              <a:t>aquesta</a:t>
            </a:r>
            <a:r>
              <a:rPr lang="es-ES" sz="2500" b="1" i="1" dirty="0"/>
              <a:t> </a:t>
            </a:r>
            <a:r>
              <a:rPr lang="es-ES" sz="2500" b="1" i="1" dirty="0" err="1"/>
              <a:t>formació</a:t>
            </a:r>
            <a:r>
              <a:rPr lang="es-ES" sz="2500" b="1" i="1" dirty="0"/>
              <a:t>? </a:t>
            </a:r>
            <a:endParaRPr lang="x-none" dirty="0"/>
          </a:p>
        </p:txBody>
      </p:sp>
    </p:spTree>
    <p:extLst>
      <p:ext uri="{BB962C8B-B14F-4D97-AF65-F5344CB8AC3E}">
        <p14:creationId xmlns:p14="http://schemas.microsoft.com/office/powerpoint/2010/main" val="125096615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3B8656-8D3E-424A-BC03-1F61B070AEC0}"/>
              </a:ext>
            </a:extLst>
          </p:cNvPr>
          <p:cNvSpPr>
            <a:spLocks noGrp="1"/>
          </p:cNvSpPr>
          <p:nvPr>
            <p:ph idx="1"/>
          </p:nvPr>
        </p:nvSpPr>
        <p:spPr/>
        <p:txBody>
          <a:bodyPr/>
          <a:lstStyle/>
          <a:p>
            <a:pPr lvl="0" algn="just" fontAlgn="base"/>
            <a:r>
              <a:rPr lang="ca-ES" dirty="0"/>
              <a:t>Es poden adoptar moltes accions per combatre la discriminació i altres vulneracions dels drets humans i protegir, respectar i exercir els drets de les persones amb discapacitat. </a:t>
            </a:r>
            <a:endParaRPr lang="es-ES" dirty="0"/>
          </a:p>
          <a:p>
            <a:pPr lvl="0" algn="just" fontAlgn="base"/>
            <a:r>
              <a:rPr lang="ca-ES" dirty="0"/>
              <a:t>La CDPD és una convenció legalment vinculant clau per protegir els drets de les persones amb discapacitat, inclosos els drets de les persones amb discapacitat psicosocial, intel·lectual o cognitiva.  </a:t>
            </a:r>
            <a:endParaRPr lang="es-ES" dirty="0"/>
          </a:p>
          <a:p>
            <a:pPr lvl="0" algn="just" fontAlgn="base"/>
            <a:r>
              <a:rPr lang="ca-ES" dirty="0"/>
              <a:t>Tothom pot tenir un paper important a l’hora de garantir que els drets de les persones amb discapacitat psicosocial i intel·lectual es respecten, es protegeixen i s’exerceixen. </a:t>
            </a:r>
            <a:endParaRPr lang="es-ES" dirty="0"/>
          </a:p>
          <a:p>
            <a:pPr algn="just"/>
            <a:endParaRPr lang="x-none" dirty="0"/>
          </a:p>
        </p:txBody>
      </p:sp>
      <p:sp>
        <p:nvSpPr>
          <p:cNvPr id="6" name="Text Placeholder 5">
            <a:extLst>
              <a:ext uri="{FF2B5EF4-FFF2-40B4-BE49-F238E27FC236}">
                <a16:creationId xmlns:a16="http://schemas.microsoft.com/office/drawing/2014/main" id="{8E37647F-DF86-1F46-8C6C-E1059EDBC7B7}"/>
              </a:ext>
            </a:extLst>
          </p:cNvPr>
          <p:cNvSpPr>
            <a:spLocks noGrp="1"/>
          </p:cNvSpPr>
          <p:nvPr>
            <p:ph type="body" sz="quarter" idx="13"/>
          </p:nvPr>
        </p:nvSpPr>
        <p:spPr/>
        <p:txBody>
          <a:bodyPr/>
          <a:lstStyle/>
          <a:p>
            <a:r>
              <a:rPr lang="ca-ES" dirty="0"/>
              <a:t>Missatges per recordar </a:t>
            </a:r>
            <a:endParaRPr lang="es-ES" dirty="0"/>
          </a:p>
        </p:txBody>
      </p:sp>
      <p:sp>
        <p:nvSpPr>
          <p:cNvPr id="7" name="Title 1">
            <a:extLst>
              <a:ext uri="{FF2B5EF4-FFF2-40B4-BE49-F238E27FC236}">
                <a16:creationId xmlns:a16="http://schemas.microsoft.com/office/drawing/2014/main" id="{60447EA0-0CDD-4C1A-8378-A5B73DFF75A5}"/>
              </a:ext>
            </a:extLst>
          </p:cNvPr>
          <p:cNvSpPr>
            <a:spLocks noGrp="1"/>
          </p:cNvSpPr>
          <p:nvPr>
            <p:ph type="title"/>
          </p:nvPr>
        </p:nvSpPr>
        <p:spPr>
          <a:xfrm>
            <a:off x="389639" y="506412"/>
            <a:ext cx="9792000" cy="432000"/>
          </a:xfrm>
        </p:spPr>
        <p:txBody>
          <a:bodyPr/>
          <a:lstStyle/>
          <a:p>
            <a:r>
              <a:rPr lang="en-US" sz="2800" dirty="0" err="1"/>
              <a:t>Finalització</a:t>
            </a:r>
            <a:r>
              <a:rPr lang="en-US" sz="2800" dirty="0"/>
              <a:t> de la </a:t>
            </a:r>
            <a:r>
              <a:rPr lang="en-US" sz="2800" dirty="0" err="1"/>
              <a:t>formació</a:t>
            </a:r>
            <a:r>
              <a:rPr lang="en-US" sz="2800" dirty="0"/>
              <a:t> </a:t>
            </a:r>
            <a:endParaRPr lang="x-none" sz="2800" dirty="0"/>
          </a:p>
        </p:txBody>
      </p:sp>
    </p:spTree>
    <p:extLst>
      <p:ext uri="{BB962C8B-B14F-4D97-AF65-F5344CB8AC3E}">
        <p14:creationId xmlns:p14="http://schemas.microsoft.com/office/powerpoint/2010/main" val="253554256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8E1532-5FBB-4BC2-8AF0-F7770504A975}"/>
              </a:ext>
            </a:extLst>
          </p:cNvPr>
          <p:cNvSpPr>
            <a:spLocks noGrp="1"/>
          </p:cNvSpPr>
          <p:nvPr>
            <p:ph type="sldNum" sz="quarter" idx="12"/>
          </p:nvPr>
        </p:nvSpPr>
        <p:spPr/>
        <p:txBody>
          <a:bodyPr/>
          <a:lstStyle/>
          <a:p>
            <a:endParaRPr lang="en-US" dirty="0"/>
          </a:p>
        </p:txBody>
      </p:sp>
      <p:sp>
        <p:nvSpPr>
          <p:cNvPr id="5" name="Title 4">
            <a:extLst>
              <a:ext uri="{FF2B5EF4-FFF2-40B4-BE49-F238E27FC236}">
                <a16:creationId xmlns:a16="http://schemas.microsoft.com/office/drawing/2014/main" id="{37E5D594-0227-4A58-95CF-6089CF326135}"/>
              </a:ext>
            </a:extLst>
          </p:cNvPr>
          <p:cNvSpPr>
            <a:spLocks noGrp="1"/>
          </p:cNvSpPr>
          <p:nvPr>
            <p:ph type="title"/>
          </p:nvPr>
        </p:nvSpPr>
        <p:spPr/>
        <p:txBody>
          <a:bodyPr/>
          <a:lstStyle/>
          <a:p>
            <a:r>
              <a:rPr lang="en-US" dirty="0" err="1"/>
              <a:t>Reconeixements</a:t>
            </a:r>
            <a:endParaRPr lang="en-US" dirty="0"/>
          </a:p>
        </p:txBody>
      </p:sp>
    </p:spTree>
    <p:extLst>
      <p:ext uri="{BB962C8B-B14F-4D97-AF65-F5344CB8AC3E}">
        <p14:creationId xmlns:p14="http://schemas.microsoft.com/office/powerpoint/2010/main" val="3471903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1ADCB7-00A7-1045-9FD0-E742A541AE4B}"/>
              </a:ext>
            </a:extLst>
          </p:cNvPr>
          <p:cNvSpPr>
            <a:spLocks noGrp="1"/>
          </p:cNvSpPr>
          <p:nvPr>
            <p:ph type="sldNum" sz="quarter" idx="4294967295"/>
          </p:nvPr>
        </p:nvSpPr>
        <p:spPr>
          <a:xfrm>
            <a:off x="10034587" y="6623100"/>
            <a:ext cx="1648619" cy="216000"/>
          </a:xfrm>
        </p:spPr>
        <p:txBody>
          <a:bodyPr/>
          <a:lstStyle/>
          <a:p>
            <a:fld id="{04260D4A-DEC1-45DD-8AB2-A3349BAAA59E}" type="slidenum">
              <a:rPr lang="en-US" smtClean="0"/>
              <a:pPr/>
              <a:t>17</a:t>
            </a:fld>
            <a:endParaRPr lang="en-US"/>
          </a:p>
        </p:txBody>
      </p:sp>
      <p:sp>
        <p:nvSpPr>
          <p:cNvPr id="4" name="Content Placeholder 3">
            <a:extLst>
              <a:ext uri="{FF2B5EF4-FFF2-40B4-BE49-F238E27FC236}">
                <a16:creationId xmlns:a16="http://schemas.microsoft.com/office/drawing/2014/main" id="{C0A30A07-91C2-E843-8AEA-72663A5480C8}"/>
              </a:ext>
            </a:extLst>
          </p:cNvPr>
          <p:cNvSpPr>
            <a:spLocks noGrp="1"/>
          </p:cNvSpPr>
          <p:nvPr>
            <p:ph sz="quarter" idx="14"/>
          </p:nvPr>
        </p:nvSpPr>
        <p:spPr/>
        <p:txBody>
          <a:bodyPr/>
          <a:lstStyle/>
          <a:p>
            <a:pPr marL="0" indent="0" algn="ctr">
              <a:buNone/>
            </a:pPr>
            <a:endParaRPr lang="en-US" sz="2500" b="1" i="1" dirty="0"/>
          </a:p>
          <a:p>
            <a:pPr marL="0" indent="0" algn="ctr">
              <a:buNone/>
            </a:pPr>
            <a:endParaRPr lang="en-US" sz="2500" b="1" i="1" dirty="0"/>
          </a:p>
          <a:p>
            <a:pPr marL="0" indent="0" algn="ctr">
              <a:buNone/>
            </a:pPr>
            <a:r>
              <a:rPr lang="es-ES" sz="2500" b="1" i="1" dirty="0" err="1"/>
              <a:t>Com</a:t>
            </a:r>
            <a:r>
              <a:rPr lang="es-ES" sz="2500" b="1" i="1" dirty="0"/>
              <a:t> </a:t>
            </a:r>
            <a:r>
              <a:rPr lang="es-ES" sz="2500" b="1" i="1" dirty="0" err="1"/>
              <a:t>acostuma</a:t>
            </a:r>
            <a:r>
              <a:rPr lang="es-ES" sz="2500" b="1" i="1" dirty="0"/>
              <a:t> a </a:t>
            </a:r>
            <a:r>
              <a:rPr lang="es-ES" sz="2500" b="1" i="1" dirty="0" err="1"/>
              <a:t>percebre</a:t>
            </a:r>
            <a:r>
              <a:rPr lang="es-ES" sz="2500" b="1" i="1" dirty="0"/>
              <a:t> la </a:t>
            </a:r>
            <a:r>
              <a:rPr lang="es-ES" sz="2500" b="1" i="1" dirty="0" err="1"/>
              <a:t>societat</a:t>
            </a:r>
            <a:r>
              <a:rPr lang="es-ES" sz="2500" b="1" i="1" dirty="0"/>
              <a:t> a les persones </a:t>
            </a:r>
            <a:r>
              <a:rPr lang="es-ES" sz="2500" b="1" i="1" dirty="0" err="1"/>
              <a:t>amb</a:t>
            </a:r>
            <a:r>
              <a:rPr lang="es-ES" sz="2500" b="1" i="1" dirty="0"/>
              <a:t> </a:t>
            </a:r>
            <a:r>
              <a:rPr lang="es-ES" sz="2500" b="1" i="1" dirty="0" err="1"/>
              <a:t>discapacitat</a:t>
            </a:r>
            <a:r>
              <a:rPr lang="es-ES" sz="2500" b="1" i="1" dirty="0"/>
              <a:t> psicosocial, </a:t>
            </a:r>
            <a:r>
              <a:rPr lang="es-ES" sz="2500" b="1" i="1" dirty="0" err="1"/>
              <a:t>intel·lectual</a:t>
            </a:r>
            <a:r>
              <a:rPr lang="es-ES" sz="2500" b="1" i="1" dirty="0"/>
              <a:t> o cognitiva? </a:t>
            </a:r>
            <a:endParaRPr lang="en-US" sz="2500" b="1" i="1" dirty="0"/>
          </a:p>
        </p:txBody>
      </p:sp>
      <p:sp>
        <p:nvSpPr>
          <p:cNvPr id="6" name="Title 4">
            <a:extLst>
              <a:ext uri="{FF2B5EF4-FFF2-40B4-BE49-F238E27FC236}">
                <a16:creationId xmlns:a16="http://schemas.microsoft.com/office/drawing/2014/main" id="{F921D2CD-98A1-EF41-9072-D0FC458003E5}"/>
              </a:ext>
            </a:extLst>
          </p:cNvPr>
          <p:cNvSpPr>
            <a:spLocks noGrp="1"/>
          </p:cNvSpPr>
          <p:nvPr>
            <p:ph type="title"/>
          </p:nvPr>
        </p:nvSpPr>
        <p:spPr>
          <a:xfrm>
            <a:off x="392906" y="506412"/>
            <a:ext cx="9792000" cy="432000"/>
          </a:xfrm>
        </p:spPr>
        <p:txBody>
          <a:bodyPr/>
          <a:lstStyle/>
          <a:p>
            <a:r>
              <a:rPr lang="pt-BR" sz="2800" dirty="0" err="1"/>
              <a:t>Exercici</a:t>
            </a:r>
            <a:r>
              <a:rPr lang="pt-BR" sz="2800" dirty="0"/>
              <a:t> 1.2: </a:t>
            </a:r>
            <a:r>
              <a:rPr lang="pt-BR" sz="2800" dirty="0" err="1"/>
              <a:t>Debat</a:t>
            </a:r>
            <a:r>
              <a:rPr lang="pt-BR" sz="2800" dirty="0"/>
              <a:t> – </a:t>
            </a:r>
            <a:r>
              <a:rPr lang="pt-BR" sz="2800" dirty="0" err="1"/>
              <a:t>Jo</a:t>
            </a:r>
            <a:r>
              <a:rPr lang="pt-BR" sz="2800" dirty="0"/>
              <a:t> no </a:t>
            </a:r>
            <a:r>
              <a:rPr lang="pt-BR" sz="2800" dirty="0" err="1"/>
              <a:t>soc</a:t>
            </a:r>
            <a:r>
              <a:rPr lang="pt-BR" sz="2800" dirty="0"/>
              <a:t> </a:t>
            </a:r>
            <a:r>
              <a:rPr lang="pt-BR" sz="2800" dirty="0" err="1"/>
              <a:t>així</a:t>
            </a:r>
            <a:r>
              <a:rPr lang="pt-BR" sz="2800" dirty="0"/>
              <a:t>! </a:t>
            </a:r>
            <a:r>
              <a:rPr lang="en-US" sz="2800" dirty="0"/>
              <a:t>- 3</a:t>
            </a:r>
          </a:p>
        </p:txBody>
      </p:sp>
    </p:spTree>
    <p:extLst>
      <p:ext uri="{BB962C8B-B14F-4D97-AF65-F5344CB8AC3E}">
        <p14:creationId xmlns:p14="http://schemas.microsoft.com/office/powerpoint/2010/main" val="2080269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5D2234-2172-8D41-B6AB-7134D66C48C3}"/>
              </a:ext>
            </a:extLst>
          </p:cNvPr>
          <p:cNvSpPr>
            <a:spLocks noGrp="1"/>
          </p:cNvSpPr>
          <p:nvPr>
            <p:ph type="sldNum" sz="quarter" idx="4294967295"/>
          </p:nvPr>
        </p:nvSpPr>
        <p:spPr>
          <a:xfrm>
            <a:off x="10034587" y="6623100"/>
            <a:ext cx="1648619" cy="216000"/>
          </a:xfrm>
        </p:spPr>
        <p:txBody>
          <a:bodyPr/>
          <a:lstStyle/>
          <a:p>
            <a:fld id="{04260D4A-DEC1-45DD-8AB2-A3349BAAA59E}" type="slidenum">
              <a:rPr lang="en-US" smtClean="0"/>
              <a:pPr/>
              <a:t>18</a:t>
            </a:fld>
            <a:endParaRPr lang="en-US"/>
          </a:p>
        </p:txBody>
      </p:sp>
      <p:sp>
        <p:nvSpPr>
          <p:cNvPr id="4" name="Content Placeholder 3">
            <a:extLst>
              <a:ext uri="{FF2B5EF4-FFF2-40B4-BE49-F238E27FC236}">
                <a16:creationId xmlns:a16="http://schemas.microsoft.com/office/drawing/2014/main" id="{9B1A04FF-0F53-4649-B10A-40A076B7C8C6}"/>
              </a:ext>
            </a:extLst>
          </p:cNvPr>
          <p:cNvSpPr>
            <a:spLocks noGrp="1"/>
          </p:cNvSpPr>
          <p:nvPr>
            <p:ph sz="quarter" idx="14"/>
          </p:nvPr>
        </p:nvSpPr>
        <p:spPr/>
        <p:txBody>
          <a:bodyPr/>
          <a:lstStyle/>
          <a:p>
            <a:pPr marL="0" indent="0" algn="ctr">
              <a:buNone/>
            </a:pPr>
            <a:endParaRPr lang="en-US" sz="2400" b="1" i="1" dirty="0"/>
          </a:p>
          <a:p>
            <a:pPr marL="0" indent="0" algn="ctr">
              <a:buNone/>
            </a:pPr>
            <a:endParaRPr lang="en-US" sz="2400" b="1" i="1" dirty="0"/>
          </a:p>
          <a:p>
            <a:pPr marL="0" indent="0" algn="ctr">
              <a:buNone/>
            </a:pPr>
            <a:r>
              <a:rPr lang="es-ES" sz="2500" b="1" i="1" dirty="0" err="1"/>
              <a:t>Quines</a:t>
            </a:r>
            <a:r>
              <a:rPr lang="es-ES" sz="2500" b="1" i="1" dirty="0"/>
              <a:t> </a:t>
            </a:r>
            <a:r>
              <a:rPr lang="es-ES" sz="2500" b="1" i="1" dirty="0" err="1"/>
              <a:t>són</a:t>
            </a:r>
            <a:r>
              <a:rPr lang="es-ES" sz="2500" b="1" i="1" dirty="0"/>
              <a:t> </a:t>
            </a:r>
            <a:r>
              <a:rPr lang="es-ES" sz="2500" b="1" i="1" dirty="0" err="1"/>
              <a:t>algunes</a:t>
            </a:r>
            <a:r>
              <a:rPr lang="es-ES" sz="2500" b="1" i="1" dirty="0"/>
              <a:t> de les etiquetes </a:t>
            </a:r>
            <a:r>
              <a:rPr lang="es-ES" sz="2500" b="1" i="1" dirty="0" err="1"/>
              <a:t>habituals</a:t>
            </a:r>
            <a:r>
              <a:rPr lang="es-ES" sz="2500" b="1" i="1" dirty="0"/>
              <a:t> o </a:t>
            </a:r>
            <a:r>
              <a:rPr lang="es-ES" sz="2500" b="1" i="1" dirty="0" err="1"/>
              <a:t>paraules</a:t>
            </a:r>
            <a:r>
              <a:rPr lang="es-ES" sz="2500" b="1" i="1" dirty="0"/>
              <a:t> </a:t>
            </a:r>
            <a:r>
              <a:rPr lang="es-ES" sz="2500" b="1" i="1" dirty="0" err="1"/>
              <a:t>ofensives</a:t>
            </a:r>
            <a:r>
              <a:rPr lang="es-ES" sz="2500" b="1" i="1" dirty="0"/>
              <a:t> que es fan servir en </a:t>
            </a:r>
            <a:r>
              <a:rPr lang="es-ES" sz="2500" b="1" i="1" dirty="0" err="1"/>
              <a:t>relació</a:t>
            </a:r>
            <a:r>
              <a:rPr lang="es-ES" sz="2500" b="1" i="1" dirty="0"/>
              <a:t> </a:t>
            </a:r>
            <a:r>
              <a:rPr lang="es-ES" sz="2500" b="1" i="1" dirty="0" err="1"/>
              <a:t>amb</a:t>
            </a:r>
            <a:r>
              <a:rPr lang="es-ES" sz="2500" b="1" i="1" dirty="0"/>
              <a:t> les persones </a:t>
            </a:r>
            <a:r>
              <a:rPr lang="es-ES" sz="2500" b="1" i="1" dirty="0" err="1"/>
              <a:t>amb</a:t>
            </a:r>
            <a:r>
              <a:rPr lang="es-ES" sz="2500" b="1" i="1" dirty="0"/>
              <a:t> </a:t>
            </a:r>
            <a:r>
              <a:rPr lang="es-ES" sz="2500" b="1" i="1" dirty="0" err="1"/>
              <a:t>discapacitat</a:t>
            </a:r>
            <a:r>
              <a:rPr lang="es-ES" sz="2500" b="1" i="1" dirty="0"/>
              <a:t> psicosocial, </a:t>
            </a:r>
            <a:r>
              <a:rPr lang="es-ES" sz="2500" b="1" i="1" dirty="0" err="1"/>
              <a:t>intel·lectual</a:t>
            </a:r>
            <a:r>
              <a:rPr lang="es-ES" sz="2500" b="1" i="1" dirty="0"/>
              <a:t> o cognitiva? </a:t>
            </a:r>
            <a:endParaRPr lang="en-US" dirty="0"/>
          </a:p>
        </p:txBody>
      </p:sp>
      <p:sp>
        <p:nvSpPr>
          <p:cNvPr id="6" name="Title 4">
            <a:extLst>
              <a:ext uri="{FF2B5EF4-FFF2-40B4-BE49-F238E27FC236}">
                <a16:creationId xmlns:a16="http://schemas.microsoft.com/office/drawing/2014/main" id="{F921D2CD-98A1-EF41-9072-D0FC458003E5}"/>
              </a:ext>
            </a:extLst>
          </p:cNvPr>
          <p:cNvSpPr>
            <a:spLocks noGrp="1"/>
          </p:cNvSpPr>
          <p:nvPr>
            <p:ph type="title"/>
          </p:nvPr>
        </p:nvSpPr>
        <p:spPr>
          <a:xfrm>
            <a:off x="392906" y="506412"/>
            <a:ext cx="9792000" cy="432000"/>
          </a:xfrm>
        </p:spPr>
        <p:txBody>
          <a:bodyPr/>
          <a:lstStyle/>
          <a:p>
            <a:r>
              <a:rPr lang="pt-BR" sz="2800" dirty="0" err="1"/>
              <a:t>Exercici</a:t>
            </a:r>
            <a:r>
              <a:rPr lang="pt-BR" sz="2800" dirty="0"/>
              <a:t> 1.2: </a:t>
            </a:r>
            <a:r>
              <a:rPr lang="pt-BR" sz="2800" dirty="0" err="1"/>
              <a:t>Debat</a:t>
            </a:r>
            <a:r>
              <a:rPr lang="pt-BR" sz="2800" dirty="0"/>
              <a:t> – </a:t>
            </a:r>
            <a:r>
              <a:rPr lang="pt-BR" sz="2800" dirty="0" err="1"/>
              <a:t>Jo</a:t>
            </a:r>
            <a:r>
              <a:rPr lang="pt-BR" sz="2800" dirty="0"/>
              <a:t> no </a:t>
            </a:r>
            <a:r>
              <a:rPr lang="pt-BR" sz="2800" dirty="0" err="1"/>
              <a:t>soc</a:t>
            </a:r>
            <a:r>
              <a:rPr lang="pt-BR" sz="2800" dirty="0"/>
              <a:t> </a:t>
            </a:r>
            <a:r>
              <a:rPr lang="pt-BR" sz="2800" dirty="0" err="1"/>
              <a:t>així</a:t>
            </a:r>
            <a:r>
              <a:rPr lang="pt-BR" sz="2800" dirty="0"/>
              <a:t>! </a:t>
            </a:r>
            <a:r>
              <a:rPr lang="en-US" sz="2800" dirty="0"/>
              <a:t>- 4</a:t>
            </a:r>
          </a:p>
        </p:txBody>
      </p:sp>
    </p:spTree>
    <p:extLst>
      <p:ext uri="{BB962C8B-B14F-4D97-AF65-F5344CB8AC3E}">
        <p14:creationId xmlns:p14="http://schemas.microsoft.com/office/powerpoint/2010/main" val="1738988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6042F1-6693-E94F-920C-5E573083B5F1}"/>
              </a:ext>
            </a:extLst>
          </p:cNvPr>
          <p:cNvSpPr>
            <a:spLocks noGrp="1"/>
          </p:cNvSpPr>
          <p:nvPr>
            <p:ph type="sldNum" sz="quarter" idx="4294967295"/>
          </p:nvPr>
        </p:nvSpPr>
        <p:spPr>
          <a:xfrm>
            <a:off x="10034587" y="6623100"/>
            <a:ext cx="1648619" cy="216000"/>
          </a:xfrm>
        </p:spPr>
        <p:txBody>
          <a:bodyPr/>
          <a:lstStyle/>
          <a:p>
            <a:fld id="{04260D4A-DEC1-45DD-8AB2-A3349BAAA59E}" type="slidenum">
              <a:rPr lang="en-US" smtClean="0"/>
              <a:pPr/>
              <a:t>19</a:t>
            </a:fld>
            <a:endParaRPr lang="en-US"/>
          </a:p>
        </p:txBody>
      </p:sp>
      <p:sp>
        <p:nvSpPr>
          <p:cNvPr id="4" name="Content Placeholder 3">
            <a:extLst>
              <a:ext uri="{FF2B5EF4-FFF2-40B4-BE49-F238E27FC236}">
                <a16:creationId xmlns:a16="http://schemas.microsoft.com/office/drawing/2014/main" id="{D48C0F2C-45A3-6F4C-9D96-B9DBCF61B718}"/>
              </a:ext>
            </a:extLst>
          </p:cNvPr>
          <p:cNvSpPr>
            <a:spLocks noGrp="1"/>
          </p:cNvSpPr>
          <p:nvPr>
            <p:ph sz="quarter" idx="14"/>
          </p:nvPr>
        </p:nvSpPr>
        <p:spPr>
          <a:xfrm>
            <a:off x="507195" y="1176654"/>
            <a:ext cx="11174412" cy="4500000"/>
          </a:xfrm>
        </p:spPr>
        <p:txBody>
          <a:bodyPr/>
          <a:lstStyle/>
          <a:p>
            <a:pPr lvl="0">
              <a:spcAft>
                <a:spcPts val="0"/>
              </a:spcAft>
            </a:pPr>
            <a:r>
              <a:rPr lang="en-US" sz="2000" i="1" dirty="0"/>
              <a:t>The Gestalt Project (2012). Stop the stigma </a:t>
            </a:r>
            <a:r>
              <a:rPr lang="en-US" sz="2000" dirty="0"/>
              <a:t>(Mental Health Video KCM), </a:t>
            </a:r>
            <a:r>
              <a:rPr lang="en-US" sz="2000" dirty="0" err="1"/>
              <a:t>dirigit</a:t>
            </a:r>
            <a:r>
              <a:rPr lang="en-US" sz="2000" dirty="0"/>
              <a:t> per Kian Connor (4:09) </a:t>
            </a:r>
            <a:r>
              <a:rPr lang="en-US" sz="2000" dirty="0">
                <a:hlinkClick r:id="rId3"/>
              </a:rPr>
              <a:t>https://www.youtube.com/watch?v=Ol8OELgJPzw&amp;feature=youtu.be</a:t>
            </a:r>
            <a:r>
              <a:rPr lang="en-US" sz="2000" dirty="0"/>
              <a:t> </a:t>
            </a:r>
          </a:p>
          <a:p>
            <a:pPr marL="346075" lvl="2" indent="0">
              <a:spcAft>
                <a:spcPts val="0"/>
              </a:spcAft>
              <a:buNone/>
            </a:pPr>
            <a:r>
              <a:rPr lang="es-ES" dirty="0"/>
              <a:t>(</a:t>
            </a:r>
            <a:r>
              <a:rPr lang="ca-ES" dirty="0"/>
              <a:t>il·lustra la importància de veure les persones més enllà de les etiquetes o els diagnòstics psiquiàtrics</a:t>
            </a:r>
            <a:r>
              <a:rPr lang="en-US" dirty="0"/>
              <a:t>). </a:t>
            </a:r>
          </a:p>
          <a:p>
            <a:pPr marL="0" lvl="0" indent="0">
              <a:spcAft>
                <a:spcPts val="0"/>
              </a:spcAft>
              <a:buNone/>
            </a:pPr>
            <a:endParaRPr lang="en-US" sz="2000" dirty="0"/>
          </a:p>
          <a:p>
            <a:pPr>
              <a:spcAft>
                <a:spcPts val="0"/>
              </a:spcAft>
            </a:pPr>
            <a:r>
              <a:rPr lang="en-US" sz="2000" i="1" dirty="0"/>
              <a:t>Let’s talk about intellectual disabilities</a:t>
            </a:r>
            <a:r>
              <a:rPr lang="en-US" sz="2000" dirty="0"/>
              <a:t>: Loretta Claiborne at </a:t>
            </a:r>
            <a:r>
              <a:rPr lang="en-US" sz="2000" dirty="0" err="1"/>
              <a:t>TedxMidAtlantic</a:t>
            </a:r>
            <a:r>
              <a:rPr lang="en-US" sz="2000" dirty="0"/>
              <a:t>, </a:t>
            </a:r>
            <a:r>
              <a:rPr lang="en-US" sz="2000" dirty="0" err="1"/>
              <a:t>Tedx</a:t>
            </a:r>
            <a:r>
              <a:rPr lang="en-US" sz="2000" dirty="0"/>
              <a:t> Talks (11:34)   </a:t>
            </a:r>
            <a:r>
              <a:rPr lang="en-US" sz="2000" dirty="0">
                <a:hlinkClick r:id="rId4"/>
              </a:rPr>
              <a:t>https://www.youtube.com/watch?v=0XXqr_ZSsMg</a:t>
            </a:r>
            <a:r>
              <a:rPr lang="en-US" sz="2000" dirty="0"/>
              <a:t>  </a:t>
            </a:r>
          </a:p>
          <a:p>
            <a:pPr marL="346075" lvl="2" indent="0">
              <a:spcAft>
                <a:spcPts val="0"/>
              </a:spcAft>
              <a:buNone/>
            </a:pPr>
            <a:r>
              <a:rPr lang="es-ES" dirty="0"/>
              <a:t>(</a:t>
            </a:r>
            <a:r>
              <a:rPr lang="ca-ES" dirty="0"/>
              <a:t>il·lustra no només l’estigma i l’assetjament que pateixen les persones amb discapacitat intel·lectual, sinó també com es poden combatre</a:t>
            </a:r>
            <a:r>
              <a:rPr lang="en-US" dirty="0"/>
              <a:t>). </a:t>
            </a:r>
          </a:p>
          <a:p>
            <a:pPr marL="0" indent="0">
              <a:spcAft>
                <a:spcPts val="0"/>
              </a:spcAft>
              <a:buNone/>
            </a:pPr>
            <a:endParaRPr lang="en-US" sz="2000" dirty="0"/>
          </a:p>
          <a:p>
            <a:pPr>
              <a:spcAft>
                <a:spcPts val="0"/>
              </a:spcAft>
            </a:pPr>
            <a:r>
              <a:rPr lang="en-US" sz="2000" i="1" dirty="0"/>
              <a:t>Stigma and dementia, people with dementia speak out Alzheimer’s Society </a:t>
            </a:r>
            <a:r>
              <a:rPr lang="en-US" sz="2000" dirty="0"/>
              <a:t>(4:13) </a:t>
            </a:r>
            <a:r>
              <a:rPr lang="en-US" sz="2000" dirty="0">
                <a:hlinkClick r:id="rId5"/>
              </a:rPr>
              <a:t>https://www.youtube.com/watch?v=kIz6gurnNVc</a:t>
            </a:r>
            <a:r>
              <a:rPr lang="en-US" sz="2000" dirty="0"/>
              <a:t> </a:t>
            </a:r>
          </a:p>
          <a:p>
            <a:pPr marL="346075" lvl="2" indent="0">
              <a:spcAft>
                <a:spcPts val="0"/>
              </a:spcAft>
              <a:buNone/>
            </a:pPr>
            <a:r>
              <a:rPr lang="en-US" sz="1800" dirty="0"/>
              <a:t>(</a:t>
            </a:r>
            <a:r>
              <a:rPr lang="ca-ES" sz="1800" dirty="0"/>
              <a:t>il·lustra l’estigma que afronten les persones amb Alzheimer</a:t>
            </a:r>
            <a:r>
              <a:rPr lang="en-US" sz="1800" dirty="0"/>
              <a:t>).</a:t>
            </a:r>
          </a:p>
          <a:p>
            <a:endParaRPr lang="en-US" sz="2000" dirty="0"/>
          </a:p>
        </p:txBody>
      </p:sp>
      <p:sp>
        <p:nvSpPr>
          <p:cNvPr id="6" name="Title 4">
            <a:extLst>
              <a:ext uri="{FF2B5EF4-FFF2-40B4-BE49-F238E27FC236}">
                <a16:creationId xmlns:a16="http://schemas.microsoft.com/office/drawing/2014/main" id="{F921D2CD-98A1-EF41-9072-D0FC458003E5}"/>
              </a:ext>
            </a:extLst>
          </p:cNvPr>
          <p:cNvSpPr>
            <a:spLocks noGrp="1"/>
          </p:cNvSpPr>
          <p:nvPr>
            <p:ph type="title"/>
          </p:nvPr>
        </p:nvSpPr>
        <p:spPr>
          <a:xfrm>
            <a:off x="392906" y="506412"/>
            <a:ext cx="9792000" cy="432000"/>
          </a:xfrm>
        </p:spPr>
        <p:txBody>
          <a:bodyPr/>
          <a:lstStyle/>
          <a:p>
            <a:r>
              <a:rPr lang="pt-BR" sz="2800" dirty="0" err="1"/>
              <a:t>Exercici</a:t>
            </a:r>
            <a:r>
              <a:rPr lang="pt-BR" sz="2800" dirty="0"/>
              <a:t> 1.2: </a:t>
            </a:r>
            <a:r>
              <a:rPr lang="pt-BR" sz="2800" dirty="0" err="1"/>
              <a:t>Debat</a:t>
            </a:r>
            <a:r>
              <a:rPr lang="pt-BR" sz="2800" dirty="0"/>
              <a:t> – </a:t>
            </a:r>
            <a:r>
              <a:rPr lang="pt-BR" sz="2800" dirty="0" err="1"/>
              <a:t>Jo</a:t>
            </a:r>
            <a:r>
              <a:rPr lang="pt-BR" sz="2800" dirty="0"/>
              <a:t> no </a:t>
            </a:r>
            <a:r>
              <a:rPr lang="pt-BR" sz="2800" dirty="0" err="1"/>
              <a:t>soc</a:t>
            </a:r>
            <a:r>
              <a:rPr lang="pt-BR" sz="2800" dirty="0"/>
              <a:t> </a:t>
            </a:r>
            <a:r>
              <a:rPr lang="pt-BR" sz="2800" dirty="0" err="1"/>
              <a:t>així</a:t>
            </a:r>
            <a:r>
              <a:rPr lang="pt-BR" sz="2800" dirty="0"/>
              <a:t>! </a:t>
            </a:r>
            <a:r>
              <a:rPr lang="en-US" sz="2800" dirty="0"/>
              <a:t>- 5</a:t>
            </a:r>
          </a:p>
        </p:txBody>
      </p:sp>
    </p:spTree>
    <p:extLst>
      <p:ext uri="{BB962C8B-B14F-4D97-AF65-F5344CB8AC3E}">
        <p14:creationId xmlns:p14="http://schemas.microsoft.com/office/powerpoint/2010/main" val="397649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59553E8-9CD3-4CEE-984A-82D6F1AA4422}"/>
              </a:ext>
            </a:extLst>
          </p:cNvPr>
          <p:cNvSpPr/>
          <p:nvPr/>
        </p:nvSpPr>
        <p:spPr>
          <a:xfrm>
            <a:off x="422910" y="270834"/>
            <a:ext cx="11346180" cy="5858014"/>
          </a:xfrm>
          <a:prstGeom prst="rect">
            <a:avLst/>
          </a:prstGeom>
        </p:spPr>
        <p:txBody>
          <a:bodyPr wrap="square">
            <a:spAutoFit/>
          </a:bodyPr>
          <a:lstStyle/>
          <a:p>
            <a:r>
              <a:rPr lang="es-ES" sz="1400" b="1" dirty="0">
                <a:effectLst/>
                <a:latin typeface="Calibri" panose="020F0502020204030204" pitchFamily="34" charset="0"/>
                <a:ea typeface="Calibri" panose="020F0502020204030204" pitchFamily="34" charset="0"/>
                <a:cs typeface="Times New Roman" panose="02020603050405020304" pitchFamily="18" charset="0"/>
              </a:rPr>
              <a:t>2022, </a:t>
            </a:r>
            <a:r>
              <a:rPr lang="es-ES" sz="1400" dirty="0">
                <a:effectLst/>
                <a:latin typeface="Calibri" panose="020F0502020204030204" pitchFamily="34" charset="0"/>
                <a:ea typeface="Calibri" panose="020F0502020204030204" pitchFamily="34" charset="0"/>
                <a:cs typeface="Times New Roman" panose="02020603050405020304" pitchFamily="18" charset="0"/>
              </a:rPr>
              <a:t>©</a:t>
            </a:r>
            <a:r>
              <a:rPr lang="es-ES" sz="1400" b="1" dirty="0">
                <a:effectLst/>
                <a:latin typeface="Calibri" panose="020F0502020204030204" pitchFamily="34" charset="0"/>
                <a:ea typeface="Calibri" panose="020F0502020204030204" pitchFamily="34" charset="0"/>
                <a:cs typeface="Times New Roman" panose="02020603050405020304" pitchFamily="18" charset="0"/>
              </a:rPr>
              <a:t>Generalitat de Catalunya</a:t>
            </a:r>
            <a:endParaRPr lang="ca-E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sz="1800" dirty="0">
              <a:effectLst/>
              <a:latin typeface="Calibri" panose="020F0502020204030204" pitchFamily="34" charset="0"/>
              <a:ea typeface="Calibri" panose="020F0502020204030204" pitchFamily="34" charset="0"/>
              <a:cs typeface="Calibri" panose="020F0502020204030204" pitchFamily="34" charset="0"/>
            </a:endParaRPr>
          </a:p>
          <a:p>
            <a:endParaRPr lang="es-ES" dirty="0">
              <a:latin typeface="Calibri" panose="020F0502020204030204" pitchFamily="34" charset="0"/>
              <a:ea typeface="Calibri" panose="020F0502020204030204" pitchFamily="34" charset="0"/>
              <a:cs typeface="Calibri" panose="020F0502020204030204" pitchFamily="34" charset="0"/>
            </a:endParaRPr>
          </a:p>
          <a:p>
            <a:endParaRPr lang="es-ES" sz="1400" dirty="0">
              <a:effectLst/>
              <a:latin typeface="Calibri Light" panose="020F0302020204030204" pitchFamily="34" charset="0"/>
              <a:ea typeface="Calibri" panose="020F0502020204030204" pitchFamily="34" charset="0"/>
              <a:cs typeface="Calibri Light" panose="020F0302020204030204" pitchFamily="34" charset="0"/>
            </a:endParaRPr>
          </a:p>
          <a:p>
            <a:r>
              <a:rPr lang="es-ES" sz="1400" dirty="0" err="1">
                <a:effectLst/>
                <a:latin typeface="Calibri Light" panose="020F0302020204030204" pitchFamily="34" charset="0"/>
                <a:ea typeface="Calibri" panose="020F0502020204030204" pitchFamily="34" charset="0"/>
                <a:cs typeface="Calibri Light" panose="020F0302020204030204" pitchFamily="34" charset="0"/>
              </a:rPr>
              <a:t>Aquesta</a:t>
            </a:r>
            <a:r>
              <a:rPr lang="es-ES" sz="1400" dirty="0">
                <a:effectLst/>
                <a:latin typeface="Calibri Light" panose="020F0302020204030204" pitchFamily="34" charset="0"/>
                <a:ea typeface="Calibri" panose="020F0502020204030204" pitchFamily="34" charset="0"/>
                <a:cs typeface="Calibri Light" panose="020F0302020204030204" pitchFamily="34" charset="0"/>
              </a:rPr>
              <a:t> </a:t>
            </a:r>
            <a:r>
              <a:rPr lang="es-ES" sz="1400" dirty="0" err="1">
                <a:effectLst/>
                <a:latin typeface="Calibri Light" panose="020F0302020204030204" pitchFamily="34" charset="0"/>
                <a:ea typeface="Calibri" panose="020F0502020204030204" pitchFamily="34" charset="0"/>
                <a:cs typeface="Calibri Light" panose="020F0302020204030204" pitchFamily="34" charset="0"/>
              </a:rPr>
              <a:t>publicació</a:t>
            </a:r>
            <a:r>
              <a:rPr lang="es-ES" sz="1400" dirty="0">
                <a:effectLst/>
                <a:latin typeface="Calibri Light" panose="020F0302020204030204" pitchFamily="34" charset="0"/>
                <a:ea typeface="Calibri" panose="020F0502020204030204" pitchFamily="34" charset="0"/>
                <a:cs typeface="Calibri Light" panose="020F0302020204030204" pitchFamily="34" charset="0"/>
              </a:rPr>
              <a:t> </a:t>
            </a:r>
            <a:r>
              <a:rPr lang="es-ES" sz="1400" dirty="0" err="1">
                <a:effectLst/>
                <a:latin typeface="Calibri Light" panose="020F0302020204030204" pitchFamily="34" charset="0"/>
                <a:ea typeface="Calibri" panose="020F0502020204030204" pitchFamily="34" charset="0"/>
                <a:cs typeface="Calibri Light" panose="020F0302020204030204" pitchFamily="34" charset="0"/>
              </a:rPr>
              <a:t>és</a:t>
            </a:r>
            <a:r>
              <a:rPr lang="es-ES" sz="1400" dirty="0">
                <a:effectLst/>
                <a:latin typeface="Calibri Light" panose="020F0302020204030204" pitchFamily="34" charset="0"/>
                <a:ea typeface="Calibri" panose="020F0502020204030204" pitchFamily="34" charset="0"/>
                <a:cs typeface="Calibri Light" panose="020F0302020204030204" pitchFamily="34" charset="0"/>
              </a:rPr>
              <a:t> una </a:t>
            </a:r>
            <a:r>
              <a:rPr lang="es-ES" sz="1400" dirty="0" err="1">
                <a:effectLst/>
                <a:latin typeface="Calibri Light" panose="020F0302020204030204" pitchFamily="34" charset="0"/>
                <a:ea typeface="Calibri" panose="020F0502020204030204" pitchFamily="34" charset="0"/>
                <a:cs typeface="Calibri Light" panose="020F0302020204030204" pitchFamily="34" charset="0"/>
              </a:rPr>
              <a:t>traducció</a:t>
            </a:r>
            <a:r>
              <a:rPr lang="es-ES" sz="1400" dirty="0">
                <a:effectLst/>
                <a:latin typeface="Calibri Light" panose="020F0302020204030204" pitchFamily="34" charset="0"/>
                <a:ea typeface="Calibri" panose="020F0502020204030204" pitchFamily="34" charset="0"/>
                <a:cs typeface="Calibri Light" panose="020F0302020204030204" pitchFamily="34" charset="0"/>
              </a:rPr>
              <a:t>, </a:t>
            </a:r>
            <a:r>
              <a:rPr lang="es-ES" sz="1400" dirty="0" err="1">
                <a:effectLst/>
                <a:latin typeface="Calibri Light" panose="020F0302020204030204" pitchFamily="34" charset="0"/>
                <a:ea typeface="Calibri" panose="020F0502020204030204" pitchFamily="34" charset="0"/>
                <a:cs typeface="Calibri Light" panose="020F0302020204030204" pitchFamily="34" charset="0"/>
              </a:rPr>
              <a:t>d’acord</a:t>
            </a:r>
            <a:r>
              <a:rPr lang="es-ES" sz="1400" dirty="0">
                <a:effectLst/>
                <a:latin typeface="Calibri Light" panose="020F0302020204030204" pitchFamily="34" charset="0"/>
                <a:ea typeface="Calibri" panose="020F0502020204030204" pitchFamily="34" charset="0"/>
                <a:cs typeface="Calibri Light" panose="020F0302020204030204" pitchFamily="34" charset="0"/>
              </a:rPr>
              <a:t> </a:t>
            </a:r>
            <a:r>
              <a:rPr lang="es-ES" sz="1400" dirty="0" err="1">
                <a:effectLst/>
                <a:latin typeface="Calibri Light" panose="020F0302020204030204" pitchFamily="34" charset="0"/>
                <a:ea typeface="Calibri" panose="020F0502020204030204" pitchFamily="34" charset="0"/>
                <a:cs typeface="Calibri Light" panose="020F0302020204030204" pitchFamily="34" charset="0"/>
              </a:rPr>
              <a:t>amb</a:t>
            </a:r>
            <a:r>
              <a:rPr lang="es-ES" sz="1400" dirty="0">
                <a:effectLst/>
                <a:latin typeface="Calibri Light" panose="020F0302020204030204" pitchFamily="34" charset="0"/>
                <a:ea typeface="Calibri" panose="020F0502020204030204" pitchFamily="34" charset="0"/>
                <a:cs typeface="Calibri Light" panose="020F0302020204030204" pitchFamily="34" charset="0"/>
              </a:rPr>
              <a:t> la </a:t>
            </a:r>
            <a:r>
              <a:rPr lang="es-ES" sz="1400" dirty="0" err="1">
                <a:effectLst/>
                <a:latin typeface="Calibri Light" panose="020F0302020204030204" pitchFamily="34" charset="0"/>
                <a:ea typeface="Calibri" panose="020F0502020204030204" pitchFamily="34" charset="0"/>
                <a:cs typeface="Calibri Light" panose="020F0302020204030204" pitchFamily="34" charset="0"/>
              </a:rPr>
              <a:t>llicència</a:t>
            </a:r>
            <a:r>
              <a:rPr lang="es-ES" sz="1400" dirty="0">
                <a:effectLst/>
                <a:latin typeface="Calibri Light" panose="020F0302020204030204" pitchFamily="34" charset="0"/>
                <a:ea typeface="Calibri" panose="020F0502020204030204" pitchFamily="34" charset="0"/>
                <a:cs typeface="Calibri Light" panose="020F0302020204030204" pitchFamily="34" charset="0"/>
              </a:rPr>
              <a:t> de Creative </a:t>
            </a:r>
            <a:r>
              <a:rPr lang="es-ES" sz="1400" dirty="0" err="1">
                <a:effectLst/>
                <a:latin typeface="Calibri Light" panose="020F0302020204030204" pitchFamily="34" charset="0"/>
                <a:ea typeface="Calibri" panose="020F0502020204030204" pitchFamily="34" charset="0"/>
                <a:cs typeface="Calibri Light" panose="020F0302020204030204" pitchFamily="34" charset="0"/>
              </a:rPr>
              <a:t>Commons</a:t>
            </a:r>
            <a:r>
              <a:rPr lang="es-ES" sz="1400" dirty="0">
                <a:effectLst/>
                <a:latin typeface="Calibri Light" panose="020F0302020204030204" pitchFamily="34" charset="0"/>
                <a:ea typeface="Calibri" panose="020F0502020204030204" pitchFamily="34" charset="0"/>
                <a:cs typeface="Calibri Light" panose="020F0302020204030204" pitchFamily="34" charset="0"/>
              </a:rPr>
              <a:t>  </a:t>
            </a:r>
            <a:r>
              <a:rPr lang="es-ES" sz="1400" u="sng" dirty="0">
                <a:solidFill>
                  <a:srgbClr val="0563C1"/>
                </a:solidFill>
                <a:effectLst/>
                <a:latin typeface="Calibri Light" panose="020F0302020204030204" pitchFamily="34" charset="0"/>
                <a:ea typeface="Calibri" panose="020F0502020204030204" pitchFamily="34" charset="0"/>
                <a:cs typeface="Calibri Light" panose="020F0302020204030204" pitchFamily="34" charset="0"/>
                <a:hlinkClick r:id="rId3"/>
              </a:rPr>
              <a:t>CC BY-NC-SA 3.0  IGO</a:t>
            </a:r>
            <a:r>
              <a:rPr lang="es-ES" sz="1400" dirty="0">
                <a:effectLst/>
                <a:latin typeface="Calibri Light" panose="020F0302020204030204" pitchFamily="34" charset="0"/>
                <a:ea typeface="Calibri" panose="020F0502020204030204" pitchFamily="34" charset="0"/>
                <a:cs typeface="Calibri Light" panose="020F0302020204030204" pitchFamily="34" charset="0"/>
              </a:rPr>
              <a:t>, del </a:t>
            </a:r>
            <a:r>
              <a:rPr lang="es-ES" sz="1400" dirty="0" err="1">
                <a:effectLst/>
                <a:latin typeface="Calibri Light" panose="020F0302020204030204" pitchFamily="34" charset="0"/>
                <a:ea typeface="Calibri" panose="020F0502020204030204" pitchFamily="34" charset="0"/>
                <a:cs typeface="Calibri Light" panose="020F0302020204030204" pitchFamily="34" charset="0"/>
              </a:rPr>
              <a:t>text</a:t>
            </a:r>
            <a:r>
              <a:rPr lang="es-ES" sz="1400" dirty="0">
                <a:effectLst/>
                <a:latin typeface="Calibri Light" panose="020F0302020204030204" pitchFamily="34" charset="0"/>
                <a:ea typeface="Calibri" panose="020F0502020204030204" pitchFamily="34" charset="0"/>
                <a:cs typeface="Calibri Light" panose="020F0302020204030204" pitchFamily="34" charset="0"/>
              </a:rPr>
              <a:t> original de </a:t>
            </a:r>
            <a:r>
              <a:rPr lang="es-ES" sz="1400" dirty="0" err="1">
                <a:effectLst/>
                <a:latin typeface="Calibri Light" panose="020F0302020204030204" pitchFamily="34" charset="0"/>
                <a:ea typeface="Calibri" panose="020F0502020204030204" pitchFamily="34" charset="0"/>
                <a:cs typeface="Calibri Light" panose="020F0302020204030204" pitchFamily="34" charset="0"/>
              </a:rPr>
              <a:t>l’OMS</a:t>
            </a:r>
            <a:r>
              <a:rPr lang="es-ES" sz="1400" dirty="0">
                <a:effectLst/>
                <a:latin typeface="Calibri Light" panose="020F0302020204030204" pitchFamily="34" charset="0"/>
                <a:ea typeface="Calibri" panose="020F0502020204030204" pitchFamily="34" charset="0"/>
                <a:cs typeface="Calibri Light" panose="020F0302020204030204" pitchFamily="34" charset="0"/>
              </a:rPr>
              <a:t> </a:t>
            </a:r>
            <a:r>
              <a:rPr lang="es-ES" sz="1400" dirty="0" err="1">
                <a:effectLst/>
                <a:latin typeface="Calibri Light" panose="020F0302020204030204" pitchFamily="34" charset="0"/>
                <a:ea typeface="Calibri" panose="020F0502020204030204" pitchFamily="34" charset="0"/>
                <a:cs typeface="Calibri Light" panose="020F0302020204030204" pitchFamily="34" charset="0"/>
              </a:rPr>
              <a:t>escrit</a:t>
            </a:r>
            <a:r>
              <a:rPr lang="es-ES" sz="1400" dirty="0">
                <a:effectLst/>
                <a:latin typeface="Calibri Light" panose="020F0302020204030204" pitchFamily="34" charset="0"/>
                <a:ea typeface="Calibri" panose="020F0502020204030204" pitchFamily="34" charset="0"/>
                <a:cs typeface="Calibri Light" panose="020F0302020204030204" pitchFamily="34" charset="0"/>
              </a:rPr>
              <a:t> en </a:t>
            </a:r>
            <a:r>
              <a:rPr lang="es-ES" sz="1400" dirty="0" err="1">
                <a:effectLst/>
                <a:latin typeface="Calibri Light" panose="020F0302020204030204" pitchFamily="34" charset="0"/>
                <a:ea typeface="Calibri" panose="020F0502020204030204" pitchFamily="34" charset="0"/>
                <a:cs typeface="Calibri Light" panose="020F0302020204030204" pitchFamily="34" charset="0"/>
              </a:rPr>
              <a:t>anglès</a:t>
            </a:r>
            <a:r>
              <a:rPr lang="es-AR" sz="1400" dirty="0">
                <a:solidFill>
                  <a:srgbClr val="0E0E0E"/>
                </a:solidFill>
                <a:effectLst/>
                <a:latin typeface="Calibri Light" panose="020F0302020204030204" pitchFamily="34" charset="0"/>
                <a:ea typeface="Calibri" panose="020F0502020204030204" pitchFamily="34" charset="0"/>
                <a:cs typeface="Calibri Light" panose="020F0302020204030204" pitchFamily="34" charset="0"/>
              </a:rPr>
              <a:t>.</a:t>
            </a:r>
            <a:endParaRPr lang="ca-ES" sz="1400" dirty="0">
              <a:effectLst/>
              <a:latin typeface="Calibri Light" panose="020F0302020204030204" pitchFamily="34" charset="0"/>
              <a:ea typeface="Calibri" panose="020F0502020204030204" pitchFamily="34" charset="0"/>
              <a:cs typeface="Calibri Light" panose="020F0302020204030204" pitchFamily="34" charset="0"/>
            </a:endParaRPr>
          </a:p>
          <a:p>
            <a:r>
              <a:rPr lang="es-AR" sz="1400" dirty="0">
                <a:solidFill>
                  <a:srgbClr val="0E0E0E"/>
                </a:solidFill>
                <a:effectLst/>
                <a:latin typeface="Calibri Light" panose="020F0302020204030204" pitchFamily="34" charset="0"/>
                <a:ea typeface="Calibri" panose="020F0502020204030204" pitchFamily="34" charset="0"/>
                <a:cs typeface="Calibri Light" panose="020F0302020204030204" pitchFamily="34" charset="0"/>
              </a:rPr>
              <a:t> </a:t>
            </a:r>
            <a:endParaRPr lang="ca-ES" sz="1400" dirty="0">
              <a:effectLst/>
              <a:latin typeface="Calibri Light" panose="020F0302020204030204" pitchFamily="34" charset="0"/>
              <a:ea typeface="Calibri" panose="020F0502020204030204" pitchFamily="34" charset="0"/>
              <a:cs typeface="Calibri Light" panose="020F0302020204030204" pitchFamily="34" charset="0"/>
            </a:endParaRPr>
          </a:p>
          <a:p>
            <a:pPr>
              <a:spcAft>
                <a:spcPts val="500"/>
              </a:spcAft>
            </a:pPr>
            <a:r>
              <a:rPr lang="ca-ES" sz="1400" dirty="0">
                <a:effectLst/>
                <a:latin typeface="Calibri Light" panose="020F0302020204030204" pitchFamily="34" charset="0"/>
                <a:ea typeface="Calibri" panose="020F0502020204030204" pitchFamily="34" charset="0"/>
                <a:cs typeface="Calibri Light" panose="020F0302020204030204" pitchFamily="34" charset="0"/>
              </a:rPr>
              <a:t>Aquesta traducció no és obra de de l’OMS, i per tant no es fa responsable del contingut ni de l’exactitud de la traducció</a:t>
            </a:r>
            <a:r>
              <a:rPr lang="es-AR" sz="1400" dirty="0">
                <a:solidFill>
                  <a:srgbClr val="0E0E0E"/>
                </a:solidFill>
                <a:effectLst/>
                <a:latin typeface="Calibri Light" panose="020F0302020204030204" pitchFamily="34" charset="0"/>
                <a:ea typeface="Calibri" panose="020F0502020204030204" pitchFamily="34" charset="0"/>
                <a:cs typeface="Calibri Light" panose="020F0302020204030204" pitchFamily="34" charset="0"/>
              </a:rPr>
              <a:t>. </a:t>
            </a:r>
            <a:r>
              <a:rPr lang="en-US" sz="1400" dirty="0" err="1">
                <a:solidFill>
                  <a:srgbClr val="0E0E0E"/>
                </a:solidFill>
                <a:effectLst/>
                <a:latin typeface="Calibri Light" panose="020F0302020204030204" pitchFamily="34" charset="0"/>
                <a:ea typeface="Calibri" panose="020F0502020204030204" pitchFamily="34" charset="0"/>
                <a:cs typeface="Calibri Light" panose="020F0302020204030204" pitchFamily="34" charset="0"/>
              </a:rPr>
              <a:t>L’</a:t>
            </a:r>
            <a:r>
              <a:rPr lang="en-US" sz="1400" dirty="0" err="1">
                <a:solidFill>
                  <a:srgbClr val="222222"/>
                </a:solidFill>
                <a:effectLst/>
                <a:latin typeface="Calibri Light" panose="020F0302020204030204" pitchFamily="34" charset="0"/>
                <a:ea typeface="Calibri" panose="020F0502020204030204" pitchFamily="34" charset="0"/>
                <a:cs typeface="Calibri Light" panose="020F0302020204030204" pitchFamily="34" charset="0"/>
              </a:rPr>
              <a:t>edició</a:t>
            </a:r>
            <a:r>
              <a:rPr lang="en-US" sz="1400" dirty="0">
                <a:solidFill>
                  <a:srgbClr val="222222"/>
                </a:solidFill>
                <a:effectLst/>
                <a:latin typeface="Calibri Light" panose="020F0302020204030204" pitchFamily="34" charset="0"/>
                <a:ea typeface="Calibri" panose="020F0502020204030204" pitchFamily="34" charset="0"/>
                <a:cs typeface="Calibri Light" panose="020F0302020204030204" pitchFamily="34" charset="0"/>
              </a:rPr>
              <a:t> </a:t>
            </a:r>
            <a:r>
              <a:rPr lang="en-US" sz="1400" dirty="0">
                <a:solidFill>
                  <a:srgbClr val="0E0E0E"/>
                </a:solidFill>
                <a:effectLst/>
                <a:latin typeface="Calibri Light" panose="020F0302020204030204" pitchFamily="34" charset="0"/>
                <a:ea typeface="Calibri" panose="020F0502020204030204" pitchFamily="34" charset="0"/>
                <a:cs typeface="Calibri Light" panose="020F0302020204030204" pitchFamily="34" charset="0"/>
              </a:rPr>
              <a:t>original </a:t>
            </a:r>
            <a:r>
              <a:rPr lang="en-US" sz="1400" dirty="0" err="1">
                <a:solidFill>
                  <a:srgbClr val="0E0E0E"/>
                </a:solidFill>
                <a:effectLst/>
                <a:latin typeface="Calibri Light" panose="020F0302020204030204" pitchFamily="34" charset="0"/>
                <a:ea typeface="Calibri" panose="020F0502020204030204" pitchFamily="34" charset="0"/>
                <a:cs typeface="Calibri Light" panose="020F0302020204030204" pitchFamily="34" charset="0"/>
              </a:rPr>
              <a:t>en</a:t>
            </a:r>
            <a:r>
              <a:rPr lang="en-US" sz="1400" dirty="0">
                <a:solidFill>
                  <a:srgbClr val="0E0E0E"/>
                </a:solidFill>
                <a:effectLst/>
                <a:latin typeface="Calibri Light" panose="020F0302020204030204" pitchFamily="34" charset="0"/>
                <a:ea typeface="Calibri" panose="020F0502020204030204" pitchFamily="34" charset="0"/>
                <a:cs typeface="Calibri Light" panose="020F0302020204030204" pitchFamily="34" charset="0"/>
              </a:rPr>
              <a:t> </a:t>
            </a:r>
            <a:r>
              <a:rPr lang="en-US" sz="1400" dirty="0" err="1">
                <a:solidFill>
                  <a:srgbClr val="0E0E0E"/>
                </a:solidFill>
                <a:effectLst/>
                <a:latin typeface="Calibri Light" panose="020F0302020204030204" pitchFamily="34" charset="0"/>
                <a:ea typeface="Calibri" panose="020F0502020204030204" pitchFamily="34" charset="0"/>
                <a:cs typeface="Calibri Light" panose="020F0302020204030204" pitchFamily="34" charset="0"/>
              </a:rPr>
              <a:t>anglès</a:t>
            </a:r>
            <a:r>
              <a:rPr lang="en-US" sz="1400" dirty="0">
                <a:solidFill>
                  <a:srgbClr val="0E0E0E"/>
                </a:solidFill>
                <a:effectLst/>
                <a:latin typeface="Calibri Light" panose="020F0302020204030204" pitchFamily="34" charset="0"/>
                <a:ea typeface="Calibri" panose="020F0502020204030204" pitchFamily="34" charset="0"/>
                <a:cs typeface="Calibri Light" panose="020F0302020204030204" pitchFamily="34" charset="0"/>
              </a:rPr>
              <a:t> </a:t>
            </a:r>
            <a:r>
              <a:rPr lang="en-US" sz="1400" i="1" dirty="0">
                <a:effectLst/>
                <a:latin typeface="Calibri Light" panose="020F0302020204030204" pitchFamily="34" charset="0"/>
                <a:ea typeface="Calibri" panose="020F0502020204030204" pitchFamily="34" charset="0"/>
                <a:cs typeface="Calibri Light" panose="020F0302020204030204" pitchFamily="34" charset="0"/>
              </a:rPr>
              <a:t>Mental health, disability and human rights. WHO </a:t>
            </a:r>
            <a:r>
              <a:rPr lang="en-US" sz="1400" i="1" dirty="0" err="1">
                <a:effectLst/>
                <a:latin typeface="Calibri Light" panose="020F0302020204030204" pitchFamily="34" charset="0"/>
                <a:ea typeface="Calibri" panose="020F0502020204030204" pitchFamily="34" charset="0"/>
                <a:cs typeface="Calibri Light" panose="020F0302020204030204" pitchFamily="34" charset="0"/>
              </a:rPr>
              <a:t>QualityRights</a:t>
            </a:r>
            <a:r>
              <a:rPr lang="en-US" sz="1400" i="1" dirty="0">
                <a:effectLst/>
                <a:latin typeface="Calibri Light" panose="020F0302020204030204" pitchFamily="34" charset="0"/>
                <a:ea typeface="Calibri" panose="020F0502020204030204" pitchFamily="34" charset="0"/>
                <a:cs typeface="Calibri Light" panose="020F0302020204030204" pitchFamily="34" charset="0"/>
              </a:rPr>
              <a:t> Core training - for all services and all people. </a:t>
            </a:r>
            <a:r>
              <a:rPr lang="ca-ES" sz="1400" i="1" dirty="0" err="1">
                <a:effectLst/>
                <a:latin typeface="Calibri Light" panose="020F0302020204030204" pitchFamily="34" charset="0"/>
                <a:ea typeface="Calibri" panose="020F0502020204030204" pitchFamily="34" charset="0"/>
                <a:cs typeface="Calibri Light" panose="020F0302020204030204" pitchFamily="34" charset="0"/>
              </a:rPr>
              <a:t>Course</a:t>
            </a:r>
            <a:r>
              <a:rPr lang="ca-ES" sz="1400" i="1" dirty="0">
                <a:effectLst/>
                <a:latin typeface="Calibri Light" panose="020F0302020204030204" pitchFamily="34" charset="0"/>
                <a:ea typeface="Calibri" panose="020F0502020204030204" pitchFamily="34" charset="0"/>
                <a:cs typeface="Calibri Light" panose="020F0302020204030204" pitchFamily="34" charset="0"/>
              </a:rPr>
              <a:t> </a:t>
            </a:r>
            <a:r>
              <a:rPr lang="ca-ES" sz="1400" i="1" dirty="0" err="1">
                <a:effectLst/>
                <a:latin typeface="Calibri Light" panose="020F0302020204030204" pitchFamily="34" charset="0"/>
                <a:ea typeface="Calibri" panose="020F0502020204030204" pitchFamily="34" charset="0"/>
                <a:cs typeface="Calibri Light" panose="020F0302020204030204" pitchFamily="34" charset="0"/>
              </a:rPr>
              <a:t>guide</a:t>
            </a:r>
            <a:r>
              <a:rPr lang="ca-ES" sz="1400" dirty="0">
                <a:effectLst/>
                <a:latin typeface="Calibri Light" panose="020F0302020204030204" pitchFamily="34" charset="0"/>
                <a:ea typeface="Calibri" panose="020F0502020204030204" pitchFamily="34" charset="0"/>
                <a:cs typeface="Calibri Light" panose="020F0302020204030204" pitchFamily="34" charset="0"/>
              </a:rPr>
              <a:t>. Geneva: </a:t>
            </a:r>
            <a:r>
              <a:rPr lang="ca-ES" sz="1400" dirty="0" err="1">
                <a:effectLst/>
                <a:latin typeface="Calibri Light" panose="020F0302020204030204" pitchFamily="34" charset="0"/>
                <a:ea typeface="Calibri" panose="020F0502020204030204" pitchFamily="34" charset="0"/>
                <a:cs typeface="Calibri Light" panose="020F0302020204030204" pitchFamily="34" charset="0"/>
              </a:rPr>
              <a:t>World</a:t>
            </a:r>
            <a:r>
              <a:rPr lang="ca-ES" sz="1400" dirty="0">
                <a:effectLst/>
                <a:latin typeface="Calibri Light" panose="020F0302020204030204" pitchFamily="34" charset="0"/>
                <a:ea typeface="Calibri" panose="020F0502020204030204" pitchFamily="34" charset="0"/>
                <a:cs typeface="Calibri Light" panose="020F0302020204030204" pitchFamily="34" charset="0"/>
              </a:rPr>
              <a:t> Health Organization; 2019</a:t>
            </a:r>
            <a:r>
              <a:rPr lang="ca-ES" sz="1400" dirty="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 </a:t>
            </a:r>
            <a:r>
              <a:rPr lang="ca-ES" sz="1400" dirty="0">
                <a:effectLst/>
                <a:latin typeface="Calibri Light" panose="020F0302020204030204" pitchFamily="34" charset="0"/>
                <a:ea typeface="Calibri" panose="020F0502020204030204" pitchFamily="34" charset="0"/>
                <a:cs typeface="Calibri Light" panose="020F0302020204030204" pitchFamily="34" charset="0"/>
              </a:rPr>
              <a:t>és el text autèntic i vinculant</a:t>
            </a:r>
            <a:r>
              <a:rPr lang="en-US" sz="1400" dirty="0">
                <a:solidFill>
                  <a:srgbClr val="222222"/>
                </a:solidFill>
                <a:effectLst/>
                <a:latin typeface="Calibri Light" panose="020F0302020204030204" pitchFamily="34" charset="0"/>
                <a:ea typeface="Calibri" panose="020F0502020204030204" pitchFamily="34" charset="0"/>
                <a:cs typeface="Calibri Light" panose="020F0302020204030204" pitchFamily="34" charset="0"/>
              </a:rPr>
              <a:t>.</a:t>
            </a:r>
            <a:endParaRPr lang="ca-ES" sz="1400" dirty="0">
              <a:effectLst/>
              <a:latin typeface="Calibri Light" panose="020F0302020204030204" pitchFamily="34" charset="0"/>
              <a:ea typeface="Calibri" panose="020F0502020204030204" pitchFamily="34" charset="0"/>
              <a:cs typeface="Calibri Light" panose="020F0302020204030204" pitchFamily="34" charset="0"/>
            </a:endParaRPr>
          </a:p>
          <a:p>
            <a:r>
              <a:rPr lang="en-US" sz="1400" dirty="0">
                <a:effectLst/>
                <a:latin typeface="Calibri Light" panose="020F0302020204030204" pitchFamily="34" charset="0"/>
                <a:ea typeface="Calibri" panose="020F0502020204030204" pitchFamily="34" charset="0"/>
                <a:cs typeface="Calibri Light" panose="020F0302020204030204" pitchFamily="34" charset="0"/>
              </a:rPr>
              <a:t> </a:t>
            </a:r>
            <a:endParaRPr lang="ca-ES" sz="1400" dirty="0">
              <a:effectLst/>
              <a:latin typeface="Calibri Light" panose="020F0302020204030204" pitchFamily="34" charset="0"/>
              <a:ea typeface="Calibri" panose="020F0502020204030204" pitchFamily="34" charset="0"/>
              <a:cs typeface="Calibri Light" panose="020F0302020204030204" pitchFamily="34" charset="0"/>
            </a:endParaRPr>
          </a:p>
          <a:p>
            <a:r>
              <a:rPr lang="es-ES" sz="1400" b="1" dirty="0">
                <a:effectLst/>
                <a:latin typeface="Calibri Light" panose="020F0302020204030204" pitchFamily="34" charset="0"/>
                <a:ea typeface="Calibri" panose="020F0502020204030204" pitchFamily="34" charset="0"/>
                <a:cs typeface="Calibri Light" panose="020F0302020204030204" pitchFamily="34" charset="0"/>
              </a:rPr>
              <a:t>Edita: </a:t>
            </a:r>
            <a:endParaRPr lang="ca-ES" sz="1400" dirty="0">
              <a:effectLst/>
              <a:latin typeface="Calibri Light" panose="020F0302020204030204" pitchFamily="34" charset="0"/>
              <a:ea typeface="Calibri" panose="020F0502020204030204" pitchFamily="34" charset="0"/>
              <a:cs typeface="Calibri Light" panose="020F0302020204030204" pitchFamily="34" charset="0"/>
            </a:endParaRPr>
          </a:p>
          <a:p>
            <a:r>
              <a:rPr lang="es-ES" sz="1400" dirty="0">
                <a:effectLst/>
                <a:latin typeface="Calibri Light" panose="020F0302020204030204" pitchFamily="34" charset="0"/>
                <a:ea typeface="Calibri" panose="020F0502020204030204" pitchFamily="34" charset="0"/>
                <a:cs typeface="Calibri Light" panose="020F0302020204030204" pitchFamily="34" charset="0"/>
              </a:rPr>
              <a:t>Pacte Nacional de Salut Mental. Generalitat de Catalunya.</a:t>
            </a:r>
            <a:endParaRPr lang="ca-ES" sz="1400" dirty="0">
              <a:effectLst/>
              <a:latin typeface="Calibri Light" panose="020F0302020204030204" pitchFamily="34" charset="0"/>
              <a:ea typeface="Calibri" panose="020F0502020204030204" pitchFamily="34" charset="0"/>
              <a:cs typeface="Calibri Light" panose="020F0302020204030204" pitchFamily="34" charset="0"/>
            </a:endParaRPr>
          </a:p>
          <a:p>
            <a:r>
              <a:rPr lang="es-ES" sz="1400" dirty="0">
                <a:effectLst/>
                <a:latin typeface="Calibri Light" panose="020F0302020204030204" pitchFamily="34" charset="0"/>
                <a:ea typeface="Calibri" panose="020F0502020204030204" pitchFamily="34" charset="0"/>
                <a:cs typeface="Calibri Light" panose="020F0302020204030204" pitchFamily="34" charset="0"/>
              </a:rPr>
              <a:t> </a:t>
            </a:r>
            <a:endParaRPr lang="ca-ES" sz="1400" dirty="0">
              <a:effectLst/>
              <a:latin typeface="Calibri Light" panose="020F0302020204030204" pitchFamily="34" charset="0"/>
              <a:ea typeface="Calibri" panose="020F0502020204030204" pitchFamily="34" charset="0"/>
              <a:cs typeface="Calibri Light" panose="020F0302020204030204" pitchFamily="34" charset="0"/>
            </a:endParaRPr>
          </a:p>
          <a:p>
            <a:r>
              <a:rPr lang="es-ES" sz="1400" b="1" dirty="0" err="1">
                <a:effectLst/>
                <a:latin typeface="Calibri Light" panose="020F0302020204030204" pitchFamily="34" charset="0"/>
                <a:ea typeface="Calibri" panose="020F0502020204030204" pitchFamily="34" charset="0"/>
                <a:cs typeface="Calibri Light" panose="020F0302020204030204" pitchFamily="34" charset="0"/>
              </a:rPr>
              <a:t>Traducció</a:t>
            </a:r>
            <a:r>
              <a:rPr lang="es-ES" sz="1400" b="1" dirty="0">
                <a:effectLst/>
                <a:latin typeface="Calibri Light" panose="020F0302020204030204" pitchFamily="34" charset="0"/>
                <a:ea typeface="Calibri" panose="020F0502020204030204" pitchFamily="34" charset="0"/>
                <a:cs typeface="Calibri Light" panose="020F0302020204030204" pitchFamily="34" charset="0"/>
              </a:rPr>
              <a:t>: </a:t>
            </a:r>
            <a:endParaRPr lang="ca-ES" sz="1400" dirty="0">
              <a:effectLst/>
              <a:latin typeface="Calibri Light" panose="020F0302020204030204" pitchFamily="34" charset="0"/>
              <a:ea typeface="Calibri" panose="020F0502020204030204" pitchFamily="34" charset="0"/>
              <a:cs typeface="Calibri Light" panose="020F0302020204030204" pitchFamily="34" charset="0"/>
            </a:endParaRPr>
          </a:p>
          <a:p>
            <a:r>
              <a:rPr lang="es-ES" sz="1400" dirty="0" err="1">
                <a:effectLst/>
                <a:latin typeface="Calibri Light" panose="020F0302020204030204" pitchFamily="34" charset="0"/>
                <a:ea typeface="Calibri" panose="020F0502020204030204" pitchFamily="34" charset="0"/>
                <a:cs typeface="Calibri Light" panose="020F0302020204030204" pitchFamily="34" charset="0"/>
              </a:rPr>
              <a:t>Servei</a:t>
            </a:r>
            <a:r>
              <a:rPr lang="es-ES" sz="1400" dirty="0">
                <a:effectLst/>
                <a:latin typeface="Calibri Light" panose="020F0302020204030204" pitchFamily="34" charset="0"/>
                <a:ea typeface="Calibri" panose="020F0502020204030204" pitchFamily="34" charset="0"/>
                <a:cs typeface="Calibri Light" panose="020F0302020204030204" pitchFamily="34" charset="0"/>
              </a:rPr>
              <a:t> de </a:t>
            </a:r>
            <a:r>
              <a:rPr lang="es-ES" sz="1400" dirty="0" err="1">
                <a:effectLst/>
                <a:latin typeface="Calibri Light" panose="020F0302020204030204" pitchFamily="34" charset="0"/>
                <a:ea typeface="Calibri" panose="020F0502020204030204" pitchFamily="34" charset="0"/>
                <a:cs typeface="Calibri Light" panose="020F0302020204030204" pitchFamily="34" charset="0"/>
              </a:rPr>
              <a:t>Planificació</a:t>
            </a:r>
            <a:r>
              <a:rPr lang="es-ES" sz="1400" dirty="0">
                <a:effectLst/>
                <a:latin typeface="Calibri Light" panose="020F0302020204030204" pitchFamily="34" charset="0"/>
                <a:ea typeface="Calibri" panose="020F0502020204030204" pitchFamily="34" charset="0"/>
                <a:cs typeface="Calibri Light" panose="020F0302020204030204" pitchFamily="34" charset="0"/>
              </a:rPr>
              <a:t> Lingüística del </a:t>
            </a:r>
            <a:r>
              <a:rPr lang="es-ES" sz="1400" dirty="0" err="1">
                <a:effectLst/>
                <a:latin typeface="Calibri Light" panose="020F0302020204030204" pitchFamily="34" charset="0"/>
                <a:ea typeface="Calibri" panose="020F0502020204030204" pitchFamily="34" charset="0"/>
                <a:cs typeface="Calibri Light" panose="020F0302020204030204" pitchFamily="34" charset="0"/>
              </a:rPr>
              <a:t>Departament</a:t>
            </a:r>
            <a:r>
              <a:rPr lang="es-ES" sz="1400" dirty="0">
                <a:effectLst/>
                <a:latin typeface="Calibri Light" panose="020F0302020204030204" pitchFamily="34" charset="0"/>
                <a:ea typeface="Calibri" panose="020F0502020204030204" pitchFamily="34" charset="0"/>
                <a:cs typeface="Calibri Light" panose="020F0302020204030204" pitchFamily="34" charset="0"/>
              </a:rPr>
              <a:t> de Salut.</a:t>
            </a:r>
            <a:endParaRPr lang="ca-ES" sz="1400" dirty="0">
              <a:effectLst/>
              <a:latin typeface="Calibri Light" panose="020F0302020204030204" pitchFamily="34" charset="0"/>
              <a:ea typeface="Calibri" panose="020F0502020204030204" pitchFamily="34" charset="0"/>
              <a:cs typeface="Calibri Light" panose="020F0302020204030204" pitchFamily="34" charset="0"/>
            </a:endParaRPr>
          </a:p>
          <a:p>
            <a:r>
              <a:rPr lang="es-ES" sz="1400" dirty="0">
                <a:effectLst/>
                <a:latin typeface="Calibri Light" panose="020F0302020204030204" pitchFamily="34" charset="0"/>
                <a:ea typeface="Calibri" panose="020F0502020204030204" pitchFamily="34" charset="0"/>
                <a:cs typeface="Calibri Light" panose="020F0302020204030204" pitchFamily="34" charset="0"/>
              </a:rPr>
              <a:t> </a:t>
            </a:r>
            <a:endParaRPr lang="ca-ES" sz="1400" dirty="0">
              <a:effectLst/>
              <a:latin typeface="Calibri Light" panose="020F0302020204030204" pitchFamily="34" charset="0"/>
              <a:ea typeface="Calibri" panose="020F0502020204030204" pitchFamily="34" charset="0"/>
              <a:cs typeface="Calibri Light" panose="020F0302020204030204" pitchFamily="34" charset="0"/>
            </a:endParaRPr>
          </a:p>
          <a:p>
            <a:r>
              <a:rPr lang="es-ES" sz="1400" b="1" dirty="0">
                <a:effectLst/>
                <a:latin typeface="Calibri Light" panose="020F0302020204030204" pitchFamily="34" charset="0"/>
                <a:ea typeface="Calibri" panose="020F0502020204030204" pitchFamily="34" charset="0"/>
                <a:cs typeface="Calibri Light" panose="020F0302020204030204" pitchFamily="34" charset="0"/>
              </a:rPr>
              <a:t>Primera </a:t>
            </a:r>
            <a:r>
              <a:rPr lang="es-ES" sz="1400" b="1" dirty="0" err="1">
                <a:effectLst/>
                <a:latin typeface="Calibri Light" panose="020F0302020204030204" pitchFamily="34" charset="0"/>
                <a:ea typeface="Calibri" panose="020F0502020204030204" pitchFamily="34" charset="0"/>
                <a:cs typeface="Calibri Light" panose="020F0302020204030204" pitchFamily="34" charset="0"/>
              </a:rPr>
              <a:t>edició</a:t>
            </a:r>
            <a:r>
              <a:rPr lang="es-ES" sz="1400" b="1" dirty="0">
                <a:effectLst/>
                <a:latin typeface="Calibri Light" panose="020F0302020204030204" pitchFamily="34" charset="0"/>
                <a:ea typeface="Calibri" panose="020F0502020204030204" pitchFamily="34" charset="0"/>
                <a:cs typeface="Calibri Light" panose="020F0302020204030204" pitchFamily="34" charset="0"/>
              </a:rPr>
              <a:t>: </a:t>
            </a:r>
            <a:endParaRPr lang="ca-ES" sz="1400" dirty="0">
              <a:effectLst/>
              <a:latin typeface="Calibri Light" panose="020F0302020204030204" pitchFamily="34" charset="0"/>
              <a:ea typeface="Calibri" panose="020F0502020204030204" pitchFamily="34" charset="0"/>
              <a:cs typeface="Calibri Light" panose="020F0302020204030204" pitchFamily="34" charset="0"/>
            </a:endParaRPr>
          </a:p>
          <a:p>
            <a:r>
              <a:rPr lang="es-ES" sz="1400" dirty="0">
                <a:latin typeface="Calibri Light" panose="020F0302020204030204" pitchFamily="34" charset="0"/>
                <a:ea typeface="Calibri" panose="020F0502020204030204" pitchFamily="34" charset="0"/>
                <a:cs typeface="Calibri Light" panose="020F0302020204030204" pitchFamily="34" charset="0"/>
              </a:rPr>
              <a:t>O</a:t>
            </a:r>
            <a:r>
              <a:rPr lang="es-ES" sz="1400" dirty="0">
                <a:effectLst/>
                <a:latin typeface="Calibri Light" panose="020F0302020204030204" pitchFamily="34" charset="0"/>
                <a:ea typeface="Calibri" panose="020F0502020204030204" pitchFamily="34" charset="0"/>
                <a:cs typeface="Calibri Light" panose="020F0302020204030204" pitchFamily="34" charset="0"/>
              </a:rPr>
              <a:t>ctubre de 2022</a:t>
            </a:r>
            <a:endParaRPr lang="ca-ES" sz="1400" dirty="0">
              <a:effectLst/>
              <a:latin typeface="Calibri Light" panose="020F0302020204030204" pitchFamily="34" charset="0"/>
              <a:ea typeface="Calibri" panose="020F0502020204030204" pitchFamily="34" charset="0"/>
              <a:cs typeface="Calibri Light" panose="020F0302020204030204" pitchFamily="34" charset="0"/>
            </a:endParaRPr>
          </a:p>
          <a:p>
            <a:br>
              <a:rPr lang="es-ES" sz="1400" dirty="0">
                <a:effectLst/>
                <a:latin typeface="Calibri Light" panose="020F0302020204030204" pitchFamily="34" charset="0"/>
                <a:ea typeface="Calibri" panose="020F0502020204030204" pitchFamily="34" charset="0"/>
                <a:cs typeface="Calibri Light" panose="020F0302020204030204" pitchFamily="34" charset="0"/>
              </a:rPr>
            </a:br>
            <a:r>
              <a:rPr lang="es-ES" sz="1400" dirty="0"/>
              <a:t>La </a:t>
            </a:r>
            <a:r>
              <a:rPr lang="es-ES" sz="1400" dirty="0" err="1"/>
              <a:t>guia</a:t>
            </a:r>
            <a:r>
              <a:rPr lang="es-ES" sz="1400" dirty="0"/>
              <a:t> del curso </a:t>
            </a:r>
            <a:r>
              <a:rPr lang="es-ES" sz="1400"/>
              <a:t>està </a:t>
            </a:r>
            <a:r>
              <a:rPr lang="es-ES" sz="1400" dirty="0"/>
              <a:t>disponible aquí: https://supportgirona.cat/quality-rights</a:t>
            </a:r>
          </a:p>
          <a:p>
            <a:pPr algn="just" fontAlgn="base"/>
            <a:endParaRPr lang="en-GB" sz="1000" b="1" dirty="0">
              <a:latin typeface="Calibri" panose="020F0502020204030204" pitchFamily="34" charset="0"/>
              <a:ea typeface="Times New Roman" panose="02020603050405020304" pitchFamily="18" charset="0"/>
              <a:cs typeface="Calibri" panose="020F0502020204030204" pitchFamily="34" charset="0"/>
            </a:endParaRPr>
          </a:p>
          <a:p>
            <a:pPr algn="just" fontAlgn="base"/>
            <a:r>
              <a:rPr lang="en-GB" sz="1400" dirty="0" err="1">
                <a:latin typeface="Calibri Light" panose="020F0302020204030204" pitchFamily="34" charset="0"/>
                <a:ea typeface="Times New Roman" panose="02020603050405020304" pitchFamily="18" charset="0"/>
                <a:cs typeface="Calibri Light" panose="020F0302020204030204" pitchFamily="34" charset="0"/>
              </a:rPr>
              <a:t>Foto</a:t>
            </a:r>
            <a:r>
              <a:rPr lang="en-GB" sz="1400" dirty="0">
                <a:latin typeface="Calibri Light" panose="020F0302020204030204" pitchFamily="34" charset="0"/>
                <a:ea typeface="Times New Roman" panose="02020603050405020304" pitchFamily="18" charset="0"/>
                <a:cs typeface="Calibri Light" panose="020F0302020204030204" pitchFamily="34" charset="0"/>
              </a:rPr>
              <a:t> de </a:t>
            </a:r>
            <a:r>
              <a:rPr lang="en-GB" sz="1400" dirty="0" err="1">
                <a:latin typeface="Calibri Light" panose="020F0302020204030204" pitchFamily="34" charset="0"/>
                <a:ea typeface="Times New Roman" panose="02020603050405020304" pitchFamily="18" charset="0"/>
                <a:cs typeface="Calibri Light" panose="020F0302020204030204" pitchFamily="34" charset="0"/>
              </a:rPr>
              <a:t>portada</a:t>
            </a:r>
            <a:r>
              <a:rPr lang="en-GB" sz="1400" dirty="0">
                <a:latin typeface="Calibri Light" panose="020F0302020204030204" pitchFamily="34" charset="0"/>
                <a:ea typeface="Times New Roman" panose="02020603050405020304" pitchFamily="18" charset="0"/>
                <a:cs typeface="Calibri Light" panose="020F0302020204030204" pitchFamily="34" charset="0"/>
              </a:rPr>
              <a:t>. </a:t>
            </a:r>
            <a:r>
              <a:rPr lang="en-GB" sz="1400" dirty="0">
                <a:latin typeface="Calibri Light" panose="020F0302020204030204" pitchFamily="34" charset="0"/>
                <a:ea typeface="SimSun" panose="02010600030101010101" pitchFamily="2" charset="-122"/>
                <a:cs typeface="Calibri Light" panose="020F0302020204030204" pitchFamily="34" charset="0"/>
              </a:rPr>
              <a:t>CBM/Sarah Isaacs</a:t>
            </a:r>
            <a:endParaRPr lang="en-US" sz="1400" dirty="0">
              <a:latin typeface="Calibri Light" panose="020F0302020204030204" pitchFamily="34" charset="0"/>
              <a:ea typeface="SimSun" panose="02010600030101010101" pitchFamily="2" charset="-122"/>
              <a:cs typeface="Calibri Light" panose="020F0302020204030204" pitchFamily="34" charset="0"/>
            </a:endParaRPr>
          </a:p>
          <a:p>
            <a:r>
              <a:rPr lang="en-GB" sz="1400" dirty="0">
                <a:solidFill>
                  <a:srgbClr val="4F81BD"/>
                </a:solidFill>
                <a:latin typeface="Calibri Light" panose="020F0302020204030204" pitchFamily="34" charset="0"/>
                <a:ea typeface="SimSun" panose="02010600030101010101" pitchFamily="2" charset="-122"/>
                <a:cs typeface="Calibri Light" panose="020F0302020204030204" pitchFamily="34" charset="0"/>
              </a:rPr>
              <a:t> </a:t>
            </a:r>
            <a:endParaRPr lang="en-US" sz="1400" dirty="0">
              <a:latin typeface="Calibri Light" panose="020F0302020204030204" pitchFamily="34" charset="0"/>
              <a:ea typeface="SimSun" panose="02010600030101010101" pitchFamily="2" charset="-122"/>
              <a:cs typeface="Calibri Light" panose="020F0302020204030204" pitchFamily="34" charset="0"/>
            </a:endParaRPr>
          </a:p>
          <a:p>
            <a:br>
              <a:rPr lang="en-GB" sz="1250" dirty="0">
                <a:solidFill>
                  <a:srgbClr val="4F81BD"/>
                </a:solidFill>
                <a:latin typeface="Calibri" panose="020F0502020204030204" pitchFamily="34" charset="0"/>
                <a:ea typeface="SimSun" panose="02010600030101010101" pitchFamily="2" charset="-122"/>
              </a:rPr>
            </a:br>
            <a:endParaRPr lang="en-US" dirty="0"/>
          </a:p>
        </p:txBody>
      </p:sp>
      <p:pic>
        <p:nvPicPr>
          <p:cNvPr id="2" name="Imagen 1">
            <a:extLst>
              <a:ext uri="{FF2B5EF4-FFF2-40B4-BE49-F238E27FC236}">
                <a16:creationId xmlns:a16="http://schemas.microsoft.com/office/drawing/2014/main" id="{361E4432-02F7-0A72-AE22-243474B734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652" y="767056"/>
            <a:ext cx="1029335" cy="363855"/>
          </a:xfrm>
          <a:prstGeom prst="rect">
            <a:avLst/>
          </a:prstGeom>
        </p:spPr>
      </p:pic>
    </p:spTree>
    <p:extLst>
      <p:ext uri="{BB962C8B-B14F-4D97-AF65-F5344CB8AC3E}">
        <p14:creationId xmlns:p14="http://schemas.microsoft.com/office/powerpoint/2010/main" val="2698385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24A252-D667-5842-9079-AC48E060A63B}"/>
              </a:ext>
            </a:extLst>
          </p:cNvPr>
          <p:cNvSpPr>
            <a:spLocks noGrp="1"/>
          </p:cNvSpPr>
          <p:nvPr>
            <p:ph type="sldNum" sz="quarter" idx="4294967295"/>
          </p:nvPr>
        </p:nvSpPr>
        <p:spPr>
          <a:xfrm>
            <a:off x="10034587" y="6623100"/>
            <a:ext cx="1648619" cy="216000"/>
          </a:xfrm>
        </p:spPr>
        <p:txBody>
          <a:bodyPr/>
          <a:lstStyle/>
          <a:p>
            <a:fld id="{04260D4A-DEC1-45DD-8AB2-A3349BAAA59E}" type="slidenum">
              <a:rPr lang="en-US" smtClean="0"/>
              <a:pPr/>
              <a:t>20</a:t>
            </a:fld>
            <a:endParaRPr lang="en-US"/>
          </a:p>
        </p:txBody>
      </p:sp>
      <p:sp>
        <p:nvSpPr>
          <p:cNvPr id="4" name="Content Placeholder 3">
            <a:extLst>
              <a:ext uri="{FF2B5EF4-FFF2-40B4-BE49-F238E27FC236}">
                <a16:creationId xmlns:a16="http://schemas.microsoft.com/office/drawing/2014/main" id="{DE3F815A-787D-0948-BB53-C563E021FC0D}"/>
              </a:ext>
            </a:extLst>
          </p:cNvPr>
          <p:cNvSpPr>
            <a:spLocks noGrp="1"/>
          </p:cNvSpPr>
          <p:nvPr>
            <p:ph sz="quarter" idx="14"/>
          </p:nvPr>
        </p:nvSpPr>
        <p:spPr>
          <a:xfrm>
            <a:off x="507195" y="1511188"/>
            <a:ext cx="11037105" cy="4500000"/>
          </a:xfrm>
        </p:spPr>
        <p:txBody>
          <a:bodyPr/>
          <a:lstStyle/>
          <a:p>
            <a:pPr algn="just"/>
            <a:r>
              <a:rPr lang="ca-ES" sz="2100" dirty="0"/>
              <a:t>Moltes persones amb discapacitat psicosocial, intel·lectual o cognitiva es neguen a ser identificades o a veure’s limitades per una etiqueta o un diagnòstic i aconsegueixen tenir vides tan satisfactòries i plenes com les de qualsevol altra persona</a:t>
            </a:r>
            <a:r>
              <a:rPr lang="en-US" sz="2100" dirty="0"/>
              <a:t>. </a:t>
            </a:r>
          </a:p>
          <a:p>
            <a:pPr algn="just"/>
            <a:endParaRPr lang="en-US" sz="2100" dirty="0"/>
          </a:p>
          <a:p>
            <a:pPr algn="just"/>
            <a:r>
              <a:rPr lang="ca-ES" sz="2100" dirty="0"/>
              <a:t>Altres persones poden interioritzar les opinions i actituds negatives que la societat manifesta envers elles i es poden sentir avergonyides i culpables, la qual cosa els impedeix assolir les seves aspiracions a la vida. Això rep el nom </a:t>
            </a:r>
            <a:r>
              <a:rPr lang="ca-ES" sz="2100" dirty="0" err="1"/>
              <a:t>d’«opressió</a:t>
            </a:r>
            <a:r>
              <a:rPr lang="ca-ES" sz="2100" dirty="0"/>
              <a:t> interioritzada» o «</a:t>
            </a:r>
            <a:r>
              <a:rPr lang="ca-ES" sz="2100" dirty="0" err="1"/>
              <a:t>autoestigmatització</a:t>
            </a:r>
            <a:r>
              <a:rPr lang="ca-ES" sz="2100" dirty="0"/>
              <a:t>». També pot impedir que les persones facin valdre els seus drets i obtinguin una rectificació pel maltractament o la discriminació que han patit</a:t>
            </a:r>
            <a:r>
              <a:rPr lang="es-ES" sz="2100" dirty="0"/>
              <a:t>. </a:t>
            </a:r>
            <a:endParaRPr lang="en-US" sz="2100" dirty="0"/>
          </a:p>
        </p:txBody>
      </p:sp>
      <p:sp>
        <p:nvSpPr>
          <p:cNvPr id="6" name="Title 4">
            <a:extLst>
              <a:ext uri="{FF2B5EF4-FFF2-40B4-BE49-F238E27FC236}">
                <a16:creationId xmlns:a16="http://schemas.microsoft.com/office/drawing/2014/main" id="{F921D2CD-98A1-EF41-9072-D0FC458003E5}"/>
              </a:ext>
            </a:extLst>
          </p:cNvPr>
          <p:cNvSpPr>
            <a:spLocks noGrp="1"/>
          </p:cNvSpPr>
          <p:nvPr>
            <p:ph type="title"/>
          </p:nvPr>
        </p:nvSpPr>
        <p:spPr>
          <a:xfrm>
            <a:off x="392906" y="506412"/>
            <a:ext cx="9792000" cy="432000"/>
          </a:xfrm>
        </p:spPr>
        <p:txBody>
          <a:bodyPr/>
          <a:lstStyle/>
          <a:p>
            <a:r>
              <a:rPr lang="pt-BR" sz="2800" dirty="0" err="1"/>
              <a:t>Exercici</a:t>
            </a:r>
            <a:r>
              <a:rPr lang="pt-BR" sz="2800" dirty="0"/>
              <a:t> 1.2: </a:t>
            </a:r>
            <a:r>
              <a:rPr lang="pt-BR" sz="2800" dirty="0" err="1"/>
              <a:t>Debat</a:t>
            </a:r>
            <a:r>
              <a:rPr lang="pt-BR" sz="2800" dirty="0"/>
              <a:t> – </a:t>
            </a:r>
            <a:r>
              <a:rPr lang="pt-BR" sz="2800" dirty="0" err="1"/>
              <a:t>Jo</a:t>
            </a:r>
            <a:r>
              <a:rPr lang="pt-BR" sz="2800" dirty="0"/>
              <a:t> no </a:t>
            </a:r>
            <a:r>
              <a:rPr lang="pt-BR" sz="2800" dirty="0" err="1"/>
              <a:t>soc</a:t>
            </a:r>
            <a:r>
              <a:rPr lang="pt-BR" sz="2800" dirty="0"/>
              <a:t> </a:t>
            </a:r>
            <a:r>
              <a:rPr lang="pt-BR" sz="2800" dirty="0" err="1"/>
              <a:t>així</a:t>
            </a:r>
            <a:r>
              <a:rPr lang="pt-BR" sz="2800" dirty="0"/>
              <a:t>! </a:t>
            </a:r>
            <a:r>
              <a:rPr lang="en-US" sz="2800" dirty="0"/>
              <a:t>- 6</a:t>
            </a:r>
          </a:p>
        </p:txBody>
      </p:sp>
    </p:spTree>
    <p:extLst>
      <p:ext uri="{BB962C8B-B14F-4D97-AF65-F5344CB8AC3E}">
        <p14:creationId xmlns:p14="http://schemas.microsoft.com/office/powerpoint/2010/main" val="1021359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D92E37-BA9C-1F46-BFEE-21C810B38F2C}"/>
              </a:ext>
            </a:extLst>
          </p:cNvPr>
          <p:cNvSpPr>
            <a:spLocks noGrp="1"/>
          </p:cNvSpPr>
          <p:nvPr>
            <p:ph type="sldNum" sz="quarter" idx="4294967295"/>
          </p:nvPr>
        </p:nvSpPr>
        <p:spPr>
          <a:xfrm>
            <a:off x="10034587" y="6623100"/>
            <a:ext cx="1648619" cy="216000"/>
          </a:xfrm>
        </p:spPr>
        <p:txBody>
          <a:bodyPr/>
          <a:lstStyle/>
          <a:p>
            <a:fld id="{04260D4A-DEC1-45DD-8AB2-A3349BAAA59E}" type="slidenum">
              <a:rPr lang="en-US" smtClean="0"/>
              <a:pPr/>
              <a:t>21</a:t>
            </a:fld>
            <a:endParaRPr lang="en-US"/>
          </a:p>
        </p:txBody>
      </p:sp>
      <p:sp>
        <p:nvSpPr>
          <p:cNvPr id="4" name="Content Placeholder 3">
            <a:extLst>
              <a:ext uri="{FF2B5EF4-FFF2-40B4-BE49-F238E27FC236}">
                <a16:creationId xmlns:a16="http://schemas.microsoft.com/office/drawing/2014/main" id="{0B498BBC-0E21-C84B-95CA-1FE4DA34DB86}"/>
              </a:ext>
            </a:extLst>
          </p:cNvPr>
          <p:cNvSpPr>
            <a:spLocks noGrp="1"/>
          </p:cNvSpPr>
          <p:nvPr>
            <p:ph sz="quarter" idx="14"/>
          </p:nvPr>
        </p:nvSpPr>
        <p:spPr/>
        <p:txBody>
          <a:bodyPr/>
          <a:lstStyle/>
          <a:p>
            <a:pPr marL="0" indent="0" algn="ctr">
              <a:buNone/>
            </a:pPr>
            <a:endParaRPr lang="en-US" sz="2500" b="1" i="1" dirty="0"/>
          </a:p>
          <a:p>
            <a:pPr marL="0" indent="0" algn="ctr">
              <a:buNone/>
            </a:pPr>
            <a:endParaRPr lang="en-US" sz="2500" b="1" i="1" dirty="0"/>
          </a:p>
          <a:p>
            <a:pPr marL="0" indent="0" algn="ctr">
              <a:buNone/>
            </a:pPr>
            <a:r>
              <a:rPr lang="es-ES" sz="2500" b="1" i="1" dirty="0" err="1"/>
              <a:t>Podeu</a:t>
            </a:r>
            <a:r>
              <a:rPr lang="es-ES" sz="2500" b="1" i="1" dirty="0"/>
              <a:t> posar </a:t>
            </a:r>
            <a:r>
              <a:rPr lang="es-ES" sz="2500" b="1" i="1" dirty="0" err="1"/>
              <a:t>exemples</a:t>
            </a:r>
            <a:r>
              <a:rPr lang="es-ES" sz="2500" b="1" i="1" dirty="0"/>
              <a:t> de </a:t>
            </a:r>
            <a:r>
              <a:rPr lang="es-ES" sz="2500" b="1" i="1" dirty="0" err="1"/>
              <a:t>lleis</a:t>
            </a:r>
            <a:r>
              <a:rPr lang="es-ES" sz="2500" b="1" i="1" dirty="0"/>
              <a:t>, </a:t>
            </a:r>
            <a:r>
              <a:rPr lang="es-ES" sz="2500" b="1" i="1" dirty="0" err="1"/>
              <a:t>polítiques</a:t>
            </a:r>
            <a:r>
              <a:rPr lang="es-ES" sz="2500" b="1" i="1" dirty="0"/>
              <a:t> o </a:t>
            </a:r>
            <a:r>
              <a:rPr lang="es-ES" sz="2500" b="1" i="1" dirty="0" err="1"/>
              <a:t>altres</a:t>
            </a:r>
            <a:r>
              <a:rPr lang="es-ES" sz="2500" b="1" i="1" dirty="0"/>
              <a:t> </a:t>
            </a:r>
            <a:r>
              <a:rPr lang="es-ES" sz="2500" b="1" i="1" dirty="0" err="1"/>
              <a:t>aspectes</a:t>
            </a:r>
            <a:r>
              <a:rPr lang="es-ES" sz="2500" b="1" i="1" dirty="0"/>
              <a:t> del sistema que </a:t>
            </a:r>
            <a:r>
              <a:rPr lang="es-ES" sz="2500" b="1" i="1" dirty="0" err="1"/>
              <a:t>impedeixin</a:t>
            </a:r>
            <a:r>
              <a:rPr lang="es-ES" sz="2500" b="1" i="1" dirty="0"/>
              <a:t> a les persones </a:t>
            </a:r>
            <a:r>
              <a:rPr lang="es-ES" sz="2500" b="1" i="1" dirty="0" err="1"/>
              <a:t>amb</a:t>
            </a:r>
            <a:r>
              <a:rPr lang="es-ES" sz="2500" b="1" i="1" dirty="0"/>
              <a:t> </a:t>
            </a:r>
            <a:r>
              <a:rPr lang="es-ES" sz="2500" b="1" i="1" dirty="0" err="1"/>
              <a:t>discapacitat</a:t>
            </a:r>
            <a:r>
              <a:rPr lang="es-ES" sz="2500" b="1" i="1" dirty="0"/>
              <a:t> psicosocial, </a:t>
            </a:r>
            <a:r>
              <a:rPr lang="es-ES" sz="2500" b="1" i="1" dirty="0" err="1"/>
              <a:t>intel·lectual</a:t>
            </a:r>
            <a:r>
              <a:rPr lang="es-ES" sz="2500" b="1" i="1" dirty="0"/>
              <a:t> o cognitiva </a:t>
            </a:r>
            <a:r>
              <a:rPr lang="es-ES" sz="2500" b="1" i="1" dirty="0" err="1"/>
              <a:t>gaudir</a:t>
            </a:r>
            <a:r>
              <a:rPr lang="es-ES" sz="2500" b="1" i="1" dirty="0"/>
              <a:t> </a:t>
            </a:r>
            <a:r>
              <a:rPr lang="es-ES" sz="2500" b="1" i="1" dirty="0" err="1"/>
              <a:t>dels</a:t>
            </a:r>
            <a:r>
              <a:rPr lang="es-ES" sz="2500" b="1" i="1" dirty="0"/>
              <a:t> </a:t>
            </a:r>
            <a:r>
              <a:rPr lang="es-ES" sz="2500" b="1" i="1" dirty="0" err="1"/>
              <a:t>seus</a:t>
            </a:r>
            <a:r>
              <a:rPr lang="es-ES" sz="2500" b="1" i="1" dirty="0"/>
              <a:t> </a:t>
            </a:r>
            <a:r>
              <a:rPr lang="es-ES" sz="2500" b="1" i="1" dirty="0" err="1"/>
              <a:t>drets</a:t>
            </a:r>
            <a:r>
              <a:rPr lang="es-ES" sz="2500" b="1" i="1" dirty="0"/>
              <a:t>? </a:t>
            </a:r>
            <a:endParaRPr lang="en-US" dirty="0"/>
          </a:p>
        </p:txBody>
      </p:sp>
      <p:sp>
        <p:nvSpPr>
          <p:cNvPr id="5" name="Title 4">
            <a:extLst>
              <a:ext uri="{FF2B5EF4-FFF2-40B4-BE49-F238E27FC236}">
                <a16:creationId xmlns:a16="http://schemas.microsoft.com/office/drawing/2014/main" id="{07CF68A0-B384-F54D-868A-29CF15DF822B}"/>
              </a:ext>
            </a:extLst>
          </p:cNvPr>
          <p:cNvSpPr>
            <a:spLocks noGrp="1"/>
          </p:cNvSpPr>
          <p:nvPr>
            <p:ph type="title"/>
          </p:nvPr>
        </p:nvSpPr>
        <p:spPr>
          <a:xfrm>
            <a:off x="392906" y="506412"/>
            <a:ext cx="11170444" cy="388938"/>
          </a:xfrm>
        </p:spPr>
        <p:txBody>
          <a:bodyPr>
            <a:noAutofit/>
          </a:bodyPr>
          <a:lstStyle/>
          <a:p>
            <a:r>
              <a:rPr lang="es-ES" sz="2800" dirty="0" err="1"/>
              <a:t>Exercici</a:t>
            </a:r>
            <a:r>
              <a:rPr lang="es-ES" sz="2800" dirty="0"/>
              <a:t> 1.3: </a:t>
            </a:r>
            <a:r>
              <a:rPr lang="es-ES" sz="2800" dirty="0" err="1"/>
              <a:t>Debat</a:t>
            </a:r>
            <a:r>
              <a:rPr lang="es-ES" sz="2800" dirty="0"/>
              <a:t> – </a:t>
            </a:r>
            <a:r>
              <a:rPr lang="es-ES" sz="2800" dirty="0" err="1"/>
              <a:t>Què</a:t>
            </a:r>
            <a:r>
              <a:rPr lang="es-ES" sz="2800" dirty="0"/>
              <a:t> </a:t>
            </a:r>
            <a:r>
              <a:rPr lang="es-ES" sz="2800" dirty="0" err="1"/>
              <a:t>és</a:t>
            </a:r>
            <a:r>
              <a:rPr lang="es-ES" sz="2800" dirty="0"/>
              <a:t> la </a:t>
            </a:r>
            <a:r>
              <a:rPr lang="es-ES" sz="2800" dirty="0" err="1"/>
              <a:t>discriminació</a:t>
            </a:r>
            <a:r>
              <a:rPr lang="es-ES" sz="2800" dirty="0"/>
              <a:t> institucional? - 1</a:t>
            </a:r>
            <a:endParaRPr lang="en-US" sz="2800" dirty="0"/>
          </a:p>
        </p:txBody>
      </p:sp>
    </p:spTree>
    <p:extLst>
      <p:ext uri="{BB962C8B-B14F-4D97-AF65-F5344CB8AC3E}">
        <p14:creationId xmlns:p14="http://schemas.microsoft.com/office/powerpoint/2010/main" val="42571587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EAEBF8-9281-4848-8B9D-30DF9AEC798C}"/>
              </a:ext>
            </a:extLst>
          </p:cNvPr>
          <p:cNvSpPr>
            <a:spLocks noGrp="1"/>
          </p:cNvSpPr>
          <p:nvPr>
            <p:ph idx="1"/>
          </p:nvPr>
        </p:nvSpPr>
        <p:spPr/>
        <p:txBody>
          <a:bodyPr>
            <a:normAutofit/>
          </a:bodyPr>
          <a:lstStyle/>
          <a:p>
            <a:pPr lvl="0" algn="just">
              <a:lnSpc>
                <a:spcPct val="150000"/>
              </a:lnSpc>
              <a:spcAft>
                <a:spcPts val="0"/>
              </a:spcAft>
            </a:pPr>
            <a:r>
              <a:rPr lang="es-ES" dirty="0">
                <a:solidFill>
                  <a:srgbClr val="000000"/>
                </a:solidFill>
                <a:ea typeface="SimSun" panose="02010600030101010101" pitchFamily="2" charset="-122"/>
              </a:rPr>
              <a:t>Les persones </a:t>
            </a:r>
            <a:r>
              <a:rPr lang="es-ES" dirty="0" err="1">
                <a:solidFill>
                  <a:srgbClr val="000000"/>
                </a:solidFill>
                <a:ea typeface="SimSun" panose="02010600030101010101" pitchFamily="2" charset="-122"/>
              </a:rPr>
              <a:t>amb</a:t>
            </a:r>
            <a:r>
              <a:rPr lang="es-ES" dirty="0">
                <a:solidFill>
                  <a:srgbClr val="000000"/>
                </a:solidFill>
                <a:ea typeface="SimSun" panose="02010600030101010101" pitchFamily="2" charset="-122"/>
              </a:rPr>
              <a:t> </a:t>
            </a:r>
            <a:r>
              <a:rPr lang="es-ES" dirty="0" err="1">
                <a:solidFill>
                  <a:srgbClr val="000000"/>
                </a:solidFill>
                <a:ea typeface="SimSun" panose="02010600030101010101" pitchFamily="2" charset="-122"/>
              </a:rPr>
              <a:t>discapacitat</a:t>
            </a:r>
            <a:r>
              <a:rPr lang="es-ES" dirty="0">
                <a:solidFill>
                  <a:srgbClr val="000000"/>
                </a:solidFill>
                <a:ea typeface="SimSun" panose="02010600030101010101" pitchFamily="2" charset="-122"/>
              </a:rPr>
              <a:t> psicosocial, </a:t>
            </a:r>
            <a:r>
              <a:rPr lang="es-ES" dirty="0" err="1">
                <a:solidFill>
                  <a:srgbClr val="000000"/>
                </a:solidFill>
                <a:ea typeface="SimSun" panose="02010600030101010101" pitchFamily="2" charset="-122"/>
              </a:rPr>
              <a:t>intel·lectual</a:t>
            </a:r>
            <a:r>
              <a:rPr lang="es-ES" dirty="0">
                <a:solidFill>
                  <a:srgbClr val="000000"/>
                </a:solidFill>
                <a:ea typeface="SimSun" panose="02010600030101010101" pitchFamily="2" charset="-122"/>
              </a:rPr>
              <a:t> o cognitiva </a:t>
            </a:r>
            <a:r>
              <a:rPr lang="es-ES" dirty="0" err="1">
                <a:solidFill>
                  <a:srgbClr val="000000"/>
                </a:solidFill>
                <a:ea typeface="SimSun" panose="02010600030101010101" pitchFamily="2" charset="-122"/>
              </a:rPr>
              <a:t>pateixen</a:t>
            </a:r>
            <a:r>
              <a:rPr lang="es-ES" dirty="0">
                <a:solidFill>
                  <a:srgbClr val="000000"/>
                </a:solidFill>
                <a:ea typeface="SimSun" panose="02010600030101010101" pitchFamily="2" charset="-122"/>
              </a:rPr>
              <a:t> </a:t>
            </a:r>
            <a:r>
              <a:rPr lang="es-ES" dirty="0" err="1">
                <a:solidFill>
                  <a:srgbClr val="000000"/>
                </a:solidFill>
                <a:ea typeface="SimSun" panose="02010600030101010101" pitchFamily="2" charset="-122"/>
              </a:rPr>
              <a:t>moltes</a:t>
            </a:r>
            <a:r>
              <a:rPr lang="es-ES" dirty="0">
                <a:solidFill>
                  <a:srgbClr val="000000"/>
                </a:solidFill>
                <a:ea typeface="SimSun" panose="02010600030101010101" pitchFamily="2" charset="-122"/>
              </a:rPr>
              <a:t> formes de </a:t>
            </a:r>
            <a:r>
              <a:rPr lang="es-ES" dirty="0" err="1">
                <a:solidFill>
                  <a:srgbClr val="000000"/>
                </a:solidFill>
                <a:ea typeface="SimSun" panose="02010600030101010101" pitchFamily="2" charset="-122"/>
              </a:rPr>
              <a:t>discriminació</a:t>
            </a:r>
            <a:r>
              <a:rPr lang="es-ES" dirty="0">
                <a:solidFill>
                  <a:srgbClr val="000000"/>
                </a:solidFill>
                <a:ea typeface="SimSun" panose="02010600030101010101" pitchFamily="2" charset="-122"/>
              </a:rPr>
              <a:t> a la </a:t>
            </a:r>
            <a:r>
              <a:rPr lang="es-ES" dirty="0" err="1">
                <a:solidFill>
                  <a:srgbClr val="000000"/>
                </a:solidFill>
                <a:ea typeface="SimSun" panose="02010600030101010101" pitchFamily="2" charset="-122"/>
              </a:rPr>
              <a:t>seva</a:t>
            </a:r>
            <a:r>
              <a:rPr lang="es-ES" dirty="0">
                <a:solidFill>
                  <a:srgbClr val="000000"/>
                </a:solidFill>
                <a:ea typeface="SimSun" panose="02010600030101010101" pitchFamily="2" charset="-122"/>
              </a:rPr>
              <a:t> vida </a:t>
            </a:r>
            <a:r>
              <a:rPr lang="es-ES" dirty="0" err="1">
                <a:solidFill>
                  <a:srgbClr val="000000"/>
                </a:solidFill>
                <a:ea typeface="SimSun" panose="02010600030101010101" pitchFamily="2" charset="-122"/>
              </a:rPr>
              <a:t>quotidiana</a:t>
            </a:r>
            <a:r>
              <a:rPr lang="es-ES" dirty="0">
                <a:solidFill>
                  <a:srgbClr val="000000"/>
                </a:solidFill>
                <a:ea typeface="SimSun" panose="02010600030101010101" pitchFamily="2" charset="-122"/>
              </a:rPr>
              <a:t>.  </a:t>
            </a:r>
          </a:p>
          <a:p>
            <a:pPr lvl="0" algn="just">
              <a:lnSpc>
                <a:spcPct val="150000"/>
              </a:lnSpc>
              <a:spcAft>
                <a:spcPts val="0"/>
              </a:spcAft>
            </a:pPr>
            <a:r>
              <a:rPr lang="es-ES" dirty="0">
                <a:solidFill>
                  <a:srgbClr val="000000"/>
                </a:solidFill>
                <a:ea typeface="SimSun" panose="02010600030101010101" pitchFamily="2" charset="-122"/>
              </a:rPr>
              <a:t>Les </a:t>
            </a:r>
            <a:r>
              <a:rPr lang="es-ES" dirty="0" err="1">
                <a:solidFill>
                  <a:srgbClr val="000000"/>
                </a:solidFill>
                <a:ea typeface="SimSun" panose="02010600030101010101" pitchFamily="2" charset="-122"/>
              </a:rPr>
              <a:t>actituds</a:t>
            </a:r>
            <a:r>
              <a:rPr lang="es-ES" dirty="0">
                <a:solidFill>
                  <a:srgbClr val="000000"/>
                </a:solidFill>
                <a:ea typeface="SimSun" panose="02010600030101010101" pitchFamily="2" charset="-122"/>
              </a:rPr>
              <a:t>, </a:t>
            </a:r>
            <a:r>
              <a:rPr lang="es-ES" dirty="0" err="1">
                <a:solidFill>
                  <a:srgbClr val="000000"/>
                </a:solidFill>
                <a:ea typeface="SimSun" panose="02010600030101010101" pitchFamily="2" charset="-122"/>
              </a:rPr>
              <a:t>lleis</a:t>
            </a:r>
            <a:r>
              <a:rPr lang="es-ES" dirty="0">
                <a:solidFill>
                  <a:srgbClr val="000000"/>
                </a:solidFill>
                <a:ea typeface="SimSun" panose="02010600030101010101" pitchFamily="2" charset="-122"/>
              </a:rPr>
              <a:t>, </a:t>
            </a:r>
            <a:r>
              <a:rPr lang="es-ES" dirty="0" err="1">
                <a:solidFill>
                  <a:srgbClr val="000000"/>
                </a:solidFill>
                <a:ea typeface="SimSun" panose="02010600030101010101" pitchFamily="2" charset="-122"/>
              </a:rPr>
              <a:t>polítiques</a:t>
            </a:r>
            <a:r>
              <a:rPr lang="es-ES" dirty="0">
                <a:solidFill>
                  <a:srgbClr val="000000"/>
                </a:solidFill>
                <a:ea typeface="SimSun" panose="02010600030101010101" pitchFamily="2" charset="-122"/>
              </a:rPr>
              <a:t> i </a:t>
            </a:r>
            <a:r>
              <a:rPr lang="es-ES" dirty="0" err="1">
                <a:solidFill>
                  <a:srgbClr val="000000"/>
                </a:solidFill>
                <a:ea typeface="SimSun" panose="02010600030101010101" pitchFamily="2" charset="-122"/>
              </a:rPr>
              <a:t>entorns</a:t>
            </a:r>
            <a:r>
              <a:rPr lang="es-ES" dirty="0">
                <a:solidFill>
                  <a:srgbClr val="000000"/>
                </a:solidFill>
                <a:ea typeface="SimSun" panose="02010600030101010101" pitchFamily="2" charset="-122"/>
              </a:rPr>
              <a:t> </a:t>
            </a:r>
            <a:r>
              <a:rPr lang="es-ES" dirty="0" err="1">
                <a:solidFill>
                  <a:srgbClr val="000000"/>
                </a:solidFill>
                <a:ea typeface="SimSun" panose="02010600030101010101" pitchFamily="2" charset="-122"/>
              </a:rPr>
              <a:t>negatius</a:t>
            </a:r>
            <a:r>
              <a:rPr lang="es-ES" dirty="0">
                <a:solidFill>
                  <a:srgbClr val="000000"/>
                </a:solidFill>
                <a:ea typeface="SimSun" panose="02010600030101010101" pitchFamily="2" charset="-122"/>
              </a:rPr>
              <a:t> </a:t>
            </a:r>
            <a:r>
              <a:rPr lang="es-ES" dirty="0" err="1">
                <a:solidFill>
                  <a:srgbClr val="000000"/>
                </a:solidFill>
                <a:ea typeface="SimSun" panose="02010600030101010101" pitchFamily="2" charset="-122"/>
              </a:rPr>
              <a:t>constitueixen</a:t>
            </a:r>
            <a:r>
              <a:rPr lang="es-ES" dirty="0">
                <a:solidFill>
                  <a:srgbClr val="000000"/>
                </a:solidFill>
                <a:ea typeface="SimSun" panose="02010600030101010101" pitchFamily="2" charset="-122"/>
              </a:rPr>
              <a:t> «</a:t>
            </a:r>
            <a:r>
              <a:rPr lang="es-ES" dirty="0" err="1">
                <a:solidFill>
                  <a:srgbClr val="000000"/>
                </a:solidFill>
                <a:ea typeface="SimSun" panose="02010600030101010101" pitchFamily="2" charset="-122"/>
              </a:rPr>
              <a:t>barreres</a:t>
            </a:r>
            <a:r>
              <a:rPr lang="es-ES" dirty="0">
                <a:solidFill>
                  <a:srgbClr val="000000"/>
                </a:solidFill>
                <a:ea typeface="SimSun" panose="02010600030101010101" pitchFamily="2" charset="-122"/>
              </a:rPr>
              <a:t>» que </a:t>
            </a:r>
            <a:r>
              <a:rPr lang="es-ES" dirty="0" err="1">
                <a:solidFill>
                  <a:srgbClr val="000000"/>
                </a:solidFill>
                <a:ea typeface="SimSun" panose="02010600030101010101" pitchFamily="2" charset="-122"/>
              </a:rPr>
              <a:t>impedeixen</a:t>
            </a:r>
            <a:r>
              <a:rPr lang="es-ES" dirty="0">
                <a:solidFill>
                  <a:srgbClr val="000000"/>
                </a:solidFill>
                <a:ea typeface="SimSun" panose="02010600030101010101" pitchFamily="2" charset="-122"/>
              </a:rPr>
              <a:t> que les persones </a:t>
            </a:r>
            <a:r>
              <a:rPr lang="es-ES" dirty="0" err="1">
                <a:solidFill>
                  <a:srgbClr val="000000"/>
                </a:solidFill>
                <a:ea typeface="SimSun" panose="02010600030101010101" pitchFamily="2" charset="-122"/>
              </a:rPr>
              <a:t>puguin</a:t>
            </a:r>
            <a:r>
              <a:rPr lang="es-ES" dirty="0">
                <a:solidFill>
                  <a:srgbClr val="000000"/>
                </a:solidFill>
                <a:ea typeface="SimSun" panose="02010600030101010101" pitchFamily="2" charset="-122"/>
              </a:rPr>
              <a:t> </a:t>
            </a:r>
            <a:r>
              <a:rPr lang="es-ES" dirty="0" err="1">
                <a:solidFill>
                  <a:srgbClr val="000000"/>
                </a:solidFill>
                <a:ea typeface="SimSun" panose="02010600030101010101" pitchFamily="2" charset="-122"/>
              </a:rPr>
              <a:t>exercir</a:t>
            </a:r>
            <a:r>
              <a:rPr lang="es-ES" dirty="0">
                <a:solidFill>
                  <a:srgbClr val="000000"/>
                </a:solidFill>
                <a:ea typeface="SimSun" panose="02010600030101010101" pitchFamily="2" charset="-122"/>
              </a:rPr>
              <a:t> </a:t>
            </a:r>
            <a:r>
              <a:rPr lang="es-ES" dirty="0" err="1">
                <a:solidFill>
                  <a:srgbClr val="000000"/>
                </a:solidFill>
                <a:ea typeface="SimSun" panose="02010600030101010101" pitchFamily="2" charset="-122"/>
              </a:rPr>
              <a:t>els</a:t>
            </a:r>
            <a:r>
              <a:rPr lang="es-ES" dirty="0">
                <a:solidFill>
                  <a:srgbClr val="000000"/>
                </a:solidFill>
                <a:ea typeface="SimSun" panose="02010600030101010101" pitchFamily="2" charset="-122"/>
              </a:rPr>
              <a:t> </a:t>
            </a:r>
            <a:r>
              <a:rPr lang="es-ES" dirty="0" err="1">
                <a:solidFill>
                  <a:srgbClr val="000000"/>
                </a:solidFill>
                <a:ea typeface="SimSun" panose="02010600030101010101" pitchFamily="2" charset="-122"/>
              </a:rPr>
              <a:t>seus</a:t>
            </a:r>
            <a:r>
              <a:rPr lang="es-ES" dirty="0">
                <a:solidFill>
                  <a:srgbClr val="000000"/>
                </a:solidFill>
                <a:ea typeface="SimSun" panose="02010600030101010101" pitchFamily="2" charset="-122"/>
              </a:rPr>
              <a:t> </a:t>
            </a:r>
            <a:r>
              <a:rPr lang="es-ES" dirty="0" err="1">
                <a:solidFill>
                  <a:srgbClr val="000000"/>
                </a:solidFill>
                <a:ea typeface="SimSun" panose="02010600030101010101" pitchFamily="2" charset="-122"/>
              </a:rPr>
              <a:t>drets</a:t>
            </a:r>
            <a:r>
              <a:rPr lang="es-ES" dirty="0">
                <a:solidFill>
                  <a:srgbClr val="000000"/>
                </a:solidFill>
                <a:ea typeface="SimSun" panose="02010600030101010101" pitchFamily="2" charset="-122"/>
              </a:rPr>
              <a:t>. </a:t>
            </a:r>
          </a:p>
          <a:p>
            <a:pPr lvl="0" algn="just">
              <a:lnSpc>
                <a:spcPct val="150000"/>
              </a:lnSpc>
              <a:spcAft>
                <a:spcPts val="0"/>
              </a:spcAft>
            </a:pPr>
            <a:r>
              <a:rPr lang="es-ES" dirty="0" err="1">
                <a:solidFill>
                  <a:srgbClr val="000000"/>
                </a:solidFill>
                <a:ea typeface="SimSun" panose="02010600030101010101" pitchFamily="2" charset="-122"/>
              </a:rPr>
              <a:t>Aquestes</a:t>
            </a:r>
            <a:r>
              <a:rPr lang="es-ES" dirty="0">
                <a:solidFill>
                  <a:srgbClr val="000000"/>
                </a:solidFill>
                <a:ea typeface="SimSun" panose="02010600030101010101" pitchFamily="2" charset="-122"/>
              </a:rPr>
              <a:t> </a:t>
            </a:r>
            <a:r>
              <a:rPr lang="es-ES" dirty="0" err="1">
                <a:solidFill>
                  <a:srgbClr val="000000"/>
                </a:solidFill>
                <a:ea typeface="SimSun" panose="02010600030101010101" pitchFamily="2" charset="-122"/>
              </a:rPr>
              <a:t>barreres</a:t>
            </a:r>
            <a:r>
              <a:rPr lang="es-ES" dirty="0">
                <a:solidFill>
                  <a:srgbClr val="000000"/>
                </a:solidFill>
                <a:ea typeface="SimSun" panose="02010600030101010101" pitchFamily="2" charset="-122"/>
              </a:rPr>
              <a:t> </a:t>
            </a:r>
            <a:r>
              <a:rPr lang="es-ES" dirty="0" err="1">
                <a:solidFill>
                  <a:srgbClr val="000000"/>
                </a:solidFill>
                <a:ea typeface="SimSun" panose="02010600030101010101" pitchFamily="2" charset="-122"/>
              </a:rPr>
              <a:t>s’analitzaran</a:t>
            </a:r>
            <a:r>
              <a:rPr lang="es-ES" dirty="0">
                <a:solidFill>
                  <a:srgbClr val="000000"/>
                </a:solidFill>
                <a:ea typeface="SimSun" panose="02010600030101010101" pitchFamily="2" charset="-122"/>
              </a:rPr>
              <a:t> </a:t>
            </a:r>
            <a:r>
              <a:rPr lang="es-ES" dirty="0" err="1">
                <a:solidFill>
                  <a:srgbClr val="000000"/>
                </a:solidFill>
                <a:ea typeface="SimSun" panose="02010600030101010101" pitchFamily="2" charset="-122"/>
              </a:rPr>
              <a:t>amb</a:t>
            </a:r>
            <a:r>
              <a:rPr lang="es-ES" dirty="0">
                <a:solidFill>
                  <a:srgbClr val="000000"/>
                </a:solidFill>
                <a:ea typeface="SimSun" panose="02010600030101010101" pitchFamily="2" charset="-122"/>
              </a:rPr>
              <a:t> </a:t>
            </a:r>
            <a:r>
              <a:rPr lang="es-ES" dirty="0" err="1">
                <a:solidFill>
                  <a:srgbClr val="000000"/>
                </a:solidFill>
                <a:ea typeface="SimSun" panose="02010600030101010101" pitchFamily="2" charset="-122"/>
              </a:rPr>
              <a:t>més</a:t>
            </a:r>
            <a:r>
              <a:rPr lang="es-ES" dirty="0">
                <a:solidFill>
                  <a:srgbClr val="000000"/>
                </a:solidFill>
                <a:ea typeface="SimSun" panose="02010600030101010101" pitchFamily="2" charset="-122"/>
              </a:rPr>
              <a:t> </a:t>
            </a:r>
            <a:r>
              <a:rPr lang="es-ES" dirty="0" err="1">
                <a:solidFill>
                  <a:srgbClr val="000000"/>
                </a:solidFill>
                <a:ea typeface="SimSun" panose="02010600030101010101" pitchFamily="2" charset="-122"/>
              </a:rPr>
              <a:t>detall</a:t>
            </a:r>
            <a:r>
              <a:rPr lang="es-ES" dirty="0">
                <a:solidFill>
                  <a:srgbClr val="000000"/>
                </a:solidFill>
                <a:ea typeface="SimSun" panose="02010600030101010101" pitchFamily="2" charset="-122"/>
              </a:rPr>
              <a:t> al tema </a:t>
            </a:r>
            <a:r>
              <a:rPr lang="es-ES" dirty="0" err="1">
                <a:solidFill>
                  <a:srgbClr val="000000"/>
                </a:solidFill>
                <a:ea typeface="SimSun" panose="02010600030101010101" pitchFamily="2" charset="-122"/>
              </a:rPr>
              <a:t>següent</a:t>
            </a:r>
            <a:r>
              <a:rPr lang="es-ES" dirty="0">
                <a:solidFill>
                  <a:srgbClr val="000000"/>
                </a:solidFill>
                <a:ea typeface="SimSun" panose="02010600030101010101" pitchFamily="2" charset="-122"/>
              </a:rPr>
              <a:t>. 	 </a:t>
            </a:r>
          </a:p>
          <a:p>
            <a:pPr marL="0" lvl="0" indent="0" algn="just">
              <a:lnSpc>
                <a:spcPct val="150000"/>
              </a:lnSpc>
              <a:spcAft>
                <a:spcPts val="0"/>
              </a:spcAft>
              <a:buNone/>
            </a:pPr>
            <a:r>
              <a:rPr lang="es-ES" dirty="0">
                <a:solidFill>
                  <a:srgbClr val="000000"/>
                </a:solidFill>
                <a:ea typeface="SimSun" panose="02010600030101010101" pitchFamily="2" charset="-122"/>
              </a:rPr>
              <a:t> </a:t>
            </a:r>
          </a:p>
        </p:txBody>
      </p:sp>
      <p:sp>
        <p:nvSpPr>
          <p:cNvPr id="5" name="Title 4">
            <a:extLst>
              <a:ext uri="{FF2B5EF4-FFF2-40B4-BE49-F238E27FC236}">
                <a16:creationId xmlns:a16="http://schemas.microsoft.com/office/drawing/2014/main" id="{07CF68A0-B384-F54D-868A-29CF15DF822B}"/>
              </a:ext>
            </a:extLst>
          </p:cNvPr>
          <p:cNvSpPr>
            <a:spLocks noGrp="1"/>
          </p:cNvSpPr>
          <p:nvPr>
            <p:ph type="title"/>
          </p:nvPr>
        </p:nvSpPr>
        <p:spPr>
          <a:xfrm>
            <a:off x="392906" y="506412"/>
            <a:ext cx="11170444" cy="388938"/>
          </a:xfrm>
        </p:spPr>
        <p:txBody>
          <a:bodyPr>
            <a:noAutofit/>
          </a:bodyPr>
          <a:lstStyle/>
          <a:p>
            <a:r>
              <a:rPr lang="es-ES" sz="2800" dirty="0" err="1"/>
              <a:t>Exercici</a:t>
            </a:r>
            <a:r>
              <a:rPr lang="es-ES" sz="2800" dirty="0"/>
              <a:t> 1.3: </a:t>
            </a:r>
            <a:r>
              <a:rPr lang="es-ES" sz="2800" dirty="0" err="1"/>
              <a:t>Debat</a:t>
            </a:r>
            <a:r>
              <a:rPr lang="es-ES" sz="2800" dirty="0"/>
              <a:t> – </a:t>
            </a:r>
            <a:r>
              <a:rPr lang="es-ES" sz="2800" dirty="0" err="1"/>
              <a:t>Què</a:t>
            </a:r>
            <a:r>
              <a:rPr lang="es-ES" sz="2800" dirty="0"/>
              <a:t> </a:t>
            </a:r>
            <a:r>
              <a:rPr lang="es-ES" sz="2800" dirty="0" err="1"/>
              <a:t>és</a:t>
            </a:r>
            <a:r>
              <a:rPr lang="es-ES" sz="2800" dirty="0"/>
              <a:t> la </a:t>
            </a:r>
            <a:r>
              <a:rPr lang="es-ES" sz="2800" dirty="0" err="1"/>
              <a:t>discriminació</a:t>
            </a:r>
            <a:r>
              <a:rPr lang="es-ES" sz="2800" dirty="0"/>
              <a:t> institucional? - 2</a:t>
            </a:r>
            <a:endParaRPr lang="en-US" sz="2800" dirty="0"/>
          </a:p>
        </p:txBody>
      </p:sp>
    </p:spTree>
    <p:extLst>
      <p:ext uri="{BB962C8B-B14F-4D97-AF65-F5344CB8AC3E}">
        <p14:creationId xmlns:p14="http://schemas.microsoft.com/office/powerpoint/2010/main" val="42931430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D14731B-3C2E-B14D-B643-DB8C956AD0E5}"/>
              </a:ext>
            </a:extLst>
          </p:cNvPr>
          <p:cNvSpPr>
            <a:spLocks noGrp="1"/>
          </p:cNvSpPr>
          <p:nvPr>
            <p:ph type="sldNum" sz="quarter" idx="4294967295"/>
          </p:nvPr>
        </p:nvSpPr>
        <p:spPr>
          <a:xfrm>
            <a:off x="10034587" y="6623100"/>
            <a:ext cx="1648619" cy="216000"/>
          </a:xfrm>
        </p:spPr>
        <p:txBody>
          <a:bodyPr/>
          <a:lstStyle/>
          <a:p>
            <a:fld id="{F169E07F-9A80-405D-B06A-876E4D356B83}" type="slidenum">
              <a:rPr lang="en-US" smtClean="0"/>
              <a:pPr/>
              <a:t>23</a:t>
            </a:fld>
            <a:endParaRPr lang="en-US"/>
          </a:p>
        </p:txBody>
      </p:sp>
      <p:sp>
        <p:nvSpPr>
          <p:cNvPr id="3" name="Title 2">
            <a:extLst>
              <a:ext uri="{FF2B5EF4-FFF2-40B4-BE49-F238E27FC236}">
                <a16:creationId xmlns:a16="http://schemas.microsoft.com/office/drawing/2014/main" id="{10F53063-C965-0F4D-925C-FF7808DAE2E4}"/>
              </a:ext>
            </a:extLst>
          </p:cNvPr>
          <p:cNvSpPr>
            <a:spLocks noGrp="1"/>
          </p:cNvSpPr>
          <p:nvPr>
            <p:ph type="title"/>
          </p:nvPr>
        </p:nvSpPr>
        <p:spPr>
          <a:xfrm>
            <a:off x="507206" y="2313946"/>
            <a:ext cx="11075194" cy="715004"/>
          </a:xfrm>
        </p:spPr>
        <p:txBody>
          <a:bodyPr/>
          <a:lstStyle/>
          <a:p>
            <a:pPr>
              <a:lnSpc>
                <a:spcPct val="100000"/>
              </a:lnSpc>
            </a:pPr>
            <a:r>
              <a:rPr lang="es-ES" dirty="0"/>
              <a:t>Tema 2. </a:t>
            </a:r>
            <a:r>
              <a:rPr lang="ca-ES" dirty="0"/>
              <a:t>Entendre la discapacitat des de la perspectiva dels drets humans</a:t>
            </a:r>
            <a:br>
              <a:rPr lang="es-ES" dirty="0"/>
            </a:br>
            <a:br>
              <a:rPr lang="es-ES" dirty="0"/>
            </a:br>
            <a:endParaRPr lang="en-US" dirty="0"/>
          </a:p>
        </p:txBody>
      </p:sp>
    </p:spTree>
    <p:extLst>
      <p:ext uri="{BB962C8B-B14F-4D97-AF65-F5344CB8AC3E}">
        <p14:creationId xmlns:p14="http://schemas.microsoft.com/office/powerpoint/2010/main" val="40046291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6174A70-BCC8-EF44-B432-F8EF49F306B1}"/>
              </a:ext>
            </a:extLst>
          </p:cNvPr>
          <p:cNvSpPr>
            <a:spLocks noGrp="1"/>
          </p:cNvSpPr>
          <p:nvPr>
            <p:ph sz="quarter" idx="14"/>
          </p:nvPr>
        </p:nvSpPr>
        <p:spPr>
          <a:xfrm>
            <a:off x="507195" y="1511188"/>
            <a:ext cx="10922805" cy="4500000"/>
          </a:xfrm>
        </p:spPr>
        <p:txBody>
          <a:bodyPr/>
          <a:lstStyle/>
          <a:p>
            <a:pPr algn="just"/>
            <a:r>
              <a:rPr lang="ca-ES" dirty="0"/>
              <a:t>Faci una llista de possibles obstacles físics, d’actitud, de comunicació, socials o legals que enfronten les persones amb discapacitat</a:t>
            </a:r>
            <a:r>
              <a:rPr lang="es-ES" dirty="0"/>
              <a:t>. </a:t>
            </a:r>
            <a:endParaRPr lang="en-US" dirty="0"/>
          </a:p>
        </p:txBody>
      </p:sp>
      <p:sp>
        <p:nvSpPr>
          <p:cNvPr id="5" name="Title 4">
            <a:extLst>
              <a:ext uri="{FF2B5EF4-FFF2-40B4-BE49-F238E27FC236}">
                <a16:creationId xmlns:a16="http://schemas.microsoft.com/office/drawing/2014/main" id="{A51F2E7C-A0E3-2F48-BAD5-6A3D135C2582}"/>
              </a:ext>
            </a:extLst>
          </p:cNvPr>
          <p:cNvSpPr>
            <a:spLocks noGrp="1"/>
          </p:cNvSpPr>
          <p:nvPr>
            <p:ph type="title"/>
          </p:nvPr>
        </p:nvSpPr>
        <p:spPr/>
        <p:txBody>
          <a:bodyPr/>
          <a:lstStyle/>
          <a:p>
            <a:r>
              <a:rPr lang="es-ES" sz="2800" dirty="0" err="1"/>
              <a:t>Exercici</a:t>
            </a:r>
            <a:r>
              <a:rPr lang="es-ES" sz="2800" dirty="0"/>
              <a:t> 2.1: </a:t>
            </a:r>
            <a:r>
              <a:rPr lang="es-ES" sz="2800" dirty="0" err="1"/>
              <a:t>Entendre</a:t>
            </a:r>
            <a:r>
              <a:rPr lang="es-ES" sz="2800" dirty="0"/>
              <a:t> la </a:t>
            </a:r>
            <a:r>
              <a:rPr lang="es-ES" sz="2800" dirty="0" err="1"/>
              <a:t>discapacitat</a:t>
            </a:r>
            <a:endParaRPr lang="en-US" sz="2800" dirty="0"/>
          </a:p>
        </p:txBody>
      </p:sp>
    </p:spTree>
    <p:extLst>
      <p:ext uri="{BB962C8B-B14F-4D97-AF65-F5344CB8AC3E}">
        <p14:creationId xmlns:p14="http://schemas.microsoft.com/office/powerpoint/2010/main" val="32174167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64D3BC8-3DA3-4849-A93B-9FCA157BD9AE}"/>
              </a:ext>
            </a:extLst>
          </p:cNvPr>
          <p:cNvSpPr>
            <a:spLocks noGrp="1"/>
          </p:cNvSpPr>
          <p:nvPr>
            <p:ph type="title"/>
          </p:nvPr>
        </p:nvSpPr>
        <p:spPr/>
        <p:txBody>
          <a:bodyPr/>
          <a:lstStyle/>
          <a:p>
            <a:r>
              <a:rPr lang="es-ES" sz="2800" dirty="0" err="1"/>
              <a:t>Presentació</a:t>
            </a:r>
            <a:r>
              <a:rPr lang="es-ES" sz="2800" dirty="0"/>
              <a:t>: </a:t>
            </a:r>
            <a:r>
              <a:rPr lang="es-ES" sz="2800" dirty="0" err="1"/>
              <a:t>Els</a:t>
            </a:r>
            <a:r>
              <a:rPr lang="es-ES" sz="2800" dirty="0"/>
              <a:t> </a:t>
            </a:r>
            <a:r>
              <a:rPr lang="es-ES" sz="2800" dirty="0" err="1"/>
              <a:t>diferents</a:t>
            </a:r>
            <a:r>
              <a:rPr lang="es-ES" sz="2800" dirty="0"/>
              <a:t> </a:t>
            </a:r>
            <a:r>
              <a:rPr lang="es-ES" sz="2800" dirty="0" err="1"/>
              <a:t>models</a:t>
            </a:r>
            <a:r>
              <a:rPr lang="es-ES" sz="2800" dirty="0"/>
              <a:t> de </a:t>
            </a:r>
            <a:r>
              <a:rPr lang="es-ES" sz="2800" dirty="0" err="1"/>
              <a:t>discapacitat</a:t>
            </a:r>
            <a:r>
              <a:rPr lang="es-ES" sz="2800" dirty="0"/>
              <a:t> - 1</a:t>
            </a:r>
            <a:endParaRPr lang="en-US" sz="2800" dirty="0"/>
          </a:p>
        </p:txBody>
      </p:sp>
      <p:sp>
        <p:nvSpPr>
          <p:cNvPr id="3" name="Content Placeholder 2">
            <a:extLst>
              <a:ext uri="{FF2B5EF4-FFF2-40B4-BE49-F238E27FC236}">
                <a16:creationId xmlns:a16="http://schemas.microsoft.com/office/drawing/2014/main" id="{994776B5-A90D-4873-A6D5-138B55D62635}"/>
              </a:ext>
            </a:extLst>
          </p:cNvPr>
          <p:cNvSpPr>
            <a:spLocks noGrp="1"/>
          </p:cNvSpPr>
          <p:nvPr>
            <p:ph idx="1"/>
          </p:nvPr>
        </p:nvSpPr>
        <p:spPr>
          <a:xfrm>
            <a:off x="507205" y="1739788"/>
            <a:ext cx="10998995" cy="4500000"/>
          </a:xfrm>
        </p:spPr>
        <p:txBody>
          <a:bodyPr/>
          <a:lstStyle/>
          <a:p>
            <a:pPr algn="just"/>
            <a:r>
              <a:rPr lang="ca-ES" dirty="0"/>
              <a:t>Durant molt de temps, la discapacitat s’ha entès només com una conseqüència del deteriorament d’una persona. </a:t>
            </a:r>
          </a:p>
          <a:p>
            <a:pPr algn="just"/>
            <a:r>
              <a:rPr lang="ca-ES" dirty="0"/>
              <a:t>Aquesta concepció, però, ha canviat en l’actualitat. Ara s’entén que allò que impedeix a les persones amb discapacitat exercir els seus drets no és, en primer lloc, el seu deteriorament real o percebut, sinó els diversos obstacles que afronten a la societat</a:t>
            </a:r>
            <a:r>
              <a:rPr lang="es-ES" dirty="0"/>
              <a:t>. </a:t>
            </a:r>
            <a:endParaRPr lang="x-none" dirty="0"/>
          </a:p>
        </p:txBody>
      </p:sp>
      <p:sp>
        <p:nvSpPr>
          <p:cNvPr id="8" name="Slide Number Placeholder 5">
            <a:extLst>
              <a:ext uri="{FF2B5EF4-FFF2-40B4-BE49-F238E27FC236}">
                <a16:creationId xmlns:a16="http://schemas.microsoft.com/office/drawing/2014/main" id="{5C88AAFF-AE6A-AD40-825B-85DDC6CB17C9}"/>
              </a:ext>
            </a:extLst>
          </p:cNvPr>
          <p:cNvSpPr txBox="1">
            <a:spLocks/>
          </p:cNvSpPr>
          <p:nvPr/>
        </p:nvSpPr>
        <p:spPr>
          <a:xfrm>
            <a:off x="10032988" y="6629400"/>
            <a:ext cx="1648619" cy="216000"/>
          </a:xfrm>
          <a:prstGeom prst="rect">
            <a:avLst/>
          </a:prstGeom>
        </p:spPr>
        <p:txBody>
          <a:bodyPr vert="horz" lIns="0" tIns="0" rIns="0" bIns="0" rtlCol="0" anchor="ctr" anchorCtr="0">
            <a:noAutofit/>
          </a:bodyPr>
          <a:lstStyle>
            <a:defPPr>
              <a:defRPr lang="x-none"/>
            </a:defPPr>
            <a:lvl1pPr marL="0" algn="r" defTabSz="914400" rtl="0" eaLnBrk="1" latinLnBrk="0" hangingPunct="1">
              <a:defRPr sz="1000" kern="1200">
                <a:solidFill>
                  <a:schemeClr val="bg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260D4A-DEC1-45DD-8AB2-A3349BAAA59E}" type="slidenum">
              <a:rPr lang="en-US" smtClean="0"/>
              <a:pPr/>
              <a:t>25</a:t>
            </a:fld>
            <a:endParaRPr lang="en-US" dirty="0"/>
          </a:p>
        </p:txBody>
      </p:sp>
    </p:spTree>
    <p:extLst>
      <p:ext uri="{BB962C8B-B14F-4D97-AF65-F5344CB8AC3E}">
        <p14:creationId xmlns:p14="http://schemas.microsoft.com/office/powerpoint/2010/main" val="20827425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0471D0-48C1-A743-A776-33EF4B7B059A}"/>
              </a:ext>
            </a:extLst>
          </p:cNvPr>
          <p:cNvSpPr>
            <a:spLocks noGrp="1"/>
          </p:cNvSpPr>
          <p:nvPr>
            <p:ph type="sldNum" sz="quarter" idx="4294967295"/>
          </p:nvPr>
        </p:nvSpPr>
        <p:spPr>
          <a:xfrm>
            <a:off x="10034587" y="6623100"/>
            <a:ext cx="1648619" cy="216000"/>
          </a:xfrm>
        </p:spPr>
        <p:txBody>
          <a:bodyPr/>
          <a:lstStyle/>
          <a:p>
            <a:fld id="{04260D4A-DEC1-45DD-8AB2-A3349BAAA59E}" type="slidenum">
              <a:rPr lang="en-US" smtClean="0"/>
              <a:pPr/>
              <a:t>26</a:t>
            </a:fld>
            <a:endParaRPr lang="en-US"/>
          </a:p>
        </p:txBody>
      </p:sp>
      <p:sp>
        <p:nvSpPr>
          <p:cNvPr id="3" name="Text Placeholder 2">
            <a:extLst>
              <a:ext uri="{FF2B5EF4-FFF2-40B4-BE49-F238E27FC236}">
                <a16:creationId xmlns:a16="http://schemas.microsoft.com/office/drawing/2014/main" id="{1BFD87DC-FA53-9E41-91B3-3B1912E81F8B}"/>
              </a:ext>
            </a:extLst>
          </p:cNvPr>
          <p:cNvSpPr>
            <a:spLocks noGrp="1"/>
          </p:cNvSpPr>
          <p:nvPr>
            <p:ph type="body" sz="quarter" idx="13"/>
          </p:nvPr>
        </p:nvSpPr>
        <p:spPr>
          <a:xfrm>
            <a:off x="628649" y="946614"/>
            <a:ext cx="11052957" cy="386886"/>
          </a:xfrm>
        </p:spPr>
        <p:txBody>
          <a:bodyPr/>
          <a:lstStyle/>
          <a:p>
            <a:r>
              <a:rPr lang="ca-ES" dirty="0"/>
              <a:t>Model benèfic</a:t>
            </a:r>
            <a:endParaRPr lang="es-ES" dirty="0"/>
          </a:p>
        </p:txBody>
      </p:sp>
      <p:sp>
        <p:nvSpPr>
          <p:cNvPr id="4" name="Content Placeholder 3">
            <a:extLst>
              <a:ext uri="{FF2B5EF4-FFF2-40B4-BE49-F238E27FC236}">
                <a16:creationId xmlns:a16="http://schemas.microsoft.com/office/drawing/2014/main" id="{CAC7D2FF-626A-7C41-AE78-70574097E8FE}"/>
              </a:ext>
            </a:extLst>
          </p:cNvPr>
          <p:cNvSpPr>
            <a:spLocks noGrp="1"/>
          </p:cNvSpPr>
          <p:nvPr>
            <p:ph sz="quarter" idx="14"/>
          </p:nvPr>
        </p:nvSpPr>
        <p:spPr>
          <a:xfrm>
            <a:off x="507195" y="1619250"/>
            <a:ext cx="10922805" cy="4391938"/>
          </a:xfrm>
        </p:spPr>
        <p:txBody>
          <a:bodyPr/>
          <a:lstStyle/>
          <a:p>
            <a:pPr lvl="0" algn="just" fontAlgn="base"/>
            <a:r>
              <a:rPr lang="ca-ES" sz="2100" dirty="0"/>
              <a:t>El model benèfic veu les persones amb discapacitat com a víctimes indefenses dignes de compassió i dependents de la misericòrdia, de les cures i de la protecció d’altres persones. </a:t>
            </a:r>
            <a:endParaRPr lang="es-ES" sz="2100" dirty="0"/>
          </a:p>
          <a:p>
            <a:pPr algn="just"/>
            <a:r>
              <a:rPr lang="ca-ES" sz="2100" dirty="0"/>
              <a:t>Aquest model confia en la bona voluntat i la benevolència dels altres per tenir cura de les persones amb discapacitat i protegir-les</a:t>
            </a:r>
            <a:r>
              <a:rPr lang="es-ES" sz="2100" dirty="0"/>
              <a:t>.</a:t>
            </a:r>
          </a:p>
          <a:p>
            <a:pPr lvl="0" algn="just" fontAlgn="base"/>
            <a:r>
              <a:rPr lang="ca-ES" sz="2100" dirty="0"/>
              <a:t>El model benèfic assumeix que a les persones amb discapacitat els manca la capacitat de viure i participar en les seves comunitats per elles mateixes.  </a:t>
            </a:r>
            <a:endParaRPr lang="es-ES" sz="2100" dirty="0"/>
          </a:p>
          <a:p>
            <a:pPr algn="just"/>
            <a:r>
              <a:rPr lang="ca-ES" sz="2100" dirty="0"/>
              <a:t>En aquest sentit, el model benèfic és un model molt incapacitant</a:t>
            </a:r>
            <a:r>
              <a:rPr lang="ca-ES" sz="2100" b="1" dirty="0"/>
              <a:t>.</a:t>
            </a:r>
            <a:r>
              <a:rPr lang="es-ES" sz="2100" dirty="0"/>
              <a:t>.  </a:t>
            </a:r>
          </a:p>
          <a:p>
            <a:pPr marL="0" indent="0" algn="just">
              <a:buNone/>
            </a:pPr>
            <a:endParaRPr lang="en-US" sz="2100" dirty="0"/>
          </a:p>
        </p:txBody>
      </p:sp>
      <p:sp>
        <p:nvSpPr>
          <p:cNvPr id="7" name="Title 6">
            <a:extLst>
              <a:ext uri="{FF2B5EF4-FFF2-40B4-BE49-F238E27FC236}">
                <a16:creationId xmlns:a16="http://schemas.microsoft.com/office/drawing/2014/main" id="{764D3BC8-3DA3-4849-A93B-9FCA157BD9AE}"/>
              </a:ext>
            </a:extLst>
          </p:cNvPr>
          <p:cNvSpPr>
            <a:spLocks noGrp="1"/>
          </p:cNvSpPr>
          <p:nvPr>
            <p:ph type="title"/>
          </p:nvPr>
        </p:nvSpPr>
        <p:spPr>
          <a:xfrm>
            <a:off x="389639" y="506412"/>
            <a:ext cx="9792000" cy="432000"/>
          </a:xfrm>
        </p:spPr>
        <p:txBody>
          <a:bodyPr/>
          <a:lstStyle/>
          <a:p>
            <a:r>
              <a:rPr lang="es-ES" sz="2800" dirty="0" err="1"/>
              <a:t>Presentació</a:t>
            </a:r>
            <a:r>
              <a:rPr lang="es-ES" sz="2800" dirty="0"/>
              <a:t>: </a:t>
            </a:r>
            <a:r>
              <a:rPr lang="es-ES" sz="2800" dirty="0" err="1"/>
              <a:t>Els</a:t>
            </a:r>
            <a:r>
              <a:rPr lang="es-ES" sz="2800" dirty="0"/>
              <a:t> </a:t>
            </a:r>
            <a:r>
              <a:rPr lang="es-ES" sz="2800" dirty="0" err="1"/>
              <a:t>diferents</a:t>
            </a:r>
            <a:r>
              <a:rPr lang="es-ES" sz="2800" dirty="0"/>
              <a:t> </a:t>
            </a:r>
            <a:r>
              <a:rPr lang="es-ES" sz="2800" dirty="0" err="1"/>
              <a:t>models</a:t>
            </a:r>
            <a:r>
              <a:rPr lang="es-ES" sz="2800" dirty="0"/>
              <a:t> de </a:t>
            </a:r>
            <a:r>
              <a:rPr lang="es-ES" sz="2800" dirty="0" err="1"/>
              <a:t>discapacitat</a:t>
            </a:r>
            <a:r>
              <a:rPr lang="es-ES" sz="2800" dirty="0"/>
              <a:t> - 2</a:t>
            </a:r>
            <a:endParaRPr lang="en-US" sz="2800" dirty="0"/>
          </a:p>
        </p:txBody>
      </p:sp>
    </p:spTree>
    <p:extLst>
      <p:ext uri="{BB962C8B-B14F-4D97-AF65-F5344CB8AC3E}">
        <p14:creationId xmlns:p14="http://schemas.microsoft.com/office/powerpoint/2010/main" val="37945859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BE4EE5-429B-0149-81F4-48948D7B6770}"/>
              </a:ext>
            </a:extLst>
          </p:cNvPr>
          <p:cNvSpPr>
            <a:spLocks noGrp="1"/>
          </p:cNvSpPr>
          <p:nvPr>
            <p:ph type="sldNum" sz="quarter" idx="4294967295"/>
          </p:nvPr>
        </p:nvSpPr>
        <p:spPr>
          <a:xfrm>
            <a:off x="10034587" y="6623100"/>
            <a:ext cx="1648619" cy="216000"/>
          </a:xfrm>
        </p:spPr>
        <p:txBody>
          <a:bodyPr/>
          <a:lstStyle/>
          <a:p>
            <a:fld id="{04260D4A-DEC1-45DD-8AB2-A3349BAAA59E}" type="slidenum">
              <a:rPr lang="en-US" smtClean="0"/>
              <a:pPr/>
              <a:t>27</a:t>
            </a:fld>
            <a:endParaRPr lang="en-US"/>
          </a:p>
        </p:txBody>
      </p:sp>
      <p:sp>
        <p:nvSpPr>
          <p:cNvPr id="4" name="Content Placeholder 3">
            <a:extLst>
              <a:ext uri="{FF2B5EF4-FFF2-40B4-BE49-F238E27FC236}">
                <a16:creationId xmlns:a16="http://schemas.microsoft.com/office/drawing/2014/main" id="{70DA395D-C070-FB42-9620-BB12CAF2BA36}"/>
              </a:ext>
            </a:extLst>
          </p:cNvPr>
          <p:cNvSpPr>
            <a:spLocks noGrp="1"/>
          </p:cNvSpPr>
          <p:nvPr>
            <p:ph sz="quarter" idx="14"/>
          </p:nvPr>
        </p:nvSpPr>
        <p:spPr>
          <a:xfrm>
            <a:off x="571500" y="1600200"/>
            <a:ext cx="10858500" cy="4410988"/>
          </a:xfrm>
        </p:spPr>
        <p:txBody>
          <a:bodyPr/>
          <a:lstStyle/>
          <a:p>
            <a:pPr lvl="0" algn="just" fontAlgn="base"/>
            <a:r>
              <a:rPr lang="ca-ES" sz="2100" dirty="0"/>
              <a:t>Per bé que moltes intervencions sanitàries són importants, desitjables i útils, un abordatge basat exclusivament en el model mèdic pot ser problemàtic. </a:t>
            </a:r>
            <a:endParaRPr lang="es-ES" sz="2100" dirty="0"/>
          </a:p>
          <a:p>
            <a:pPr lvl="0" algn="just" fontAlgn="base"/>
            <a:r>
              <a:rPr lang="ca-ES" sz="2100" dirty="0"/>
              <a:t>Segons el model mèdic, la discapacitat és un trastorn de la salut que requereix tractament i les persones amb discapacitat es consideren diferents de la «normalitat».  </a:t>
            </a:r>
            <a:endParaRPr lang="es-ES" sz="2100" dirty="0"/>
          </a:p>
          <a:p>
            <a:pPr lvl="0" algn="just" fontAlgn="base"/>
            <a:r>
              <a:rPr lang="ca-ES" sz="2100" dirty="0"/>
              <a:t>Des de la perspectiva del model mèdic, es creu que el problema rau en la persona i l’objectiu últim és curar-la o arreglar-la perquè pugui tornar a ser «normal». </a:t>
            </a:r>
            <a:endParaRPr lang="es-ES" sz="2100" dirty="0"/>
          </a:p>
          <a:p>
            <a:pPr algn="just"/>
            <a:endParaRPr lang="en-US" sz="2100" dirty="0"/>
          </a:p>
        </p:txBody>
      </p:sp>
      <p:sp>
        <p:nvSpPr>
          <p:cNvPr id="8" name="Title 6">
            <a:extLst>
              <a:ext uri="{FF2B5EF4-FFF2-40B4-BE49-F238E27FC236}">
                <a16:creationId xmlns:a16="http://schemas.microsoft.com/office/drawing/2014/main" id="{764D3BC8-3DA3-4849-A93B-9FCA157BD9AE}"/>
              </a:ext>
            </a:extLst>
          </p:cNvPr>
          <p:cNvSpPr>
            <a:spLocks noGrp="1"/>
          </p:cNvSpPr>
          <p:nvPr>
            <p:ph type="title"/>
          </p:nvPr>
        </p:nvSpPr>
        <p:spPr>
          <a:xfrm>
            <a:off x="389639" y="506412"/>
            <a:ext cx="9792000" cy="432000"/>
          </a:xfrm>
        </p:spPr>
        <p:txBody>
          <a:bodyPr/>
          <a:lstStyle/>
          <a:p>
            <a:r>
              <a:rPr lang="es-ES" sz="2800" dirty="0" err="1"/>
              <a:t>Presentació</a:t>
            </a:r>
            <a:r>
              <a:rPr lang="es-ES" sz="2800" dirty="0"/>
              <a:t>: </a:t>
            </a:r>
            <a:r>
              <a:rPr lang="es-ES" sz="2800" dirty="0" err="1"/>
              <a:t>Els</a:t>
            </a:r>
            <a:r>
              <a:rPr lang="es-ES" sz="2800" dirty="0"/>
              <a:t> </a:t>
            </a:r>
            <a:r>
              <a:rPr lang="es-ES" sz="2800" dirty="0" err="1"/>
              <a:t>diferents</a:t>
            </a:r>
            <a:r>
              <a:rPr lang="es-ES" sz="2800" dirty="0"/>
              <a:t> </a:t>
            </a:r>
            <a:r>
              <a:rPr lang="es-ES" sz="2800" dirty="0" err="1"/>
              <a:t>models</a:t>
            </a:r>
            <a:r>
              <a:rPr lang="es-ES" sz="2800" dirty="0"/>
              <a:t> de </a:t>
            </a:r>
            <a:r>
              <a:rPr lang="es-ES" sz="2800" dirty="0" err="1"/>
              <a:t>discapacitat</a:t>
            </a:r>
            <a:r>
              <a:rPr lang="es-ES" sz="2800" dirty="0"/>
              <a:t> - 3</a:t>
            </a:r>
            <a:endParaRPr lang="en-US" sz="2800" dirty="0"/>
          </a:p>
        </p:txBody>
      </p:sp>
      <p:sp>
        <p:nvSpPr>
          <p:cNvPr id="10" name="Text Placeholder 2">
            <a:extLst>
              <a:ext uri="{FF2B5EF4-FFF2-40B4-BE49-F238E27FC236}">
                <a16:creationId xmlns:a16="http://schemas.microsoft.com/office/drawing/2014/main" id="{1BFD87DC-FA53-9E41-91B3-3B1912E81F8B}"/>
              </a:ext>
            </a:extLst>
          </p:cNvPr>
          <p:cNvSpPr>
            <a:spLocks noGrp="1"/>
          </p:cNvSpPr>
          <p:nvPr>
            <p:ph type="body" sz="quarter" idx="13"/>
          </p:nvPr>
        </p:nvSpPr>
        <p:spPr>
          <a:xfrm>
            <a:off x="647700" y="946614"/>
            <a:ext cx="11033906" cy="386886"/>
          </a:xfrm>
        </p:spPr>
        <p:txBody>
          <a:bodyPr/>
          <a:lstStyle/>
          <a:p>
            <a:r>
              <a:rPr lang="ca-ES" dirty="0"/>
              <a:t>Model mèdic </a:t>
            </a:r>
            <a:r>
              <a:rPr lang="en-US" dirty="0"/>
              <a:t>(a)</a:t>
            </a:r>
          </a:p>
        </p:txBody>
      </p:sp>
    </p:spTree>
    <p:extLst>
      <p:ext uri="{BB962C8B-B14F-4D97-AF65-F5344CB8AC3E}">
        <p14:creationId xmlns:p14="http://schemas.microsoft.com/office/powerpoint/2010/main" val="11025808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1044BE-568C-4F0F-9395-48063E151836}"/>
              </a:ext>
            </a:extLst>
          </p:cNvPr>
          <p:cNvSpPr>
            <a:spLocks noGrp="1"/>
          </p:cNvSpPr>
          <p:nvPr>
            <p:ph idx="1"/>
          </p:nvPr>
        </p:nvSpPr>
        <p:spPr>
          <a:xfrm>
            <a:off x="590550" y="1581150"/>
            <a:ext cx="10801350" cy="4658638"/>
          </a:xfrm>
        </p:spPr>
        <p:txBody>
          <a:bodyPr/>
          <a:lstStyle/>
          <a:p>
            <a:pPr lvl="0" algn="just" fontAlgn="base"/>
            <a:r>
              <a:rPr lang="ca-ES" sz="2100" dirty="0"/>
              <a:t>El model mèdic pot ser incapacitant quan deixa aspectes socials irresolts i quan implica que la persona amb discapacitat ha de canviar, en lloc d’abraçar la diversitat i la inclusió. </a:t>
            </a:r>
            <a:endParaRPr lang="es-ES" sz="2100" dirty="0"/>
          </a:p>
          <a:p>
            <a:pPr algn="just"/>
            <a:r>
              <a:rPr lang="ca-ES" sz="2100" dirty="0"/>
              <a:t>Per exemple, els professionals de la salut mental i altres àmbits de vegades diuen a les persones amb discapacitat psicosocials que mai podran dur «una vida normal» degut a la seva malaltia. </a:t>
            </a:r>
          </a:p>
          <a:p>
            <a:pPr algn="just"/>
            <a:r>
              <a:rPr lang="ca-ES" sz="2100" dirty="0"/>
              <a:t>Certes experiències que, a ulls dels treballadors dels serveis de salut mental i altres professionals, poden semblar símptomes d’una «malaltia» (per exemple, sentir veus) poden ser percebudes d’una manera diferent per les persones que les pateixen</a:t>
            </a:r>
            <a:r>
              <a:rPr lang="en-US" sz="2100" dirty="0"/>
              <a:t>. </a:t>
            </a:r>
            <a:endParaRPr lang="es-ES" sz="2100" dirty="0"/>
          </a:p>
          <a:p>
            <a:pPr lvl="0" algn="just" fontAlgn="base"/>
            <a:r>
              <a:rPr lang="ca-ES" sz="2100" dirty="0"/>
              <a:t>Aquest model posa el focus, principalment, en la discapacitat percebuda de la persona, en lloc de prioritzar les seves fortaleses, passions o assoliments</a:t>
            </a:r>
            <a:r>
              <a:rPr lang="es-ES" sz="2100" dirty="0"/>
              <a:t>.  </a:t>
            </a:r>
          </a:p>
          <a:p>
            <a:pPr algn="just"/>
            <a:endParaRPr lang="x-none" sz="2100" dirty="0"/>
          </a:p>
        </p:txBody>
      </p:sp>
      <p:sp>
        <p:nvSpPr>
          <p:cNvPr id="7" name="Title 6">
            <a:extLst>
              <a:ext uri="{FF2B5EF4-FFF2-40B4-BE49-F238E27FC236}">
                <a16:creationId xmlns:a16="http://schemas.microsoft.com/office/drawing/2014/main" id="{764D3BC8-3DA3-4849-A93B-9FCA157BD9AE}"/>
              </a:ext>
            </a:extLst>
          </p:cNvPr>
          <p:cNvSpPr>
            <a:spLocks noGrp="1"/>
          </p:cNvSpPr>
          <p:nvPr>
            <p:ph type="title"/>
          </p:nvPr>
        </p:nvSpPr>
        <p:spPr>
          <a:xfrm>
            <a:off x="389639" y="506412"/>
            <a:ext cx="9792000" cy="432000"/>
          </a:xfrm>
        </p:spPr>
        <p:txBody>
          <a:bodyPr/>
          <a:lstStyle/>
          <a:p>
            <a:r>
              <a:rPr lang="es-ES" sz="2800" dirty="0" err="1"/>
              <a:t>Presentació</a:t>
            </a:r>
            <a:r>
              <a:rPr lang="es-ES" sz="2800" dirty="0"/>
              <a:t>: </a:t>
            </a:r>
            <a:r>
              <a:rPr lang="es-ES" sz="2800" dirty="0" err="1"/>
              <a:t>Els</a:t>
            </a:r>
            <a:r>
              <a:rPr lang="es-ES" sz="2800" dirty="0"/>
              <a:t> </a:t>
            </a:r>
            <a:r>
              <a:rPr lang="es-ES" sz="2800" dirty="0" err="1"/>
              <a:t>diferents</a:t>
            </a:r>
            <a:r>
              <a:rPr lang="es-ES" sz="2800" dirty="0"/>
              <a:t> </a:t>
            </a:r>
            <a:r>
              <a:rPr lang="es-ES" sz="2800" dirty="0" err="1"/>
              <a:t>models</a:t>
            </a:r>
            <a:r>
              <a:rPr lang="es-ES" sz="2800" dirty="0"/>
              <a:t> de </a:t>
            </a:r>
            <a:r>
              <a:rPr lang="es-ES" sz="2800" dirty="0" err="1"/>
              <a:t>discapacitat</a:t>
            </a:r>
            <a:r>
              <a:rPr lang="es-ES" sz="2800" dirty="0"/>
              <a:t> </a:t>
            </a:r>
            <a:r>
              <a:rPr lang="es-ES" sz="2800" i="1" dirty="0"/>
              <a:t>- </a:t>
            </a:r>
            <a:r>
              <a:rPr lang="es-ES" sz="2800" dirty="0"/>
              <a:t>4</a:t>
            </a:r>
            <a:endParaRPr lang="en-US" sz="2800" dirty="0"/>
          </a:p>
        </p:txBody>
      </p:sp>
      <p:sp>
        <p:nvSpPr>
          <p:cNvPr id="8" name="Text Placeholder 2">
            <a:extLst>
              <a:ext uri="{FF2B5EF4-FFF2-40B4-BE49-F238E27FC236}">
                <a16:creationId xmlns:a16="http://schemas.microsoft.com/office/drawing/2014/main" id="{1BFD87DC-FA53-9E41-91B3-3B1912E81F8B}"/>
              </a:ext>
            </a:extLst>
          </p:cNvPr>
          <p:cNvSpPr>
            <a:spLocks noGrp="1"/>
          </p:cNvSpPr>
          <p:nvPr>
            <p:ph type="body" sz="quarter" idx="13"/>
          </p:nvPr>
        </p:nvSpPr>
        <p:spPr>
          <a:xfrm>
            <a:off x="647700" y="946614"/>
            <a:ext cx="11033906" cy="386886"/>
          </a:xfrm>
        </p:spPr>
        <p:txBody>
          <a:bodyPr/>
          <a:lstStyle/>
          <a:p>
            <a:r>
              <a:rPr lang="ca-ES" dirty="0"/>
              <a:t>Model mèdic </a:t>
            </a:r>
            <a:r>
              <a:rPr lang="en-US" dirty="0"/>
              <a:t>(b)</a:t>
            </a:r>
          </a:p>
        </p:txBody>
      </p:sp>
    </p:spTree>
    <p:extLst>
      <p:ext uri="{BB962C8B-B14F-4D97-AF65-F5344CB8AC3E}">
        <p14:creationId xmlns:p14="http://schemas.microsoft.com/office/powerpoint/2010/main" val="2628829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DF730B-19B9-4250-A116-E3A03DD54793}"/>
              </a:ext>
            </a:extLst>
          </p:cNvPr>
          <p:cNvSpPr>
            <a:spLocks noGrp="1"/>
          </p:cNvSpPr>
          <p:nvPr>
            <p:ph idx="1"/>
          </p:nvPr>
        </p:nvSpPr>
        <p:spPr>
          <a:xfrm>
            <a:off x="606597" y="1680153"/>
            <a:ext cx="11075195" cy="4500000"/>
          </a:xfrm>
        </p:spPr>
        <p:txBody>
          <a:bodyPr/>
          <a:lstStyle/>
          <a:p>
            <a:pPr lvl="0" algn="just" fontAlgn="base"/>
            <a:r>
              <a:rPr lang="ca-ES" sz="2100" dirty="0"/>
              <a:t>Per al model social, la discapacitat és el resultat de la interacció entre persones amb dificultats reals o percebudes i obstacles d’actituds i de l’entorn que impedeixen la seva participació plena i efectiva en la societat, en igualtat de condicions amb la resta de persones (preàmbul de la CDPD). </a:t>
            </a:r>
            <a:endParaRPr lang="es-ES" sz="2100" dirty="0"/>
          </a:p>
          <a:p>
            <a:pPr algn="just"/>
            <a:r>
              <a:rPr lang="ca-ES" sz="2100" dirty="0"/>
              <a:t>D’acord amb el model social, la discapacitat respon a l’existència d’obstacles a la comunitat que impedeixen la inclusió.</a:t>
            </a:r>
            <a:endParaRPr lang="es-ES" sz="2100" dirty="0"/>
          </a:p>
          <a:p>
            <a:pPr algn="just"/>
            <a:r>
              <a:rPr lang="ca-ES" sz="2100" dirty="0"/>
              <a:t>El problema s’origina a la societat, i no en la dificultat real o percebuda de la persona. És la societat qui ha de canviar i reconèixer i donar cabuda a la diversitat humana. </a:t>
            </a:r>
            <a:endParaRPr lang="es-ES" sz="2100" dirty="0"/>
          </a:p>
          <a:p>
            <a:pPr lvl="0" algn="just" fontAlgn="base"/>
            <a:r>
              <a:rPr lang="ca-ES" sz="2100" dirty="0"/>
              <a:t>La discapacitat es pot superar canviant l’entorn físic i social, les actituds i la comunicació, per tal de permetre que totes les persones participin de manera igualitària en la societat</a:t>
            </a:r>
            <a:r>
              <a:rPr lang="es-ES" sz="2100" dirty="0"/>
              <a:t>. </a:t>
            </a:r>
          </a:p>
          <a:p>
            <a:pPr marL="0" indent="0" algn="just">
              <a:buNone/>
            </a:pPr>
            <a:endParaRPr lang="x-none" sz="2100" dirty="0"/>
          </a:p>
        </p:txBody>
      </p:sp>
      <p:sp>
        <p:nvSpPr>
          <p:cNvPr id="7" name="Title 6">
            <a:extLst>
              <a:ext uri="{FF2B5EF4-FFF2-40B4-BE49-F238E27FC236}">
                <a16:creationId xmlns:a16="http://schemas.microsoft.com/office/drawing/2014/main" id="{764D3BC8-3DA3-4849-A93B-9FCA157BD9AE}"/>
              </a:ext>
            </a:extLst>
          </p:cNvPr>
          <p:cNvSpPr>
            <a:spLocks noGrp="1"/>
          </p:cNvSpPr>
          <p:nvPr>
            <p:ph type="title"/>
          </p:nvPr>
        </p:nvSpPr>
        <p:spPr>
          <a:xfrm>
            <a:off x="389639" y="506412"/>
            <a:ext cx="9792000" cy="432000"/>
          </a:xfrm>
        </p:spPr>
        <p:txBody>
          <a:bodyPr/>
          <a:lstStyle/>
          <a:p>
            <a:r>
              <a:rPr lang="es-ES" sz="2800" dirty="0" err="1"/>
              <a:t>Presentació</a:t>
            </a:r>
            <a:r>
              <a:rPr lang="es-ES" sz="2800" dirty="0"/>
              <a:t>: </a:t>
            </a:r>
            <a:r>
              <a:rPr lang="es-ES" sz="2800" dirty="0" err="1"/>
              <a:t>Els</a:t>
            </a:r>
            <a:r>
              <a:rPr lang="es-ES" sz="2800" dirty="0"/>
              <a:t> </a:t>
            </a:r>
            <a:r>
              <a:rPr lang="es-ES" sz="2800" dirty="0" err="1"/>
              <a:t>diferents</a:t>
            </a:r>
            <a:r>
              <a:rPr lang="es-ES" sz="2800" dirty="0"/>
              <a:t> </a:t>
            </a:r>
            <a:r>
              <a:rPr lang="es-ES" sz="2800" dirty="0" err="1"/>
              <a:t>models</a:t>
            </a:r>
            <a:r>
              <a:rPr lang="es-ES" sz="2800" dirty="0"/>
              <a:t> de </a:t>
            </a:r>
            <a:r>
              <a:rPr lang="es-ES" sz="2800" dirty="0" err="1"/>
              <a:t>discapacitat</a:t>
            </a:r>
            <a:r>
              <a:rPr lang="es-ES" sz="2800" dirty="0"/>
              <a:t> </a:t>
            </a:r>
            <a:r>
              <a:rPr lang="es-ES" sz="2800" i="1" dirty="0"/>
              <a:t>- </a:t>
            </a:r>
            <a:r>
              <a:rPr lang="es-ES" sz="2800" dirty="0"/>
              <a:t>5</a:t>
            </a:r>
            <a:endParaRPr lang="en-US" sz="2800" dirty="0"/>
          </a:p>
        </p:txBody>
      </p:sp>
      <p:sp>
        <p:nvSpPr>
          <p:cNvPr id="8" name="Text Placeholder 2">
            <a:extLst>
              <a:ext uri="{FF2B5EF4-FFF2-40B4-BE49-F238E27FC236}">
                <a16:creationId xmlns:a16="http://schemas.microsoft.com/office/drawing/2014/main" id="{1BFD87DC-FA53-9E41-91B3-3B1912E81F8B}"/>
              </a:ext>
            </a:extLst>
          </p:cNvPr>
          <p:cNvSpPr>
            <a:spLocks noGrp="1"/>
          </p:cNvSpPr>
          <p:nvPr>
            <p:ph type="body" sz="quarter" idx="13"/>
          </p:nvPr>
        </p:nvSpPr>
        <p:spPr>
          <a:xfrm>
            <a:off x="647700" y="946614"/>
            <a:ext cx="11033906" cy="386886"/>
          </a:xfrm>
        </p:spPr>
        <p:txBody>
          <a:bodyPr/>
          <a:lstStyle/>
          <a:p>
            <a:r>
              <a:rPr lang="ca-ES" dirty="0"/>
              <a:t>Model social</a:t>
            </a:r>
            <a:r>
              <a:rPr lang="es-ES" dirty="0"/>
              <a:t> </a:t>
            </a:r>
            <a:r>
              <a:rPr lang="en-US" dirty="0"/>
              <a:t>(a)</a:t>
            </a:r>
          </a:p>
        </p:txBody>
      </p:sp>
    </p:spTree>
    <p:extLst>
      <p:ext uri="{BB962C8B-B14F-4D97-AF65-F5344CB8AC3E}">
        <p14:creationId xmlns:p14="http://schemas.microsoft.com/office/powerpoint/2010/main" val="1771182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47C981-A946-5040-83F9-812B9EF562E3}"/>
              </a:ext>
            </a:extLst>
          </p:cNvPr>
          <p:cNvSpPr>
            <a:spLocks noGrp="1"/>
          </p:cNvSpPr>
          <p:nvPr>
            <p:ph type="sldNum" sz="quarter" idx="4294967295"/>
          </p:nvPr>
        </p:nvSpPr>
        <p:spPr>
          <a:xfrm>
            <a:off x="10034587" y="6623100"/>
            <a:ext cx="1648619" cy="216000"/>
          </a:xfrm>
        </p:spPr>
        <p:txBody>
          <a:bodyPr/>
          <a:lstStyle/>
          <a:p>
            <a:fld id="{04260D4A-DEC1-45DD-8AB2-A3349BAAA59E}" type="slidenum">
              <a:rPr lang="es-ES" smtClean="0"/>
              <a:pPr/>
              <a:t>3</a:t>
            </a:fld>
            <a:endParaRPr lang="es-ES" dirty="0"/>
          </a:p>
        </p:txBody>
      </p:sp>
      <p:sp>
        <p:nvSpPr>
          <p:cNvPr id="3" name="Text Placeholder 2">
            <a:extLst>
              <a:ext uri="{FF2B5EF4-FFF2-40B4-BE49-F238E27FC236}">
                <a16:creationId xmlns:a16="http://schemas.microsoft.com/office/drawing/2014/main" id="{397488A8-B1A9-6840-9D65-1086A084D422}"/>
              </a:ext>
            </a:extLst>
          </p:cNvPr>
          <p:cNvSpPr>
            <a:spLocks noGrp="1"/>
          </p:cNvSpPr>
          <p:nvPr>
            <p:ph type="body" sz="quarter" idx="13"/>
          </p:nvPr>
        </p:nvSpPr>
        <p:spPr>
          <a:xfrm>
            <a:off x="536014" y="981308"/>
            <a:ext cx="11150464" cy="1092820"/>
          </a:xfrm>
        </p:spPr>
        <p:txBody>
          <a:bodyPr anchor="t"/>
          <a:lstStyle/>
          <a:p>
            <a:pPr marL="0" indent="0" algn="just">
              <a:lnSpc>
                <a:spcPct val="100000"/>
              </a:lnSpc>
            </a:pPr>
            <a:r>
              <a:rPr lang="ca-ES" sz="2000" dirty="0"/>
              <a:t>OBJECTIUS: millorar la qualitat de l’atenció i del suport que es presten en els serveis socials i de salut mental i promoure els drets humans de les persones amb discapacitat psicosocial, intel·lectual o cognitiva </a:t>
            </a:r>
          </a:p>
        </p:txBody>
      </p:sp>
      <p:sp>
        <p:nvSpPr>
          <p:cNvPr id="4" name="Content Placeholder 3">
            <a:extLst>
              <a:ext uri="{FF2B5EF4-FFF2-40B4-BE49-F238E27FC236}">
                <a16:creationId xmlns:a16="http://schemas.microsoft.com/office/drawing/2014/main" id="{CF518A3A-5970-3A47-9B31-2D448B5DE3D2}"/>
              </a:ext>
            </a:extLst>
          </p:cNvPr>
          <p:cNvSpPr>
            <a:spLocks noGrp="1"/>
          </p:cNvSpPr>
          <p:nvPr>
            <p:ph sz="quarter" idx="14"/>
          </p:nvPr>
        </p:nvSpPr>
        <p:spPr>
          <a:xfrm>
            <a:off x="507195" y="1918009"/>
            <a:ext cx="11174412" cy="4148253"/>
          </a:xfrm>
        </p:spPr>
        <p:txBody>
          <a:bodyPr/>
          <a:lstStyle/>
          <a:p>
            <a:pPr algn="just"/>
            <a:r>
              <a:rPr lang="ca-ES" sz="2050" dirty="0"/>
              <a:t>Crear capacitat per combatre l’estigmatització i la discriminació i per promoure els drets humans i la recuperació. </a:t>
            </a:r>
          </a:p>
          <a:p>
            <a:pPr algn="just"/>
            <a:r>
              <a:rPr lang="ca-ES" sz="2050" dirty="0"/>
              <a:t>Millorar la qualitat de l’atenció i de les condicions dels drets humans en els serveis socials i de salut mental.</a:t>
            </a:r>
          </a:p>
          <a:p>
            <a:pPr algn="just"/>
            <a:r>
              <a:rPr lang="ca-ES" sz="2050" dirty="0"/>
              <a:t>Crear uns serveis basats en la comunitat i orientats a la recuperació que respectin i promoguin els drets humans.</a:t>
            </a:r>
          </a:p>
          <a:p>
            <a:pPr algn="just"/>
            <a:r>
              <a:rPr lang="ca-ES" sz="2050" dirty="0"/>
              <a:t>Donar suport al desenvolupament d’un moviment de la societat civil per promoure i influir en la formulació de polítiques. </a:t>
            </a:r>
          </a:p>
          <a:p>
            <a:pPr algn="just"/>
            <a:r>
              <a:rPr lang="ca-ES" sz="2050" dirty="0"/>
              <a:t>Reformar polítiques i lleis nacionals en consonància amb la Convenció sobre els drets de les persones amb discapacitat i altres estàndards internacionals en matèria de drets humans. </a:t>
            </a:r>
          </a:p>
        </p:txBody>
      </p:sp>
      <p:sp>
        <p:nvSpPr>
          <p:cNvPr id="5" name="Title 4">
            <a:extLst>
              <a:ext uri="{FF2B5EF4-FFF2-40B4-BE49-F238E27FC236}">
                <a16:creationId xmlns:a16="http://schemas.microsoft.com/office/drawing/2014/main" id="{8FCE2748-BCA5-4345-950C-C31F8A345DE3}"/>
              </a:ext>
            </a:extLst>
          </p:cNvPr>
          <p:cNvSpPr>
            <a:spLocks noGrp="1"/>
          </p:cNvSpPr>
          <p:nvPr>
            <p:ph type="title"/>
          </p:nvPr>
        </p:nvSpPr>
        <p:spPr/>
        <p:txBody>
          <a:bodyPr/>
          <a:lstStyle/>
          <a:p>
            <a:r>
              <a:rPr lang="ca-ES" b="1" dirty="0" err="1"/>
              <a:t>Quality</a:t>
            </a:r>
            <a:r>
              <a:rPr lang="ca-ES" b="1" dirty="0"/>
              <a:t> </a:t>
            </a:r>
            <a:r>
              <a:rPr lang="ca-ES" b="1" dirty="0" err="1"/>
              <a:t>Rights</a:t>
            </a:r>
            <a:r>
              <a:rPr lang="ca-ES" b="1" dirty="0"/>
              <a:t> de l’OMS: </a:t>
            </a:r>
            <a:r>
              <a:rPr lang="ca-ES" dirty="0"/>
              <a:t>objectius i propòsits</a:t>
            </a:r>
            <a:endParaRPr lang="ca-ES" b="1" dirty="0"/>
          </a:p>
        </p:txBody>
      </p:sp>
    </p:spTree>
    <p:extLst>
      <p:ext uri="{BB962C8B-B14F-4D97-AF65-F5344CB8AC3E}">
        <p14:creationId xmlns:p14="http://schemas.microsoft.com/office/powerpoint/2010/main" val="19394329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29092B-FA05-4AA2-9A9D-EE53A2CF3F52}"/>
              </a:ext>
            </a:extLst>
          </p:cNvPr>
          <p:cNvSpPr>
            <a:spLocks noGrp="1"/>
          </p:cNvSpPr>
          <p:nvPr>
            <p:ph idx="1"/>
          </p:nvPr>
        </p:nvSpPr>
        <p:spPr>
          <a:xfrm>
            <a:off x="647700" y="1739788"/>
            <a:ext cx="10725150" cy="4500000"/>
          </a:xfrm>
        </p:spPr>
        <p:txBody>
          <a:bodyPr/>
          <a:lstStyle/>
          <a:p>
            <a:pPr algn="just"/>
            <a:r>
              <a:rPr lang="ca-ES" sz="2100" dirty="0"/>
              <a:t>El model social no implica que els serveis socials o de salut no siguin mai útils.</a:t>
            </a:r>
          </a:p>
          <a:p>
            <a:pPr algn="just"/>
            <a:r>
              <a:rPr lang="ca-ES" sz="2100" dirty="0"/>
              <a:t>Ara bé, el model social considera les persones en el seu conjunt, incloent-hi les seves interaccions amb el seu entorn</a:t>
            </a:r>
            <a:r>
              <a:rPr lang="es-ES" sz="2100" dirty="0"/>
              <a:t>. </a:t>
            </a:r>
          </a:p>
          <a:p>
            <a:pPr algn="just"/>
            <a:r>
              <a:rPr lang="ca-ES" sz="2100" dirty="0"/>
              <a:t>Per al model social, la intervenció mèdica no és un fi en ella mateixa. En lloc d’això, és un mitjà per ajudar les persones a fer realitat les activitats que volen dur a terme</a:t>
            </a:r>
            <a:r>
              <a:rPr lang="es-ES" sz="2100" dirty="0"/>
              <a:t>.</a:t>
            </a:r>
            <a:endParaRPr lang="x-none" sz="2100" dirty="0"/>
          </a:p>
        </p:txBody>
      </p:sp>
      <p:sp>
        <p:nvSpPr>
          <p:cNvPr id="7" name="Title 6">
            <a:extLst>
              <a:ext uri="{FF2B5EF4-FFF2-40B4-BE49-F238E27FC236}">
                <a16:creationId xmlns:a16="http://schemas.microsoft.com/office/drawing/2014/main" id="{764D3BC8-3DA3-4849-A93B-9FCA157BD9AE}"/>
              </a:ext>
            </a:extLst>
          </p:cNvPr>
          <p:cNvSpPr>
            <a:spLocks noGrp="1"/>
          </p:cNvSpPr>
          <p:nvPr>
            <p:ph type="title"/>
          </p:nvPr>
        </p:nvSpPr>
        <p:spPr>
          <a:xfrm>
            <a:off x="389639" y="506412"/>
            <a:ext cx="9792000" cy="432000"/>
          </a:xfrm>
        </p:spPr>
        <p:txBody>
          <a:bodyPr/>
          <a:lstStyle/>
          <a:p>
            <a:r>
              <a:rPr lang="es-ES" sz="2800" dirty="0" err="1"/>
              <a:t>Presentació</a:t>
            </a:r>
            <a:r>
              <a:rPr lang="es-ES" sz="2800" dirty="0"/>
              <a:t>: </a:t>
            </a:r>
            <a:r>
              <a:rPr lang="es-ES" sz="2800" dirty="0" err="1"/>
              <a:t>Els</a:t>
            </a:r>
            <a:r>
              <a:rPr lang="es-ES" sz="2800" dirty="0"/>
              <a:t> </a:t>
            </a:r>
            <a:r>
              <a:rPr lang="es-ES" sz="2800" dirty="0" err="1"/>
              <a:t>diferents</a:t>
            </a:r>
            <a:r>
              <a:rPr lang="es-ES" sz="2800" dirty="0"/>
              <a:t> </a:t>
            </a:r>
            <a:r>
              <a:rPr lang="es-ES" sz="2800" dirty="0" err="1"/>
              <a:t>models</a:t>
            </a:r>
            <a:r>
              <a:rPr lang="es-ES" sz="2800" dirty="0"/>
              <a:t> de </a:t>
            </a:r>
            <a:r>
              <a:rPr lang="es-ES" sz="2800" dirty="0" err="1"/>
              <a:t>discapacitat</a:t>
            </a:r>
            <a:r>
              <a:rPr lang="es-ES" sz="2800" dirty="0"/>
              <a:t> </a:t>
            </a:r>
            <a:r>
              <a:rPr lang="es-ES" sz="2800" i="1" dirty="0"/>
              <a:t>- </a:t>
            </a:r>
            <a:r>
              <a:rPr lang="es-ES" sz="2800" dirty="0"/>
              <a:t>6</a:t>
            </a:r>
            <a:endParaRPr lang="en-US" sz="2800" dirty="0"/>
          </a:p>
        </p:txBody>
      </p:sp>
      <p:sp>
        <p:nvSpPr>
          <p:cNvPr id="9" name="Text Placeholder 2">
            <a:extLst>
              <a:ext uri="{FF2B5EF4-FFF2-40B4-BE49-F238E27FC236}">
                <a16:creationId xmlns:a16="http://schemas.microsoft.com/office/drawing/2014/main" id="{1BFD87DC-FA53-9E41-91B3-3B1912E81F8B}"/>
              </a:ext>
            </a:extLst>
          </p:cNvPr>
          <p:cNvSpPr>
            <a:spLocks noGrp="1"/>
          </p:cNvSpPr>
          <p:nvPr>
            <p:ph type="body" sz="quarter" idx="13"/>
          </p:nvPr>
        </p:nvSpPr>
        <p:spPr>
          <a:xfrm>
            <a:off x="647700" y="946614"/>
            <a:ext cx="11033906" cy="386886"/>
          </a:xfrm>
        </p:spPr>
        <p:txBody>
          <a:bodyPr/>
          <a:lstStyle/>
          <a:p>
            <a:r>
              <a:rPr lang="ca-ES" dirty="0"/>
              <a:t>Model social </a:t>
            </a:r>
            <a:r>
              <a:rPr lang="en-US" dirty="0"/>
              <a:t>(b)</a:t>
            </a:r>
          </a:p>
        </p:txBody>
      </p:sp>
    </p:spTree>
    <p:extLst>
      <p:ext uri="{BB962C8B-B14F-4D97-AF65-F5344CB8AC3E}">
        <p14:creationId xmlns:p14="http://schemas.microsoft.com/office/powerpoint/2010/main" val="28869464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70F238-AEC2-47D4-8A37-10A6B276C3A0}"/>
              </a:ext>
            </a:extLst>
          </p:cNvPr>
          <p:cNvSpPr>
            <a:spLocks noGrp="1"/>
          </p:cNvSpPr>
          <p:nvPr>
            <p:ph idx="1"/>
          </p:nvPr>
        </p:nvSpPr>
        <p:spPr>
          <a:xfrm>
            <a:off x="609600" y="1570383"/>
            <a:ext cx="10959548" cy="4669405"/>
          </a:xfrm>
        </p:spPr>
        <p:txBody>
          <a:bodyPr/>
          <a:lstStyle/>
          <a:p>
            <a:pPr algn="just"/>
            <a:r>
              <a:rPr lang="es-ES" sz="2100" dirty="0"/>
              <a:t>El</a:t>
            </a:r>
            <a:r>
              <a:rPr lang="ca-ES" sz="2100" dirty="0"/>
              <a:t> model dels drets humans reconeix que la discapacitat està provocada pels múltiples obstacles que impedeixen a les persones amb discapacitat participar en la societat en igualtat de condicions amb la resta de les persones</a:t>
            </a:r>
            <a:r>
              <a:rPr lang="es-ES" sz="2100" dirty="0"/>
              <a:t>.</a:t>
            </a:r>
          </a:p>
          <a:p>
            <a:pPr lvl="0" fontAlgn="base"/>
            <a:r>
              <a:rPr lang="ca-ES" sz="2100" dirty="0"/>
              <a:t>Però va un pas més enllà: el model de drets humans reconeix que les persones amb discapacitat són iguals a la resta i que, com a tals, tenen els mateixos drets i han de tenir les mateixes oportunitats de participar en la societat. </a:t>
            </a:r>
            <a:endParaRPr lang="es-ES" sz="2100" dirty="0"/>
          </a:p>
          <a:p>
            <a:pPr lvl="0" fontAlgn="base"/>
            <a:r>
              <a:rPr lang="ca-ES" sz="2100" dirty="0"/>
              <a:t>Els obstacles que impedeixen a les persones amb discapacitat participar plenament en la societat i exercir els seus drets són </a:t>
            </a:r>
            <a:r>
              <a:rPr lang="ca-ES" sz="2100" b="1" dirty="0"/>
              <a:t>discriminatoris</a:t>
            </a:r>
            <a:r>
              <a:rPr lang="ca-ES" sz="2100" dirty="0"/>
              <a:t>. </a:t>
            </a:r>
            <a:endParaRPr lang="es-ES" sz="2100" b="1" dirty="0"/>
          </a:p>
          <a:p>
            <a:pPr algn="just"/>
            <a:r>
              <a:rPr lang="es-ES" sz="2100" b="1" dirty="0"/>
              <a:t>La principal </a:t>
            </a:r>
            <a:r>
              <a:rPr lang="es-ES" sz="2100" b="1" dirty="0" err="1"/>
              <a:t>diferència</a:t>
            </a:r>
            <a:r>
              <a:rPr lang="es-ES" sz="2100" b="1" dirty="0"/>
              <a:t> entre el </a:t>
            </a:r>
            <a:r>
              <a:rPr lang="es-ES" sz="2100" b="1" dirty="0" err="1"/>
              <a:t>model</a:t>
            </a:r>
            <a:r>
              <a:rPr lang="es-ES" sz="2100" b="1" dirty="0"/>
              <a:t> de </a:t>
            </a:r>
            <a:r>
              <a:rPr lang="es-ES" sz="2100" b="1" dirty="0" err="1"/>
              <a:t>drets</a:t>
            </a:r>
            <a:r>
              <a:rPr lang="es-ES" sz="2100" b="1" dirty="0"/>
              <a:t> </a:t>
            </a:r>
            <a:r>
              <a:rPr lang="es-ES" sz="2100" b="1" dirty="0" err="1"/>
              <a:t>humans</a:t>
            </a:r>
            <a:r>
              <a:rPr lang="es-ES" sz="2100" b="1" dirty="0"/>
              <a:t> i el modelo social: les persones </a:t>
            </a:r>
            <a:r>
              <a:rPr lang="es-ES" sz="2100" b="1" dirty="0" err="1"/>
              <a:t>amb</a:t>
            </a:r>
            <a:r>
              <a:rPr lang="es-ES" sz="2100" b="1" dirty="0"/>
              <a:t> </a:t>
            </a:r>
            <a:r>
              <a:rPr lang="es-ES" sz="2100" b="1" dirty="0" err="1"/>
              <a:t>discapacitat</a:t>
            </a:r>
            <a:r>
              <a:rPr lang="es-ES" sz="2100" b="1" dirty="0"/>
              <a:t> </a:t>
            </a:r>
            <a:r>
              <a:rPr lang="es-ES" sz="2100" b="1" dirty="0" err="1"/>
              <a:t>tenen</a:t>
            </a:r>
            <a:r>
              <a:rPr lang="es-ES" sz="2100" b="1" dirty="0"/>
              <a:t> </a:t>
            </a:r>
            <a:r>
              <a:rPr lang="es-ES" sz="2100" b="1" dirty="0" err="1"/>
              <a:t>dret</a:t>
            </a:r>
            <a:r>
              <a:rPr lang="es-ES" sz="2100" b="1" dirty="0"/>
              <a:t> a que </a:t>
            </a:r>
            <a:r>
              <a:rPr lang="es-ES" sz="2100" b="1" dirty="0" err="1"/>
              <a:t>aquests</a:t>
            </a:r>
            <a:r>
              <a:rPr lang="es-ES" sz="2100" b="1" dirty="0"/>
              <a:t> </a:t>
            </a:r>
            <a:r>
              <a:rPr lang="es-ES" sz="2100" b="1" dirty="0" err="1"/>
              <a:t>obstàcles</a:t>
            </a:r>
            <a:r>
              <a:rPr lang="es-ES" sz="2100" b="1" dirty="0"/>
              <a:t> </a:t>
            </a:r>
            <a:r>
              <a:rPr lang="es-ES" sz="2100" b="1" dirty="0" err="1"/>
              <a:t>desaparèixin</a:t>
            </a:r>
            <a:r>
              <a:rPr lang="es-ES" sz="2100" b="1" dirty="0"/>
              <a:t> i a reivindicar </a:t>
            </a:r>
            <a:r>
              <a:rPr lang="es-ES" sz="2100" b="1" dirty="0" err="1"/>
              <a:t>els</a:t>
            </a:r>
            <a:r>
              <a:rPr lang="es-ES" sz="2100" b="1" dirty="0"/>
              <a:t> </a:t>
            </a:r>
            <a:r>
              <a:rPr lang="es-ES" sz="2100" b="1" dirty="0" err="1"/>
              <a:t>seus</a:t>
            </a:r>
            <a:r>
              <a:rPr lang="es-ES" sz="2100" b="1" dirty="0"/>
              <a:t> </a:t>
            </a:r>
            <a:r>
              <a:rPr lang="es-ES" sz="2100" b="1" dirty="0" err="1"/>
              <a:t>drets</a:t>
            </a:r>
            <a:r>
              <a:rPr lang="es-ES" sz="2100" b="1" dirty="0"/>
              <a:t>.</a:t>
            </a:r>
          </a:p>
        </p:txBody>
      </p:sp>
      <p:sp>
        <p:nvSpPr>
          <p:cNvPr id="7" name="Title 6">
            <a:extLst>
              <a:ext uri="{FF2B5EF4-FFF2-40B4-BE49-F238E27FC236}">
                <a16:creationId xmlns:a16="http://schemas.microsoft.com/office/drawing/2014/main" id="{764D3BC8-3DA3-4849-A93B-9FCA157BD9AE}"/>
              </a:ext>
            </a:extLst>
          </p:cNvPr>
          <p:cNvSpPr>
            <a:spLocks noGrp="1"/>
          </p:cNvSpPr>
          <p:nvPr>
            <p:ph type="title"/>
          </p:nvPr>
        </p:nvSpPr>
        <p:spPr>
          <a:xfrm>
            <a:off x="389639" y="506412"/>
            <a:ext cx="9792000" cy="432000"/>
          </a:xfrm>
        </p:spPr>
        <p:txBody>
          <a:bodyPr/>
          <a:lstStyle/>
          <a:p>
            <a:r>
              <a:rPr lang="es-ES" sz="2800" dirty="0" err="1"/>
              <a:t>Presentació</a:t>
            </a:r>
            <a:r>
              <a:rPr lang="es-ES" sz="2800" dirty="0"/>
              <a:t>: </a:t>
            </a:r>
            <a:r>
              <a:rPr lang="es-ES" sz="2800" dirty="0" err="1"/>
              <a:t>Els</a:t>
            </a:r>
            <a:r>
              <a:rPr lang="es-ES" sz="2800" dirty="0"/>
              <a:t> </a:t>
            </a:r>
            <a:r>
              <a:rPr lang="es-ES" sz="2800" dirty="0" err="1"/>
              <a:t>diferents</a:t>
            </a:r>
            <a:r>
              <a:rPr lang="es-ES" sz="2800" dirty="0"/>
              <a:t> </a:t>
            </a:r>
            <a:r>
              <a:rPr lang="es-ES" sz="2800" dirty="0" err="1"/>
              <a:t>models</a:t>
            </a:r>
            <a:r>
              <a:rPr lang="es-ES" sz="2800" dirty="0"/>
              <a:t> de </a:t>
            </a:r>
            <a:r>
              <a:rPr lang="es-ES" sz="2800" dirty="0" err="1"/>
              <a:t>discapacitat</a:t>
            </a:r>
            <a:r>
              <a:rPr lang="es-ES" sz="2800" dirty="0"/>
              <a:t> </a:t>
            </a:r>
            <a:r>
              <a:rPr lang="es-ES" sz="2800" i="1" dirty="0"/>
              <a:t>- </a:t>
            </a:r>
            <a:r>
              <a:rPr lang="es-ES" sz="2800" dirty="0"/>
              <a:t>7</a:t>
            </a:r>
            <a:endParaRPr lang="en-US" sz="2800" dirty="0"/>
          </a:p>
        </p:txBody>
      </p:sp>
      <p:sp>
        <p:nvSpPr>
          <p:cNvPr id="8" name="Text Placeholder 2">
            <a:extLst>
              <a:ext uri="{FF2B5EF4-FFF2-40B4-BE49-F238E27FC236}">
                <a16:creationId xmlns:a16="http://schemas.microsoft.com/office/drawing/2014/main" id="{1BFD87DC-FA53-9E41-91B3-3B1912E81F8B}"/>
              </a:ext>
            </a:extLst>
          </p:cNvPr>
          <p:cNvSpPr>
            <a:spLocks noGrp="1"/>
          </p:cNvSpPr>
          <p:nvPr>
            <p:ph type="body" sz="quarter" idx="13"/>
          </p:nvPr>
        </p:nvSpPr>
        <p:spPr>
          <a:xfrm>
            <a:off x="647700" y="946614"/>
            <a:ext cx="11033906" cy="386886"/>
          </a:xfrm>
        </p:spPr>
        <p:txBody>
          <a:bodyPr/>
          <a:lstStyle/>
          <a:p>
            <a:r>
              <a:rPr lang="ca-ES" dirty="0"/>
              <a:t>Model dels drets humans </a:t>
            </a:r>
            <a:r>
              <a:rPr lang="en-US" dirty="0"/>
              <a:t>(a)</a:t>
            </a:r>
          </a:p>
        </p:txBody>
      </p:sp>
    </p:spTree>
    <p:extLst>
      <p:ext uri="{BB962C8B-B14F-4D97-AF65-F5344CB8AC3E}">
        <p14:creationId xmlns:p14="http://schemas.microsoft.com/office/powerpoint/2010/main" val="11198761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33F38F-C8BE-46CE-A334-476BE055B5D4}"/>
              </a:ext>
            </a:extLst>
          </p:cNvPr>
          <p:cNvSpPr>
            <a:spLocks noGrp="1"/>
          </p:cNvSpPr>
          <p:nvPr>
            <p:ph idx="1"/>
          </p:nvPr>
        </p:nvSpPr>
        <p:spPr>
          <a:xfrm>
            <a:off x="507205" y="1739788"/>
            <a:ext cx="10789445" cy="4500000"/>
          </a:xfrm>
        </p:spPr>
        <p:txBody>
          <a:bodyPr/>
          <a:lstStyle/>
          <a:p>
            <a:pPr algn="just"/>
            <a:r>
              <a:rPr lang="ca-ES" dirty="0"/>
              <a:t>Com el model social, el model de drets humans no implica que els serveis de salut no siguin útils. </a:t>
            </a:r>
          </a:p>
          <a:p>
            <a:pPr algn="just"/>
            <a:r>
              <a:rPr lang="ca-ES" dirty="0"/>
              <a:t>Les persones amb discapacitat haurien de tenir dret a accedir a serveis de salut de qualitat per voluntat pròpia i amb el seu consentiment informat.</a:t>
            </a:r>
            <a:endParaRPr lang="x-none" dirty="0"/>
          </a:p>
        </p:txBody>
      </p:sp>
      <p:sp>
        <p:nvSpPr>
          <p:cNvPr id="7" name="Title 6">
            <a:extLst>
              <a:ext uri="{FF2B5EF4-FFF2-40B4-BE49-F238E27FC236}">
                <a16:creationId xmlns:a16="http://schemas.microsoft.com/office/drawing/2014/main" id="{764D3BC8-3DA3-4849-A93B-9FCA157BD9AE}"/>
              </a:ext>
            </a:extLst>
          </p:cNvPr>
          <p:cNvSpPr>
            <a:spLocks noGrp="1"/>
          </p:cNvSpPr>
          <p:nvPr>
            <p:ph type="title"/>
          </p:nvPr>
        </p:nvSpPr>
        <p:spPr>
          <a:xfrm>
            <a:off x="389639" y="506412"/>
            <a:ext cx="9792000" cy="432000"/>
          </a:xfrm>
        </p:spPr>
        <p:txBody>
          <a:bodyPr/>
          <a:lstStyle/>
          <a:p>
            <a:r>
              <a:rPr lang="es-ES" sz="2800" dirty="0" err="1"/>
              <a:t>Presentació</a:t>
            </a:r>
            <a:r>
              <a:rPr lang="es-ES" sz="2800" dirty="0"/>
              <a:t>: </a:t>
            </a:r>
            <a:r>
              <a:rPr lang="es-ES" sz="2800" dirty="0" err="1"/>
              <a:t>Els</a:t>
            </a:r>
            <a:r>
              <a:rPr lang="es-ES" sz="2800" dirty="0"/>
              <a:t> </a:t>
            </a:r>
            <a:r>
              <a:rPr lang="es-ES" sz="2800" dirty="0" err="1"/>
              <a:t>diferents</a:t>
            </a:r>
            <a:r>
              <a:rPr lang="es-ES" sz="2800" dirty="0"/>
              <a:t> </a:t>
            </a:r>
            <a:r>
              <a:rPr lang="es-ES" sz="2800" dirty="0" err="1"/>
              <a:t>models</a:t>
            </a:r>
            <a:r>
              <a:rPr lang="es-ES" sz="2800" dirty="0"/>
              <a:t> de </a:t>
            </a:r>
            <a:r>
              <a:rPr lang="es-ES" sz="2800" dirty="0" err="1"/>
              <a:t>discapacitat</a:t>
            </a:r>
            <a:r>
              <a:rPr lang="es-ES" sz="2800" dirty="0"/>
              <a:t> </a:t>
            </a:r>
            <a:r>
              <a:rPr lang="es-ES" sz="2800" i="1" dirty="0"/>
              <a:t>- </a:t>
            </a:r>
            <a:r>
              <a:rPr lang="es-ES" sz="2800" dirty="0"/>
              <a:t>8</a:t>
            </a:r>
            <a:endParaRPr lang="en-US" sz="2800" dirty="0"/>
          </a:p>
        </p:txBody>
      </p:sp>
      <p:sp>
        <p:nvSpPr>
          <p:cNvPr id="8" name="Text Placeholder 2">
            <a:extLst>
              <a:ext uri="{FF2B5EF4-FFF2-40B4-BE49-F238E27FC236}">
                <a16:creationId xmlns:a16="http://schemas.microsoft.com/office/drawing/2014/main" id="{1BFD87DC-FA53-9E41-91B3-3B1912E81F8B}"/>
              </a:ext>
            </a:extLst>
          </p:cNvPr>
          <p:cNvSpPr>
            <a:spLocks noGrp="1"/>
          </p:cNvSpPr>
          <p:nvPr>
            <p:ph type="body" sz="quarter" idx="13"/>
          </p:nvPr>
        </p:nvSpPr>
        <p:spPr>
          <a:xfrm>
            <a:off x="647700" y="946614"/>
            <a:ext cx="11033906" cy="386886"/>
          </a:xfrm>
        </p:spPr>
        <p:txBody>
          <a:bodyPr/>
          <a:lstStyle/>
          <a:p>
            <a:r>
              <a:rPr lang="ca-ES" dirty="0"/>
              <a:t>Model dels drets humans </a:t>
            </a:r>
            <a:r>
              <a:rPr lang="en-US" dirty="0"/>
              <a:t>(b)</a:t>
            </a:r>
          </a:p>
        </p:txBody>
      </p:sp>
    </p:spTree>
    <p:extLst>
      <p:ext uri="{BB962C8B-B14F-4D97-AF65-F5344CB8AC3E}">
        <p14:creationId xmlns:p14="http://schemas.microsoft.com/office/powerpoint/2010/main" val="11556782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E3C97A-6A9E-4769-B9F7-14EA155ADDB3}"/>
              </a:ext>
            </a:extLst>
          </p:cNvPr>
          <p:cNvSpPr>
            <a:spLocks noGrp="1"/>
          </p:cNvSpPr>
          <p:nvPr>
            <p:ph idx="1"/>
          </p:nvPr>
        </p:nvSpPr>
        <p:spPr>
          <a:xfrm>
            <a:off x="507205" y="1739788"/>
            <a:ext cx="10846595" cy="4500000"/>
          </a:xfrm>
        </p:spPr>
        <p:txBody>
          <a:bodyPr/>
          <a:lstStyle/>
          <a:p>
            <a:pPr algn="just"/>
            <a:r>
              <a:rPr lang="ca-ES" dirty="0"/>
              <a:t>Els models descrits anteriorment són teòrics i no necessàriament representatius de la pràctica</a:t>
            </a:r>
            <a:r>
              <a:rPr lang="es-ES" dirty="0"/>
              <a:t>.</a:t>
            </a:r>
          </a:p>
          <a:p>
            <a:pPr algn="just"/>
            <a:r>
              <a:rPr lang="ca-ES" dirty="0"/>
              <a:t>Els termes «model mèdic» i «model benèfic» no fan referència als sectors mèdics o benèfic com a tals, sinó a la visió que la societat pot tenir de la discapacitat</a:t>
            </a:r>
            <a:r>
              <a:rPr lang="es-ES" dirty="0"/>
              <a:t>.</a:t>
            </a:r>
            <a:endParaRPr lang="x-none" dirty="0"/>
          </a:p>
        </p:txBody>
      </p:sp>
      <p:sp>
        <p:nvSpPr>
          <p:cNvPr id="5" name="Title 6">
            <a:extLst>
              <a:ext uri="{FF2B5EF4-FFF2-40B4-BE49-F238E27FC236}">
                <a16:creationId xmlns:a16="http://schemas.microsoft.com/office/drawing/2014/main" id="{764D3BC8-3DA3-4849-A93B-9FCA157BD9AE}"/>
              </a:ext>
            </a:extLst>
          </p:cNvPr>
          <p:cNvSpPr>
            <a:spLocks noGrp="1"/>
          </p:cNvSpPr>
          <p:nvPr>
            <p:ph type="title"/>
          </p:nvPr>
        </p:nvSpPr>
        <p:spPr>
          <a:xfrm>
            <a:off x="389639" y="506412"/>
            <a:ext cx="9792000" cy="432000"/>
          </a:xfrm>
        </p:spPr>
        <p:txBody>
          <a:bodyPr/>
          <a:lstStyle/>
          <a:p>
            <a:r>
              <a:rPr lang="es-ES" sz="2800" dirty="0" err="1"/>
              <a:t>Presentació</a:t>
            </a:r>
            <a:r>
              <a:rPr lang="es-ES" sz="2800" dirty="0"/>
              <a:t>: </a:t>
            </a:r>
            <a:r>
              <a:rPr lang="es-ES" sz="2800" dirty="0" err="1"/>
              <a:t>Els</a:t>
            </a:r>
            <a:r>
              <a:rPr lang="es-ES" sz="2800" dirty="0"/>
              <a:t> </a:t>
            </a:r>
            <a:r>
              <a:rPr lang="es-ES" sz="2800" dirty="0" err="1"/>
              <a:t>diferents</a:t>
            </a:r>
            <a:r>
              <a:rPr lang="es-ES" sz="2800" dirty="0"/>
              <a:t> </a:t>
            </a:r>
            <a:r>
              <a:rPr lang="es-ES" sz="2800" dirty="0" err="1"/>
              <a:t>models</a:t>
            </a:r>
            <a:r>
              <a:rPr lang="es-ES" sz="2800" dirty="0"/>
              <a:t> de </a:t>
            </a:r>
            <a:r>
              <a:rPr lang="es-ES" sz="2800" dirty="0" err="1"/>
              <a:t>discapacitat</a:t>
            </a:r>
            <a:r>
              <a:rPr lang="es-ES" sz="2800" dirty="0"/>
              <a:t> </a:t>
            </a:r>
            <a:r>
              <a:rPr lang="es-ES" sz="2800" i="1" dirty="0"/>
              <a:t>- </a:t>
            </a:r>
            <a:r>
              <a:rPr lang="es-ES" sz="2800" dirty="0"/>
              <a:t>9</a:t>
            </a:r>
            <a:endParaRPr lang="en-US" sz="2800" dirty="0"/>
          </a:p>
        </p:txBody>
      </p:sp>
    </p:spTree>
    <p:extLst>
      <p:ext uri="{BB962C8B-B14F-4D97-AF65-F5344CB8AC3E}">
        <p14:creationId xmlns:p14="http://schemas.microsoft.com/office/powerpoint/2010/main" val="26849328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E6495B-8D92-41CB-B588-9D0FDBB2EC35}"/>
              </a:ext>
            </a:extLst>
          </p:cNvPr>
          <p:cNvSpPr>
            <a:spLocks noGrp="1"/>
          </p:cNvSpPr>
          <p:nvPr>
            <p:ph idx="1"/>
          </p:nvPr>
        </p:nvSpPr>
        <p:spPr>
          <a:xfrm>
            <a:off x="507205" y="1739788"/>
            <a:ext cx="10827545" cy="4500000"/>
          </a:xfrm>
        </p:spPr>
        <p:txBody>
          <a:bodyPr/>
          <a:lstStyle/>
          <a:p>
            <a:pPr algn="just"/>
            <a:r>
              <a:rPr lang="ca-ES" dirty="0"/>
              <a:t>En l’àmbit de la salut mental és freqüent parlar del «model </a:t>
            </a:r>
            <a:r>
              <a:rPr lang="ca-ES" dirty="0" err="1"/>
              <a:t>biopsicosocial</a:t>
            </a:r>
            <a:r>
              <a:rPr lang="ca-ES" dirty="0"/>
              <a:t>». Aquest model posa el mateix èmfasi en els aspectes biològic, psicològic i social de la salut mental. </a:t>
            </a:r>
          </a:p>
          <a:p>
            <a:pPr algn="just"/>
            <a:r>
              <a:rPr lang="ca-ES" dirty="0"/>
              <a:t>Abordar tots aquests elements és important, però hauria de fer-se dins del marc del model dels drets humans</a:t>
            </a:r>
            <a:r>
              <a:rPr lang="es-ES" dirty="0"/>
              <a:t>. </a:t>
            </a:r>
            <a:endParaRPr lang="en-US" dirty="0"/>
          </a:p>
        </p:txBody>
      </p:sp>
      <p:sp>
        <p:nvSpPr>
          <p:cNvPr id="6" name="Title 6">
            <a:extLst>
              <a:ext uri="{FF2B5EF4-FFF2-40B4-BE49-F238E27FC236}">
                <a16:creationId xmlns:a16="http://schemas.microsoft.com/office/drawing/2014/main" id="{764D3BC8-3DA3-4849-A93B-9FCA157BD9AE}"/>
              </a:ext>
            </a:extLst>
          </p:cNvPr>
          <p:cNvSpPr>
            <a:spLocks noGrp="1"/>
          </p:cNvSpPr>
          <p:nvPr>
            <p:ph type="title"/>
          </p:nvPr>
        </p:nvSpPr>
        <p:spPr>
          <a:xfrm>
            <a:off x="389639" y="506412"/>
            <a:ext cx="9792000" cy="432000"/>
          </a:xfrm>
        </p:spPr>
        <p:txBody>
          <a:bodyPr/>
          <a:lstStyle/>
          <a:p>
            <a:r>
              <a:rPr lang="es-ES" sz="2800" dirty="0" err="1"/>
              <a:t>Presentació</a:t>
            </a:r>
            <a:r>
              <a:rPr lang="es-ES" sz="2800" dirty="0"/>
              <a:t>: </a:t>
            </a:r>
            <a:r>
              <a:rPr lang="es-ES" sz="2800" dirty="0" err="1"/>
              <a:t>Els</a:t>
            </a:r>
            <a:r>
              <a:rPr lang="es-ES" sz="2800" dirty="0"/>
              <a:t> </a:t>
            </a:r>
            <a:r>
              <a:rPr lang="es-ES" sz="2800" dirty="0" err="1"/>
              <a:t>diferents</a:t>
            </a:r>
            <a:r>
              <a:rPr lang="es-ES" sz="2800" dirty="0"/>
              <a:t> </a:t>
            </a:r>
            <a:r>
              <a:rPr lang="es-ES" sz="2800" dirty="0" err="1"/>
              <a:t>models</a:t>
            </a:r>
            <a:r>
              <a:rPr lang="es-ES" sz="2800" dirty="0"/>
              <a:t> de </a:t>
            </a:r>
            <a:r>
              <a:rPr lang="es-ES" sz="2800" dirty="0" err="1"/>
              <a:t>discapacitat</a:t>
            </a:r>
            <a:r>
              <a:rPr lang="es-ES" sz="2800" dirty="0"/>
              <a:t> </a:t>
            </a:r>
            <a:r>
              <a:rPr lang="es-ES" sz="2800" i="1" dirty="0"/>
              <a:t>- </a:t>
            </a:r>
            <a:r>
              <a:rPr lang="es-ES" sz="2800" dirty="0"/>
              <a:t>10</a:t>
            </a:r>
            <a:endParaRPr lang="en-US" sz="2800" dirty="0"/>
          </a:p>
        </p:txBody>
      </p:sp>
    </p:spTree>
    <p:extLst>
      <p:ext uri="{BB962C8B-B14F-4D97-AF65-F5344CB8AC3E}">
        <p14:creationId xmlns:p14="http://schemas.microsoft.com/office/powerpoint/2010/main" val="20410646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4BA64D-73E3-41B9-97F1-2151FDF21536}"/>
              </a:ext>
            </a:extLst>
          </p:cNvPr>
          <p:cNvSpPr>
            <a:spLocks noGrp="1"/>
          </p:cNvSpPr>
          <p:nvPr>
            <p:ph idx="1"/>
          </p:nvPr>
        </p:nvSpPr>
        <p:spPr>
          <a:xfrm>
            <a:off x="507205" y="1630017"/>
            <a:ext cx="10922795" cy="4609771"/>
          </a:xfrm>
        </p:spPr>
        <p:txBody>
          <a:bodyPr/>
          <a:lstStyle/>
          <a:p>
            <a:pPr algn="just"/>
            <a:r>
              <a:rPr lang="ca-ES" sz="2000" dirty="0"/>
              <a:t>Discurs de Craig </a:t>
            </a:r>
            <a:r>
              <a:rPr lang="ca-ES" sz="2000" dirty="0" err="1"/>
              <a:t>Mokhiber</a:t>
            </a:r>
            <a:r>
              <a:rPr lang="ca-ES" sz="2000" dirty="0"/>
              <a:t>, director de l’Oficina de Nova York, Oficina de l’Alt Comissariat per als Drets Humans, a l’esdeveniment «És hora d’actuar sobre la salut mental global - Impulsar la salut mental en l’era dels ODS», celebrat durant la 73a sessió de l’Assemblea General de les Nacions Unides</a:t>
            </a:r>
            <a:r>
              <a:rPr lang="es-ES" sz="2000" dirty="0"/>
              <a:t>. </a:t>
            </a:r>
            <a:r>
              <a:rPr lang="en-US" sz="2000" dirty="0">
                <a:hlinkClick r:id="rId3"/>
              </a:rPr>
              <a:t>https://www.youtube.com/watch?v=H2AmCDDAJ4c&amp;feature=youtu.be</a:t>
            </a:r>
            <a:r>
              <a:rPr lang="en-US" sz="2000" dirty="0"/>
              <a:t> </a:t>
            </a:r>
          </a:p>
          <a:p>
            <a:pPr algn="just">
              <a:spcAft>
                <a:spcPts val="600"/>
              </a:spcAft>
            </a:pPr>
            <a:endParaRPr lang="x-none" sz="2000" dirty="0"/>
          </a:p>
          <a:p>
            <a:pPr algn="just">
              <a:spcAft>
                <a:spcPts val="600"/>
              </a:spcAft>
            </a:pPr>
            <a:r>
              <a:rPr lang="en-US" sz="2000" i="1" dirty="0"/>
              <a:t>No More Barriers</a:t>
            </a:r>
            <a:r>
              <a:rPr lang="en-US" sz="2000" dirty="0"/>
              <a:t>, BC Self Advocacy Foundation  </a:t>
            </a:r>
            <a:r>
              <a:rPr lang="en-US" sz="2000" u="sng" dirty="0">
                <a:hlinkClick r:id="rId4"/>
              </a:rPr>
              <a:t>https://youtu.be/nX7slb9ACX0</a:t>
            </a:r>
            <a:r>
              <a:rPr lang="es-ES" sz="2000" dirty="0">
                <a:hlinkClick r:id="rId4"/>
              </a:rPr>
              <a:t> </a:t>
            </a:r>
            <a:r>
              <a:rPr lang="en-GB" sz="2000" dirty="0"/>
              <a:t>. </a:t>
            </a:r>
          </a:p>
          <a:p>
            <a:pPr algn="just">
              <a:spcAft>
                <a:spcPts val="600"/>
              </a:spcAft>
            </a:pPr>
            <a:endParaRPr lang="en-GB" sz="2000" dirty="0"/>
          </a:p>
          <a:p>
            <a:pPr algn="just">
              <a:spcAft>
                <a:spcPts val="600"/>
              </a:spcAft>
            </a:pPr>
            <a:r>
              <a:rPr lang="en-US" sz="2000" i="1" dirty="0"/>
              <a:t>Human Rights, Ageing and Dementia: Challenging Current Practice</a:t>
            </a:r>
            <a:r>
              <a:rPr lang="en-US" sz="2000" dirty="0"/>
              <a:t>, de Kate </a:t>
            </a:r>
            <a:r>
              <a:rPr lang="en-US" sz="2000" dirty="0" err="1"/>
              <a:t>Swaffer</a:t>
            </a:r>
            <a:r>
              <a:rPr lang="en-US" sz="2000" dirty="0"/>
              <a:t> </a:t>
            </a:r>
            <a:r>
              <a:rPr lang="en-US" sz="2000" u="sng" dirty="0">
                <a:hlinkClick r:id="rId5"/>
              </a:rPr>
              <a:t>https://youtu.be/MdnobJo8AkM</a:t>
            </a:r>
            <a:endParaRPr lang="x-none" sz="2000" dirty="0"/>
          </a:p>
        </p:txBody>
      </p:sp>
      <p:sp>
        <p:nvSpPr>
          <p:cNvPr id="6" name="Title 6">
            <a:extLst>
              <a:ext uri="{FF2B5EF4-FFF2-40B4-BE49-F238E27FC236}">
                <a16:creationId xmlns:a16="http://schemas.microsoft.com/office/drawing/2014/main" id="{764D3BC8-3DA3-4849-A93B-9FCA157BD9AE}"/>
              </a:ext>
            </a:extLst>
          </p:cNvPr>
          <p:cNvSpPr>
            <a:spLocks noGrp="1"/>
          </p:cNvSpPr>
          <p:nvPr>
            <p:ph type="title"/>
          </p:nvPr>
        </p:nvSpPr>
        <p:spPr>
          <a:xfrm>
            <a:off x="389639" y="506412"/>
            <a:ext cx="9792000" cy="432000"/>
          </a:xfrm>
        </p:spPr>
        <p:txBody>
          <a:bodyPr/>
          <a:lstStyle/>
          <a:p>
            <a:r>
              <a:rPr lang="es-ES" sz="2800" dirty="0" err="1"/>
              <a:t>Presentació</a:t>
            </a:r>
            <a:r>
              <a:rPr lang="es-ES" sz="2800" dirty="0"/>
              <a:t>: </a:t>
            </a:r>
            <a:r>
              <a:rPr lang="es-ES" sz="2800" dirty="0" err="1"/>
              <a:t>Els</a:t>
            </a:r>
            <a:r>
              <a:rPr lang="es-ES" sz="2800" dirty="0"/>
              <a:t> </a:t>
            </a:r>
            <a:r>
              <a:rPr lang="es-ES" sz="2800" dirty="0" err="1"/>
              <a:t>diferents</a:t>
            </a:r>
            <a:r>
              <a:rPr lang="es-ES" sz="2800" dirty="0"/>
              <a:t> </a:t>
            </a:r>
            <a:r>
              <a:rPr lang="es-ES" sz="2800" dirty="0" err="1"/>
              <a:t>models</a:t>
            </a:r>
            <a:r>
              <a:rPr lang="es-ES" sz="2800" dirty="0"/>
              <a:t> de </a:t>
            </a:r>
            <a:r>
              <a:rPr lang="es-ES" sz="2800" dirty="0" err="1"/>
              <a:t>discapacitat</a:t>
            </a:r>
            <a:r>
              <a:rPr lang="es-ES" sz="2800" dirty="0"/>
              <a:t> - 11</a:t>
            </a:r>
            <a:endParaRPr lang="en-US" sz="2800" dirty="0"/>
          </a:p>
        </p:txBody>
      </p:sp>
    </p:spTree>
    <p:extLst>
      <p:ext uri="{BB962C8B-B14F-4D97-AF65-F5344CB8AC3E}">
        <p14:creationId xmlns:p14="http://schemas.microsoft.com/office/powerpoint/2010/main" val="7004243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2FEA967-7E7A-C842-B14E-5103502CFCAD}"/>
              </a:ext>
            </a:extLst>
          </p:cNvPr>
          <p:cNvSpPr>
            <a:spLocks noGrp="1"/>
          </p:cNvSpPr>
          <p:nvPr>
            <p:ph type="body" sz="quarter" idx="13"/>
          </p:nvPr>
        </p:nvSpPr>
        <p:spPr/>
        <p:txBody>
          <a:bodyPr/>
          <a:lstStyle/>
          <a:p>
            <a:r>
              <a:rPr lang="ca-ES" dirty="0"/>
              <a:t>Diferents models en la pràctica </a:t>
            </a:r>
            <a:r>
              <a:rPr lang="en-GB" dirty="0"/>
              <a:t>(a)</a:t>
            </a:r>
            <a:endParaRPr lang="en-US" dirty="0"/>
          </a:p>
        </p:txBody>
      </p:sp>
      <p:graphicFrame>
        <p:nvGraphicFramePr>
          <p:cNvPr id="4" name="Content Placeholder 3">
            <a:extLst>
              <a:ext uri="{FF2B5EF4-FFF2-40B4-BE49-F238E27FC236}">
                <a16:creationId xmlns:a16="http://schemas.microsoft.com/office/drawing/2014/main" id="{EB0F70B0-568A-4344-BA88-15F2975DFB36}"/>
              </a:ext>
            </a:extLst>
          </p:cNvPr>
          <p:cNvGraphicFramePr>
            <a:graphicFrameLocks noGrp="1"/>
          </p:cNvGraphicFramePr>
          <p:nvPr>
            <p:ph sz="quarter" idx="14"/>
            <p:extLst>
              <p:ext uri="{D42A27DB-BD31-4B8C-83A1-F6EECF244321}">
                <p14:modId xmlns:p14="http://schemas.microsoft.com/office/powerpoint/2010/main" val="2564593594"/>
              </p:ext>
            </p:extLst>
          </p:nvPr>
        </p:nvGraphicFramePr>
        <p:xfrm>
          <a:off x="506413" y="1511302"/>
          <a:ext cx="11173791" cy="3387966"/>
        </p:xfrm>
        <a:graphic>
          <a:graphicData uri="http://schemas.openxmlformats.org/drawingml/2006/table">
            <a:tbl>
              <a:tblPr firstRow="1" firstCol="1" bandRow="1"/>
              <a:tblGrid>
                <a:gridCol w="1379537">
                  <a:extLst>
                    <a:ext uri="{9D8B030D-6E8A-4147-A177-3AD203B41FA5}">
                      <a16:colId xmlns:a16="http://schemas.microsoft.com/office/drawing/2014/main" val="2032096084"/>
                    </a:ext>
                  </a:extLst>
                </a:gridCol>
                <a:gridCol w="2904711">
                  <a:extLst>
                    <a:ext uri="{9D8B030D-6E8A-4147-A177-3AD203B41FA5}">
                      <a16:colId xmlns:a16="http://schemas.microsoft.com/office/drawing/2014/main" val="2658393654"/>
                    </a:ext>
                  </a:extLst>
                </a:gridCol>
                <a:gridCol w="2107096">
                  <a:extLst>
                    <a:ext uri="{9D8B030D-6E8A-4147-A177-3AD203B41FA5}">
                      <a16:colId xmlns:a16="http://schemas.microsoft.com/office/drawing/2014/main" val="970695764"/>
                    </a:ext>
                  </a:extLst>
                </a:gridCol>
                <a:gridCol w="2186608">
                  <a:extLst>
                    <a:ext uri="{9D8B030D-6E8A-4147-A177-3AD203B41FA5}">
                      <a16:colId xmlns:a16="http://schemas.microsoft.com/office/drawing/2014/main" val="2354570404"/>
                    </a:ext>
                  </a:extLst>
                </a:gridCol>
                <a:gridCol w="2595839">
                  <a:extLst>
                    <a:ext uri="{9D8B030D-6E8A-4147-A177-3AD203B41FA5}">
                      <a16:colId xmlns:a16="http://schemas.microsoft.com/office/drawing/2014/main" val="3094198052"/>
                    </a:ext>
                  </a:extLst>
                </a:gridCol>
              </a:tblGrid>
              <a:tr h="436768">
                <a:tc>
                  <a:txBody>
                    <a:bodyPr/>
                    <a:lstStyle/>
                    <a:p>
                      <a:pPr marR="20320" algn="ctr">
                        <a:lnSpc>
                          <a:spcPct val="107000"/>
                        </a:lnSpc>
                        <a:spcAft>
                          <a:spcPts val="0"/>
                        </a:spcAft>
                      </a:pPr>
                      <a:r>
                        <a:rPr lang="ca-ES" sz="2000" b="1" dirty="0">
                          <a:solidFill>
                            <a:srgbClr val="FFFFFF"/>
                          </a:solidFill>
                          <a:effectLst/>
                          <a:latin typeface="+mn-lt"/>
                          <a:ea typeface="Calibri"/>
                          <a:cs typeface="Arial"/>
                        </a:rPr>
                        <a:t>Situació</a:t>
                      </a:r>
                      <a:endParaRPr lang="es-ES" sz="3600" b="1" dirty="0">
                        <a:solidFill>
                          <a:srgbClr val="000000"/>
                        </a:solidFill>
                        <a:effectLst/>
                        <a:latin typeface="+mn-lt"/>
                        <a:ea typeface="Calibri"/>
                        <a:cs typeface="Arial"/>
                      </a:endParaRPr>
                    </a:p>
                  </a:txBody>
                  <a:tcPr marL="29845" marR="69850" marT="23495"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2"/>
                    </a:solidFill>
                  </a:tcPr>
                </a:tc>
                <a:tc>
                  <a:txBody>
                    <a:bodyPr/>
                    <a:lstStyle/>
                    <a:p>
                      <a:pPr marR="19685" algn="ctr">
                        <a:lnSpc>
                          <a:spcPct val="107000"/>
                        </a:lnSpc>
                        <a:spcAft>
                          <a:spcPts val="0"/>
                        </a:spcAft>
                      </a:pPr>
                      <a:r>
                        <a:rPr lang="ca-ES" sz="2000" b="1">
                          <a:solidFill>
                            <a:srgbClr val="FFFFFF"/>
                          </a:solidFill>
                          <a:effectLst/>
                          <a:latin typeface="+mn-lt"/>
                          <a:ea typeface="Calibri"/>
                          <a:cs typeface="Arial"/>
                        </a:rPr>
                        <a:t>Model benèfic</a:t>
                      </a:r>
                      <a:endParaRPr lang="es-ES" sz="3600" b="1">
                        <a:solidFill>
                          <a:srgbClr val="000000"/>
                        </a:solidFill>
                        <a:effectLst/>
                        <a:latin typeface="+mn-lt"/>
                        <a:ea typeface="Calibri"/>
                        <a:cs typeface="Arial"/>
                      </a:endParaRPr>
                    </a:p>
                  </a:txBody>
                  <a:tcPr marL="29845" marR="69850" marT="23495"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2"/>
                    </a:solidFill>
                  </a:tcPr>
                </a:tc>
                <a:tc>
                  <a:txBody>
                    <a:bodyPr/>
                    <a:lstStyle/>
                    <a:p>
                      <a:pPr marR="22860" algn="ctr">
                        <a:lnSpc>
                          <a:spcPct val="107000"/>
                        </a:lnSpc>
                        <a:spcAft>
                          <a:spcPts val="0"/>
                        </a:spcAft>
                      </a:pPr>
                      <a:r>
                        <a:rPr lang="ca-ES" sz="2000" b="1">
                          <a:solidFill>
                            <a:srgbClr val="FFFFFF"/>
                          </a:solidFill>
                          <a:effectLst/>
                          <a:latin typeface="+mn-lt"/>
                          <a:ea typeface="Calibri"/>
                          <a:cs typeface="Arial"/>
                        </a:rPr>
                        <a:t>Model mèdic</a:t>
                      </a:r>
                      <a:endParaRPr lang="es-ES" sz="3600" b="1">
                        <a:solidFill>
                          <a:srgbClr val="000000"/>
                        </a:solidFill>
                        <a:effectLst/>
                        <a:latin typeface="+mn-lt"/>
                        <a:ea typeface="Calibri"/>
                        <a:cs typeface="Arial"/>
                      </a:endParaRPr>
                    </a:p>
                  </a:txBody>
                  <a:tcPr marL="29845" marR="69850" marT="23495"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2"/>
                    </a:solidFill>
                  </a:tcPr>
                </a:tc>
                <a:tc>
                  <a:txBody>
                    <a:bodyPr/>
                    <a:lstStyle/>
                    <a:p>
                      <a:pPr marR="21590" algn="ctr">
                        <a:lnSpc>
                          <a:spcPct val="107000"/>
                        </a:lnSpc>
                        <a:spcAft>
                          <a:spcPts val="0"/>
                        </a:spcAft>
                      </a:pPr>
                      <a:r>
                        <a:rPr lang="ca-ES" sz="2000" b="1">
                          <a:solidFill>
                            <a:srgbClr val="FFFFFF"/>
                          </a:solidFill>
                          <a:effectLst/>
                          <a:latin typeface="+mn-lt"/>
                          <a:ea typeface="Calibri"/>
                          <a:cs typeface="Arial"/>
                        </a:rPr>
                        <a:t>Model social</a:t>
                      </a:r>
                      <a:endParaRPr lang="es-ES" sz="3600" b="1">
                        <a:solidFill>
                          <a:srgbClr val="000000"/>
                        </a:solidFill>
                        <a:effectLst/>
                        <a:latin typeface="+mn-lt"/>
                        <a:ea typeface="Calibri"/>
                        <a:cs typeface="Arial"/>
                      </a:endParaRPr>
                    </a:p>
                  </a:txBody>
                  <a:tcPr marL="29845" marR="69850" marT="23495"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2"/>
                    </a:solidFill>
                  </a:tcPr>
                </a:tc>
                <a:tc>
                  <a:txBody>
                    <a:bodyPr/>
                    <a:lstStyle/>
                    <a:p>
                      <a:pPr marR="21590" algn="ctr">
                        <a:lnSpc>
                          <a:spcPct val="107000"/>
                        </a:lnSpc>
                        <a:spcAft>
                          <a:spcPts val="0"/>
                        </a:spcAft>
                      </a:pPr>
                      <a:r>
                        <a:rPr lang="ca-ES" sz="2000" b="1" dirty="0">
                          <a:solidFill>
                            <a:srgbClr val="FFFFFF"/>
                          </a:solidFill>
                          <a:effectLst/>
                          <a:latin typeface="+mn-lt"/>
                          <a:ea typeface="Calibri"/>
                          <a:cs typeface="Arial"/>
                        </a:rPr>
                        <a:t>Model basat en els drets</a:t>
                      </a:r>
                      <a:endParaRPr lang="es-ES" sz="3600" b="1" dirty="0">
                        <a:solidFill>
                          <a:srgbClr val="000000"/>
                        </a:solidFill>
                        <a:effectLst/>
                        <a:latin typeface="+mn-lt"/>
                        <a:ea typeface="Calibri"/>
                        <a:cs typeface="Arial"/>
                      </a:endParaRPr>
                    </a:p>
                  </a:txBody>
                  <a:tcPr marL="29845" marR="69850" marT="23495"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2"/>
                    </a:solidFill>
                  </a:tcPr>
                </a:tc>
                <a:extLst>
                  <a:ext uri="{0D108BD9-81ED-4DB2-BD59-A6C34878D82A}">
                    <a16:rowId xmlns:a16="http://schemas.microsoft.com/office/drawing/2014/main" val="4232277736"/>
                  </a:ext>
                </a:extLst>
              </a:tr>
              <a:tr h="2951198">
                <a:tc>
                  <a:txBody>
                    <a:bodyPr/>
                    <a:lstStyle/>
                    <a:p>
                      <a:pPr>
                        <a:lnSpc>
                          <a:spcPct val="107000"/>
                        </a:lnSpc>
                        <a:spcAft>
                          <a:spcPts val="0"/>
                        </a:spcAft>
                      </a:pPr>
                      <a:r>
                        <a:rPr lang="ca-ES" sz="1800">
                          <a:solidFill>
                            <a:srgbClr val="000000"/>
                          </a:solidFill>
                          <a:effectLst/>
                          <a:latin typeface="Calibri"/>
                          <a:ea typeface="Calibri"/>
                          <a:cs typeface="Arial"/>
                        </a:rPr>
                        <a:t>Dona jove </a:t>
                      </a:r>
                      <a:endParaRPr lang="es-ES" sz="3200">
                        <a:solidFill>
                          <a:srgbClr val="000000"/>
                        </a:solidFill>
                        <a:effectLst/>
                        <a:latin typeface="Calibri"/>
                        <a:ea typeface="Calibri"/>
                        <a:cs typeface="Arial"/>
                      </a:endParaRPr>
                    </a:p>
                    <a:p>
                      <a:pPr>
                        <a:lnSpc>
                          <a:spcPct val="107000"/>
                        </a:lnSpc>
                        <a:spcAft>
                          <a:spcPts val="0"/>
                        </a:spcAft>
                      </a:pPr>
                      <a:r>
                        <a:rPr lang="ca-ES" sz="1800">
                          <a:solidFill>
                            <a:srgbClr val="000000"/>
                          </a:solidFill>
                          <a:effectLst/>
                          <a:latin typeface="Calibri"/>
                          <a:ea typeface="Calibri"/>
                          <a:cs typeface="Arial"/>
                        </a:rPr>
                        <a:t>en cadira de rodes </a:t>
                      </a:r>
                      <a:endParaRPr lang="es-ES" sz="3200">
                        <a:solidFill>
                          <a:srgbClr val="000000"/>
                        </a:solidFill>
                        <a:effectLst/>
                        <a:latin typeface="Calibri"/>
                        <a:ea typeface="Calibri"/>
                        <a:cs typeface="Arial"/>
                      </a:endParaRPr>
                    </a:p>
                  </a:txBody>
                  <a:tcPr marL="29845" marR="69850" marT="23495"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tc>
                  <a:txBody>
                    <a:bodyPr/>
                    <a:lstStyle/>
                    <a:p>
                      <a:pPr>
                        <a:lnSpc>
                          <a:spcPct val="107000"/>
                        </a:lnSpc>
                        <a:spcAft>
                          <a:spcPts val="0"/>
                        </a:spcAft>
                      </a:pPr>
                      <a:r>
                        <a:rPr lang="ca-ES" sz="1800" dirty="0">
                          <a:solidFill>
                            <a:srgbClr val="000000"/>
                          </a:solidFill>
                          <a:effectLst/>
                          <a:latin typeface="Calibri"/>
                          <a:ea typeface="Calibri"/>
                          <a:cs typeface="Arial"/>
                        </a:rPr>
                        <a:t>«Quina pena que aquesta noia estigui lligada a una cadira de rodes, mai podrà casar-se, tenir fills o cuidar de la seva família. Potser podríem trobar-li un centre d’assistència agradable on pugui viure i conèixer altres persones.»</a:t>
                      </a:r>
                      <a:endParaRPr lang="es-ES" sz="3200" dirty="0">
                        <a:solidFill>
                          <a:srgbClr val="000000"/>
                        </a:solidFill>
                        <a:effectLst/>
                        <a:latin typeface="Calibri"/>
                        <a:ea typeface="Calibri"/>
                        <a:cs typeface="Arial"/>
                      </a:endParaRPr>
                    </a:p>
                  </a:txBody>
                  <a:tcPr marL="29845" marR="69850" marT="23495"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tc>
                  <a:txBody>
                    <a:bodyPr/>
                    <a:lstStyle/>
                    <a:p>
                      <a:pPr marL="635" marR="17145">
                        <a:lnSpc>
                          <a:spcPct val="107000"/>
                        </a:lnSpc>
                        <a:spcAft>
                          <a:spcPts val="0"/>
                        </a:spcAft>
                      </a:pPr>
                      <a:r>
                        <a:rPr lang="ca-ES" sz="1800">
                          <a:solidFill>
                            <a:srgbClr val="000000"/>
                          </a:solidFill>
                          <a:effectLst/>
                          <a:latin typeface="Calibri"/>
                          <a:ea typeface="Calibri"/>
                          <a:cs typeface="Arial"/>
                        </a:rPr>
                        <a:t>«Oh, pobra dona, hauria d’anar al metge i esbrinar si hi ha cap tractament que pogués permetre-li tornar a caminar com la resta de persones.»</a:t>
                      </a:r>
                      <a:endParaRPr lang="es-ES" sz="3200">
                        <a:solidFill>
                          <a:srgbClr val="000000"/>
                        </a:solidFill>
                        <a:effectLst/>
                        <a:latin typeface="Calibri"/>
                        <a:ea typeface="Calibri"/>
                        <a:cs typeface="Arial"/>
                      </a:endParaRPr>
                    </a:p>
                  </a:txBody>
                  <a:tcPr marL="29845" marR="69850" marT="23495"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tc>
                  <a:txBody>
                    <a:bodyPr/>
                    <a:lstStyle/>
                    <a:p>
                      <a:pPr>
                        <a:lnSpc>
                          <a:spcPct val="107000"/>
                        </a:lnSpc>
                        <a:spcAft>
                          <a:spcPts val="0"/>
                        </a:spcAft>
                      </a:pPr>
                      <a:r>
                        <a:rPr lang="ca-ES" sz="1800">
                          <a:solidFill>
                            <a:srgbClr val="000000"/>
                          </a:solidFill>
                          <a:effectLst/>
                          <a:latin typeface="Calibri"/>
                          <a:ea typeface="Calibri"/>
                          <a:cs typeface="Arial"/>
                        </a:rPr>
                        <a:t>«La comunitat hauria de construir rampes a tots els edificis públics perquè persones com ella </a:t>
                      </a:r>
                      <a:endParaRPr lang="es-ES" sz="3200">
                        <a:solidFill>
                          <a:srgbClr val="000000"/>
                        </a:solidFill>
                        <a:effectLst/>
                        <a:latin typeface="Calibri"/>
                        <a:ea typeface="Calibri"/>
                        <a:cs typeface="Arial"/>
                      </a:endParaRPr>
                    </a:p>
                    <a:p>
                      <a:pPr>
                        <a:lnSpc>
                          <a:spcPct val="107000"/>
                        </a:lnSpc>
                        <a:spcAft>
                          <a:spcPts val="0"/>
                        </a:spcAft>
                      </a:pPr>
                      <a:r>
                        <a:rPr lang="ca-ES" sz="1800">
                          <a:solidFill>
                            <a:srgbClr val="000000"/>
                          </a:solidFill>
                          <a:effectLst/>
                          <a:latin typeface="Calibri"/>
                          <a:ea typeface="Calibri"/>
                          <a:cs typeface="Arial"/>
                        </a:rPr>
                        <a:t>puguin participar en la vida social.»</a:t>
                      </a:r>
                      <a:endParaRPr lang="es-ES" sz="3200">
                        <a:solidFill>
                          <a:srgbClr val="000000"/>
                        </a:solidFill>
                        <a:effectLst/>
                        <a:latin typeface="Calibri"/>
                        <a:ea typeface="Calibri"/>
                        <a:cs typeface="Arial"/>
                      </a:endParaRPr>
                    </a:p>
                  </a:txBody>
                  <a:tcPr marL="29845" marR="69850" marT="23495"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tc>
                  <a:txBody>
                    <a:bodyPr/>
                    <a:lstStyle/>
                    <a:p>
                      <a:pPr marL="635">
                        <a:lnSpc>
                          <a:spcPct val="100000"/>
                        </a:lnSpc>
                        <a:spcAft>
                          <a:spcPts val="0"/>
                        </a:spcAft>
                      </a:pPr>
                      <a:r>
                        <a:rPr lang="ca-ES" sz="1800" dirty="0">
                          <a:solidFill>
                            <a:srgbClr val="000000"/>
                          </a:solidFill>
                          <a:effectLst/>
                          <a:latin typeface="Calibri"/>
                          <a:ea typeface="Calibri"/>
                          <a:cs typeface="Arial"/>
                        </a:rPr>
                        <a:t>«Té dret a participar en activitats socials </a:t>
                      </a:r>
                      <a:endParaRPr lang="es-ES" sz="3200" dirty="0">
                        <a:solidFill>
                          <a:srgbClr val="000000"/>
                        </a:solidFill>
                        <a:effectLst/>
                        <a:latin typeface="Calibri"/>
                        <a:ea typeface="Calibri"/>
                        <a:cs typeface="Arial"/>
                      </a:endParaRPr>
                    </a:p>
                    <a:p>
                      <a:pPr marL="635">
                        <a:lnSpc>
                          <a:spcPct val="107000"/>
                        </a:lnSpc>
                        <a:spcAft>
                          <a:spcPts val="0"/>
                        </a:spcAft>
                      </a:pPr>
                      <a:r>
                        <a:rPr lang="ca-ES" sz="1800" dirty="0">
                          <a:solidFill>
                            <a:srgbClr val="000000"/>
                          </a:solidFill>
                          <a:effectLst/>
                          <a:latin typeface="Calibri"/>
                          <a:ea typeface="Calibri"/>
                          <a:cs typeface="Arial"/>
                        </a:rPr>
                        <a:t>i el Govern hauria d’eliminar els obstacles que li dificulten estar amb altres persones a la societat.»</a:t>
                      </a:r>
                      <a:endParaRPr lang="es-ES" sz="3200" dirty="0">
                        <a:solidFill>
                          <a:srgbClr val="000000"/>
                        </a:solidFill>
                        <a:effectLst/>
                        <a:latin typeface="Calibri"/>
                        <a:ea typeface="Calibri"/>
                        <a:cs typeface="Arial"/>
                      </a:endParaRPr>
                    </a:p>
                  </a:txBody>
                  <a:tcPr marL="29845" marR="69850" marT="23495"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extLst>
                  <a:ext uri="{0D108BD9-81ED-4DB2-BD59-A6C34878D82A}">
                    <a16:rowId xmlns:a16="http://schemas.microsoft.com/office/drawing/2014/main" val="1569094679"/>
                  </a:ext>
                </a:extLst>
              </a:tr>
            </a:tbl>
          </a:graphicData>
        </a:graphic>
      </p:graphicFrame>
      <p:sp>
        <p:nvSpPr>
          <p:cNvPr id="11" name="Rectangle 3">
            <a:extLst>
              <a:ext uri="{FF2B5EF4-FFF2-40B4-BE49-F238E27FC236}">
                <a16:creationId xmlns:a16="http://schemas.microsoft.com/office/drawing/2014/main" id="{06217297-F3E9-4905-B146-EEB37B77C19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x-none"/>
          </a:p>
        </p:txBody>
      </p:sp>
      <p:sp>
        <p:nvSpPr>
          <p:cNvPr id="7" name="Title 6">
            <a:extLst>
              <a:ext uri="{FF2B5EF4-FFF2-40B4-BE49-F238E27FC236}">
                <a16:creationId xmlns:a16="http://schemas.microsoft.com/office/drawing/2014/main" id="{764D3BC8-3DA3-4849-A93B-9FCA157BD9AE}"/>
              </a:ext>
            </a:extLst>
          </p:cNvPr>
          <p:cNvSpPr>
            <a:spLocks noGrp="1"/>
          </p:cNvSpPr>
          <p:nvPr>
            <p:ph type="title"/>
          </p:nvPr>
        </p:nvSpPr>
        <p:spPr>
          <a:xfrm>
            <a:off x="389639" y="506412"/>
            <a:ext cx="9792000" cy="432000"/>
          </a:xfrm>
        </p:spPr>
        <p:txBody>
          <a:bodyPr/>
          <a:lstStyle/>
          <a:p>
            <a:r>
              <a:rPr lang="es-ES" sz="2800" dirty="0" err="1"/>
              <a:t>Presentació</a:t>
            </a:r>
            <a:r>
              <a:rPr lang="es-ES" sz="2800" dirty="0"/>
              <a:t>: </a:t>
            </a:r>
            <a:r>
              <a:rPr lang="es-ES" sz="2800" dirty="0" err="1"/>
              <a:t>Els</a:t>
            </a:r>
            <a:r>
              <a:rPr lang="es-ES" sz="2800" dirty="0"/>
              <a:t> </a:t>
            </a:r>
            <a:r>
              <a:rPr lang="es-ES" sz="2800" dirty="0" err="1"/>
              <a:t>diferents</a:t>
            </a:r>
            <a:r>
              <a:rPr lang="es-ES" sz="2800" dirty="0"/>
              <a:t> </a:t>
            </a:r>
            <a:r>
              <a:rPr lang="es-ES" sz="2800" dirty="0" err="1"/>
              <a:t>models</a:t>
            </a:r>
            <a:r>
              <a:rPr lang="es-ES" sz="2800" dirty="0"/>
              <a:t> de </a:t>
            </a:r>
            <a:r>
              <a:rPr lang="es-ES" sz="2800" dirty="0" err="1"/>
              <a:t>discapacitat</a:t>
            </a:r>
            <a:r>
              <a:rPr lang="es-ES" sz="2800" dirty="0"/>
              <a:t> </a:t>
            </a:r>
            <a:r>
              <a:rPr lang="es-ES" sz="2800" i="1" dirty="0"/>
              <a:t>- 12</a:t>
            </a:r>
            <a:endParaRPr lang="en-US" sz="2800" dirty="0"/>
          </a:p>
        </p:txBody>
      </p:sp>
    </p:spTree>
    <p:extLst>
      <p:ext uri="{BB962C8B-B14F-4D97-AF65-F5344CB8AC3E}">
        <p14:creationId xmlns:p14="http://schemas.microsoft.com/office/powerpoint/2010/main" val="13534541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a:extLst>
              <a:ext uri="{FF2B5EF4-FFF2-40B4-BE49-F238E27FC236}">
                <a16:creationId xmlns:a16="http://schemas.microsoft.com/office/drawing/2014/main" id="{764D3BC8-3DA3-4849-A93B-9FCA157BD9AE}"/>
              </a:ext>
            </a:extLst>
          </p:cNvPr>
          <p:cNvSpPr>
            <a:spLocks noGrp="1"/>
          </p:cNvSpPr>
          <p:nvPr>
            <p:ph type="title"/>
          </p:nvPr>
        </p:nvSpPr>
        <p:spPr>
          <a:xfrm>
            <a:off x="389639" y="506412"/>
            <a:ext cx="9792000" cy="432000"/>
          </a:xfrm>
        </p:spPr>
        <p:txBody>
          <a:bodyPr/>
          <a:lstStyle/>
          <a:p>
            <a:r>
              <a:rPr lang="es-ES" sz="2800" dirty="0" err="1"/>
              <a:t>Presentació</a:t>
            </a:r>
            <a:r>
              <a:rPr lang="es-ES" sz="2800" dirty="0"/>
              <a:t>: </a:t>
            </a:r>
            <a:r>
              <a:rPr lang="es-ES" sz="2800" dirty="0" err="1"/>
              <a:t>Els</a:t>
            </a:r>
            <a:r>
              <a:rPr lang="es-ES" sz="2800" dirty="0"/>
              <a:t> </a:t>
            </a:r>
            <a:r>
              <a:rPr lang="es-ES" sz="2800" dirty="0" err="1"/>
              <a:t>diferents</a:t>
            </a:r>
            <a:r>
              <a:rPr lang="es-ES" sz="2800" dirty="0"/>
              <a:t> </a:t>
            </a:r>
            <a:r>
              <a:rPr lang="es-ES" sz="2800" dirty="0" err="1"/>
              <a:t>models</a:t>
            </a:r>
            <a:r>
              <a:rPr lang="es-ES" sz="2800" dirty="0"/>
              <a:t> de </a:t>
            </a:r>
            <a:r>
              <a:rPr lang="es-ES" sz="2800" dirty="0" err="1"/>
              <a:t>discapacitat</a:t>
            </a:r>
            <a:r>
              <a:rPr lang="es-ES" sz="2800" dirty="0"/>
              <a:t> </a:t>
            </a:r>
            <a:r>
              <a:rPr lang="es-ES" sz="2800" i="1" dirty="0"/>
              <a:t>- 13</a:t>
            </a:r>
            <a:endParaRPr lang="en-US" sz="2800" dirty="0"/>
          </a:p>
        </p:txBody>
      </p:sp>
      <p:graphicFrame>
        <p:nvGraphicFramePr>
          <p:cNvPr id="8" name="Content Placeholder 3">
            <a:extLst>
              <a:ext uri="{FF2B5EF4-FFF2-40B4-BE49-F238E27FC236}">
                <a16:creationId xmlns:a16="http://schemas.microsoft.com/office/drawing/2014/main" id="{EB0F70B0-568A-4344-BA88-15F2975DFB36}"/>
              </a:ext>
            </a:extLst>
          </p:cNvPr>
          <p:cNvGraphicFramePr>
            <a:graphicFrameLocks noGrp="1"/>
          </p:cNvGraphicFramePr>
          <p:nvPr>
            <p:ph sz="quarter" idx="14"/>
            <p:extLst>
              <p:ext uri="{D42A27DB-BD31-4B8C-83A1-F6EECF244321}">
                <p14:modId xmlns:p14="http://schemas.microsoft.com/office/powerpoint/2010/main" val="4273169405"/>
              </p:ext>
            </p:extLst>
          </p:nvPr>
        </p:nvGraphicFramePr>
        <p:xfrm>
          <a:off x="506413" y="1511300"/>
          <a:ext cx="11173791" cy="2743709"/>
        </p:xfrm>
        <a:graphic>
          <a:graphicData uri="http://schemas.openxmlformats.org/drawingml/2006/table">
            <a:tbl>
              <a:tblPr firstRow="1" firstCol="1" bandRow="1"/>
              <a:tblGrid>
                <a:gridCol w="1342265">
                  <a:extLst>
                    <a:ext uri="{9D8B030D-6E8A-4147-A177-3AD203B41FA5}">
                      <a16:colId xmlns:a16="http://schemas.microsoft.com/office/drawing/2014/main" val="2032096084"/>
                    </a:ext>
                  </a:extLst>
                </a:gridCol>
                <a:gridCol w="2146852">
                  <a:extLst>
                    <a:ext uri="{9D8B030D-6E8A-4147-A177-3AD203B41FA5}">
                      <a16:colId xmlns:a16="http://schemas.microsoft.com/office/drawing/2014/main" val="2658393654"/>
                    </a:ext>
                  </a:extLst>
                </a:gridCol>
                <a:gridCol w="2266122">
                  <a:extLst>
                    <a:ext uri="{9D8B030D-6E8A-4147-A177-3AD203B41FA5}">
                      <a16:colId xmlns:a16="http://schemas.microsoft.com/office/drawing/2014/main" val="970695764"/>
                    </a:ext>
                  </a:extLst>
                </a:gridCol>
                <a:gridCol w="2206487">
                  <a:extLst>
                    <a:ext uri="{9D8B030D-6E8A-4147-A177-3AD203B41FA5}">
                      <a16:colId xmlns:a16="http://schemas.microsoft.com/office/drawing/2014/main" val="2354570404"/>
                    </a:ext>
                  </a:extLst>
                </a:gridCol>
                <a:gridCol w="3212065">
                  <a:extLst>
                    <a:ext uri="{9D8B030D-6E8A-4147-A177-3AD203B41FA5}">
                      <a16:colId xmlns:a16="http://schemas.microsoft.com/office/drawing/2014/main" val="3094198052"/>
                    </a:ext>
                  </a:extLst>
                </a:gridCol>
              </a:tblGrid>
              <a:tr h="456648">
                <a:tc>
                  <a:txBody>
                    <a:bodyPr/>
                    <a:lstStyle/>
                    <a:p>
                      <a:pPr marR="20320" algn="ctr">
                        <a:lnSpc>
                          <a:spcPct val="107000"/>
                        </a:lnSpc>
                        <a:spcAft>
                          <a:spcPts val="0"/>
                        </a:spcAft>
                      </a:pPr>
                      <a:r>
                        <a:rPr lang="ca-ES" sz="2000" b="1" dirty="0">
                          <a:solidFill>
                            <a:srgbClr val="FFFFFF"/>
                          </a:solidFill>
                          <a:effectLst/>
                          <a:latin typeface="+mn-lt"/>
                          <a:ea typeface="Calibri"/>
                          <a:cs typeface="Arial"/>
                        </a:rPr>
                        <a:t>Situació</a:t>
                      </a:r>
                      <a:endParaRPr lang="es-ES" sz="3600" b="1" dirty="0">
                        <a:solidFill>
                          <a:srgbClr val="000000"/>
                        </a:solidFill>
                        <a:effectLst/>
                        <a:latin typeface="+mn-lt"/>
                        <a:ea typeface="Calibri"/>
                        <a:cs typeface="Arial"/>
                      </a:endParaRPr>
                    </a:p>
                  </a:txBody>
                  <a:tcPr marL="29845" marR="69850" marT="23495"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2"/>
                    </a:solidFill>
                  </a:tcPr>
                </a:tc>
                <a:tc>
                  <a:txBody>
                    <a:bodyPr/>
                    <a:lstStyle/>
                    <a:p>
                      <a:pPr marR="19685" algn="ctr">
                        <a:lnSpc>
                          <a:spcPct val="107000"/>
                        </a:lnSpc>
                        <a:spcAft>
                          <a:spcPts val="0"/>
                        </a:spcAft>
                      </a:pPr>
                      <a:r>
                        <a:rPr lang="ca-ES" sz="2000" b="1" dirty="0">
                          <a:solidFill>
                            <a:srgbClr val="FFFFFF"/>
                          </a:solidFill>
                          <a:effectLst/>
                          <a:latin typeface="+mn-lt"/>
                          <a:ea typeface="Calibri"/>
                          <a:cs typeface="Arial"/>
                        </a:rPr>
                        <a:t>Model benèfic</a:t>
                      </a:r>
                      <a:endParaRPr lang="es-ES" sz="3600" b="1" dirty="0">
                        <a:solidFill>
                          <a:srgbClr val="000000"/>
                        </a:solidFill>
                        <a:effectLst/>
                        <a:latin typeface="+mn-lt"/>
                        <a:ea typeface="Calibri"/>
                        <a:cs typeface="Arial"/>
                      </a:endParaRPr>
                    </a:p>
                  </a:txBody>
                  <a:tcPr marL="29845" marR="69850" marT="23495"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2"/>
                    </a:solidFill>
                  </a:tcPr>
                </a:tc>
                <a:tc>
                  <a:txBody>
                    <a:bodyPr/>
                    <a:lstStyle/>
                    <a:p>
                      <a:pPr marR="22860" algn="ctr">
                        <a:lnSpc>
                          <a:spcPct val="107000"/>
                        </a:lnSpc>
                        <a:spcAft>
                          <a:spcPts val="0"/>
                        </a:spcAft>
                      </a:pPr>
                      <a:r>
                        <a:rPr lang="ca-ES" sz="2000" b="1" dirty="0">
                          <a:solidFill>
                            <a:srgbClr val="FFFFFF"/>
                          </a:solidFill>
                          <a:effectLst/>
                          <a:latin typeface="+mn-lt"/>
                          <a:ea typeface="Calibri"/>
                          <a:cs typeface="Arial"/>
                        </a:rPr>
                        <a:t>Model mèdic</a:t>
                      </a:r>
                      <a:endParaRPr lang="es-ES" sz="3600" b="1" dirty="0">
                        <a:solidFill>
                          <a:srgbClr val="000000"/>
                        </a:solidFill>
                        <a:effectLst/>
                        <a:latin typeface="+mn-lt"/>
                        <a:ea typeface="Calibri"/>
                        <a:cs typeface="Arial"/>
                      </a:endParaRPr>
                    </a:p>
                  </a:txBody>
                  <a:tcPr marL="29845" marR="69850" marT="23495"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2"/>
                    </a:solidFill>
                  </a:tcPr>
                </a:tc>
                <a:tc>
                  <a:txBody>
                    <a:bodyPr/>
                    <a:lstStyle/>
                    <a:p>
                      <a:pPr marR="21590" algn="ctr">
                        <a:lnSpc>
                          <a:spcPct val="107000"/>
                        </a:lnSpc>
                        <a:spcAft>
                          <a:spcPts val="0"/>
                        </a:spcAft>
                      </a:pPr>
                      <a:r>
                        <a:rPr lang="ca-ES" sz="2000" b="1" dirty="0">
                          <a:solidFill>
                            <a:srgbClr val="FFFFFF"/>
                          </a:solidFill>
                          <a:effectLst/>
                          <a:latin typeface="+mn-lt"/>
                          <a:ea typeface="Calibri"/>
                          <a:cs typeface="Arial"/>
                        </a:rPr>
                        <a:t>Model social</a:t>
                      </a:r>
                      <a:endParaRPr lang="es-ES" sz="3600" b="1" dirty="0">
                        <a:solidFill>
                          <a:srgbClr val="000000"/>
                        </a:solidFill>
                        <a:effectLst/>
                        <a:latin typeface="+mn-lt"/>
                        <a:ea typeface="Calibri"/>
                        <a:cs typeface="Arial"/>
                      </a:endParaRPr>
                    </a:p>
                  </a:txBody>
                  <a:tcPr marL="29845" marR="69850" marT="23495"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2"/>
                    </a:solidFill>
                  </a:tcPr>
                </a:tc>
                <a:tc>
                  <a:txBody>
                    <a:bodyPr/>
                    <a:lstStyle/>
                    <a:p>
                      <a:pPr marR="21590" algn="ctr">
                        <a:lnSpc>
                          <a:spcPct val="107000"/>
                        </a:lnSpc>
                        <a:spcAft>
                          <a:spcPts val="0"/>
                        </a:spcAft>
                      </a:pPr>
                      <a:r>
                        <a:rPr lang="ca-ES" sz="2000" b="1" dirty="0">
                          <a:solidFill>
                            <a:srgbClr val="FFFFFF"/>
                          </a:solidFill>
                          <a:effectLst/>
                          <a:latin typeface="+mn-lt"/>
                          <a:ea typeface="Calibri"/>
                          <a:cs typeface="Arial"/>
                        </a:rPr>
                        <a:t>Model basat en els drets</a:t>
                      </a:r>
                      <a:endParaRPr lang="es-ES" sz="3600" b="1" dirty="0">
                        <a:solidFill>
                          <a:srgbClr val="000000"/>
                        </a:solidFill>
                        <a:effectLst/>
                        <a:latin typeface="+mn-lt"/>
                        <a:ea typeface="Calibri"/>
                        <a:cs typeface="Arial"/>
                      </a:endParaRPr>
                    </a:p>
                  </a:txBody>
                  <a:tcPr marL="29845" marR="69850" marT="23495"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2"/>
                    </a:solidFill>
                  </a:tcPr>
                </a:tc>
                <a:extLst>
                  <a:ext uri="{0D108BD9-81ED-4DB2-BD59-A6C34878D82A}">
                    <a16:rowId xmlns:a16="http://schemas.microsoft.com/office/drawing/2014/main" val="4232277736"/>
                  </a:ext>
                </a:extLst>
              </a:tr>
              <a:tr h="2287061">
                <a:tc>
                  <a:txBody>
                    <a:bodyPr/>
                    <a:lstStyle/>
                    <a:p>
                      <a:pPr>
                        <a:lnSpc>
                          <a:spcPct val="107000"/>
                        </a:lnSpc>
                        <a:spcAft>
                          <a:spcPts val="0"/>
                        </a:spcAft>
                      </a:pPr>
                      <a:r>
                        <a:rPr lang="ca-ES" sz="1800">
                          <a:solidFill>
                            <a:srgbClr val="000000"/>
                          </a:solidFill>
                          <a:effectLst/>
                          <a:latin typeface="+mn-lt"/>
                          <a:ea typeface="Calibri"/>
                          <a:cs typeface="Arial"/>
                        </a:rPr>
                        <a:t>Home gran amb discapacitat intel·lectual </a:t>
                      </a:r>
                      <a:endParaRPr lang="es-ES" sz="3200">
                        <a:solidFill>
                          <a:srgbClr val="000000"/>
                        </a:solidFill>
                        <a:effectLst/>
                        <a:latin typeface="+mn-lt"/>
                        <a:ea typeface="Calibri"/>
                        <a:cs typeface="Arial"/>
                      </a:endParaRPr>
                    </a:p>
                  </a:txBody>
                  <a:tcPr marL="29845" marR="69850" marT="23495"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tc>
                  <a:txBody>
                    <a:bodyPr/>
                    <a:lstStyle/>
                    <a:p>
                      <a:pPr>
                        <a:lnSpc>
                          <a:spcPct val="107000"/>
                        </a:lnSpc>
                        <a:spcAft>
                          <a:spcPts val="0"/>
                        </a:spcAft>
                      </a:pPr>
                      <a:r>
                        <a:rPr lang="ca-ES" sz="1800">
                          <a:solidFill>
                            <a:srgbClr val="000000"/>
                          </a:solidFill>
                          <a:effectLst/>
                          <a:latin typeface="+mn-lt"/>
                          <a:ea typeface="Calibri"/>
                          <a:cs typeface="Arial"/>
                        </a:rPr>
                        <a:t>«Pobre home, mireu que confús que està; sembla retardat mental; seria millor per a ell viure en una residència on algú en prengués cura, d’ell.» </a:t>
                      </a:r>
                      <a:endParaRPr lang="es-ES" sz="3200">
                        <a:solidFill>
                          <a:srgbClr val="000000"/>
                        </a:solidFill>
                        <a:effectLst/>
                        <a:latin typeface="+mn-lt"/>
                        <a:ea typeface="Calibri"/>
                        <a:cs typeface="Arial"/>
                      </a:endParaRPr>
                    </a:p>
                  </a:txBody>
                  <a:tcPr marL="29845" marR="69850" marT="23495"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tc>
                  <a:txBody>
                    <a:bodyPr/>
                    <a:lstStyle/>
                    <a:p>
                      <a:pPr marL="635">
                        <a:lnSpc>
                          <a:spcPct val="107000"/>
                        </a:lnSpc>
                        <a:spcAft>
                          <a:spcPts val="0"/>
                        </a:spcAft>
                      </a:pPr>
                      <a:r>
                        <a:rPr lang="ca-ES" sz="1800">
                          <a:solidFill>
                            <a:srgbClr val="000000"/>
                          </a:solidFill>
                          <a:effectLst/>
                          <a:latin typeface="+mn-lt"/>
                          <a:ea typeface="Calibri"/>
                          <a:cs typeface="Arial"/>
                        </a:rPr>
                        <a:t>«Potser hi ha algun medicament o tractament que podria millorar la seva percepció. Hauria d’anar al psiquiatra.» </a:t>
                      </a:r>
                      <a:endParaRPr lang="es-ES" sz="3200">
                        <a:solidFill>
                          <a:srgbClr val="000000"/>
                        </a:solidFill>
                        <a:effectLst/>
                        <a:latin typeface="+mn-lt"/>
                        <a:ea typeface="Calibri"/>
                        <a:cs typeface="Arial"/>
                      </a:endParaRPr>
                    </a:p>
                  </a:txBody>
                  <a:tcPr marL="29845" marR="69850" marT="23495"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tc>
                  <a:txBody>
                    <a:bodyPr/>
                    <a:lstStyle/>
                    <a:p>
                      <a:pPr marR="3175">
                        <a:lnSpc>
                          <a:spcPct val="107000"/>
                        </a:lnSpc>
                        <a:spcAft>
                          <a:spcPts val="0"/>
                        </a:spcAft>
                      </a:pPr>
                      <a:r>
                        <a:rPr lang="ca-ES" sz="1800">
                          <a:solidFill>
                            <a:srgbClr val="000000"/>
                          </a:solidFill>
                          <a:effectLst/>
                          <a:latin typeface="+mn-lt"/>
                          <a:ea typeface="Calibri"/>
                          <a:cs typeface="Arial"/>
                        </a:rPr>
                        <a:t>«És una bona solució que visqui amb el seu germà; d’aquesta manera, està integrat en la comunitat i l’envolta un grup divers de persones.» </a:t>
                      </a:r>
                      <a:endParaRPr lang="es-ES" sz="3200">
                        <a:solidFill>
                          <a:srgbClr val="000000"/>
                        </a:solidFill>
                        <a:effectLst/>
                        <a:latin typeface="+mn-lt"/>
                        <a:ea typeface="Calibri"/>
                        <a:cs typeface="Arial"/>
                      </a:endParaRPr>
                    </a:p>
                  </a:txBody>
                  <a:tcPr marL="29845" marR="69850" marT="23495"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tc>
                  <a:txBody>
                    <a:bodyPr/>
                    <a:lstStyle/>
                    <a:p>
                      <a:pPr marL="635">
                        <a:lnSpc>
                          <a:spcPct val="107000"/>
                        </a:lnSpc>
                        <a:spcAft>
                          <a:spcPts val="0"/>
                        </a:spcAft>
                      </a:pPr>
                      <a:r>
                        <a:rPr lang="ca-ES" sz="1800" dirty="0">
                          <a:solidFill>
                            <a:srgbClr val="000000"/>
                          </a:solidFill>
                          <a:effectLst/>
                          <a:latin typeface="+mn-lt"/>
                          <a:ea typeface="Calibri"/>
                          <a:cs typeface="Arial"/>
                        </a:rPr>
                        <a:t>«On vol viure ell? Per què no li preguntem?»</a:t>
                      </a:r>
                      <a:endParaRPr lang="es-ES" sz="3200" dirty="0">
                        <a:solidFill>
                          <a:srgbClr val="000000"/>
                        </a:solidFill>
                        <a:effectLst/>
                        <a:latin typeface="+mn-lt"/>
                        <a:ea typeface="Calibri"/>
                        <a:cs typeface="Arial"/>
                      </a:endParaRPr>
                    </a:p>
                  </a:txBody>
                  <a:tcPr marL="29845" marR="69850" marT="23495"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extLst>
                  <a:ext uri="{0D108BD9-81ED-4DB2-BD59-A6C34878D82A}">
                    <a16:rowId xmlns:a16="http://schemas.microsoft.com/office/drawing/2014/main" val="1569094679"/>
                  </a:ext>
                </a:extLst>
              </a:tr>
            </a:tbl>
          </a:graphicData>
        </a:graphic>
      </p:graphicFrame>
      <p:sp>
        <p:nvSpPr>
          <p:cNvPr id="10" name="Text Placeholder 5">
            <a:extLst>
              <a:ext uri="{FF2B5EF4-FFF2-40B4-BE49-F238E27FC236}">
                <a16:creationId xmlns:a16="http://schemas.microsoft.com/office/drawing/2014/main" id="{C2FEA967-7E7A-C842-B14E-5103502CFCAD}"/>
              </a:ext>
            </a:extLst>
          </p:cNvPr>
          <p:cNvSpPr>
            <a:spLocks noGrp="1"/>
          </p:cNvSpPr>
          <p:nvPr>
            <p:ph type="body" sz="quarter" idx="13"/>
          </p:nvPr>
        </p:nvSpPr>
        <p:spPr>
          <a:xfrm>
            <a:off x="507207" y="946614"/>
            <a:ext cx="11174400" cy="360000"/>
          </a:xfrm>
        </p:spPr>
        <p:txBody>
          <a:bodyPr/>
          <a:lstStyle/>
          <a:p>
            <a:r>
              <a:rPr lang="ca-ES" dirty="0"/>
              <a:t>Diferents models en la pràctica </a:t>
            </a:r>
            <a:r>
              <a:rPr lang="en-GB" dirty="0"/>
              <a:t>(b)</a:t>
            </a:r>
            <a:endParaRPr lang="en-US" dirty="0"/>
          </a:p>
        </p:txBody>
      </p:sp>
    </p:spTree>
    <p:extLst>
      <p:ext uri="{BB962C8B-B14F-4D97-AF65-F5344CB8AC3E}">
        <p14:creationId xmlns:p14="http://schemas.microsoft.com/office/powerpoint/2010/main" val="351318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64D3BC8-3DA3-4849-A93B-9FCA157BD9AE}"/>
              </a:ext>
            </a:extLst>
          </p:cNvPr>
          <p:cNvSpPr>
            <a:spLocks noGrp="1"/>
          </p:cNvSpPr>
          <p:nvPr>
            <p:ph type="title"/>
          </p:nvPr>
        </p:nvSpPr>
        <p:spPr>
          <a:xfrm>
            <a:off x="389639" y="506412"/>
            <a:ext cx="9792000" cy="432000"/>
          </a:xfrm>
        </p:spPr>
        <p:txBody>
          <a:bodyPr/>
          <a:lstStyle/>
          <a:p>
            <a:r>
              <a:rPr lang="es-ES" sz="2800" dirty="0" err="1"/>
              <a:t>Presentació</a:t>
            </a:r>
            <a:r>
              <a:rPr lang="es-ES" sz="2800" dirty="0"/>
              <a:t>: </a:t>
            </a:r>
            <a:r>
              <a:rPr lang="es-ES" sz="2800" dirty="0" err="1"/>
              <a:t>Els</a:t>
            </a:r>
            <a:r>
              <a:rPr lang="es-ES" sz="2800" dirty="0"/>
              <a:t> </a:t>
            </a:r>
            <a:r>
              <a:rPr lang="es-ES" sz="2800" dirty="0" err="1"/>
              <a:t>diferents</a:t>
            </a:r>
            <a:r>
              <a:rPr lang="es-ES" sz="2800" dirty="0"/>
              <a:t> </a:t>
            </a:r>
            <a:r>
              <a:rPr lang="es-ES" sz="2800" dirty="0" err="1"/>
              <a:t>models</a:t>
            </a:r>
            <a:r>
              <a:rPr lang="es-ES" sz="2800" dirty="0"/>
              <a:t> de </a:t>
            </a:r>
            <a:r>
              <a:rPr lang="es-ES" sz="2800" dirty="0" err="1"/>
              <a:t>discapacitat</a:t>
            </a:r>
            <a:r>
              <a:rPr lang="es-ES" sz="2800" dirty="0"/>
              <a:t> </a:t>
            </a:r>
            <a:r>
              <a:rPr lang="es-ES" sz="2800" i="1" dirty="0"/>
              <a:t>- 14</a:t>
            </a:r>
            <a:endParaRPr lang="en-US" sz="2800" dirty="0"/>
          </a:p>
        </p:txBody>
      </p:sp>
      <p:sp>
        <p:nvSpPr>
          <p:cNvPr id="8" name="Text Placeholder 5">
            <a:extLst>
              <a:ext uri="{FF2B5EF4-FFF2-40B4-BE49-F238E27FC236}">
                <a16:creationId xmlns:a16="http://schemas.microsoft.com/office/drawing/2014/main" id="{C2FEA967-7E7A-C842-B14E-5103502CFCAD}"/>
              </a:ext>
            </a:extLst>
          </p:cNvPr>
          <p:cNvSpPr>
            <a:spLocks noGrp="1"/>
          </p:cNvSpPr>
          <p:nvPr>
            <p:ph type="body" sz="quarter" idx="13"/>
          </p:nvPr>
        </p:nvSpPr>
        <p:spPr>
          <a:xfrm>
            <a:off x="507207" y="946614"/>
            <a:ext cx="11174400" cy="360000"/>
          </a:xfrm>
        </p:spPr>
        <p:txBody>
          <a:bodyPr/>
          <a:lstStyle/>
          <a:p>
            <a:r>
              <a:rPr lang="ca-ES" dirty="0"/>
              <a:t>Diferents models en la pràctica </a:t>
            </a:r>
            <a:r>
              <a:rPr lang="en-GB" dirty="0"/>
              <a:t>(c)</a:t>
            </a:r>
            <a:endParaRPr lang="en-US" dirty="0"/>
          </a:p>
        </p:txBody>
      </p:sp>
      <p:graphicFrame>
        <p:nvGraphicFramePr>
          <p:cNvPr id="10" name="Content Placeholder 3">
            <a:extLst>
              <a:ext uri="{FF2B5EF4-FFF2-40B4-BE49-F238E27FC236}">
                <a16:creationId xmlns:a16="http://schemas.microsoft.com/office/drawing/2014/main" id="{EB0F70B0-568A-4344-BA88-15F2975DFB36}"/>
              </a:ext>
            </a:extLst>
          </p:cNvPr>
          <p:cNvGraphicFramePr>
            <a:graphicFrameLocks noGrp="1"/>
          </p:cNvGraphicFramePr>
          <p:nvPr>
            <p:ph sz="quarter" idx="14"/>
            <p:extLst>
              <p:ext uri="{D42A27DB-BD31-4B8C-83A1-F6EECF244321}">
                <p14:modId xmlns:p14="http://schemas.microsoft.com/office/powerpoint/2010/main" val="998596210"/>
              </p:ext>
            </p:extLst>
          </p:nvPr>
        </p:nvGraphicFramePr>
        <p:xfrm>
          <a:off x="506413" y="1511300"/>
          <a:ext cx="11173791" cy="3338996"/>
        </p:xfrm>
        <a:graphic>
          <a:graphicData uri="http://schemas.openxmlformats.org/drawingml/2006/table">
            <a:tbl>
              <a:tblPr firstRow="1" firstCol="1" bandRow="1"/>
              <a:tblGrid>
                <a:gridCol w="1487729">
                  <a:extLst>
                    <a:ext uri="{9D8B030D-6E8A-4147-A177-3AD203B41FA5}">
                      <a16:colId xmlns:a16="http://schemas.microsoft.com/office/drawing/2014/main" val="2032096084"/>
                    </a:ext>
                  </a:extLst>
                </a:gridCol>
                <a:gridCol w="2063508">
                  <a:extLst>
                    <a:ext uri="{9D8B030D-6E8A-4147-A177-3AD203B41FA5}">
                      <a16:colId xmlns:a16="http://schemas.microsoft.com/office/drawing/2014/main" val="2658393654"/>
                    </a:ext>
                  </a:extLst>
                </a:gridCol>
                <a:gridCol w="1905000">
                  <a:extLst>
                    <a:ext uri="{9D8B030D-6E8A-4147-A177-3AD203B41FA5}">
                      <a16:colId xmlns:a16="http://schemas.microsoft.com/office/drawing/2014/main" val="970695764"/>
                    </a:ext>
                  </a:extLst>
                </a:gridCol>
                <a:gridCol w="2419350">
                  <a:extLst>
                    <a:ext uri="{9D8B030D-6E8A-4147-A177-3AD203B41FA5}">
                      <a16:colId xmlns:a16="http://schemas.microsoft.com/office/drawing/2014/main" val="2354570404"/>
                    </a:ext>
                  </a:extLst>
                </a:gridCol>
                <a:gridCol w="3298204">
                  <a:extLst>
                    <a:ext uri="{9D8B030D-6E8A-4147-A177-3AD203B41FA5}">
                      <a16:colId xmlns:a16="http://schemas.microsoft.com/office/drawing/2014/main" val="3094198052"/>
                    </a:ext>
                  </a:extLst>
                </a:gridCol>
              </a:tblGrid>
              <a:tr h="451666">
                <a:tc>
                  <a:txBody>
                    <a:bodyPr/>
                    <a:lstStyle/>
                    <a:p>
                      <a:pPr marR="20320" algn="ctr">
                        <a:lnSpc>
                          <a:spcPct val="107000"/>
                        </a:lnSpc>
                        <a:spcAft>
                          <a:spcPts val="0"/>
                        </a:spcAft>
                      </a:pPr>
                      <a:r>
                        <a:rPr lang="ca-ES" sz="2000" b="1" dirty="0">
                          <a:solidFill>
                            <a:srgbClr val="FFFFFF"/>
                          </a:solidFill>
                          <a:effectLst/>
                          <a:latin typeface="+mn-lt"/>
                          <a:ea typeface="Calibri"/>
                          <a:cs typeface="Arial"/>
                        </a:rPr>
                        <a:t>Situació</a:t>
                      </a:r>
                      <a:endParaRPr lang="es-ES" sz="3600" b="1" dirty="0">
                        <a:solidFill>
                          <a:srgbClr val="000000"/>
                        </a:solidFill>
                        <a:effectLst/>
                        <a:latin typeface="+mn-lt"/>
                        <a:ea typeface="Calibri"/>
                        <a:cs typeface="Arial"/>
                      </a:endParaRPr>
                    </a:p>
                  </a:txBody>
                  <a:tcPr marL="29845" marR="69850" marT="23495"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2"/>
                    </a:solidFill>
                  </a:tcPr>
                </a:tc>
                <a:tc>
                  <a:txBody>
                    <a:bodyPr/>
                    <a:lstStyle/>
                    <a:p>
                      <a:pPr marR="19685" algn="ctr">
                        <a:lnSpc>
                          <a:spcPct val="107000"/>
                        </a:lnSpc>
                        <a:spcAft>
                          <a:spcPts val="0"/>
                        </a:spcAft>
                      </a:pPr>
                      <a:r>
                        <a:rPr lang="ca-ES" sz="2000" b="1">
                          <a:solidFill>
                            <a:srgbClr val="FFFFFF"/>
                          </a:solidFill>
                          <a:effectLst/>
                          <a:latin typeface="+mn-lt"/>
                          <a:ea typeface="Calibri"/>
                          <a:cs typeface="Arial"/>
                        </a:rPr>
                        <a:t>Model benèfic</a:t>
                      </a:r>
                      <a:endParaRPr lang="es-ES" sz="3600" b="1">
                        <a:solidFill>
                          <a:srgbClr val="000000"/>
                        </a:solidFill>
                        <a:effectLst/>
                        <a:latin typeface="+mn-lt"/>
                        <a:ea typeface="Calibri"/>
                        <a:cs typeface="Arial"/>
                      </a:endParaRPr>
                    </a:p>
                  </a:txBody>
                  <a:tcPr marL="29845" marR="69850" marT="23495"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2"/>
                    </a:solidFill>
                  </a:tcPr>
                </a:tc>
                <a:tc>
                  <a:txBody>
                    <a:bodyPr/>
                    <a:lstStyle/>
                    <a:p>
                      <a:pPr marR="22860" algn="ctr">
                        <a:lnSpc>
                          <a:spcPct val="107000"/>
                        </a:lnSpc>
                        <a:spcAft>
                          <a:spcPts val="0"/>
                        </a:spcAft>
                      </a:pPr>
                      <a:r>
                        <a:rPr lang="ca-ES" sz="2000" b="1">
                          <a:solidFill>
                            <a:srgbClr val="FFFFFF"/>
                          </a:solidFill>
                          <a:effectLst/>
                          <a:latin typeface="+mn-lt"/>
                          <a:ea typeface="Calibri"/>
                          <a:cs typeface="Arial"/>
                        </a:rPr>
                        <a:t>Model mèdic</a:t>
                      </a:r>
                      <a:endParaRPr lang="es-ES" sz="3600" b="1">
                        <a:solidFill>
                          <a:srgbClr val="000000"/>
                        </a:solidFill>
                        <a:effectLst/>
                        <a:latin typeface="+mn-lt"/>
                        <a:ea typeface="Calibri"/>
                        <a:cs typeface="Arial"/>
                      </a:endParaRPr>
                    </a:p>
                  </a:txBody>
                  <a:tcPr marL="29845" marR="69850" marT="23495"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2"/>
                    </a:solidFill>
                  </a:tcPr>
                </a:tc>
                <a:tc>
                  <a:txBody>
                    <a:bodyPr/>
                    <a:lstStyle/>
                    <a:p>
                      <a:pPr marR="21590" algn="ctr">
                        <a:lnSpc>
                          <a:spcPct val="107000"/>
                        </a:lnSpc>
                        <a:spcAft>
                          <a:spcPts val="0"/>
                        </a:spcAft>
                      </a:pPr>
                      <a:r>
                        <a:rPr lang="ca-ES" sz="2000" b="1">
                          <a:solidFill>
                            <a:srgbClr val="FFFFFF"/>
                          </a:solidFill>
                          <a:effectLst/>
                          <a:latin typeface="+mn-lt"/>
                          <a:ea typeface="Calibri"/>
                          <a:cs typeface="Arial"/>
                        </a:rPr>
                        <a:t>Model social</a:t>
                      </a:r>
                      <a:endParaRPr lang="es-ES" sz="3600" b="1">
                        <a:solidFill>
                          <a:srgbClr val="000000"/>
                        </a:solidFill>
                        <a:effectLst/>
                        <a:latin typeface="+mn-lt"/>
                        <a:ea typeface="Calibri"/>
                        <a:cs typeface="Arial"/>
                      </a:endParaRPr>
                    </a:p>
                  </a:txBody>
                  <a:tcPr marL="29845" marR="69850" marT="23495"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2"/>
                    </a:solidFill>
                  </a:tcPr>
                </a:tc>
                <a:tc>
                  <a:txBody>
                    <a:bodyPr/>
                    <a:lstStyle/>
                    <a:p>
                      <a:pPr marR="21590" algn="ctr">
                        <a:lnSpc>
                          <a:spcPct val="107000"/>
                        </a:lnSpc>
                        <a:spcAft>
                          <a:spcPts val="0"/>
                        </a:spcAft>
                      </a:pPr>
                      <a:r>
                        <a:rPr lang="ca-ES" sz="2000" b="1" dirty="0">
                          <a:solidFill>
                            <a:srgbClr val="FFFFFF"/>
                          </a:solidFill>
                          <a:effectLst/>
                          <a:latin typeface="+mn-lt"/>
                          <a:ea typeface="Calibri"/>
                          <a:cs typeface="Arial"/>
                        </a:rPr>
                        <a:t>Model basat en els drets</a:t>
                      </a:r>
                      <a:endParaRPr lang="es-ES" sz="3600" b="1" dirty="0">
                        <a:solidFill>
                          <a:srgbClr val="000000"/>
                        </a:solidFill>
                        <a:effectLst/>
                        <a:latin typeface="+mn-lt"/>
                        <a:ea typeface="Calibri"/>
                        <a:cs typeface="Arial"/>
                      </a:endParaRPr>
                    </a:p>
                  </a:txBody>
                  <a:tcPr marL="29845" marR="69850" marT="23495"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2"/>
                    </a:solidFill>
                  </a:tcPr>
                </a:tc>
                <a:extLst>
                  <a:ext uri="{0D108BD9-81ED-4DB2-BD59-A6C34878D82A}">
                    <a16:rowId xmlns:a16="http://schemas.microsoft.com/office/drawing/2014/main" val="4232277736"/>
                  </a:ext>
                </a:extLst>
              </a:tr>
              <a:tr h="2887330">
                <a:tc>
                  <a:txBody>
                    <a:bodyPr/>
                    <a:lstStyle/>
                    <a:p>
                      <a:pPr>
                        <a:lnSpc>
                          <a:spcPct val="107000"/>
                        </a:lnSpc>
                        <a:spcAft>
                          <a:spcPts val="0"/>
                        </a:spcAft>
                      </a:pPr>
                      <a:r>
                        <a:rPr lang="ca-ES" sz="1800">
                          <a:solidFill>
                            <a:srgbClr val="000000"/>
                          </a:solidFill>
                          <a:effectLst/>
                          <a:latin typeface="+mn-lt"/>
                          <a:ea typeface="Calibri"/>
                          <a:cs typeface="Arial"/>
                        </a:rPr>
                        <a:t>Dona </a:t>
                      </a:r>
                      <a:endParaRPr lang="es-ES" sz="3200">
                        <a:solidFill>
                          <a:srgbClr val="000000"/>
                        </a:solidFill>
                        <a:effectLst/>
                        <a:latin typeface="+mn-lt"/>
                        <a:ea typeface="Calibri"/>
                        <a:cs typeface="Arial"/>
                      </a:endParaRPr>
                    </a:p>
                    <a:p>
                      <a:pPr>
                        <a:lnSpc>
                          <a:spcPct val="107000"/>
                        </a:lnSpc>
                        <a:spcAft>
                          <a:spcPts val="0"/>
                        </a:spcAft>
                      </a:pPr>
                      <a:r>
                        <a:rPr lang="ca-ES" sz="1800">
                          <a:solidFill>
                            <a:srgbClr val="000000"/>
                          </a:solidFill>
                          <a:effectLst/>
                          <a:latin typeface="+mn-lt"/>
                          <a:ea typeface="Calibri"/>
                          <a:cs typeface="Arial"/>
                        </a:rPr>
                        <a:t>amb episodis de depressió </a:t>
                      </a:r>
                      <a:endParaRPr lang="es-ES" sz="3200">
                        <a:solidFill>
                          <a:srgbClr val="000000"/>
                        </a:solidFill>
                        <a:effectLst/>
                        <a:latin typeface="+mn-lt"/>
                        <a:ea typeface="Calibri"/>
                        <a:cs typeface="Arial"/>
                      </a:endParaRPr>
                    </a:p>
                  </a:txBody>
                  <a:tcPr marL="29845" marR="69850" marT="23495"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tc>
                  <a:txBody>
                    <a:bodyPr/>
                    <a:lstStyle/>
                    <a:p>
                      <a:pPr>
                        <a:lnSpc>
                          <a:spcPct val="107000"/>
                        </a:lnSpc>
                        <a:spcAft>
                          <a:spcPts val="0"/>
                        </a:spcAft>
                      </a:pPr>
                      <a:r>
                        <a:rPr lang="ca-ES" sz="1800" dirty="0">
                          <a:solidFill>
                            <a:srgbClr val="000000"/>
                          </a:solidFill>
                          <a:effectLst/>
                          <a:latin typeface="+mn-lt"/>
                          <a:ea typeface="Calibri"/>
                          <a:cs typeface="Arial"/>
                        </a:rPr>
                        <a:t>«Pobra dona; no pot treballar i haurà de viure de les ajudes socials.»</a:t>
                      </a:r>
                      <a:endParaRPr lang="es-ES" sz="3200" dirty="0">
                        <a:solidFill>
                          <a:srgbClr val="000000"/>
                        </a:solidFill>
                        <a:effectLst/>
                        <a:latin typeface="+mn-lt"/>
                        <a:ea typeface="Calibri"/>
                        <a:cs typeface="Arial"/>
                      </a:endParaRPr>
                    </a:p>
                  </a:txBody>
                  <a:tcPr marL="29845" marR="69850" marT="23495"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tc>
                  <a:txBody>
                    <a:bodyPr/>
                    <a:lstStyle/>
                    <a:p>
                      <a:pPr marL="635">
                        <a:lnSpc>
                          <a:spcPct val="107000"/>
                        </a:lnSpc>
                        <a:spcAft>
                          <a:spcPts val="0"/>
                        </a:spcAft>
                      </a:pPr>
                      <a:r>
                        <a:rPr lang="ca-ES" sz="1800">
                          <a:solidFill>
                            <a:srgbClr val="000000"/>
                          </a:solidFill>
                          <a:effectLst/>
                          <a:latin typeface="+mn-lt"/>
                          <a:ea typeface="Calibri"/>
                          <a:cs typeface="Arial"/>
                        </a:rPr>
                        <a:t>«Aquesta dona necessita tractar-se amb antidepressius i teràpia cognitiva conductual si vol tornar a la feina.»</a:t>
                      </a:r>
                      <a:endParaRPr lang="es-ES" sz="3200">
                        <a:solidFill>
                          <a:srgbClr val="000000"/>
                        </a:solidFill>
                        <a:effectLst/>
                        <a:latin typeface="+mn-lt"/>
                        <a:ea typeface="Calibri"/>
                        <a:cs typeface="Arial"/>
                      </a:endParaRPr>
                    </a:p>
                  </a:txBody>
                  <a:tcPr marL="29845" marR="69850" marT="23495"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tc>
                  <a:txBody>
                    <a:bodyPr/>
                    <a:lstStyle/>
                    <a:p>
                      <a:pPr marR="1270">
                        <a:lnSpc>
                          <a:spcPct val="107000"/>
                        </a:lnSpc>
                        <a:spcAft>
                          <a:spcPts val="0"/>
                        </a:spcAft>
                      </a:pPr>
                      <a:r>
                        <a:rPr lang="ca-ES" sz="1800">
                          <a:solidFill>
                            <a:srgbClr val="000000"/>
                          </a:solidFill>
                          <a:effectLst/>
                          <a:latin typeface="+mn-lt"/>
                          <a:ea typeface="Calibri"/>
                          <a:cs typeface="Arial"/>
                        </a:rPr>
                        <a:t>«Hauria de tenir accés a un ampli ventall de serveis a la comunitat per satisfer les seves necessitats pràctiques i emocionals. I a la feina li haurien d’oferir un horari flexible per permetre-li treballar.» </a:t>
                      </a:r>
                      <a:endParaRPr lang="es-ES" sz="3200">
                        <a:solidFill>
                          <a:srgbClr val="000000"/>
                        </a:solidFill>
                        <a:effectLst/>
                        <a:latin typeface="+mn-lt"/>
                        <a:ea typeface="Calibri"/>
                        <a:cs typeface="Arial"/>
                      </a:endParaRPr>
                    </a:p>
                  </a:txBody>
                  <a:tcPr marL="29845" marR="69850" marT="23495"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tc>
                  <a:txBody>
                    <a:bodyPr/>
                    <a:lstStyle/>
                    <a:p>
                      <a:pPr marL="635" marR="17145">
                        <a:lnSpc>
                          <a:spcPct val="107000"/>
                        </a:lnSpc>
                        <a:spcAft>
                          <a:spcPts val="10"/>
                        </a:spcAft>
                      </a:pPr>
                      <a:r>
                        <a:rPr lang="ca-ES" sz="1800" dirty="0">
                          <a:solidFill>
                            <a:srgbClr val="000000"/>
                          </a:solidFill>
                          <a:effectLst/>
                          <a:latin typeface="+mn-lt"/>
                          <a:ea typeface="Calibri"/>
                          <a:cs typeface="Arial"/>
                        </a:rPr>
                        <a:t>«Té dret a treballar! És discriminatori no oferir-li un horari laboral flexible en èpoques difícils! I, si temporalment ha d’estar de baixa, té dret a rebre una pensió per mantenir un estàndard de vida adequat.» </a:t>
                      </a:r>
                      <a:endParaRPr lang="es-ES" sz="3200" dirty="0">
                        <a:solidFill>
                          <a:srgbClr val="000000"/>
                        </a:solidFill>
                        <a:effectLst/>
                        <a:latin typeface="+mn-lt"/>
                        <a:ea typeface="Calibri"/>
                        <a:cs typeface="Arial"/>
                      </a:endParaRPr>
                    </a:p>
                  </a:txBody>
                  <a:tcPr marL="29845" marR="69850" marT="23495"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extLst>
                  <a:ext uri="{0D108BD9-81ED-4DB2-BD59-A6C34878D82A}">
                    <a16:rowId xmlns:a16="http://schemas.microsoft.com/office/drawing/2014/main" val="1569094679"/>
                  </a:ext>
                </a:extLst>
              </a:tr>
            </a:tbl>
          </a:graphicData>
        </a:graphic>
      </p:graphicFrame>
    </p:spTree>
    <p:extLst>
      <p:ext uri="{BB962C8B-B14F-4D97-AF65-F5344CB8AC3E}">
        <p14:creationId xmlns:p14="http://schemas.microsoft.com/office/powerpoint/2010/main" val="10714348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64D3BC8-3DA3-4849-A93B-9FCA157BD9AE}"/>
              </a:ext>
            </a:extLst>
          </p:cNvPr>
          <p:cNvSpPr>
            <a:spLocks noGrp="1"/>
          </p:cNvSpPr>
          <p:nvPr>
            <p:ph type="title"/>
          </p:nvPr>
        </p:nvSpPr>
        <p:spPr>
          <a:xfrm>
            <a:off x="389639" y="506412"/>
            <a:ext cx="9792000" cy="432000"/>
          </a:xfrm>
        </p:spPr>
        <p:txBody>
          <a:bodyPr/>
          <a:lstStyle/>
          <a:p>
            <a:r>
              <a:rPr lang="es-ES" sz="2800" dirty="0" err="1"/>
              <a:t>Presentació</a:t>
            </a:r>
            <a:r>
              <a:rPr lang="es-ES" sz="2800" dirty="0"/>
              <a:t>: </a:t>
            </a:r>
            <a:r>
              <a:rPr lang="es-ES" sz="2800" dirty="0" err="1"/>
              <a:t>Els</a:t>
            </a:r>
            <a:r>
              <a:rPr lang="es-ES" sz="2800" dirty="0"/>
              <a:t> </a:t>
            </a:r>
            <a:r>
              <a:rPr lang="es-ES" sz="2800" dirty="0" err="1"/>
              <a:t>diferents</a:t>
            </a:r>
            <a:r>
              <a:rPr lang="es-ES" sz="2800" dirty="0"/>
              <a:t> </a:t>
            </a:r>
            <a:r>
              <a:rPr lang="es-ES" sz="2800" dirty="0" err="1"/>
              <a:t>models</a:t>
            </a:r>
            <a:r>
              <a:rPr lang="es-ES" sz="2800" dirty="0"/>
              <a:t> de </a:t>
            </a:r>
            <a:r>
              <a:rPr lang="es-ES" sz="2800" dirty="0" err="1"/>
              <a:t>discapacitat</a:t>
            </a:r>
            <a:r>
              <a:rPr lang="es-ES" sz="2800" dirty="0"/>
              <a:t> </a:t>
            </a:r>
            <a:r>
              <a:rPr lang="es-ES" sz="2800" i="1" dirty="0"/>
              <a:t>- 15</a:t>
            </a:r>
            <a:endParaRPr lang="en-US" sz="2800" dirty="0"/>
          </a:p>
        </p:txBody>
      </p:sp>
      <p:sp>
        <p:nvSpPr>
          <p:cNvPr id="8" name="Text Placeholder 5">
            <a:extLst>
              <a:ext uri="{FF2B5EF4-FFF2-40B4-BE49-F238E27FC236}">
                <a16:creationId xmlns:a16="http://schemas.microsoft.com/office/drawing/2014/main" id="{C2FEA967-7E7A-C842-B14E-5103502CFCAD}"/>
              </a:ext>
            </a:extLst>
          </p:cNvPr>
          <p:cNvSpPr>
            <a:spLocks noGrp="1"/>
          </p:cNvSpPr>
          <p:nvPr>
            <p:ph type="body" sz="quarter" idx="13"/>
          </p:nvPr>
        </p:nvSpPr>
        <p:spPr>
          <a:xfrm>
            <a:off x="507207" y="946614"/>
            <a:ext cx="11174400" cy="360000"/>
          </a:xfrm>
        </p:spPr>
        <p:txBody>
          <a:bodyPr/>
          <a:lstStyle/>
          <a:p>
            <a:r>
              <a:rPr lang="ca-ES" dirty="0"/>
              <a:t>Diferents models en la pràctica </a:t>
            </a:r>
            <a:r>
              <a:rPr lang="en-GB" dirty="0"/>
              <a:t>(d)</a:t>
            </a:r>
            <a:endParaRPr lang="en-US" dirty="0"/>
          </a:p>
        </p:txBody>
      </p:sp>
      <p:graphicFrame>
        <p:nvGraphicFramePr>
          <p:cNvPr id="10" name="Content Placeholder 3">
            <a:extLst>
              <a:ext uri="{FF2B5EF4-FFF2-40B4-BE49-F238E27FC236}">
                <a16:creationId xmlns:a16="http://schemas.microsoft.com/office/drawing/2014/main" id="{EB0F70B0-568A-4344-BA88-15F2975DFB36}"/>
              </a:ext>
            </a:extLst>
          </p:cNvPr>
          <p:cNvGraphicFramePr>
            <a:graphicFrameLocks noGrp="1"/>
          </p:cNvGraphicFramePr>
          <p:nvPr>
            <p:ph sz="quarter" idx="14"/>
            <p:extLst>
              <p:ext uri="{D42A27DB-BD31-4B8C-83A1-F6EECF244321}">
                <p14:modId xmlns:p14="http://schemas.microsoft.com/office/powerpoint/2010/main" val="2235919826"/>
              </p:ext>
            </p:extLst>
          </p:nvPr>
        </p:nvGraphicFramePr>
        <p:xfrm>
          <a:off x="506413" y="1511300"/>
          <a:ext cx="11173791" cy="2987104"/>
        </p:xfrm>
        <a:graphic>
          <a:graphicData uri="http://schemas.openxmlformats.org/drawingml/2006/table">
            <a:tbl>
              <a:tblPr firstRow="1" firstCol="1" bandRow="1"/>
              <a:tblGrid>
                <a:gridCol w="1487729">
                  <a:extLst>
                    <a:ext uri="{9D8B030D-6E8A-4147-A177-3AD203B41FA5}">
                      <a16:colId xmlns:a16="http://schemas.microsoft.com/office/drawing/2014/main" val="2032096084"/>
                    </a:ext>
                  </a:extLst>
                </a:gridCol>
                <a:gridCol w="2254008">
                  <a:extLst>
                    <a:ext uri="{9D8B030D-6E8A-4147-A177-3AD203B41FA5}">
                      <a16:colId xmlns:a16="http://schemas.microsoft.com/office/drawing/2014/main" val="2658393654"/>
                    </a:ext>
                  </a:extLst>
                </a:gridCol>
                <a:gridCol w="2247900">
                  <a:extLst>
                    <a:ext uri="{9D8B030D-6E8A-4147-A177-3AD203B41FA5}">
                      <a16:colId xmlns:a16="http://schemas.microsoft.com/office/drawing/2014/main" val="970695764"/>
                    </a:ext>
                  </a:extLst>
                </a:gridCol>
                <a:gridCol w="1962150">
                  <a:extLst>
                    <a:ext uri="{9D8B030D-6E8A-4147-A177-3AD203B41FA5}">
                      <a16:colId xmlns:a16="http://schemas.microsoft.com/office/drawing/2014/main" val="2354570404"/>
                    </a:ext>
                  </a:extLst>
                </a:gridCol>
                <a:gridCol w="3222004">
                  <a:extLst>
                    <a:ext uri="{9D8B030D-6E8A-4147-A177-3AD203B41FA5}">
                      <a16:colId xmlns:a16="http://schemas.microsoft.com/office/drawing/2014/main" val="3094198052"/>
                    </a:ext>
                  </a:extLst>
                </a:gridCol>
              </a:tblGrid>
              <a:tr h="229870">
                <a:tc>
                  <a:txBody>
                    <a:bodyPr/>
                    <a:lstStyle/>
                    <a:p>
                      <a:pPr marR="20320" algn="ctr">
                        <a:lnSpc>
                          <a:spcPct val="107000"/>
                        </a:lnSpc>
                        <a:spcAft>
                          <a:spcPts val="0"/>
                        </a:spcAft>
                      </a:pPr>
                      <a:r>
                        <a:rPr lang="ca-ES" sz="2000" b="1" dirty="0">
                          <a:solidFill>
                            <a:srgbClr val="FFFFFF"/>
                          </a:solidFill>
                          <a:effectLst/>
                          <a:latin typeface="+mn-lt"/>
                          <a:ea typeface="Calibri"/>
                          <a:cs typeface="Arial"/>
                        </a:rPr>
                        <a:t>Situació</a:t>
                      </a:r>
                      <a:endParaRPr lang="es-ES" sz="3600" b="1" dirty="0">
                        <a:solidFill>
                          <a:srgbClr val="000000"/>
                        </a:solidFill>
                        <a:effectLst/>
                        <a:latin typeface="+mn-lt"/>
                        <a:ea typeface="Calibri"/>
                        <a:cs typeface="Arial"/>
                      </a:endParaRPr>
                    </a:p>
                  </a:txBody>
                  <a:tcPr marL="29845" marR="69850" marT="23495"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2"/>
                    </a:solidFill>
                  </a:tcPr>
                </a:tc>
                <a:tc>
                  <a:txBody>
                    <a:bodyPr/>
                    <a:lstStyle/>
                    <a:p>
                      <a:pPr marR="19685" algn="ctr">
                        <a:lnSpc>
                          <a:spcPct val="107000"/>
                        </a:lnSpc>
                        <a:spcAft>
                          <a:spcPts val="0"/>
                        </a:spcAft>
                      </a:pPr>
                      <a:r>
                        <a:rPr lang="ca-ES" sz="2000" b="1">
                          <a:solidFill>
                            <a:srgbClr val="FFFFFF"/>
                          </a:solidFill>
                          <a:effectLst/>
                          <a:latin typeface="+mn-lt"/>
                          <a:ea typeface="Calibri"/>
                          <a:cs typeface="Arial"/>
                        </a:rPr>
                        <a:t>Model benèfic</a:t>
                      </a:r>
                      <a:endParaRPr lang="es-ES" sz="3600" b="1">
                        <a:solidFill>
                          <a:srgbClr val="000000"/>
                        </a:solidFill>
                        <a:effectLst/>
                        <a:latin typeface="+mn-lt"/>
                        <a:ea typeface="Calibri"/>
                        <a:cs typeface="Arial"/>
                      </a:endParaRPr>
                    </a:p>
                  </a:txBody>
                  <a:tcPr marL="29845" marR="69850" marT="23495"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2"/>
                    </a:solidFill>
                  </a:tcPr>
                </a:tc>
                <a:tc>
                  <a:txBody>
                    <a:bodyPr/>
                    <a:lstStyle/>
                    <a:p>
                      <a:pPr marR="22860" algn="ctr">
                        <a:lnSpc>
                          <a:spcPct val="107000"/>
                        </a:lnSpc>
                        <a:spcAft>
                          <a:spcPts val="0"/>
                        </a:spcAft>
                      </a:pPr>
                      <a:r>
                        <a:rPr lang="ca-ES" sz="2000" b="1">
                          <a:solidFill>
                            <a:srgbClr val="FFFFFF"/>
                          </a:solidFill>
                          <a:effectLst/>
                          <a:latin typeface="+mn-lt"/>
                          <a:ea typeface="Calibri"/>
                          <a:cs typeface="Arial"/>
                        </a:rPr>
                        <a:t>Model mèdic</a:t>
                      </a:r>
                      <a:endParaRPr lang="es-ES" sz="3600" b="1">
                        <a:solidFill>
                          <a:srgbClr val="000000"/>
                        </a:solidFill>
                        <a:effectLst/>
                        <a:latin typeface="+mn-lt"/>
                        <a:ea typeface="Calibri"/>
                        <a:cs typeface="Arial"/>
                      </a:endParaRPr>
                    </a:p>
                  </a:txBody>
                  <a:tcPr marL="29845" marR="69850" marT="23495"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2"/>
                    </a:solidFill>
                  </a:tcPr>
                </a:tc>
                <a:tc>
                  <a:txBody>
                    <a:bodyPr/>
                    <a:lstStyle/>
                    <a:p>
                      <a:pPr marR="21590" algn="ctr">
                        <a:lnSpc>
                          <a:spcPct val="107000"/>
                        </a:lnSpc>
                        <a:spcAft>
                          <a:spcPts val="0"/>
                        </a:spcAft>
                      </a:pPr>
                      <a:r>
                        <a:rPr lang="ca-ES" sz="2000" b="1">
                          <a:solidFill>
                            <a:srgbClr val="FFFFFF"/>
                          </a:solidFill>
                          <a:effectLst/>
                          <a:latin typeface="+mn-lt"/>
                          <a:ea typeface="Calibri"/>
                          <a:cs typeface="Arial"/>
                        </a:rPr>
                        <a:t>Model social</a:t>
                      </a:r>
                      <a:endParaRPr lang="es-ES" sz="3600" b="1">
                        <a:solidFill>
                          <a:srgbClr val="000000"/>
                        </a:solidFill>
                        <a:effectLst/>
                        <a:latin typeface="+mn-lt"/>
                        <a:ea typeface="Calibri"/>
                        <a:cs typeface="Arial"/>
                      </a:endParaRPr>
                    </a:p>
                  </a:txBody>
                  <a:tcPr marL="29845" marR="69850" marT="23495"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2"/>
                    </a:solidFill>
                  </a:tcPr>
                </a:tc>
                <a:tc>
                  <a:txBody>
                    <a:bodyPr/>
                    <a:lstStyle/>
                    <a:p>
                      <a:pPr marR="21590" algn="ctr">
                        <a:lnSpc>
                          <a:spcPct val="107000"/>
                        </a:lnSpc>
                        <a:spcAft>
                          <a:spcPts val="0"/>
                        </a:spcAft>
                      </a:pPr>
                      <a:r>
                        <a:rPr lang="ca-ES" sz="2000" b="1" dirty="0">
                          <a:solidFill>
                            <a:srgbClr val="FFFFFF"/>
                          </a:solidFill>
                          <a:effectLst/>
                          <a:latin typeface="+mn-lt"/>
                          <a:ea typeface="Calibri"/>
                          <a:cs typeface="Arial"/>
                        </a:rPr>
                        <a:t>Model basat en els drets</a:t>
                      </a:r>
                      <a:endParaRPr lang="es-ES" sz="3600" b="1" dirty="0">
                        <a:solidFill>
                          <a:srgbClr val="000000"/>
                        </a:solidFill>
                        <a:effectLst/>
                        <a:latin typeface="+mn-lt"/>
                        <a:ea typeface="Calibri"/>
                        <a:cs typeface="Arial"/>
                      </a:endParaRPr>
                    </a:p>
                  </a:txBody>
                  <a:tcPr marL="29845" marR="69850" marT="23495"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2"/>
                    </a:solidFill>
                  </a:tcPr>
                </a:tc>
                <a:extLst>
                  <a:ext uri="{0D108BD9-81ED-4DB2-BD59-A6C34878D82A}">
                    <a16:rowId xmlns:a16="http://schemas.microsoft.com/office/drawing/2014/main" val="4232277736"/>
                  </a:ext>
                </a:extLst>
              </a:tr>
              <a:tr h="1229995">
                <a:tc>
                  <a:txBody>
                    <a:bodyPr/>
                    <a:lstStyle/>
                    <a:p>
                      <a:pPr>
                        <a:lnSpc>
                          <a:spcPct val="107000"/>
                        </a:lnSpc>
                        <a:spcAft>
                          <a:spcPts val="0"/>
                        </a:spcAft>
                      </a:pPr>
                      <a:r>
                        <a:rPr lang="ca-ES" sz="1800">
                          <a:solidFill>
                            <a:srgbClr val="000000"/>
                          </a:solidFill>
                          <a:effectLst/>
                          <a:latin typeface="+mn-lt"/>
                          <a:ea typeface="Calibri"/>
                          <a:cs typeface="Arial"/>
                        </a:rPr>
                        <a:t>Pares amb una filla amb discapacitat auditiva  </a:t>
                      </a:r>
                      <a:endParaRPr lang="es-ES" sz="3200">
                        <a:solidFill>
                          <a:srgbClr val="000000"/>
                        </a:solidFill>
                        <a:effectLst/>
                        <a:latin typeface="+mn-lt"/>
                        <a:ea typeface="Calibri"/>
                        <a:cs typeface="Arial"/>
                      </a:endParaRPr>
                    </a:p>
                  </a:txBody>
                  <a:tcPr marL="29845" marR="69850" marT="23495"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tc>
                  <a:txBody>
                    <a:bodyPr/>
                    <a:lstStyle/>
                    <a:p>
                      <a:pPr>
                        <a:lnSpc>
                          <a:spcPct val="107000"/>
                        </a:lnSpc>
                        <a:spcAft>
                          <a:spcPts val="0"/>
                        </a:spcAft>
                      </a:pPr>
                      <a:r>
                        <a:rPr lang="ca-ES" sz="1800">
                          <a:solidFill>
                            <a:srgbClr val="000000"/>
                          </a:solidFill>
                          <a:effectLst/>
                          <a:latin typeface="+mn-lt"/>
                          <a:ea typeface="Calibri"/>
                          <a:cs typeface="Arial"/>
                        </a:rPr>
                        <a:t>«Ha de ser molt trist tenir una filla i saber que mai podrà valdre’s per ella mateixa, que sempre haurà de dependre dels seus pares.»</a:t>
                      </a:r>
                      <a:endParaRPr lang="es-ES" sz="3200">
                        <a:solidFill>
                          <a:srgbClr val="000000"/>
                        </a:solidFill>
                        <a:effectLst/>
                        <a:latin typeface="+mn-lt"/>
                        <a:ea typeface="Calibri"/>
                        <a:cs typeface="Arial"/>
                      </a:endParaRPr>
                    </a:p>
                  </a:txBody>
                  <a:tcPr marL="29845" marR="69850" marT="23495"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tc>
                  <a:txBody>
                    <a:bodyPr/>
                    <a:lstStyle/>
                    <a:p>
                      <a:pPr marL="635" marR="14605">
                        <a:lnSpc>
                          <a:spcPct val="107000"/>
                        </a:lnSpc>
                        <a:spcAft>
                          <a:spcPts val="0"/>
                        </a:spcAft>
                      </a:pPr>
                      <a:r>
                        <a:rPr lang="ca-ES" sz="1800" dirty="0">
                          <a:solidFill>
                            <a:srgbClr val="000000"/>
                          </a:solidFill>
                          <a:effectLst/>
                          <a:latin typeface="+mn-lt"/>
                          <a:ea typeface="Calibri"/>
                          <a:cs typeface="Arial"/>
                        </a:rPr>
                        <a:t>«Estic segur que d’aquí a uns anys hi haurà algun dispositiu d’audició que permetrà que aquesta nena senti millor.»</a:t>
                      </a:r>
                      <a:endParaRPr lang="es-ES" sz="3200" dirty="0">
                        <a:solidFill>
                          <a:srgbClr val="000000"/>
                        </a:solidFill>
                        <a:effectLst/>
                        <a:latin typeface="+mn-lt"/>
                        <a:ea typeface="Calibri"/>
                        <a:cs typeface="Arial"/>
                      </a:endParaRPr>
                    </a:p>
                  </a:txBody>
                  <a:tcPr marL="29845" marR="69850" marT="23495"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tc>
                  <a:txBody>
                    <a:bodyPr/>
                    <a:lstStyle/>
                    <a:p>
                      <a:pPr>
                        <a:lnSpc>
                          <a:spcPct val="107000"/>
                        </a:lnSpc>
                        <a:spcAft>
                          <a:spcPts val="0"/>
                        </a:spcAft>
                      </a:pPr>
                      <a:r>
                        <a:rPr lang="ca-ES" sz="1800">
                          <a:solidFill>
                            <a:srgbClr val="000000"/>
                          </a:solidFill>
                          <a:effectLst/>
                          <a:latin typeface="+mn-lt"/>
                          <a:ea typeface="Calibri"/>
                          <a:cs typeface="Arial"/>
                        </a:rPr>
                        <a:t>«Hauríem d’aprendre tots el llenguatge de signes per poder-nos comunicar amb aquesta nena i la resta de persones amb problemes d’audició.»</a:t>
                      </a:r>
                      <a:endParaRPr lang="es-ES" sz="3200">
                        <a:solidFill>
                          <a:srgbClr val="000000"/>
                        </a:solidFill>
                        <a:effectLst/>
                        <a:latin typeface="+mn-lt"/>
                        <a:ea typeface="Calibri"/>
                        <a:cs typeface="Arial"/>
                      </a:endParaRPr>
                    </a:p>
                  </a:txBody>
                  <a:tcPr marL="29845" marR="69850" marT="23495"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tc>
                  <a:txBody>
                    <a:bodyPr/>
                    <a:lstStyle/>
                    <a:p>
                      <a:pPr marL="635">
                        <a:lnSpc>
                          <a:spcPct val="107000"/>
                        </a:lnSpc>
                        <a:spcAft>
                          <a:spcPts val="0"/>
                        </a:spcAft>
                      </a:pPr>
                      <a:r>
                        <a:rPr lang="ca-ES" sz="1800" dirty="0">
                          <a:solidFill>
                            <a:srgbClr val="000000"/>
                          </a:solidFill>
                          <a:effectLst/>
                          <a:latin typeface="+mn-lt"/>
                          <a:ea typeface="Calibri"/>
                          <a:cs typeface="Arial"/>
                        </a:rPr>
                        <a:t>«Quan aquesta nena sigui gran, estudiarà a la universitat si vol fer-ho i hauria de tenir accés a tecnologies assistides per poder fer realitat tot el seu potencial i tenir una vida independent.»</a:t>
                      </a:r>
                      <a:endParaRPr lang="es-ES" sz="3200" dirty="0">
                        <a:solidFill>
                          <a:srgbClr val="000000"/>
                        </a:solidFill>
                        <a:effectLst/>
                        <a:latin typeface="+mn-lt"/>
                        <a:ea typeface="Calibri"/>
                        <a:cs typeface="Arial"/>
                      </a:endParaRPr>
                    </a:p>
                  </a:txBody>
                  <a:tcPr marL="29845" marR="69850" marT="23495"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extLst>
                  <a:ext uri="{0D108BD9-81ED-4DB2-BD59-A6C34878D82A}">
                    <a16:rowId xmlns:a16="http://schemas.microsoft.com/office/drawing/2014/main" val="1569094679"/>
                  </a:ext>
                </a:extLst>
              </a:tr>
            </a:tbl>
          </a:graphicData>
        </a:graphic>
      </p:graphicFrame>
    </p:spTree>
    <p:extLst>
      <p:ext uri="{BB962C8B-B14F-4D97-AF65-F5344CB8AC3E}">
        <p14:creationId xmlns:p14="http://schemas.microsoft.com/office/powerpoint/2010/main" val="4281635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179F51-D437-1F4C-8EAD-ED6FA6252BFA}"/>
              </a:ext>
            </a:extLst>
          </p:cNvPr>
          <p:cNvSpPr>
            <a:spLocks noGrp="1"/>
          </p:cNvSpPr>
          <p:nvPr>
            <p:ph type="sldNum" sz="quarter" idx="4294967295"/>
          </p:nvPr>
        </p:nvSpPr>
        <p:spPr>
          <a:xfrm>
            <a:off x="10034587" y="6623100"/>
            <a:ext cx="1648619" cy="216000"/>
          </a:xfrm>
        </p:spPr>
        <p:txBody>
          <a:bodyPr/>
          <a:lstStyle/>
          <a:p>
            <a:fld id="{04260D4A-DEC1-45DD-8AB2-A3349BAAA59E}" type="slidenum">
              <a:rPr lang="en-US" smtClean="0"/>
              <a:pPr/>
              <a:t>4</a:t>
            </a:fld>
            <a:endParaRPr lang="en-US"/>
          </a:p>
        </p:txBody>
      </p:sp>
      <p:sp>
        <p:nvSpPr>
          <p:cNvPr id="4" name="Content Placeholder 3">
            <a:extLst>
              <a:ext uri="{FF2B5EF4-FFF2-40B4-BE49-F238E27FC236}">
                <a16:creationId xmlns:a16="http://schemas.microsoft.com/office/drawing/2014/main" id="{63F448A5-EAD9-3D4B-9AA0-2B112E03FD3A}"/>
              </a:ext>
            </a:extLst>
          </p:cNvPr>
          <p:cNvSpPr>
            <a:spLocks noGrp="1"/>
          </p:cNvSpPr>
          <p:nvPr>
            <p:ph sz="quarter" idx="14"/>
          </p:nvPr>
        </p:nvSpPr>
        <p:spPr>
          <a:xfrm>
            <a:off x="507195" y="1315844"/>
            <a:ext cx="11132355" cy="4695344"/>
          </a:xfrm>
        </p:spPr>
        <p:txBody>
          <a:bodyPr/>
          <a:lstStyle/>
          <a:p>
            <a:pPr algn="just">
              <a:spcBef>
                <a:spcPts val="600"/>
              </a:spcBef>
            </a:pPr>
            <a:r>
              <a:rPr lang="ca-ES" sz="2100" dirty="0"/>
              <a:t>Cada persona pot emprar termes diferents en contextos diferents.</a:t>
            </a:r>
            <a:endParaRPr lang="ca-ES" sz="2100" dirty="0">
              <a:ea typeface="MS Mincho" panose="02020609040205080304" pitchFamily="49" charset="-128"/>
              <a:cs typeface="Arial" panose="020B0604020202020204" pitchFamily="34" charset="0"/>
            </a:endParaRPr>
          </a:p>
          <a:p>
            <a:pPr algn="just">
              <a:spcBef>
                <a:spcPts val="600"/>
              </a:spcBef>
            </a:pPr>
            <a:r>
              <a:rPr lang="ca-ES" sz="2100" dirty="0"/>
              <a:t>El terme discapacitat psicosocial s’ha adoptat per incloure les persones que han rebut un diagnòstic relacionat amb la salut mental o que s’identifiquen amb aquest terme.</a:t>
            </a:r>
          </a:p>
          <a:p>
            <a:pPr algn="just">
              <a:spcBef>
                <a:spcPts val="600"/>
              </a:spcBef>
            </a:pPr>
            <a:r>
              <a:rPr lang="ca-ES" sz="2100" dirty="0"/>
              <a:t>Els termes discapacitat cognitiva i discapacitat intel·lectual han estat concebuts per referir-se a les persones que han rebut un diagnòstic relacionat específicament amb la seva funció cognitiva o intel·lectual, com ara, a tall d’exemple, la demència i l’autisme.</a:t>
            </a:r>
          </a:p>
          <a:p>
            <a:pPr algn="just">
              <a:spcBef>
                <a:spcPts val="600"/>
              </a:spcBef>
            </a:pPr>
            <a:r>
              <a:rPr lang="ca-ES" sz="2100" dirty="0"/>
              <a:t>L’ús del terme </a:t>
            </a:r>
            <a:r>
              <a:rPr lang="ca-ES" sz="2100" i="1" dirty="0"/>
              <a:t>discapacitat</a:t>
            </a:r>
            <a:r>
              <a:rPr lang="ca-ES" sz="2100" dirty="0"/>
              <a:t> és important en aquest context perquè posa de manifest els significatius obstacles que dificulten la participació plena i efectiva en la societat de les persones amb discapacitat—real o percebuda— i el fet que aquestes estan emparades per la CDPD. </a:t>
            </a:r>
          </a:p>
          <a:p>
            <a:pPr lvl="3" algn="just">
              <a:spcBef>
                <a:spcPts val="600"/>
              </a:spcBef>
            </a:pPr>
            <a:r>
              <a:rPr lang="ca-ES" sz="2100" dirty="0"/>
              <a:t>L’ús del terme </a:t>
            </a:r>
            <a:r>
              <a:rPr lang="ca-ES" sz="2100" i="1" dirty="0"/>
              <a:t>discapacitat</a:t>
            </a:r>
            <a:r>
              <a:rPr lang="ca-ES" sz="2100" dirty="0"/>
              <a:t> en aquest context no implica que les persones tinguin cap deficiència ni trastorn.</a:t>
            </a:r>
          </a:p>
        </p:txBody>
      </p:sp>
      <p:sp>
        <p:nvSpPr>
          <p:cNvPr id="5" name="Title 4">
            <a:extLst>
              <a:ext uri="{FF2B5EF4-FFF2-40B4-BE49-F238E27FC236}">
                <a16:creationId xmlns:a16="http://schemas.microsoft.com/office/drawing/2014/main" id="{2468FFF6-EF76-7A4A-A2D1-8D66BF622425}"/>
              </a:ext>
            </a:extLst>
          </p:cNvPr>
          <p:cNvSpPr>
            <a:spLocks noGrp="1"/>
          </p:cNvSpPr>
          <p:nvPr>
            <p:ph type="title"/>
          </p:nvPr>
        </p:nvSpPr>
        <p:spPr>
          <a:xfrm>
            <a:off x="507205" y="506412"/>
            <a:ext cx="11174399" cy="432000"/>
          </a:xfrm>
        </p:spPr>
        <p:txBody>
          <a:bodyPr>
            <a:noAutofit/>
          </a:bodyPr>
          <a:lstStyle/>
          <a:p>
            <a:r>
              <a:rPr lang="ca-ES" dirty="0"/>
              <a:t>Nota preliminar sobre el llenguatge - 1</a:t>
            </a:r>
          </a:p>
        </p:txBody>
      </p:sp>
    </p:spTree>
    <p:extLst>
      <p:ext uri="{BB962C8B-B14F-4D97-AF65-F5344CB8AC3E}">
        <p14:creationId xmlns:p14="http://schemas.microsoft.com/office/powerpoint/2010/main" val="40529561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64D3BC8-3DA3-4849-A93B-9FCA157BD9AE}"/>
              </a:ext>
            </a:extLst>
          </p:cNvPr>
          <p:cNvSpPr>
            <a:spLocks noGrp="1"/>
          </p:cNvSpPr>
          <p:nvPr>
            <p:ph type="title"/>
          </p:nvPr>
        </p:nvSpPr>
        <p:spPr>
          <a:xfrm>
            <a:off x="389639" y="506412"/>
            <a:ext cx="9792000" cy="432000"/>
          </a:xfrm>
        </p:spPr>
        <p:txBody>
          <a:bodyPr/>
          <a:lstStyle/>
          <a:p>
            <a:r>
              <a:rPr lang="es-ES" sz="2800" dirty="0" err="1"/>
              <a:t>Presentació</a:t>
            </a:r>
            <a:r>
              <a:rPr lang="es-ES" sz="2800" dirty="0"/>
              <a:t>: </a:t>
            </a:r>
            <a:r>
              <a:rPr lang="es-ES" sz="2800" dirty="0" err="1"/>
              <a:t>Els</a:t>
            </a:r>
            <a:r>
              <a:rPr lang="es-ES" sz="2800" dirty="0"/>
              <a:t> </a:t>
            </a:r>
            <a:r>
              <a:rPr lang="es-ES" sz="2800" dirty="0" err="1"/>
              <a:t>diferents</a:t>
            </a:r>
            <a:r>
              <a:rPr lang="es-ES" sz="2800" dirty="0"/>
              <a:t> </a:t>
            </a:r>
            <a:r>
              <a:rPr lang="es-ES" sz="2800" dirty="0" err="1"/>
              <a:t>models</a:t>
            </a:r>
            <a:r>
              <a:rPr lang="es-ES" sz="2800" dirty="0"/>
              <a:t> de </a:t>
            </a:r>
            <a:r>
              <a:rPr lang="es-ES" sz="2800" dirty="0" err="1"/>
              <a:t>discapacitat</a:t>
            </a:r>
            <a:r>
              <a:rPr lang="es-ES" sz="2800" dirty="0"/>
              <a:t> </a:t>
            </a:r>
            <a:r>
              <a:rPr lang="es-ES" sz="2800" i="1" dirty="0"/>
              <a:t>- 16</a:t>
            </a:r>
            <a:endParaRPr lang="en-US" sz="2800" dirty="0"/>
          </a:p>
        </p:txBody>
      </p:sp>
      <p:sp>
        <p:nvSpPr>
          <p:cNvPr id="8" name="Text Placeholder 5">
            <a:extLst>
              <a:ext uri="{FF2B5EF4-FFF2-40B4-BE49-F238E27FC236}">
                <a16:creationId xmlns:a16="http://schemas.microsoft.com/office/drawing/2014/main" id="{C2FEA967-7E7A-C842-B14E-5103502CFCAD}"/>
              </a:ext>
            </a:extLst>
          </p:cNvPr>
          <p:cNvSpPr>
            <a:spLocks noGrp="1"/>
          </p:cNvSpPr>
          <p:nvPr>
            <p:ph type="body" sz="quarter" idx="13"/>
          </p:nvPr>
        </p:nvSpPr>
        <p:spPr>
          <a:xfrm>
            <a:off x="507207" y="946614"/>
            <a:ext cx="11174400" cy="360000"/>
          </a:xfrm>
        </p:spPr>
        <p:txBody>
          <a:bodyPr/>
          <a:lstStyle/>
          <a:p>
            <a:r>
              <a:rPr lang="ca-ES" dirty="0"/>
              <a:t>Diferents models en la pràctica </a:t>
            </a:r>
            <a:r>
              <a:rPr lang="en-GB" dirty="0"/>
              <a:t>(e)</a:t>
            </a:r>
            <a:endParaRPr lang="en-US" dirty="0"/>
          </a:p>
        </p:txBody>
      </p:sp>
      <p:graphicFrame>
        <p:nvGraphicFramePr>
          <p:cNvPr id="10" name="Content Placeholder 3">
            <a:extLst>
              <a:ext uri="{FF2B5EF4-FFF2-40B4-BE49-F238E27FC236}">
                <a16:creationId xmlns:a16="http://schemas.microsoft.com/office/drawing/2014/main" id="{EB0F70B0-568A-4344-BA88-15F2975DFB36}"/>
              </a:ext>
            </a:extLst>
          </p:cNvPr>
          <p:cNvGraphicFramePr>
            <a:graphicFrameLocks noGrp="1"/>
          </p:cNvGraphicFramePr>
          <p:nvPr>
            <p:ph sz="quarter" idx="14"/>
            <p:extLst>
              <p:ext uri="{D42A27DB-BD31-4B8C-83A1-F6EECF244321}">
                <p14:modId xmlns:p14="http://schemas.microsoft.com/office/powerpoint/2010/main" val="1794064650"/>
              </p:ext>
            </p:extLst>
          </p:nvPr>
        </p:nvGraphicFramePr>
        <p:xfrm>
          <a:off x="636105" y="1650447"/>
          <a:ext cx="10992679" cy="3074543"/>
        </p:xfrm>
        <a:graphic>
          <a:graphicData uri="http://schemas.openxmlformats.org/drawingml/2006/table">
            <a:tbl>
              <a:tblPr firstRow="1" firstCol="1" bandRow="1"/>
              <a:tblGrid>
                <a:gridCol w="1574355">
                  <a:extLst>
                    <a:ext uri="{9D8B030D-6E8A-4147-A177-3AD203B41FA5}">
                      <a16:colId xmlns:a16="http://schemas.microsoft.com/office/drawing/2014/main" val="2032096084"/>
                    </a:ext>
                  </a:extLst>
                </a:gridCol>
                <a:gridCol w="1919321">
                  <a:extLst>
                    <a:ext uri="{9D8B030D-6E8A-4147-A177-3AD203B41FA5}">
                      <a16:colId xmlns:a16="http://schemas.microsoft.com/office/drawing/2014/main" val="2658393654"/>
                    </a:ext>
                  </a:extLst>
                </a:gridCol>
                <a:gridCol w="1780415">
                  <a:extLst>
                    <a:ext uri="{9D8B030D-6E8A-4147-A177-3AD203B41FA5}">
                      <a16:colId xmlns:a16="http://schemas.microsoft.com/office/drawing/2014/main" val="970695764"/>
                    </a:ext>
                  </a:extLst>
                </a:gridCol>
                <a:gridCol w="2243457">
                  <a:extLst>
                    <a:ext uri="{9D8B030D-6E8A-4147-A177-3AD203B41FA5}">
                      <a16:colId xmlns:a16="http://schemas.microsoft.com/office/drawing/2014/main" val="2354570404"/>
                    </a:ext>
                  </a:extLst>
                </a:gridCol>
                <a:gridCol w="3475131">
                  <a:extLst>
                    <a:ext uri="{9D8B030D-6E8A-4147-A177-3AD203B41FA5}">
                      <a16:colId xmlns:a16="http://schemas.microsoft.com/office/drawing/2014/main" val="3094198052"/>
                    </a:ext>
                  </a:extLst>
                </a:gridCol>
              </a:tblGrid>
              <a:tr h="229870">
                <a:tc>
                  <a:txBody>
                    <a:bodyPr/>
                    <a:lstStyle/>
                    <a:p>
                      <a:pPr marR="20320" algn="ctr">
                        <a:lnSpc>
                          <a:spcPct val="107000"/>
                        </a:lnSpc>
                        <a:spcAft>
                          <a:spcPts val="0"/>
                        </a:spcAft>
                      </a:pPr>
                      <a:r>
                        <a:rPr lang="ca-ES" sz="2000" b="1" dirty="0">
                          <a:solidFill>
                            <a:srgbClr val="FFFFFF"/>
                          </a:solidFill>
                          <a:effectLst/>
                          <a:latin typeface="+mn-lt"/>
                          <a:ea typeface="Calibri"/>
                          <a:cs typeface="Arial"/>
                        </a:rPr>
                        <a:t>Situació</a:t>
                      </a:r>
                      <a:endParaRPr lang="es-ES" sz="3600" b="1" dirty="0">
                        <a:solidFill>
                          <a:srgbClr val="000000"/>
                        </a:solidFill>
                        <a:effectLst/>
                        <a:latin typeface="+mn-lt"/>
                        <a:ea typeface="Calibri"/>
                        <a:cs typeface="Arial"/>
                      </a:endParaRPr>
                    </a:p>
                  </a:txBody>
                  <a:tcPr marL="29845" marR="69850" marT="23495"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2"/>
                    </a:solidFill>
                  </a:tcPr>
                </a:tc>
                <a:tc>
                  <a:txBody>
                    <a:bodyPr/>
                    <a:lstStyle/>
                    <a:p>
                      <a:pPr marR="19685" algn="ctr">
                        <a:lnSpc>
                          <a:spcPct val="107000"/>
                        </a:lnSpc>
                        <a:spcAft>
                          <a:spcPts val="0"/>
                        </a:spcAft>
                      </a:pPr>
                      <a:r>
                        <a:rPr lang="ca-ES" sz="2000" b="1">
                          <a:solidFill>
                            <a:srgbClr val="FFFFFF"/>
                          </a:solidFill>
                          <a:effectLst/>
                          <a:latin typeface="+mn-lt"/>
                          <a:ea typeface="Calibri"/>
                          <a:cs typeface="Arial"/>
                        </a:rPr>
                        <a:t>Model benèfic</a:t>
                      </a:r>
                      <a:endParaRPr lang="es-ES" sz="3600" b="1">
                        <a:solidFill>
                          <a:srgbClr val="000000"/>
                        </a:solidFill>
                        <a:effectLst/>
                        <a:latin typeface="+mn-lt"/>
                        <a:ea typeface="Calibri"/>
                        <a:cs typeface="Arial"/>
                      </a:endParaRPr>
                    </a:p>
                  </a:txBody>
                  <a:tcPr marL="29845" marR="69850" marT="23495"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2"/>
                    </a:solidFill>
                  </a:tcPr>
                </a:tc>
                <a:tc>
                  <a:txBody>
                    <a:bodyPr/>
                    <a:lstStyle/>
                    <a:p>
                      <a:pPr marR="22860" algn="ctr">
                        <a:lnSpc>
                          <a:spcPct val="107000"/>
                        </a:lnSpc>
                        <a:spcAft>
                          <a:spcPts val="0"/>
                        </a:spcAft>
                      </a:pPr>
                      <a:r>
                        <a:rPr lang="ca-ES" sz="2000" b="1" dirty="0">
                          <a:solidFill>
                            <a:srgbClr val="FFFFFF"/>
                          </a:solidFill>
                          <a:effectLst/>
                          <a:latin typeface="+mn-lt"/>
                          <a:ea typeface="Calibri"/>
                          <a:cs typeface="Arial"/>
                        </a:rPr>
                        <a:t>Model mèdic</a:t>
                      </a:r>
                      <a:endParaRPr lang="es-ES" sz="3600" b="1" dirty="0">
                        <a:solidFill>
                          <a:srgbClr val="000000"/>
                        </a:solidFill>
                        <a:effectLst/>
                        <a:latin typeface="+mn-lt"/>
                        <a:ea typeface="Calibri"/>
                        <a:cs typeface="Arial"/>
                      </a:endParaRPr>
                    </a:p>
                  </a:txBody>
                  <a:tcPr marL="29845" marR="69850" marT="23495"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2"/>
                    </a:solidFill>
                  </a:tcPr>
                </a:tc>
                <a:tc>
                  <a:txBody>
                    <a:bodyPr/>
                    <a:lstStyle/>
                    <a:p>
                      <a:pPr marR="21590" algn="ctr">
                        <a:lnSpc>
                          <a:spcPct val="107000"/>
                        </a:lnSpc>
                        <a:spcAft>
                          <a:spcPts val="0"/>
                        </a:spcAft>
                      </a:pPr>
                      <a:r>
                        <a:rPr lang="ca-ES" sz="2000" b="1">
                          <a:solidFill>
                            <a:srgbClr val="FFFFFF"/>
                          </a:solidFill>
                          <a:effectLst/>
                          <a:latin typeface="+mn-lt"/>
                          <a:ea typeface="Calibri"/>
                          <a:cs typeface="Arial"/>
                        </a:rPr>
                        <a:t>Model social</a:t>
                      </a:r>
                      <a:endParaRPr lang="es-ES" sz="3600" b="1">
                        <a:solidFill>
                          <a:srgbClr val="000000"/>
                        </a:solidFill>
                        <a:effectLst/>
                        <a:latin typeface="+mn-lt"/>
                        <a:ea typeface="Calibri"/>
                        <a:cs typeface="Arial"/>
                      </a:endParaRPr>
                    </a:p>
                  </a:txBody>
                  <a:tcPr marL="29845" marR="69850" marT="23495"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2"/>
                    </a:solidFill>
                  </a:tcPr>
                </a:tc>
                <a:tc>
                  <a:txBody>
                    <a:bodyPr/>
                    <a:lstStyle/>
                    <a:p>
                      <a:pPr marR="21590" algn="ctr">
                        <a:lnSpc>
                          <a:spcPct val="107000"/>
                        </a:lnSpc>
                        <a:spcAft>
                          <a:spcPts val="0"/>
                        </a:spcAft>
                      </a:pPr>
                      <a:r>
                        <a:rPr lang="ca-ES" sz="2000" b="1" dirty="0">
                          <a:solidFill>
                            <a:srgbClr val="FFFFFF"/>
                          </a:solidFill>
                          <a:effectLst/>
                          <a:latin typeface="+mn-lt"/>
                          <a:ea typeface="Calibri"/>
                          <a:cs typeface="Arial"/>
                        </a:rPr>
                        <a:t>Model basat en els drets</a:t>
                      </a:r>
                      <a:endParaRPr lang="es-ES" sz="3600" b="1" dirty="0">
                        <a:solidFill>
                          <a:srgbClr val="000000"/>
                        </a:solidFill>
                        <a:effectLst/>
                        <a:latin typeface="+mn-lt"/>
                        <a:ea typeface="Calibri"/>
                        <a:cs typeface="Arial"/>
                      </a:endParaRPr>
                    </a:p>
                  </a:txBody>
                  <a:tcPr marL="29845" marR="69850" marT="23495"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2"/>
                    </a:solidFill>
                  </a:tcPr>
                </a:tc>
                <a:extLst>
                  <a:ext uri="{0D108BD9-81ED-4DB2-BD59-A6C34878D82A}">
                    <a16:rowId xmlns:a16="http://schemas.microsoft.com/office/drawing/2014/main" val="4232277736"/>
                  </a:ext>
                </a:extLst>
              </a:tr>
              <a:tr h="1229995">
                <a:tc>
                  <a:txBody>
                    <a:bodyPr/>
                    <a:lstStyle/>
                    <a:p>
                      <a:pPr>
                        <a:lnSpc>
                          <a:spcPct val="107000"/>
                        </a:lnSpc>
                        <a:spcAft>
                          <a:spcPts val="0"/>
                        </a:spcAft>
                      </a:pPr>
                      <a:r>
                        <a:rPr lang="ca-ES" sz="1800">
                          <a:solidFill>
                            <a:srgbClr val="000000"/>
                          </a:solidFill>
                          <a:effectLst/>
                          <a:latin typeface="+mn-lt"/>
                          <a:ea typeface="Calibri"/>
                          <a:cs typeface="Arial"/>
                        </a:rPr>
                        <a:t>Home amb un diagnòstic d’esquizofrènia i format com a mecànic </a:t>
                      </a:r>
                      <a:endParaRPr lang="es-ES" sz="3200">
                        <a:solidFill>
                          <a:srgbClr val="000000"/>
                        </a:solidFill>
                        <a:effectLst/>
                        <a:latin typeface="+mn-lt"/>
                        <a:ea typeface="Calibri"/>
                        <a:cs typeface="Arial"/>
                      </a:endParaRPr>
                    </a:p>
                  </a:txBody>
                  <a:tcPr marL="29845" marR="69850" marT="23495"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tc>
                  <a:txBody>
                    <a:bodyPr/>
                    <a:lstStyle/>
                    <a:p>
                      <a:pPr marR="22860">
                        <a:lnSpc>
                          <a:spcPct val="107000"/>
                        </a:lnSpc>
                        <a:spcAft>
                          <a:spcPts val="0"/>
                        </a:spcAft>
                      </a:pPr>
                      <a:r>
                        <a:rPr lang="ca-ES" sz="1800">
                          <a:solidFill>
                            <a:srgbClr val="000000"/>
                          </a:solidFill>
                          <a:effectLst/>
                          <a:latin typeface="+mn-lt"/>
                          <a:ea typeface="Calibri"/>
                          <a:cs typeface="Arial"/>
                        </a:rPr>
                        <a:t>«Mai trobarà feina al mercat laboral. Potser podem trobar-li feina com a jardiner en algun centre laboral protegit.» </a:t>
                      </a:r>
                      <a:endParaRPr lang="es-ES" sz="3200">
                        <a:solidFill>
                          <a:srgbClr val="000000"/>
                        </a:solidFill>
                        <a:effectLst/>
                        <a:latin typeface="+mn-lt"/>
                        <a:ea typeface="Calibri"/>
                        <a:cs typeface="Arial"/>
                      </a:endParaRPr>
                    </a:p>
                  </a:txBody>
                  <a:tcPr marL="29845" marR="69850" marT="23495"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tc>
                  <a:txBody>
                    <a:bodyPr/>
                    <a:lstStyle/>
                    <a:p>
                      <a:pPr marL="635" marR="3175">
                        <a:lnSpc>
                          <a:spcPct val="107000"/>
                        </a:lnSpc>
                        <a:spcAft>
                          <a:spcPts val="0"/>
                        </a:spcAft>
                      </a:pPr>
                      <a:r>
                        <a:rPr lang="ca-ES" sz="1800" dirty="0">
                          <a:solidFill>
                            <a:srgbClr val="000000"/>
                          </a:solidFill>
                          <a:effectLst/>
                          <a:latin typeface="+mn-lt"/>
                          <a:ea typeface="Calibri"/>
                          <a:cs typeface="Arial"/>
                        </a:rPr>
                        <a:t>«Haurà de prendre medicació a llarg termini, la qual cosa impactarà en la seva capacitat per continuar treballant com a mecànic.»</a:t>
                      </a:r>
                      <a:endParaRPr lang="es-ES" sz="3200" dirty="0">
                        <a:solidFill>
                          <a:srgbClr val="000000"/>
                        </a:solidFill>
                        <a:effectLst/>
                        <a:latin typeface="+mn-lt"/>
                        <a:ea typeface="Calibri"/>
                        <a:cs typeface="Arial"/>
                      </a:endParaRPr>
                    </a:p>
                  </a:txBody>
                  <a:tcPr marL="29845" marR="69850" marT="23495"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tc>
                  <a:txBody>
                    <a:bodyPr/>
                    <a:lstStyle/>
                    <a:p>
                      <a:pPr>
                        <a:lnSpc>
                          <a:spcPct val="99000"/>
                        </a:lnSpc>
                        <a:spcAft>
                          <a:spcPts val="10"/>
                        </a:spcAft>
                      </a:pPr>
                      <a:r>
                        <a:rPr lang="ca-ES" sz="1800">
                          <a:solidFill>
                            <a:srgbClr val="000000"/>
                          </a:solidFill>
                          <a:effectLst/>
                          <a:latin typeface="+mn-lt"/>
                          <a:ea typeface="Calibri"/>
                          <a:cs typeface="Arial"/>
                        </a:rPr>
                        <a:t>«És necessari educar i canviar les actituds de les empreses per tal que puguin oferir l'allotjament necessari perquè les persones amb discapacitat puguin dur a terme la professió que elles triïn.»</a:t>
                      </a:r>
                      <a:endParaRPr lang="es-ES" sz="3200">
                        <a:solidFill>
                          <a:srgbClr val="000000"/>
                        </a:solidFill>
                        <a:effectLst/>
                        <a:latin typeface="+mn-lt"/>
                        <a:ea typeface="Calibri"/>
                        <a:cs typeface="Arial"/>
                      </a:endParaRPr>
                    </a:p>
                  </a:txBody>
                  <a:tcPr marL="29845" marR="69850" marT="23495"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tc>
                  <a:txBody>
                    <a:bodyPr/>
                    <a:lstStyle/>
                    <a:p>
                      <a:pPr marL="635">
                        <a:lnSpc>
                          <a:spcPct val="107000"/>
                        </a:lnSpc>
                        <a:spcAft>
                          <a:spcPts val="0"/>
                        </a:spcAft>
                      </a:pPr>
                      <a:r>
                        <a:rPr lang="ca-ES" sz="1800" dirty="0">
                          <a:solidFill>
                            <a:srgbClr val="000000"/>
                          </a:solidFill>
                          <a:effectLst/>
                          <a:latin typeface="+mn-lt"/>
                          <a:ea typeface="Calibri"/>
                          <a:cs typeface="Arial"/>
                        </a:rPr>
                        <a:t>«Les actituds discriminatòries de les </a:t>
                      </a:r>
                      <a:endParaRPr lang="es-ES" sz="3200" dirty="0">
                        <a:solidFill>
                          <a:srgbClr val="000000"/>
                        </a:solidFill>
                        <a:effectLst/>
                        <a:latin typeface="+mn-lt"/>
                        <a:ea typeface="Calibri"/>
                        <a:cs typeface="Arial"/>
                      </a:endParaRPr>
                    </a:p>
                    <a:p>
                      <a:pPr marL="635" marR="10795">
                        <a:lnSpc>
                          <a:spcPct val="107000"/>
                        </a:lnSpc>
                        <a:spcAft>
                          <a:spcPts val="5"/>
                        </a:spcAft>
                      </a:pPr>
                      <a:r>
                        <a:rPr lang="ca-ES" sz="1800" dirty="0">
                          <a:solidFill>
                            <a:srgbClr val="000000"/>
                          </a:solidFill>
                          <a:effectLst/>
                          <a:latin typeface="+mn-lt"/>
                          <a:ea typeface="Calibri"/>
                          <a:cs typeface="Arial"/>
                        </a:rPr>
                        <a:t>empreses han d’estar prohibides per llei i sancionades quan es donen. Aquest home té dret a treballar en les mateixes condicions que qualsevol altre i a que es facin els </a:t>
                      </a:r>
                      <a:endParaRPr lang="es-ES" sz="3200" dirty="0">
                        <a:solidFill>
                          <a:srgbClr val="000000"/>
                        </a:solidFill>
                        <a:effectLst/>
                        <a:latin typeface="+mn-lt"/>
                        <a:ea typeface="Calibri"/>
                        <a:cs typeface="Arial"/>
                      </a:endParaRPr>
                    </a:p>
                    <a:p>
                      <a:pPr marL="635">
                        <a:lnSpc>
                          <a:spcPct val="107000"/>
                        </a:lnSpc>
                        <a:spcAft>
                          <a:spcPts val="0"/>
                        </a:spcAft>
                      </a:pPr>
                      <a:r>
                        <a:rPr lang="ca-ES" sz="1800" dirty="0">
                          <a:solidFill>
                            <a:srgbClr val="000000"/>
                          </a:solidFill>
                          <a:effectLst/>
                          <a:latin typeface="+mn-lt"/>
                          <a:ea typeface="Calibri"/>
                          <a:cs typeface="Arial"/>
                        </a:rPr>
                        <a:t>ajustos raonables al seu lloc de feina per tal que pugui fer-ho.»</a:t>
                      </a:r>
                      <a:endParaRPr lang="es-ES" sz="3200" dirty="0">
                        <a:solidFill>
                          <a:srgbClr val="000000"/>
                        </a:solidFill>
                        <a:effectLst/>
                        <a:latin typeface="+mn-lt"/>
                        <a:ea typeface="Calibri"/>
                        <a:cs typeface="Arial"/>
                      </a:endParaRPr>
                    </a:p>
                  </a:txBody>
                  <a:tcPr marL="29845" marR="69850" marT="23495"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extLst>
                  <a:ext uri="{0D108BD9-81ED-4DB2-BD59-A6C34878D82A}">
                    <a16:rowId xmlns:a16="http://schemas.microsoft.com/office/drawing/2014/main" val="1569094679"/>
                  </a:ext>
                </a:extLst>
              </a:tr>
            </a:tbl>
          </a:graphicData>
        </a:graphic>
      </p:graphicFrame>
    </p:spTree>
    <p:extLst>
      <p:ext uri="{BB962C8B-B14F-4D97-AF65-F5344CB8AC3E}">
        <p14:creationId xmlns:p14="http://schemas.microsoft.com/office/powerpoint/2010/main" val="8293741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64D3BC8-3DA3-4849-A93B-9FCA157BD9AE}"/>
              </a:ext>
            </a:extLst>
          </p:cNvPr>
          <p:cNvSpPr>
            <a:spLocks noGrp="1"/>
          </p:cNvSpPr>
          <p:nvPr>
            <p:ph type="title"/>
          </p:nvPr>
        </p:nvSpPr>
        <p:spPr>
          <a:xfrm>
            <a:off x="389639" y="506412"/>
            <a:ext cx="9792000" cy="432000"/>
          </a:xfrm>
        </p:spPr>
        <p:txBody>
          <a:bodyPr/>
          <a:lstStyle/>
          <a:p>
            <a:r>
              <a:rPr lang="es-ES" sz="2800" dirty="0" err="1"/>
              <a:t>Presentació</a:t>
            </a:r>
            <a:r>
              <a:rPr lang="es-ES" sz="2800" dirty="0"/>
              <a:t>: </a:t>
            </a:r>
            <a:r>
              <a:rPr lang="es-ES" sz="2800" dirty="0" err="1"/>
              <a:t>Els</a:t>
            </a:r>
            <a:r>
              <a:rPr lang="es-ES" sz="2800" dirty="0"/>
              <a:t> </a:t>
            </a:r>
            <a:r>
              <a:rPr lang="es-ES" sz="2800" dirty="0" err="1"/>
              <a:t>diferents</a:t>
            </a:r>
            <a:r>
              <a:rPr lang="es-ES" sz="2800" dirty="0"/>
              <a:t> </a:t>
            </a:r>
            <a:r>
              <a:rPr lang="es-ES" sz="2800" dirty="0" err="1"/>
              <a:t>models</a:t>
            </a:r>
            <a:r>
              <a:rPr lang="es-ES" sz="2800" dirty="0"/>
              <a:t> de </a:t>
            </a:r>
            <a:r>
              <a:rPr lang="es-ES" sz="2800" dirty="0" err="1"/>
              <a:t>discapacitat</a:t>
            </a:r>
            <a:r>
              <a:rPr lang="es-ES" sz="2800" dirty="0"/>
              <a:t> </a:t>
            </a:r>
            <a:r>
              <a:rPr lang="es-ES" sz="2800" i="1" dirty="0"/>
              <a:t>- 17</a:t>
            </a:r>
            <a:endParaRPr lang="en-US" sz="2800" dirty="0"/>
          </a:p>
        </p:txBody>
      </p:sp>
      <p:sp>
        <p:nvSpPr>
          <p:cNvPr id="8" name="Text Placeholder 5">
            <a:extLst>
              <a:ext uri="{FF2B5EF4-FFF2-40B4-BE49-F238E27FC236}">
                <a16:creationId xmlns:a16="http://schemas.microsoft.com/office/drawing/2014/main" id="{C2FEA967-7E7A-C842-B14E-5103502CFCAD}"/>
              </a:ext>
            </a:extLst>
          </p:cNvPr>
          <p:cNvSpPr>
            <a:spLocks noGrp="1"/>
          </p:cNvSpPr>
          <p:nvPr>
            <p:ph type="body" sz="quarter" idx="13"/>
          </p:nvPr>
        </p:nvSpPr>
        <p:spPr>
          <a:xfrm>
            <a:off x="507207" y="946614"/>
            <a:ext cx="11174400" cy="360000"/>
          </a:xfrm>
        </p:spPr>
        <p:txBody>
          <a:bodyPr/>
          <a:lstStyle/>
          <a:p>
            <a:r>
              <a:rPr lang="ca-ES" dirty="0"/>
              <a:t>Diferents models en la pràctica </a:t>
            </a:r>
            <a:r>
              <a:rPr lang="en-GB" dirty="0"/>
              <a:t>(f)</a:t>
            </a:r>
            <a:endParaRPr lang="en-US" dirty="0"/>
          </a:p>
        </p:txBody>
      </p:sp>
      <p:graphicFrame>
        <p:nvGraphicFramePr>
          <p:cNvPr id="10" name="Content Placeholder 3">
            <a:extLst>
              <a:ext uri="{FF2B5EF4-FFF2-40B4-BE49-F238E27FC236}">
                <a16:creationId xmlns:a16="http://schemas.microsoft.com/office/drawing/2014/main" id="{EB0F70B0-568A-4344-BA88-15F2975DFB36}"/>
              </a:ext>
            </a:extLst>
          </p:cNvPr>
          <p:cNvGraphicFramePr>
            <a:graphicFrameLocks noGrp="1"/>
          </p:cNvGraphicFramePr>
          <p:nvPr>
            <p:ph sz="quarter" idx="14"/>
            <p:extLst>
              <p:ext uri="{D42A27DB-BD31-4B8C-83A1-F6EECF244321}">
                <p14:modId xmlns:p14="http://schemas.microsoft.com/office/powerpoint/2010/main" val="461125266"/>
              </p:ext>
            </p:extLst>
          </p:nvPr>
        </p:nvGraphicFramePr>
        <p:xfrm>
          <a:off x="506413" y="1670326"/>
          <a:ext cx="11173791" cy="2693607"/>
        </p:xfrm>
        <a:graphic>
          <a:graphicData uri="http://schemas.openxmlformats.org/drawingml/2006/table">
            <a:tbl>
              <a:tblPr firstRow="1" firstCol="1" bandRow="1"/>
              <a:tblGrid>
                <a:gridCol w="1487729">
                  <a:extLst>
                    <a:ext uri="{9D8B030D-6E8A-4147-A177-3AD203B41FA5}">
                      <a16:colId xmlns:a16="http://schemas.microsoft.com/office/drawing/2014/main" val="2032096084"/>
                    </a:ext>
                  </a:extLst>
                </a:gridCol>
                <a:gridCol w="2254008">
                  <a:extLst>
                    <a:ext uri="{9D8B030D-6E8A-4147-A177-3AD203B41FA5}">
                      <a16:colId xmlns:a16="http://schemas.microsoft.com/office/drawing/2014/main" val="2658393654"/>
                    </a:ext>
                  </a:extLst>
                </a:gridCol>
                <a:gridCol w="2053259">
                  <a:extLst>
                    <a:ext uri="{9D8B030D-6E8A-4147-A177-3AD203B41FA5}">
                      <a16:colId xmlns:a16="http://schemas.microsoft.com/office/drawing/2014/main" val="970695764"/>
                    </a:ext>
                  </a:extLst>
                </a:gridCol>
                <a:gridCol w="2007704">
                  <a:extLst>
                    <a:ext uri="{9D8B030D-6E8A-4147-A177-3AD203B41FA5}">
                      <a16:colId xmlns:a16="http://schemas.microsoft.com/office/drawing/2014/main" val="2354570404"/>
                    </a:ext>
                  </a:extLst>
                </a:gridCol>
                <a:gridCol w="3371091">
                  <a:extLst>
                    <a:ext uri="{9D8B030D-6E8A-4147-A177-3AD203B41FA5}">
                      <a16:colId xmlns:a16="http://schemas.microsoft.com/office/drawing/2014/main" val="3094198052"/>
                    </a:ext>
                  </a:extLst>
                </a:gridCol>
              </a:tblGrid>
              <a:tr h="229870">
                <a:tc>
                  <a:txBody>
                    <a:bodyPr/>
                    <a:lstStyle/>
                    <a:p>
                      <a:pPr marR="20320" algn="ctr">
                        <a:lnSpc>
                          <a:spcPct val="107000"/>
                        </a:lnSpc>
                        <a:spcAft>
                          <a:spcPts val="0"/>
                        </a:spcAft>
                      </a:pPr>
                      <a:r>
                        <a:rPr lang="ca-ES" sz="2000" b="1" dirty="0">
                          <a:solidFill>
                            <a:srgbClr val="FFFFFF"/>
                          </a:solidFill>
                          <a:effectLst/>
                          <a:latin typeface="+mn-lt"/>
                          <a:ea typeface="Calibri"/>
                          <a:cs typeface="Arial"/>
                        </a:rPr>
                        <a:t>Situació</a:t>
                      </a:r>
                      <a:endParaRPr lang="es-ES" sz="3600" b="1" dirty="0">
                        <a:solidFill>
                          <a:srgbClr val="000000"/>
                        </a:solidFill>
                        <a:effectLst/>
                        <a:latin typeface="+mn-lt"/>
                        <a:ea typeface="Calibri"/>
                        <a:cs typeface="Arial"/>
                      </a:endParaRPr>
                    </a:p>
                  </a:txBody>
                  <a:tcPr marL="29845" marR="69850" marT="23495"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2"/>
                    </a:solidFill>
                  </a:tcPr>
                </a:tc>
                <a:tc>
                  <a:txBody>
                    <a:bodyPr/>
                    <a:lstStyle/>
                    <a:p>
                      <a:pPr marR="19685" algn="ctr">
                        <a:lnSpc>
                          <a:spcPct val="107000"/>
                        </a:lnSpc>
                        <a:spcAft>
                          <a:spcPts val="0"/>
                        </a:spcAft>
                      </a:pPr>
                      <a:r>
                        <a:rPr lang="ca-ES" sz="2000" b="1">
                          <a:solidFill>
                            <a:srgbClr val="FFFFFF"/>
                          </a:solidFill>
                          <a:effectLst/>
                          <a:latin typeface="+mn-lt"/>
                          <a:ea typeface="Calibri"/>
                          <a:cs typeface="Arial"/>
                        </a:rPr>
                        <a:t>Model benèfic</a:t>
                      </a:r>
                      <a:endParaRPr lang="es-ES" sz="3600" b="1">
                        <a:solidFill>
                          <a:srgbClr val="000000"/>
                        </a:solidFill>
                        <a:effectLst/>
                        <a:latin typeface="+mn-lt"/>
                        <a:ea typeface="Calibri"/>
                        <a:cs typeface="Arial"/>
                      </a:endParaRPr>
                    </a:p>
                  </a:txBody>
                  <a:tcPr marL="29845" marR="69850" marT="23495"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2"/>
                    </a:solidFill>
                  </a:tcPr>
                </a:tc>
                <a:tc>
                  <a:txBody>
                    <a:bodyPr/>
                    <a:lstStyle/>
                    <a:p>
                      <a:pPr marR="22860" algn="ctr">
                        <a:lnSpc>
                          <a:spcPct val="107000"/>
                        </a:lnSpc>
                        <a:spcAft>
                          <a:spcPts val="0"/>
                        </a:spcAft>
                      </a:pPr>
                      <a:r>
                        <a:rPr lang="ca-ES" sz="2000" b="1">
                          <a:solidFill>
                            <a:srgbClr val="FFFFFF"/>
                          </a:solidFill>
                          <a:effectLst/>
                          <a:latin typeface="+mn-lt"/>
                          <a:ea typeface="Calibri"/>
                          <a:cs typeface="Arial"/>
                        </a:rPr>
                        <a:t>Model mèdic</a:t>
                      </a:r>
                      <a:endParaRPr lang="es-ES" sz="3600" b="1">
                        <a:solidFill>
                          <a:srgbClr val="000000"/>
                        </a:solidFill>
                        <a:effectLst/>
                        <a:latin typeface="+mn-lt"/>
                        <a:ea typeface="Calibri"/>
                        <a:cs typeface="Arial"/>
                      </a:endParaRPr>
                    </a:p>
                  </a:txBody>
                  <a:tcPr marL="29845" marR="69850" marT="23495"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2"/>
                    </a:solidFill>
                  </a:tcPr>
                </a:tc>
                <a:tc>
                  <a:txBody>
                    <a:bodyPr/>
                    <a:lstStyle/>
                    <a:p>
                      <a:pPr marR="21590" algn="ctr">
                        <a:lnSpc>
                          <a:spcPct val="107000"/>
                        </a:lnSpc>
                        <a:spcAft>
                          <a:spcPts val="0"/>
                        </a:spcAft>
                      </a:pPr>
                      <a:r>
                        <a:rPr lang="ca-ES" sz="2000" b="1" dirty="0">
                          <a:solidFill>
                            <a:srgbClr val="FFFFFF"/>
                          </a:solidFill>
                          <a:effectLst/>
                          <a:latin typeface="+mn-lt"/>
                          <a:ea typeface="Calibri"/>
                          <a:cs typeface="Arial"/>
                        </a:rPr>
                        <a:t>Model social</a:t>
                      </a:r>
                      <a:endParaRPr lang="es-ES" sz="3600" b="1" dirty="0">
                        <a:solidFill>
                          <a:srgbClr val="000000"/>
                        </a:solidFill>
                        <a:effectLst/>
                        <a:latin typeface="+mn-lt"/>
                        <a:ea typeface="Calibri"/>
                        <a:cs typeface="Arial"/>
                      </a:endParaRPr>
                    </a:p>
                  </a:txBody>
                  <a:tcPr marL="29845" marR="69850" marT="23495"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2"/>
                    </a:solidFill>
                  </a:tcPr>
                </a:tc>
                <a:tc>
                  <a:txBody>
                    <a:bodyPr/>
                    <a:lstStyle/>
                    <a:p>
                      <a:pPr marR="21590" algn="ctr">
                        <a:lnSpc>
                          <a:spcPct val="107000"/>
                        </a:lnSpc>
                        <a:spcAft>
                          <a:spcPts val="0"/>
                        </a:spcAft>
                      </a:pPr>
                      <a:r>
                        <a:rPr lang="ca-ES" sz="2000" b="1" dirty="0">
                          <a:solidFill>
                            <a:srgbClr val="FFFFFF"/>
                          </a:solidFill>
                          <a:effectLst/>
                          <a:latin typeface="+mn-lt"/>
                          <a:ea typeface="Calibri"/>
                          <a:cs typeface="Arial"/>
                        </a:rPr>
                        <a:t>Model basat en els drets</a:t>
                      </a:r>
                      <a:endParaRPr lang="es-ES" sz="3600" b="1" dirty="0">
                        <a:solidFill>
                          <a:srgbClr val="000000"/>
                        </a:solidFill>
                        <a:effectLst/>
                        <a:latin typeface="+mn-lt"/>
                        <a:ea typeface="Calibri"/>
                        <a:cs typeface="Arial"/>
                      </a:endParaRPr>
                    </a:p>
                  </a:txBody>
                  <a:tcPr marL="29845" marR="69850" marT="23495"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2"/>
                    </a:solidFill>
                  </a:tcPr>
                </a:tc>
                <a:extLst>
                  <a:ext uri="{0D108BD9-81ED-4DB2-BD59-A6C34878D82A}">
                    <a16:rowId xmlns:a16="http://schemas.microsoft.com/office/drawing/2014/main" val="4232277736"/>
                  </a:ext>
                </a:extLst>
              </a:tr>
              <a:tr h="1229995">
                <a:tc>
                  <a:txBody>
                    <a:bodyPr/>
                    <a:lstStyle/>
                    <a:p>
                      <a:pPr>
                        <a:lnSpc>
                          <a:spcPct val="107000"/>
                        </a:lnSpc>
                        <a:spcAft>
                          <a:spcPts val="0"/>
                        </a:spcAft>
                      </a:pPr>
                      <a:r>
                        <a:rPr lang="ca-ES" sz="1800">
                          <a:solidFill>
                            <a:srgbClr val="000000"/>
                          </a:solidFill>
                          <a:effectLst/>
                          <a:latin typeface="+mn-lt"/>
                          <a:ea typeface="Calibri"/>
                          <a:cs typeface="Arial"/>
                        </a:rPr>
                        <a:t>Dona amb una discapacitat visual </a:t>
                      </a:r>
                      <a:endParaRPr lang="es-ES" sz="3200">
                        <a:solidFill>
                          <a:srgbClr val="000000"/>
                        </a:solidFill>
                        <a:effectLst/>
                        <a:latin typeface="+mn-lt"/>
                        <a:ea typeface="Calibri"/>
                        <a:cs typeface="Arial"/>
                      </a:endParaRPr>
                    </a:p>
                  </a:txBody>
                  <a:tcPr marL="29845" marR="69850" marT="23495"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tc>
                  <a:txBody>
                    <a:bodyPr/>
                    <a:lstStyle/>
                    <a:p>
                      <a:pPr marR="6985">
                        <a:lnSpc>
                          <a:spcPct val="107000"/>
                        </a:lnSpc>
                        <a:spcAft>
                          <a:spcPts val="0"/>
                        </a:spcAft>
                      </a:pPr>
                      <a:r>
                        <a:rPr lang="ca-ES" sz="1800">
                          <a:solidFill>
                            <a:srgbClr val="000000"/>
                          </a:solidFill>
                          <a:effectLst/>
                          <a:latin typeface="+mn-lt"/>
                          <a:ea typeface="Calibri"/>
                          <a:cs typeface="Arial"/>
                        </a:rPr>
                        <a:t>«Què trist! No pot fer res ni anar enlloc sense els seus pares. Són molt valents de cuidar-se’n.» </a:t>
                      </a:r>
                      <a:endParaRPr lang="es-ES" sz="3200">
                        <a:solidFill>
                          <a:srgbClr val="000000"/>
                        </a:solidFill>
                        <a:effectLst/>
                        <a:latin typeface="+mn-lt"/>
                        <a:ea typeface="Calibri"/>
                        <a:cs typeface="Arial"/>
                      </a:endParaRPr>
                    </a:p>
                  </a:txBody>
                  <a:tcPr marL="29845" marR="69850" marT="23495"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tc>
                  <a:txBody>
                    <a:bodyPr/>
                    <a:lstStyle/>
                    <a:p>
                      <a:pPr marL="635" marR="17145">
                        <a:lnSpc>
                          <a:spcPct val="107000"/>
                        </a:lnSpc>
                        <a:spcAft>
                          <a:spcPts val="0"/>
                        </a:spcAft>
                      </a:pPr>
                      <a:r>
                        <a:rPr lang="ca-ES" sz="1800">
                          <a:solidFill>
                            <a:srgbClr val="000000"/>
                          </a:solidFill>
                          <a:effectLst/>
                          <a:latin typeface="+mn-lt"/>
                          <a:ea typeface="Calibri"/>
                          <a:cs typeface="Arial"/>
                        </a:rPr>
                        <a:t>«Segur que existeix alguna cirurgia per corregir-li la visió.» </a:t>
                      </a:r>
                      <a:endParaRPr lang="es-ES" sz="3200">
                        <a:solidFill>
                          <a:srgbClr val="000000"/>
                        </a:solidFill>
                        <a:effectLst/>
                        <a:latin typeface="+mn-lt"/>
                        <a:ea typeface="Calibri"/>
                        <a:cs typeface="Arial"/>
                      </a:endParaRPr>
                    </a:p>
                  </a:txBody>
                  <a:tcPr marL="29845" marR="69850" marT="23495"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tc>
                  <a:txBody>
                    <a:bodyPr/>
                    <a:lstStyle/>
                    <a:p>
                      <a:pPr>
                        <a:lnSpc>
                          <a:spcPct val="107000"/>
                        </a:lnSpc>
                        <a:spcAft>
                          <a:spcPts val="0"/>
                        </a:spcAft>
                      </a:pPr>
                      <a:r>
                        <a:rPr lang="ca-ES" sz="1800">
                          <a:solidFill>
                            <a:srgbClr val="000000"/>
                          </a:solidFill>
                          <a:effectLst/>
                          <a:latin typeface="+mn-lt"/>
                          <a:ea typeface="Calibri"/>
                          <a:cs typeface="Arial"/>
                        </a:rPr>
                        <a:t>«Hauria de tenir accés a enregistraments d’àudio de textos complets de llibres publicats, llibres en braille i serveis amb animals.» </a:t>
                      </a:r>
                      <a:endParaRPr lang="es-ES" sz="3200">
                        <a:solidFill>
                          <a:srgbClr val="000000"/>
                        </a:solidFill>
                        <a:effectLst/>
                        <a:latin typeface="+mn-lt"/>
                        <a:ea typeface="Calibri"/>
                        <a:cs typeface="Arial"/>
                      </a:endParaRPr>
                    </a:p>
                  </a:txBody>
                  <a:tcPr marL="29845" marR="69850" marT="23495"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tc>
                  <a:txBody>
                    <a:bodyPr/>
                    <a:lstStyle/>
                    <a:p>
                      <a:pPr marL="635">
                        <a:lnSpc>
                          <a:spcPct val="107000"/>
                        </a:lnSpc>
                        <a:spcAft>
                          <a:spcPts val="0"/>
                        </a:spcAft>
                      </a:pPr>
                      <a:r>
                        <a:rPr lang="ca-ES" sz="1800" dirty="0">
                          <a:solidFill>
                            <a:srgbClr val="000000"/>
                          </a:solidFill>
                          <a:effectLst/>
                          <a:latin typeface="+mn-lt"/>
                          <a:ea typeface="Calibri"/>
                          <a:cs typeface="Arial"/>
                        </a:rPr>
                        <a:t>«Té dret a participar plenament en la societat, com qualsevol altra persona, i dret també a que es facin els ajustos necessaris perquè pugui fer-ho.» </a:t>
                      </a:r>
                      <a:endParaRPr lang="es-ES" sz="3200" dirty="0">
                        <a:solidFill>
                          <a:srgbClr val="000000"/>
                        </a:solidFill>
                        <a:effectLst/>
                        <a:latin typeface="+mn-lt"/>
                        <a:ea typeface="Calibri"/>
                        <a:cs typeface="Arial"/>
                      </a:endParaRPr>
                    </a:p>
                  </a:txBody>
                  <a:tcPr marL="29845" marR="69850" marT="23495"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extLst>
                  <a:ext uri="{0D108BD9-81ED-4DB2-BD59-A6C34878D82A}">
                    <a16:rowId xmlns:a16="http://schemas.microsoft.com/office/drawing/2014/main" val="1569094679"/>
                  </a:ext>
                </a:extLst>
              </a:tr>
            </a:tbl>
          </a:graphicData>
        </a:graphic>
      </p:graphicFrame>
    </p:spTree>
    <p:extLst>
      <p:ext uri="{BB962C8B-B14F-4D97-AF65-F5344CB8AC3E}">
        <p14:creationId xmlns:p14="http://schemas.microsoft.com/office/powerpoint/2010/main" val="9845923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64D3BC8-3DA3-4849-A93B-9FCA157BD9AE}"/>
              </a:ext>
            </a:extLst>
          </p:cNvPr>
          <p:cNvSpPr>
            <a:spLocks noGrp="1"/>
          </p:cNvSpPr>
          <p:nvPr>
            <p:ph type="title"/>
          </p:nvPr>
        </p:nvSpPr>
        <p:spPr>
          <a:xfrm>
            <a:off x="389639" y="506412"/>
            <a:ext cx="9792000" cy="432000"/>
          </a:xfrm>
        </p:spPr>
        <p:txBody>
          <a:bodyPr/>
          <a:lstStyle/>
          <a:p>
            <a:r>
              <a:rPr lang="es-ES" sz="2800" dirty="0" err="1"/>
              <a:t>Presentació</a:t>
            </a:r>
            <a:r>
              <a:rPr lang="es-ES" sz="2800" dirty="0"/>
              <a:t>: </a:t>
            </a:r>
            <a:r>
              <a:rPr lang="es-ES" sz="2800" dirty="0" err="1"/>
              <a:t>Els</a:t>
            </a:r>
            <a:r>
              <a:rPr lang="es-ES" sz="2800" dirty="0"/>
              <a:t> </a:t>
            </a:r>
            <a:r>
              <a:rPr lang="es-ES" sz="2800" dirty="0" err="1"/>
              <a:t>diferents</a:t>
            </a:r>
            <a:r>
              <a:rPr lang="es-ES" sz="2800" dirty="0"/>
              <a:t> </a:t>
            </a:r>
            <a:r>
              <a:rPr lang="es-ES" sz="2800" dirty="0" err="1"/>
              <a:t>models</a:t>
            </a:r>
            <a:r>
              <a:rPr lang="es-ES" sz="2800" dirty="0"/>
              <a:t> de </a:t>
            </a:r>
            <a:r>
              <a:rPr lang="es-ES" sz="2800" dirty="0" err="1"/>
              <a:t>discapacitat</a:t>
            </a:r>
            <a:r>
              <a:rPr lang="es-ES" sz="2800" dirty="0"/>
              <a:t> </a:t>
            </a:r>
            <a:r>
              <a:rPr lang="es-ES" sz="2800" i="1" dirty="0"/>
              <a:t>- 18</a:t>
            </a:r>
            <a:endParaRPr lang="en-US" sz="2800" dirty="0"/>
          </a:p>
        </p:txBody>
      </p:sp>
      <p:sp>
        <p:nvSpPr>
          <p:cNvPr id="8" name="Text Placeholder 5">
            <a:extLst>
              <a:ext uri="{FF2B5EF4-FFF2-40B4-BE49-F238E27FC236}">
                <a16:creationId xmlns:a16="http://schemas.microsoft.com/office/drawing/2014/main" id="{C2FEA967-7E7A-C842-B14E-5103502CFCAD}"/>
              </a:ext>
            </a:extLst>
          </p:cNvPr>
          <p:cNvSpPr>
            <a:spLocks noGrp="1"/>
          </p:cNvSpPr>
          <p:nvPr>
            <p:ph type="body" sz="quarter" idx="13"/>
          </p:nvPr>
        </p:nvSpPr>
        <p:spPr>
          <a:xfrm>
            <a:off x="507207" y="946614"/>
            <a:ext cx="11174400" cy="360000"/>
          </a:xfrm>
        </p:spPr>
        <p:txBody>
          <a:bodyPr/>
          <a:lstStyle/>
          <a:p>
            <a:r>
              <a:rPr lang="ca-ES" dirty="0"/>
              <a:t>Diferents models en la pràctica </a:t>
            </a:r>
            <a:r>
              <a:rPr lang="en-GB" dirty="0"/>
              <a:t>(g)</a:t>
            </a:r>
            <a:endParaRPr lang="en-US" dirty="0"/>
          </a:p>
        </p:txBody>
      </p:sp>
      <p:graphicFrame>
        <p:nvGraphicFramePr>
          <p:cNvPr id="10" name="Content Placeholder 3">
            <a:extLst>
              <a:ext uri="{FF2B5EF4-FFF2-40B4-BE49-F238E27FC236}">
                <a16:creationId xmlns:a16="http://schemas.microsoft.com/office/drawing/2014/main" id="{EB0F70B0-568A-4344-BA88-15F2975DFB36}"/>
              </a:ext>
            </a:extLst>
          </p:cNvPr>
          <p:cNvGraphicFramePr>
            <a:graphicFrameLocks noGrp="1"/>
          </p:cNvGraphicFramePr>
          <p:nvPr>
            <p:ph sz="quarter" idx="14"/>
            <p:extLst>
              <p:ext uri="{D42A27DB-BD31-4B8C-83A1-F6EECF244321}">
                <p14:modId xmlns:p14="http://schemas.microsoft.com/office/powerpoint/2010/main" val="251984988"/>
              </p:ext>
            </p:extLst>
          </p:nvPr>
        </p:nvGraphicFramePr>
        <p:xfrm>
          <a:off x="616226" y="1670326"/>
          <a:ext cx="11004344" cy="2721102"/>
        </p:xfrm>
        <a:graphic>
          <a:graphicData uri="http://schemas.openxmlformats.org/drawingml/2006/table">
            <a:tbl>
              <a:tblPr firstRow="1" firstCol="1" bandRow="1"/>
              <a:tblGrid>
                <a:gridCol w="1530626">
                  <a:extLst>
                    <a:ext uri="{9D8B030D-6E8A-4147-A177-3AD203B41FA5}">
                      <a16:colId xmlns:a16="http://schemas.microsoft.com/office/drawing/2014/main" val="2032096084"/>
                    </a:ext>
                  </a:extLst>
                </a:gridCol>
                <a:gridCol w="2206487">
                  <a:extLst>
                    <a:ext uri="{9D8B030D-6E8A-4147-A177-3AD203B41FA5}">
                      <a16:colId xmlns:a16="http://schemas.microsoft.com/office/drawing/2014/main" val="2658393654"/>
                    </a:ext>
                  </a:extLst>
                </a:gridCol>
                <a:gridCol w="2067340">
                  <a:extLst>
                    <a:ext uri="{9D8B030D-6E8A-4147-A177-3AD203B41FA5}">
                      <a16:colId xmlns:a16="http://schemas.microsoft.com/office/drawing/2014/main" val="970695764"/>
                    </a:ext>
                  </a:extLst>
                </a:gridCol>
                <a:gridCol w="2226365">
                  <a:extLst>
                    <a:ext uri="{9D8B030D-6E8A-4147-A177-3AD203B41FA5}">
                      <a16:colId xmlns:a16="http://schemas.microsoft.com/office/drawing/2014/main" val="2354570404"/>
                    </a:ext>
                  </a:extLst>
                </a:gridCol>
                <a:gridCol w="2973526">
                  <a:extLst>
                    <a:ext uri="{9D8B030D-6E8A-4147-A177-3AD203B41FA5}">
                      <a16:colId xmlns:a16="http://schemas.microsoft.com/office/drawing/2014/main" val="3094198052"/>
                    </a:ext>
                  </a:extLst>
                </a:gridCol>
              </a:tblGrid>
              <a:tr h="229870">
                <a:tc>
                  <a:txBody>
                    <a:bodyPr/>
                    <a:lstStyle/>
                    <a:p>
                      <a:pPr marR="20320" algn="ctr">
                        <a:lnSpc>
                          <a:spcPct val="107000"/>
                        </a:lnSpc>
                        <a:spcAft>
                          <a:spcPts val="0"/>
                        </a:spcAft>
                      </a:pPr>
                      <a:r>
                        <a:rPr lang="ca-ES" sz="2000" b="1" dirty="0">
                          <a:solidFill>
                            <a:srgbClr val="FFFFFF"/>
                          </a:solidFill>
                          <a:effectLst/>
                          <a:latin typeface="+mn-lt"/>
                          <a:ea typeface="Calibri"/>
                          <a:cs typeface="Arial"/>
                        </a:rPr>
                        <a:t>Situació</a:t>
                      </a:r>
                      <a:endParaRPr lang="es-ES" sz="3600" b="1" dirty="0">
                        <a:solidFill>
                          <a:srgbClr val="000000"/>
                        </a:solidFill>
                        <a:effectLst/>
                        <a:latin typeface="+mn-lt"/>
                        <a:ea typeface="Calibri"/>
                        <a:cs typeface="Arial"/>
                      </a:endParaRPr>
                    </a:p>
                  </a:txBody>
                  <a:tcPr marL="29845" marR="69850" marT="23495"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2"/>
                    </a:solidFill>
                  </a:tcPr>
                </a:tc>
                <a:tc>
                  <a:txBody>
                    <a:bodyPr/>
                    <a:lstStyle/>
                    <a:p>
                      <a:pPr marR="19685" algn="ctr">
                        <a:lnSpc>
                          <a:spcPct val="107000"/>
                        </a:lnSpc>
                        <a:spcAft>
                          <a:spcPts val="0"/>
                        </a:spcAft>
                      </a:pPr>
                      <a:r>
                        <a:rPr lang="ca-ES" sz="2000" b="1">
                          <a:solidFill>
                            <a:srgbClr val="FFFFFF"/>
                          </a:solidFill>
                          <a:effectLst/>
                          <a:latin typeface="+mn-lt"/>
                          <a:ea typeface="Calibri"/>
                          <a:cs typeface="Arial"/>
                        </a:rPr>
                        <a:t>Model benèfic</a:t>
                      </a:r>
                      <a:endParaRPr lang="es-ES" sz="3600" b="1">
                        <a:solidFill>
                          <a:srgbClr val="000000"/>
                        </a:solidFill>
                        <a:effectLst/>
                        <a:latin typeface="+mn-lt"/>
                        <a:ea typeface="Calibri"/>
                        <a:cs typeface="Arial"/>
                      </a:endParaRPr>
                    </a:p>
                  </a:txBody>
                  <a:tcPr marL="29845" marR="69850" marT="23495"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2"/>
                    </a:solidFill>
                  </a:tcPr>
                </a:tc>
                <a:tc>
                  <a:txBody>
                    <a:bodyPr/>
                    <a:lstStyle/>
                    <a:p>
                      <a:pPr marR="22860" algn="ctr">
                        <a:lnSpc>
                          <a:spcPct val="107000"/>
                        </a:lnSpc>
                        <a:spcAft>
                          <a:spcPts val="0"/>
                        </a:spcAft>
                      </a:pPr>
                      <a:r>
                        <a:rPr lang="ca-ES" sz="2000" b="1">
                          <a:solidFill>
                            <a:srgbClr val="FFFFFF"/>
                          </a:solidFill>
                          <a:effectLst/>
                          <a:latin typeface="+mn-lt"/>
                          <a:ea typeface="Calibri"/>
                          <a:cs typeface="Arial"/>
                        </a:rPr>
                        <a:t>Model mèdic</a:t>
                      </a:r>
                      <a:endParaRPr lang="es-ES" sz="3600" b="1">
                        <a:solidFill>
                          <a:srgbClr val="000000"/>
                        </a:solidFill>
                        <a:effectLst/>
                        <a:latin typeface="+mn-lt"/>
                        <a:ea typeface="Calibri"/>
                        <a:cs typeface="Arial"/>
                      </a:endParaRPr>
                    </a:p>
                  </a:txBody>
                  <a:tcPr marL="29845" marR="69850" marT="23495"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2"/>
                    </a:solidFill>
                  </a:tcPr>
                </a:tc>
                <a:tc>
                  <a:txBody>
                    <a:bodyPr/>
                    <a:lstStyle/>
                    <a:p>
                      <a:pPr marR="21590" algn="ctr">
                        <a:lnSpc>
                          <a:spcPct val="107000"/>
                        </a:lnSpc>
                        <a:spcAft>
                          <a:spcPts val="0"/>
                        </a:spcAft>
                      </a:pPr>
                      <a:r>
                        <a:rPr lang="ca-ES" sz="2000" b="1">
                          <a:solidFill>
                            <a:srgbClr val="FFFFFF"/>
                          </a:solidFill>
                          <a:effectLst/>
                          <a:latin typeface="+mn-lt"/>
                          <a:ea typeface="Calibri"/>
                          <a:cs typeface="Arial"/>
                        </a:rPr>
                        <a:t>Model social</a:t>
                      </a:r>
                      <a:endParaRPr lang="es-ES" sz="3600" b="1">
                        <a:solidFill>
                          <a:srgbClr val="000000"/>
                        </a:solidFill>
                        <a:effectLst/>
                        <a:latin typeface="+mn-lt"/>
                        <a:ea typeface="Calibri"/>
                        <a:cs typeface="Arial"/>
                      </a:endParaRPr>
                    </a:p>
                  </a:txBody>
                  <a:tcPr marL="29845" marR="69850" marT="23495"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2"/>
                    </a:solidFill>
                  </a:tcPr>
                </a:tc>
                <a:tc>
                  <a:txBody>
                    <a:bodyPr/>
                    <a:lstStyle/>
                    <a:p>
                      <a:pPr marR="21590" algn="ctr">
                        <a:lnSpc>
                          <a:spcPct val="107000"/>
                        </a:lnSpc>
                        <a:spcAft>
                          <a:spcPts val="0"/>
                        </a:spcAft>
                      </a:pPr>
                      <a:r>
                        <a:rPr lang="ca-ES" sz="2000" b="1" dirty="0">
                          <a:solidFill>
                            <a:srgbClr val="FFFFFF"/>
                          </a:solidFill>
                          <a:effectLst/>
                          <a:latin typeface="+mn-lt"/>
                          <a:ea typeface="Calibri"/>
                          <a:cs typeface="Arial"/>
                        </a:rPr>
                        <a:t>Model basat en els drets</a:t>
                      </a:r>
                      <a:endParaRPr lang="es-ES" sz="3600" b="1" dirty="0">
                        <a:solidFill>
                          <a:srgbClr val="000000"/>
                        </a:solidFill>
                        <a:effectLst/>
                        <a:latin typeface="+mn-lt"/>
                        <a:ea typeface="Calibri"/>
                        <a:cs typeface="Arial"/>
                      </a:endParaRPr>
                    </a:p>
                  </a:txBody>
                  <a:tcPr marL="29845" marR="69850" marT="23495"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2"/>
                    </a:solidFill>
                  </a:tcPr>
                </a:tc>
                <a:extLst>
                  <a:ext uri="{0D108BD9-81ED-4DB2-BD59-A6C34878D82A}">
                    <a16:rowId xmlns:a16="http://schemas.microsoft.com/office/drawing/2014/main" val="4232277736"/>
                  </a:ext>
                </a:extLst>
              </a:tr>
              <a:tr h="1229995">
                <a:tc>
                  <a:txBody>
                    <a:bodyPr/>
                    <a:lstStyle/>
                    <a:p>
                      <a:pPr marR="635">
                        <a:lnSpc>
                          <a:spcPct val="107000"/>
                        </a:lnSpc>
                        <a:spcAft>
                          <a:spcPts val="0"/>
                        </a:spcAft>
                      </a:pPr>
                      <a:r>
                        <a:rPr lang="ca-ES" sz="1800">
                          <a:solidFill>
                            <a:srgbClr val="000000"/>
                          </a:solidFill>
                          <a:effectLst/>
                          <a:latin typeface="+mn-lt"/>
                          <a:ea typeface="Calibri"/>
                          <a:cs typeface="Arial"/>
                        </a:rPr>
                        <a:t>Home de 46 anys diagnosticat en les fases inicials d’una demència precoç  </a:t>
                      </a:r>
                      <a:endParaRPr lang="es-ES" sz="3200">
                        <a:solidFill>
                          <a:srgbClr val="000000"/>
                        </a:solidFill>
                        <a:effectLst/>
                        <a:latin typeface="+mn-lt"/>
                        <a:ea typeface="Calibri"/>
                        <a:cs typeface="Arial"/>
                      </a:endParaRPr>
                    </a:p>
                  </a:txBody>
                  <a:tcPr marL="29845" marR="69850" marT="23495"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tc>
                  <a:txBody>
                    <a:bodyPr/>
                    <a:lstStyle/>
                    <a:p>
                      <a:pPr marR="21590">
                        <a:lnSpc>
                          <a:spcPct val="107000"/>
                        </a:lnSpc>
                        <a:spcAft>
                          <a:spcPts val="0"/>
                        </a:spcAft>
                      </a:pPr>
                      <a:r>
                        <a:rPr lang="ca-ES" sz="1800">
                          <a:solidFill>
                            <a:srgbClr val="000000"/>
                          </a:solidFill>
                          <a:effectLst/>
                          <a:latin typeface="+mn-lt"/>
                          <a:ea typeface="Calibri"/>
                          <a:cs typeface="Arial"/>
                        </a:rPr>
                        <a:t>«Què tràgic! Haurà de deixar de treballar i posar ordre en els seus assumptes del final de vida i, d’aquí a poc, altres persones n’hauran de tenir cura.» </a:t>
                      </a:r>
                      <a:endParaRPr lang="es-ES" sz="3200">
                        <a:solidFill>
                          <a:srgbClr val="000000"/>
                        </a:solidFill>
                        <a:effectLst/>
                        <a:latin typeface="+mn-lt"/>
                        <a:ea typeface="Calibri"/>
                        <a:cs typeface="Arial"/>
                      </a:endParaRPr>
                    </a:p>
                  </a:txBody>
                  <a:tcPr marL="29845" marR="69850" marT="23495"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tc>
                  <a:txBody>
                    <a:bodyPr/>
                    <a:lstStyle/>
                    <a:p>
                      <a:pPr marL="635">
                        <a:lnSpc>
                          <a:spcPct val="107000"/>
                        </a:lnSpc>
                        <a:spcAft>
                          <a:spcPts val="0"/>
                        </a:spcAft>
                      </a:pPr>
                      <a:r>
                        <a:rPr lang="ca-ES" sz="1800" dirty="0">
                          <a:solidFill>
                            <a:srgbClr val="000000"/>
                          </a:solidFill>
                          <a:effectLst/>
                          <a:latin typeface="+mn-lt"/>
                          <a:ea typeface="Calibri"/>
                          <a:cs typeface="Arial"/>
                        </a:rPr>
                        <a:t>«No hi ha cura, però podem tractar aquests comportaments modificats amb medicació.» </a:t>
                      </a:r>
                      <a:endParaRPr lang="es-ES" sz="3200" dirty="0">
                        <a:solidFill>
                          <a:srgbClr val="000000"/>
                        </a:solidFill>
                        <a:effectLst/>
                        <a:latin typeface="+mn-lt"/>
                        <a:ea typeface="Calibri"/>
                        <a:cs typeface="Arial"/>
                      </a:endParaRPr>
                    </a:p>
                  </a:txBody>
                  <a:tcPr marL="29845" marR="69850" marT="23495"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tc>
                  <a:txBody>
                    <a:bodyPr/>
                    <a:lstStyle/>
                    <a:p>
                      <a:pPr marR="4445">
                        <a:lnSpc>
                          <a:spcPct val="107000"/>
                        </a:lnSpc>
                        <a:spcAft>
                          <a:spcPts val="0"/>
                        </a:spcAft>
                      </a:pPr>
                      <a:r>
                        <a:rPr lang="ca-ES" sz="1800">
                          <a:solidFill>
                            <a:srgbClr val="000000"/>
                          </a:solidFill>
                          <a:effectLst/>
                          <a:latin typeface="+mn-lt"/>
                          <a:ea typeface="Calibri"/>
                          <a:cs typeface="Arial"/>
                        </a:rPr>
                        <a:t>«A la feina podrien posar-li algú de reforç, a més de modificar el seu entorn i ajustar les seves funcions.» </a:t>
                      </a:r>
                      <a:endParaRPr lang="es-ES" sz="3200">
                        <a:solidFill>
                          <a:srgbClr val="000000"/>
                        </a:solidFill>
                        <a:effectLst/>
                        <a:latin typeface="+mn-lt"/>
                        <a:ea typeface="Calibri"/>
                        <a:cs typeface="Arial"/>
                      </a:endParaRPr>
                    </a:p>
                  </a:txBody>
                  <a:tcPr marL="29845" marR="69850" marT="23495"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tc>
                  <a:txBody>
                    <a:bodyPr/>
                    <a:lstStyle/>
                    <a:p>
                      <a:pPr marL="635">
                        <a:lnSpc>
                          <a:spcPct val="107000"/>
                        </a:lnSpc>
                        <a:spcAft>
                          <a:spcPts val="0"/>
                        </a:spcAft>
                      </a:pPr>
                      <a:r>
                        <a:rPr lang="ca-ES" sz="1800" dirty="0">
                          <a:solidFill>
                            <a:srgbClr val="000000"/>
                          </a:solidFill>
                          <a:effectLst/>
                          <a:latin typeface="+mn-lt"/>
                          <a:ea typeface="Calibri"/>
                          <a:cs typeface="Arial"/>
                        </a:rPr>
                        <a:t>«Aquest home té dret a continuar treballant i a que es facin adaptacions raonables al seu lloc de feina.» </a:t>
                      </a:r>
                      <a:endParaRPr lang="es-ES" sz="3200" dirty="0">
                        <a:solidFill>
                          <a:srgbClr val="000000"/>
                        </a:solidFill>
                        <a:effectLst/>
                        <a:latin typeface="+mn-lt"/>
                        <a:ea typeface="Calibri"/>
                        <a:cs typeface="Arial"/>
                      </a:endParaRPr>
                    </a:p>
                  </a:txBody>
                  <a:tcPr marL="29845" marR="69850" marT="23495"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extLst>
                  <a:ext uri="{0D108BD9-81ED-4DB2-BD59-A6C34878D82A}">
                    <a16:rowId xmlns:a16="http://schemas.microsoft.com/office/drawing/2014/main" val="1569094679"/>
                  </a:ext>
                </a:extLst>
              </a:tr>
            </a:tbl>
          </a:graphicData>
        </a:graphic>
      </p:graphicFrame>
    </p:spTree>
    <p:extLst>
      <p:ext uri="{BB962C8B-B14F-4D97-AF65-F5344CB8AC3E}">
        <p14:creationId xmlns:p14="http://schemas.microsoft.com/office/powerpoint/2010/main" val="8618369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E3695F9-4B97-3149-BF55-EFBED941E817}"/>
              </a:ext>
            </a:extLst>
          </p:cNvPr>
          <p:cNvSpPr>
            <a:spLocks noGrp="1"/>
          </p:cNvSpPr>
          <p:nvPr>
            <p:ph sz="quarter" idx="17"/>
          </p:nvPr>
        </p:nvSpPr>
        <p:spPr>
          <a:xfrm>
            <a:off x="726830" y="1179000"/>
            <a:ext cx="5439507" cy="4940446"/>
          </a:xfrm>
        </p:spPr>
        <p:txBody>
          <a:bodyPr/>
          <a:lstStyle/>
          <a:p>
            <a:pPr marL="342900" marR="60325" lvl="0" indent="-342900">
              <a:spcAft>
                <a:spcPts val="600"/>
              </a:spcAft>
              <a:buFont typeface="Symbol" panose="05050102010706020507" pitchFamily="18" charset="2"/>
              <a:buChar char=""/>
              <a:tabLst>
                <a:tab pos="360045" algn="l"/>
              </a:tabLst>
            </a:pPr>
            <a:r>
              <a:rPr lang="es-ES" sz="2000" dirty="0" err="1">
                <a:solidFill>
                  <a:prstClr val="black"/>
                </a:solidFill>
              </a:rPr>
              <a:t>Malgrat</a:t>
            </a:r>
            <a:r>
              <a:rPr lang="es-ES" sz="2000" dirty="0">
                <a:solidFill>
                  <a:prstClr val="black"/>
                </a:solidFill>
              </a:rPr>
              <a:t> que la DUDH i </a:t>
            </a:r>
            <a:r>
              <a:rPr lang="es-ES" sz="2000" dirty="0" err="1">
                <a:solidFill>
                  <a:prstClr val="black"/>
                </a:solidFill>
              </a:rPr>
              <a:t>altres</a:t>
            </a:r>
            <a:r>
              <a:rPr lang="es-ES" sz="2000" dirty="0">
                <a:solidFill>
                  <a:prstClr val="black"/>
                </a:solidFill>
              </a:rPr>
              <a:t> </a:t>
            </a:r>
            <a:r>
              <a:rPr lang="es-ES" sz="2000" dirty="0" err="1">
                <a:solidFill>
                  <a:prstClr val="black"/>
                </a:solidFill>
              </a:rPr>
              <a:t>tractats</a:t>
            </a:r>
            <a:r>
              <a:rPr lang="es-ES" sz="2000" dirty="0">
                <a:solidFill>
                  <a:prstClr val="black"/>
                </a:solidFill>
              </a:rPr>
              <a:t> miren de </a:t>
            </a:r>
            <a:r>
              <a:rPr lang="es-ES" sz="2000" dirty="0" err="1">
                <a:solidFill>
                  <a:prstClr val="black"/>
                </a:solidFill>
              </a:rPr>
              <a:t>protegir</a:t>
            </a:r>
            <a:r>
              <a:rPr lang="es-ES" sz="2000" dirty="0">
                <a:solidFill>
                  <a:prstClr val="black"/>
                </a:solidFill>
              </a:rPr>
              <a:t> </a:t>
            </a:r>
            <a:r>
              <a:rPr lang="es-ES" sz="2000" dirty="0" err="1">
                <a:solidFill>
                  <a:prstClr val="black"/>
                </a:solidFill>
              </a:rPr>
              <a:t>els</a:t>
            </a:r>
            <a:r>
              <a:rPr lang="es-ES" sz="2000" dirty="0">
                <a:solidFill>
                  <a:prstClr val="black"/>
                </a:solidFill>
              </a:rPr>
              <a:t> </a:t>
            </a:r>
            <a:r>
              <a:rPr lang="es-ES" sz="2000" dirty="0" err="1">
                <a:solidFill>
                  <a:prstClr val="black"/>
                </a:solidFill>
              </a:rPr>
              <a:t>drets</a:t>
            </a:r>
            <a:r>
              <a:rPr lang="es-ES" sz="2000" dirty="0">
                <a:solidFill>
                  <a:prstClr val="black"/>
                </a:solidFill>
              </a:rPr>
              <a:t> de totes les persones, la </a:t>
            </a:r>
            <a:r>
              <a:rPr lang="es-ES" sz="2000" dirty="0" err="1">
                <a:solidFill>
                  <a:prstClr val="black"/>
                </a:solidFill>
              </a:rPr>
              <a:t>realitat</a:t>
            </a:r>
            <a:r>
              <a:rPr lang="es-ES" sz="2000" dirty="0">
                <a:solidFill>
                  <a:prstClr val="black"/>
                </a:solidFill>
              </a:rPr>
              <a:t>, en el cas de les persones </a:t>
            </a:r>
            <a:r>
              <a:rPr lang="es-ES" sz="2000" dirty="0" err="1">
                <a:solidFill>
                  <a:prstClr val="black"/>
                </a:solidFill>
              </a:rPr>
              <a:t>amb</a:t>
            </a:r>
            <a:r>
              <a:rPr lang="es-ES" sz="2000" dirty="0">
                <a:solidFill>
                  <a:prstClr val="black"/>
                </a:solidFill>
              </a:rPr>
              <a:t> </a:t>
            </a:r>
            <a:r>
              <a:rPr lang="es-ES" sz="2000" dirty="0" err="1">
                <a:solidFill>
                  <a:prstClr val="black"/>
                </a:solidFill>
              </a:rPr>
              <a:t>discapacitat</a:t>
            </a:r>
            <a:r>
              <a:rPr lang="es-ES" sz="2000" dirty="0">
                <a:solidFill>
                  <a:prstClr val="black"/>
                </a:solidFill>
              </a:rPr>
              <a:t>, </a:t>
            </a:r>
            <a:r>
              <a:rPr lang="es-ES" sz="2000" dirty="0" err="1">
                <a:solidFill>
                  <a:prstClr val="black"/>
                </a:solidFill>
              </a:rPr>
              <a:t>és</a:t>
            </a:r>
            <a:r>
              <a:rPr lang="es-ES" sz="2000" dirty="0">
                <a:solidFill>
                  <a:prstClr val="black"/>
                </a:solidFill>
              </a:rPr>
              <a:t> que la </a:t>
            </a:r>
            <a:r>
              <a:rPr lang="es-ES" sz="2000" dirty="0" err="1">
                <a:solidFill>
                  <a:prstClr val="black"/>
                </a:solidFill>
              </a:rPr>
              <a:t>societat</a:t>
            </a:r>
            <a:r>
              <a:rPr lang="es-ES" sz="2000" dirty="0">
                <a:solidFill>
                  <a:prstClr val="black"/>
                </a:solidFill>
              </a:rPr>
              <a:t> continua </a:t>
            </a:r>
            <a:r>
              <a:rPr lang="es-ES" sz="2000" dirty="0" err="1">
                <a:solidFill>
                  <a:prstClr val="black"/>
                </a:solidFill>
              </a:rPr>
              <a:t>negant</a:t>
            </a:r>
            <a:r>
              <a:rPr lang="es-ES" sz="2000" dirty="0">
                <a:solidFill>
                  <a:prstClr val="black"/>
                </a:solidFill>
              </a:rPr>
              <a:t>-los-hi.  </a:t>
            </a:r>
          </a:p>
          <a:p>
            <a:pPr marL="342900" marR="60325" lvl="0" indent="-342900">
              <a:spcAft>
                <a:spcPts val="600"/>
              </a:spcAft>
              <a:buFont typeface="Symbol" panose="05050102010706020507" pitchFamily="18" charset="2"/>
              <a:buChar char=""/>
              <a:tabLst>
                <a:tab pos="360045" algn="l"/>
              </a:tabLst>
            </a:pPr>
            <a:r>
              <a:rPr lang="es-ES" sz="2000" dirty="0">
                <a:solidFill>
                  <a:prstClr val="black"/>
                </a:solidFill>
              </a:rPr>
              <a:t>Tal </a:t>
            </a:r>
            <a:r>
              <a:rPr lang="es-ES" sz="2000" dirty="0" err="1">
                <a:solidFill>
                  <a:prstClr val="black"/>
                </a:solidFill>
              </a:rPr>
              <a:t>com</a:t>
            </a:r>
            <a:r>
              <a:rPr lang="es-ES" sz="2000" dirty="0">
                <a:solidFill>
                  <a:prstClr val="black"/>
                </a:solidFill>
              </a:rPr>
              <a:t> ja </a:t>
            </a:r>
            <a:r>
              <a:rPr lang="es-ES" sz="2000" dirty="0" err="1">
                <a:solidFill>
                  <a:prstClr val="black"/>
                </a:solidFill>
              </a:rPr>
              <a:t>hem</a:t>
            </a:r>
            <a:r>
              <a:rPr lang="es-ES" sz="2000" dirty="0">
                <a:solidFill>
                  <a:prstClr val="black"/>
                </a:solidFill>
              </a:rPr>
              <a:t> </a:t>
            </a:r>
            <a:r>
              <a:rPr lang="es-ES" sz="2000" dirty="0" err="1">
                <a:solidFill>
                  <a:prstClr val="black"/>
                </a:solidFill>
              </a:rPr>
              <a:t>vist</a:t>
            </a:r>
            <a:r>
              <a:rPr lang="es-ES" sz="2000" dirty="0">
                <a:solidFill>
                  <a:prstClr val="black"/>
                </a:solidFill>
              </a:rPr>
              <a:t>, les persones </a:t>
            </a:r>
            <a:r>
              <a:rPr lang="es-ES" sz="2000" dirty="0" err="1">
                <a:solidFill>
                  <a:prstClr val="black"/>
                </a:solidFill>
              </a:rPr>
              <a:t>amb</a:t>
            </a:r>
            <a:r>
              <a:rPr lang="es-ES" sz="2000" dirty="0">
                <a:solidFill>
                  <a:prstClr val="black"/>
                </a:solidFill>
              </a:rPr>
              <a:t> </a:t>
            </a:r>
            <a:r>
              <a:rPr lang="es-ES" sz="2000" dirty="0" err="1">
                <a:solidFill>
                  <a:prstClr val="black"/>
                </a:solidFill>
              </a:rPr>
              <a:t>discapacitat</a:t>
            </a:r>
            <a:r>
              <a:rPr lang="es-ES" sz="2000" dirty="0">
                <a:solidFill>
                  <a:prstClr val="black"/>
                </a:solidFill>
              </a:rPr>
              <a:t> psicosocial, </a:t>
            </a:r>
            <a:r>
              <a:rPr lang="es-ES" sz="2000" dirty="0" err="1">
                <a:solidFill>
                  <a:prstClr val="black"/>
                </a:solidFill>
              </a:rPr>
              <a:t>intel·lectual</a:t>
            </a:r>
            <a:r>
              <a:rPr lang="es-ES" sz="2000" dirty="0">
                <a:solidFill>
                  <a:prstClr val="black"/>
                </a:solidFill>
              </a:rPr>
              <a:t> o cognitiva, </a:t>
            </a:r>
            <a:r>
              <a:rPr lang="es-ES" sz="2000" dirty="0" err="1">
                <a:solidFill>
                  <a:prstClr val="black"/>
                </a:solidFill>
              </a:rPr>
              <a:t>com</a:t>
            </a:r>
            <a:r>
              <a:rPr lang="es-ES" sz="2000" dirty="0">
                <a:solidFill>
                  <a:prstClr val="black"/>
                </a:solidFill>
              </a:rPr>
              <a:t> </a:t>
            </a:r>
            <a:r>
              <a:rPr lang="es-ES" sz="2000" dirty="0" err="1">
                <a:solidFill>
                  <a:prstClr val="black"/>
                </a:solidFill>
              </a:rPr>
              <a:t>altres</a:t>
            </a:r>
            <a:r>
              <a:rPr lang="es-ES" sz="2000" dirty="0">
                <a:solidFill>
                  <a:prstClr val="black"/>
                </a:solidFill>
              </a:rPr>
              <a:t> persones </a:t>
            </a:r>
            <a:r>
              <a:rPr lang="es-ES" sz="2000" dirty="0" err="1">
                <a:solidFill>
                  <a:prstClr val="black"/>
                </a:solidFill>
              </a:rPr>
              <a:t>amb</a:t>
            </a:r>
            <a:r>
              <a:rPr lang="es-ES" sz="2000" dirty="0">
                <a:solidFill>
                  <a:prstClr val="black"/>
                </a:solidFill>
              </a:rPr>
              <a:t> </a:t>
            </a:r>
            <a:r>
              <a:rPr lang="es-ES" sz="2000" dirty="0" err="1">
                <a:solidFill>
                  <a:prstClr val="black"/>
                </a:solidFill>
              </a:rPr>
              <a:t>altres</a:t>
            </a:r>
            <a:r>
              <a:rPr lang="es-ES" sz="2000" dirty="0">
                <a:solidFill>
                  <a:prstClr val="black"/>
                </a:solidFill>
              </a:rPr>
              <a:t> </a:t>
            </a:r>
            <a:r>
              <a:rPr lang="es-ES" sz="2000" dirty="0" err="1">
                <a:solidFill>
                  <a:prstClr val="black"/>
                </a:solidFill>
              </a:rPr>
              <a:t>discapacitats</a:t>
            </a:r>
            <a:r>
              <a:rPr lang="es-ES" sz="2000" dirty="0">
                <a:solidFill>
                  <a:prstClr val="black"/>
                </a:solidFill>
              </a:rPr>
              <a:t>, </a:t>
            </a:r>
            <a:r>
              <a:rPr lang="es-ES" sz="2000" dirty="0" err="1">
                <a:solidFill>
                  <a:prstClr val="black"/>
                </a:solidFill>
              </a:rPr>
              <a:t>pateixen</a:t>
            </a:r>
            <a:r>
              <a:rPr lang="es-ES" sz="2000" dirty="0">
                <a:solidFill>
                  <a:prstClr val="black"/>
                </a:solidFill>
              </a:rPr>
              <a:t> un </a:t>
            </a:r>
            <a:r>
              <a:rPr lang="es-ES" sz="2000" dirty="0" err="1">
                <a:solidFill>
                  <a:prstClr val="black"/>
                </a:solidFill>
              </a:rPr>
              <a:t>alt</a:t>
            </a:r>
            <a:r>
              <a:rPr lang="es-ES" sz="2000" dirty="0">
                <a:solidFill>
                  <a:prstClr val="black"/>
                </a:solidFill>
              </a:rPr>
              <a:t> </a:t>
            </a:r>
            <a:r>
              <a:rPr lang="es-ES" sz="2000" dirty="0" err="1">
                <a:solidFill>
                  <a:prstClr val="black"/>
                </a:solidFill>
              </a:rPr>
              <a:t>grau</a:t>
            </a:r>
            <a:r>
              <a:rPr lang="es-ES" sz="2000" dirty="0">
                <a:solidFill>
                  <a:prstClr val="black"/>
                </a:solidFill>
              </a:rPr>
              <a:t> de </a:t>
            </a:r>
            <a:r>
              <a:rPr lang="es-ES" sz="2000" dirty="0" err="1">
                <a:solidFill>
                  <a:prstClr val="black"/>
                </a:solidFill>
              </a:rPr>
              <a:t>discriminació</a:t>
            </a:r>
            <a:r>
              <a:rPr lang="es-ES" sz="2000" dirty="0">
                <a:solidFill>
                  <a:prstClr val="black"/>
                </a:solidFill>
              </a:rPr>
              <a:t> .</a:t>
            </a:r>
          </a:p>
          <a:p>
            <a:pPr marL="342900" marR="60325" indent="-342900">
              <a:spcAft>
                <a:spcPts val="600"/>
              </a:spcAft>
              <a:buFont typeface="Symbol" panose="05050102010706020507" pitchFamily="18" charset="2"/>
              <a:buChar char=""/>
              <a:tabLst>
                <a:tab pos="360045" algn="l"/>
              </a:tabLst>
            </a:pPr>
            <a:r>
              <a:rPr lang="ca-ES" sz="2000" dirty="0"/>
              <a:t>Per aquest motiu, el 2006, les Nacions Unides van aprovar la CDPD. Aquesta Convenció crea obligacions legalment vinculants per als estats amb la finalitat de promoure i protegir tots els drets de les persones amb discapacitat en igualtat de condicions amb totes les altres.  </a:t>
            </a:r>
            <a:endParaRPr lang="es-ES" sz="2000" dirty="0"/>
          </a:p>
          <a:p>
            <a:pPr marL="342900" marR="60325" lvl="0" indent="-342900">
              <a:spcAft>
                <a:spcPts val="600"/>
              </a:spcAft>
              <a:buFont typeface="Symbol" panose="05050102010706020507" pitchFamily="18" charset="2"/>
              <a:buChar char=""/>
              <a:tabLst>
                <a:tab pos="360045" algn="l"/>
              </a:tabLst>
            </a:pPr>
            <a:r>
              <a:rPr lang="es-ES" sz="2000" dirty="0">
                <a:solidFill>
                  <a:prstClr val="black"/>
                </a:solidFill>
              </a:rPr>
              <a:t>. </a:t>
            </a:r>
            <a:endParaRPr lang="en-US" sz="2000" dirty="0"/>
          </a:p>
        </p:txBody>
      </p:sp>
      <p:sp>
        <p:nvSpPr>
          <p:cNvPr id="23" name="Content Placeholder 22">
            <a:extLst>
              <a:ext uri="{FF2B5EF4-FFF2-40B4-BE49-F238E27FC236}">
                <a16:creationId xmlns:a16="http://schemas.microsoft.com/office/drawing/2014/main" id="{5CAC3ECF-D3F9-7B44-83DC-027FEB58AA0A}"/>
              </a:ext>
            </a:extLst>
          </p:cNvPr>
          <p:cNvSpPr>
            <a:spLocks noGrp="1"/>
          </p:cNvSpPr>
          <p:nvPr>
            <p:ph sz="quarter" idx="16"/>
          </p:nvPr>
        </p:nvSpPr>
        <p:spPr>
          <a:xfrm>
            <a:off x="6494584" y="1179000"/>
            <a:ext cx="5240573" cy="4500000"/>
          </a:xfrm>
        </p:spPr>
        <p:txBody>
          <a:bodyPr/>
          <a:lstStyle/>
          <a:p>
            <a:pPr>
              <a:buFont typeface="Wingdings" panose="05000000000000000000" pitchFamily="2" charset="2"/>
              <a:buChar char="§"/>
            </a:pPr>
            <a:r>
              <a:rPr lang="ca-ES" sz="2000" b="1" dirty="0"/>
              <a:t>Per preparar el tema següent, llegiu la CDPD i la versió de fàcil lectura</a:t>
            </a:r>
            <a:r>
              <a:rPr lang="es-ES" sz="2000" dirty="0"/>
              <a:t>.</a:t>
            </a:r>
          </a:p>
          <a:p>
            <a:pPr lvl="2">
              <a:buFont typeface="Wingdings" panose="05000000000000000000" pitchFamily="2" charset="2"/>
              <a:buChar char="§"/>
            </a:pPr>
            <a:r>
              <a:rPr lang="es-ES" sz="2000" dirty="0"/>
              <a:t>Hi ha </a:t>
            </a:r>
            <a:r>
              <a:rPr lang="es-ES" sz="2000" dirty="0" err="1"/>
              <a:t>algun</a:t>
            </a:r>
            <a:r>
              <a:rPr lang="es-ES" sz="2000" dirty="0"/>
              <a:t> tema del </a:t>
            </a:r>
            <a:r>
              <a:rPr lang="es-ES" sz="2000" dirty="0" err="1"/>
              <a:t>qual</a:t>
            </a:r>
            <a:r>
              <a:rPr lang="es-ES" sz="2000" dirty="0"/>
              <a:t> ja </a:t>
            </a:r>
            <a:r>
              <a:rPr lang="es-ES" sz="2000" dirty="0" err="1"/>
              <a:t>n'hagem</a:t>
            </a:r>
            <a:r>
              <a:rPr lang="es-ES" sz="2000" dirty="0"/>
              <a:t> </a:t>
            </a:r>
            <a:r>
              <a:rPr lang="es-ES" sz="2000" dirty="0" err="1"/>
              <a:t>parlat</a:t>
            </a:r>
            <a:r>
              <a:rPr lang="es-ES" sz="2000" dirty="0"/>
              <a:t>? </a:t>
            </a:r>
          </a:p>
          <a:p>
            <a:pPr lvl="2">
              <a:buFont typeface="Wingdings" panose="05000000000000000000" pitchFamily="2" charset="2"/>
              <a:buChar char="§"/>
            </a:pPr>
            <a:r>
              <a:rPr lang="es-ES" sz="2000" dirty="0"/>
              <a:t>En </a:t>
            </a:r>
            <a:r>
              <a:rPr lang="es-ES" sz="2000" dirty="0" err="1"/>
              <a:t>quin</a:t>
            </a:r>
            <a:r>
              <a:rPr lang="es-ES" sz="2000" dirty="0"/>
              <a:t> </a:t>
            </a:r>
            <a:r>
              <a:rPr lang="es-ES" sz="2000" dirty="0" err="1"/>
              <a:t>sentit</a:t>
            </a:r>
            <a:r>
              <a:rPr lang="es-ES" sz="2000" dirty="0"/>
              <a:t> </a:t>
            </a:r>
            <a:r>
              <a:rPr lang="es-ES" sz="2000" dirty="0" err="1"/>
              <a:t>aquesta</a:t>
            </a:r>
            <a:r>
              <a:rPr lang="es-ES" sz="2000" dirty="0"/>
              <a:t> Convenció </a:t>
            </a:r>
            <a:r>
              <a:rPr lang="es-ES" sz="2000" dirty="0" err="1"/>
              <a:t>és</a:t>
            </a:r>
            <a:r>
              <a:rPr lang="es-ES" sz="2000" dirty="0"/>
              <a:t> </a:t>
            </a:r>
            <a:r>
              <a:rPr lang="es-ES" sz="2000" dirty="0" err="1"/>
              <a:t>important</a:t>
            </a:r>
            <a:r>
              <a:rPr lang="es-ES" sz="2000" dirty="0"/>
              <a:t> per a les persones </a:t>
            </a:r>
            <a:r>
              <a:rPr lang="es-ES" sz="2000" dirty="0" err="1"/>
              <a:t>amb</a:t>
            </a:r>
            <a:r>
              <a:rPr lang="es-ES" sz="2000" dirty="0"/>
              <a:t> </a:t>
            </a:r>
            <a:r>
              <a:rPr lang="es-ES" sz="2000" dirty="0" err="1"/>
              <a:t>discapacitat</a:t>
            </a:r>
            <a:r>
              <a:rPr lang="es-ES" sz="2000" dirty="0"/>
              <a:t> psicosocial, </a:t>
            </a:r>
            <a:r>
              <a:rPr lang="es-ES" sz="2000" dirty="0" err="1"/>
              <a:t>intel·lectual</a:t>
            </a:r>
            <a:r>
              <a:rPr lang="es-ES" sz="2000" dirty="0"/>
              <a:t> o cognitiva? </a:t>
            </a:r>
          </a:p>
        </p:txBody>
      </p:sp>
      <p:sp>
        <p:nvSpPr>
          <p:cNvPr id="27" name="Title 26">
            <a:extLst>
              <a:ext uri="{FF2B5EF4-FFF2-40B4-BE49-F238E27FC236}">
                <a16:creationId xmlns:a16="http://schemas.microsoft.com/office/drawing/2014/main" id="{4050B880-E47C-1A47-B3B4-731938F767CC}"/>
              </a:ext>
            </a:extLst>
          </p:cNvPr>
          <p:cNvSpPr>
            <a:spLocks noGrp="1"/>
          </p:cNvSpPr>
          <p:nvPr>
            <p:ph type="title"/>
          </p:nvPr>
        </p:nvSpPr>
        <p:spPr/>
        <p:txBody>
          <a:bodyPr/>
          <a:lstStyle/>
          <a:p>
            <a:r>
              <a:rPr lang="en-US" dirty="0" err="1"/>
              <a:t>Exercici</a:t>
            </a:r>
            <a:r>
              <a:rPr lang="en-US" dirty="0"/>
              <a:t> de </a:t>
            </a:r>
            <a:r>
              <a:rPr lang="en-US" dirty="0" err="1"/>
              <a:t>reflexió</a:t>
            </a:r>
            <a:r>
              <a:rPr lang="en-US" dirty="0"/>
              <a:t> </a:t>
            </a:r>
          </a:p>
        </p:txBody>
      </p:sp>
    </p:spTree>
    <p:extLst>
      <p:ext uri="{BB962C8B-B14F-4D97-AF65-F5344CB8AC3E}">
        <p14:creationId xmlns:p14="http://schemas.microsoft.com/office/powerpoint/2010/main" val="19535774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DE721-B54A-4D92-91DF-CB1BA53B3BB2}"/>
              </a:ext>
            </a:extLst>
          </p:cNvPr>
          <p:cNvSpPr>
            <a:spLocks noGrp="1"/>
          </p:cNvSpPr>
          <p:nvPr>
            <p:ph type="title"/>
          </p:nvPr>
        </p:nvSpPr>
        <p:spPr>
          <a:xfrm>
            <a:off x="507205" y="2313946"/>
            <a:ext cx="10850605" cy="1164750"/>
          </a:xfrm>
        </p:spPr>
        <p:txBody>
          <a:bodyPr/>
          <a:lstStyle/>
          <a:p>
            <a:pPr>
              <a:lnSpc>
                <a:spcPct val="100000"/>
              </a:lnSpc>
              <a:spcBef>
                <a:spcPts val="0"/>
              </a:spcBef>
              <a:spcAft>
                <a:spcPts val="1200"/>
              </a:spcAft>
            </a:pPr>
            <a:r>
              <a:rPr lang="es-ES" dirty="0"/>
              <a:t>Tema 3. La Convenció sobre </a:t>
            </a:r>
            <a:r>
              <a:rPr lang="ca-ES" dirty="0"/>
              <a:t>els drets de les persones amb discapacitat</a:t>
            </a:r>
            <a:endParaRPr lang="es-ES" dirty="0"/>
          </a:p>
        </p:txBody>
      </p:sp>
    </p:spTree>
    <p:extLst>
      <p:ext uri="{BB962C8B-B14F-4D97-AF65-F5344CB8AC3E}">
        <p14:creationId xmlns:p14="http://schemas.microsoft.com/office/powerpoint/2010/main" val="429435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CED7AC-2DF9-458E-BE4D-60FEEC666D7F}"/>
              </a:ext>
            </a:extLst>
          </p:cNvPr>
          <p:cNvSpPr>
            <a:spLocks noGrp="1"/>
          </p:cNvSpPr>
          <p:nvPr>
            <p:ph sz="quarter" idx="14"/>
          </p:nvPr>
        </p:nvSpPr>
        <p:spPr>
          <a:xfrm>
            <a:off x="842211" y="1511188"/>
            <a:ext cx="10468519" cy="3696916"/>
          </a:xfrm>
        </p:spPr>
        <p:txBody>
          <a:bodyPr/>
          <a:lstStyle/>
          <a:p>
            <a:r>
              <a:rPr lang="es-ES" dirty="0" err="1"/>
              <a:t>D’acord</a:t>
            </a:r>
            <a:r>
              <a:rPr lang="es-ES" dirty="0"/>
              <a:t> </a:t>
            </a:r>
            <a:r>
              <a:rPr lang="es-ES" dirty="0" err="1"/>
              <a:t>amb</a:t>
            </a:r>
            <a:r>
              <a:rPr lang="es-ES" dirty="0"/>
              <a:t> la lectura que </a:t>
            </a:r>
            <a:r>
              <a:rPr lang="es-ES" dirty="0" err="1"/>
              <a:t>heu</a:t>
            </a:r>
            <a:r>
              <a:rPr lang="es-ES" dirty="0"/>
              <a:t> </a:t>
            </a:r>
            <a:r>
              <a:rPr lang="es-ES" dirty="0" err="1"/>
              <a:t>fet</a:t>
            </a:r>
            <a:r>
              <a:rPr lang="es-ES" dirty="0"/>
              <a:t> de la CDPD </a:t>
            </a:r>
            <a:r>
              <a:rPr lang="es-ES" dirty="0" err="1"/>
              <a:t>abans</a:t>
            </a:r>
            <a:r>
              <a:rPr lang="es-ES" dirty="0"/>
              <a:t> </a:t>
            </a:r>
            <a:r>
              <a:rPr lang="es-ES" dirty="0" err="1"/>
              <a:t>d’aquest</a:t>
            </a:r>
            <a:r>
              <a:rPr lang="es-ES" dirty="0"/>
              <a:t> </a:t>
            </a:r>
            <a:r>
              <a:rPr lang="es-ES" dirty="0" err="1"/>
              <a:t>debat</a:t>
            </a:r>
            <a:r>
              <a:rPr lang="es-ES" dirty="0"/>
              <a:t>:  </a:t>
            </a:r>
          </a:p>
          <a:p>
            <a:pPr lvl="2"/>
            <a:r>
              <a:rPr lang="es-ES" sz="2200" dirty="0" err="1"/>
              <a:t>Teniu</a:t>
            </a:r>
            <a:r>
              <a:rPr lang="es-ES" sz="2200" dirty="0"/>
              <a:t> alguna </a:t>
            </a:r>
            <a:r>
              <a:rPr lang="es-ES" sz="2200" dirty="0" err="1"/>
              <a:t>reacció</a:t>
            </a:r>
            <a:r>
              <a:rPr lang="es-ES" sz="2200" dirty="0"/>
              <a:t> o </a:t>
            </a:r>
            <a:r>
              <a:rPr lang="es-ES" sz="2200" dirty="0" err="1"/>
              <a:t>qüestió</a:t>
            </a:r>
            <a:r>
              <a:rPr lang="es-ES" sz="2200" dirty="0"/>
              <a:t> preliminar? </a:t>
            </a:r>
          </a:p>
          <a:p>
            <a:pPr lvl="2" algn="just"/>
            <a:r>
              <a:rPr lang="es-ES" sz="2200" dirty="0"/>
              <a:t>Hi ha </a:t>
            </a:r>
            <a:r>
              <a:rPr lang="es-ES" sz="2200" dirty="0" err="1"/>
              <a:t>algun</a:t>
            </a:r>
            <a:r>
              <a:rPr lang="es-ES" sz="2200" dirty="0"/>
              <a:t> tema del </a:t>
            </a:r>
            <a:r>
              <a:rPr lang="es-ES" sz="2200" dirty="0" err="1"/>
              <a:t>qual</a:t>
            </a:r>
            <a:r>
              <a:rPr lang="es-ES" sz="2200" dirty="0"/>
              <a:t> ja </a:t>
            </a:r>
            <a:r>
              <a:rPr lang="es-ES" sz="2200" dirty="0" err="1"/>
              <a:t>n’hagem</a:t>
            </a:r>
            <a:r>
              <a:rPr lang="es-ES" sz="2200" dirty="0"/>
              <a:t> </a:t>
            </a:r>
            <a:r>
              <a:rPr lang="es-ES" sz="2200" dirty="0" err="1"/>
              <a:t>parlat</a:t>
            </a:r>
            <a:r>
              <a:rPr lang="es-ES" sz="2200" dirty="0"/>
              <a:t>? </a:t>
            </a:r>
          </a:p>
          <a:p>
            <a:pPr lvl="2"/>
            <a:r>
              <a:rPr lang="es-ES" sz="2200" dirty="0"/>
              <a:t>En </a:t>
            </a:r>
            <a:r>
              <a:rPr lang="es-ES" sz="2200" dirty="0" err="1"/>
              <a:t>quin</a:t>
            </a:r>
            <a:r>
              <a:rPr lang="es-ES" sz="2200" dirty="0"/>
              <a:t> </a:t>
            </a:r>
            <a:r>
              <a:rPr lang="es-ES" sz="2200" dirty="0" err="1"/>
              <a:t>sentit</a:t>
            </a:r>
            <a:r>
              <a:rPr lang="es-ES" sz="2200" dirty="0"/>
              <a:t> </a:t>
            </a:r>
            <a:r>
              <a:rPr lang="es-ES" sz="2200" dirty="0" err="1"/>
              <a:t>aquesta</a:t>
            </a:r>
            <a:r>
              <a:rPr lang="es-ES" sz="2200" dirty="0"/>
              <a:t> convenció </a:t>
            </a:r>
            <a:r>
              <a:rPr lang="es-ES" sz="2200" dirty="0" err="1"/>
              <a:t>és</a:t>
            </a:r>
            <a:r>
              <a:rPr lang="es-ES" sz="2200" dirty="0"/>
              <a:t> </a:t>
            </a:r>
            <a:r>
              <a:rPr lang="es-ES" sz="2200" dirty="0" err="1"/>
              <a:t>important</a:t>
            </a:r>
            <a:r>
              <a:rPr lang="es-ES" sz="2200" dirty="0"/>
              <a:t> per a les persones </a:t>
            </a:r>
            <a:r>
              <a:rPr lang="es-ES" sz="2200" dirty="0" err="1"/>
              <a:t>amb</a:t>
            </a:r>
            <a:r>
              <a:rPr lang="es-ES" sz="2200" dirty="0"/>
              <a:t> </a:t>
            </a:r>
            <a:r>
              <a:rPr lang="es-ES" sz="2200" dirty="0" err="1"/>
              <a:t>discapacitat</a:t>
            </a:r>
            <a:r>
              <a:rPr lang="es-ES" sz="2200" dirty="0"/>
              <a:t> psicosocial, </a:t>
            </a:r>
            <a:r>
              <a:rPr lang="es-ES" sz="2200" dirty="0" err="1"/>
              <a:t>intel·lectual</a:t>
            </a:r>
            <a:r>
              <a:rPr lang="es-ES" sz="2200" dirty="0"/>
              <a:t> o cognitiva? </a:t>
            </a:r>
          </a:p>
        </p:txBody>
      </p:sp>
      <p:sp>
        <p:nvSpPr>
          <p:cNvPr id="2" name="Title 1">
            <a:extLst>
              <a:ext uri="{FF2B5EF4-FFF2-40B4-BE49-F238E27FC236}">
                <a16:creationId xmlns:a16="http://schemas.microsoft.com/office/drawing/2014/main" id="{A4C7EC81-C801-4FC8-A775-AD0EED12AF58}"/>
              </a:ext>
            </a:extLst>
          </p:cNvPr>
          <p:cNvSpPr>
            <a:spLocks noGrp="1"/>
          </p:cNvSpPr>
          <p:nvPr>
            <p:ph type="title"/>
          </p:nvPr>
        </p:nvSpPr>
        <p:spPr/>
        <p:txBody>
          <a:bodyPr/>
          <a:lstStyle/>
          <a:p>
            <a:r>
              <a:rPr lang="es-ES" sz="2800" dirty="0" err="1"/>
              <a:t>Reflexió</a:t>
            </a:r>
            <a:r>
              <a:rPr lang="es-ES" sz="2800" dirty="0"/>
              <a:t> sobre el temes </a:t>
            </a:r>
            <a:r>
              <a:rPr lang="es-ES" sz="2800" dirty="0" err="1"/>
              <a:t>anteriors</a:t>
            </a:r>
            <a:r>
              <a:rPr lang="es-ES" sz="2800" dirty="0"/>
              <a:t> </a:t>
            </a:r>
            <a:endParaRPr lang="x-none" sz="2800" dirty="0"/>
          </a:p>
        </p:txBody>
      </p:sp>
    </p:spTree>
    <p:extLst>
      <p:ext uri="{BB962C8B-B14F-4D97-AF65-F5344CB8AC3E}">
        <p14:creationId xmlns:p14="http://schemas.microsoft.com/office/powerpoint/2010/main" val="12097260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5A207E-A99B-42B3-BD01-E6C34B8FA95B}"/>
              </a:ext>
            </a:extLst>
          </p:cNvPr>
          <p:cNvSpPr>
            <a:spLocks noGrp="1"/>
          </p:cNvSpPr>
          <p:nvPr>
            <p:ph sz="quarter" idx="14"/>
          </p:nvPr>
        </p:nvSpPr>
        <p:spPr>
          <a:xfrm>
            <a:off x="507195" y="1708484"/>
            <a:ext cx="10970931" cy="4302704"/>
          </a:xfrm>
        </p:spPr>
        <p:txBody>
          <a:bodyPr/>
          <a:lstStyle/>
          <a:p>
            <a:pPr algn="just"/>
            <a:r>
              <a:rPr lang="ca-ES" dirty="0"/>
              <a:t>L’ONU és una organització formada per països. Es va crear després de la Segona Guerra Mundial per promoure la integració i les relacions pacífiques entre les nacions. </a:t>
            </a:r>
          </a:p>
          <a:p>
            <a:pPr algn="just"/>
            <a:r>
              <a:rPr lang="ca-ES" dirty="0"/>
              <a:t>D’aquí que l’adopció de la Declaració universal dels drets humans (DUDH) per part de l’Assemblea General de les Nacions Unides el 1948 fos un moment cabdal per als drets humans al món sencer. </a:t>
            </a:r>
          </a:p>
          <a:p>
            <a:pPr algn="just"/>
            <a:r>
              <a:rPr lang="ca-ES" dirty="0"/>
              <a:t>Posteriorment es van anar adoptant altres tractats en defensa dels drets humans</a:t>
            </a:r>
            <a:r>
              <a:rPr lang="en-US" dirty="0"/>
              <a:t>. </a:t>
            </a:r>
          </a:p>
          <a:p>
            <a:pPr algn="just"/>
            <a:r>
              <a:rPr lang="ca-ES" dirty="0"/>
              <a:t>La DUDH i altres instruments internacionals de defensa dels drets humans contenen drets que TOTS hauríem de poder gaudir</a:t>
            </a:r>
            <a:r>
              <a:rPr lang="en-US" dirty="0"/>
              <a:t>. </a:t>
            </a:r>
            <a:endParaRPr lang="x-none" dirty="0"/>
          </a:p>
          <a:p>
            <a:pPr algn="just"/>
            <a:endParaRPr lang="x-none" dirty="0"/>
          </a:p>
        </p:txBody>
      </p:sp>
      <p:sp>
        <p:nvSpPr>
          <p:cNvPr id="2" name="Title 1">
            <a:extLst>
              <a:ext uri="{FF2B5EF4-FFF2-40B4-BE49-F238E27FC236}">
                <a16:creationId xmlns:a16="http://schemas.microsoft.com/office/drawing/2014/main" id="{4288273B-B968-46C1-B791-3000DF509EAC}"/>
              </a:ext>
            </a:extLst>
          </p:cNvPr>
          <p:cNvSpPr>
            <a:spLocks noGrp="1"/>
          </p:cNvSpPr>
          <p:nvPr>
            <p:ph type="title"/>
          </p:nvPr>
        </p:nvSpPr>
        <p:spPr>
          <a:xfrm>
            <a:off x="392905" y="506412"/>
            <a:ext cx="10940841" cy="528304"/>
          </a:xfrm>
        </p:spPr>
        <p:txBody>
          <a:bodyPr/>
          <a:lstStyle/>
          <a:p>
            <a:r>
              <a:rPr lang="es-ES" sz="2800" dirty="0" err="1"/>
              <a:t>Presentació</a:t>
            </a:r>
            <a:r>
              <a:rPr lang="es-ES" sz="2800" dirty="0"/>
              <a:t>: </a:t>
            </a:r>
            <a:r>
              <a:rPr lang="es-ES" sz="2800" dirty="0" err="1"/>
              <a:t>Introducció</a:t>
            </a:r>
            <a:r>
              <a:rPr lang="es-ES" sz="2800" dirty="0"/>
              <a:t> a la Convenció sobre </a:t>
            </a:r>
            <a:r>
              <a:rPr lang="es-ES" sz="2800" dirty="0" err="1"/>
              <a:t>els</a:t>
            </a:r>
            <a:r>
              <a:rPr lang="es-ES" sz="2800" dirty="0"/>
              <a:t> </a:t>
            </a:r>
            <a:r>
              <a:rPr lang="es-ES" sz="2800" dirty="0" err="1"/>
              <a:t>drets</a:t>
            </a:r>
            <a:r>
              <a:rPr lang="es-ES" sz="2800" dirty="0"/>
              <a:t> de les persones </a:t>
            </a:r>
            <a:r>
              <a:rPr lang="es-ES" sz="2800" dirty="0" err="1"/>
              <a:t>amb</a:t>
            </a:r>
            <a:r>
              <a:rPr lang="es-ES" sz="2800" dirty="0"/>
              <a:t> </a:t>
            </a:r>
            <a:r>
              <a:rPr lang="es-ES" sz="2800" dirty="0" err="1"/>
              <a:t>discapacitat</a:t>
            </a:r>
            <a:r>
              <a:rPr lang="es-ES" sz="2800" dirty="0"/>
              <a:t> - 1</a:t>
            </a:r>
            <a:endParaRPr lang="x-none" sz="2800" dirty="0"/>
          </a:p>
        </p:txBody>
      </p:sp>
    </p:spTree>
    <p:extLst>
      <p:ext uri="{BB962C8B-B14F-4D97-AF65-F5344CB8AC3E}">
        <p14:creationId xmlns:p14="http://schemas.microsoft.com/office/powerpoint/2010/main" val="14530130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3638A1-CC29-4EBF-85AA-9F0922879CD1}"/>
              </a:ext>
            </a:extLst>
          </p:cNvPr>
          <p:cNvSpPr>
            <a:spLocks noGrp="1"/>
          </p:cNvSpPr>
          <p:nvPr>
            <p:ph sz="quarter" idx="14"/>
          </p:nvPr>
        </p:nvSpPr>
        <p:spPr>
          <a:xfrm>
            <a:off x="628650" y="1708484"/>
            <a:ext cx="10839450" cy="4302704"/>
          </a:xfrm>
        </p:spPr>
        <p:txBody>
          <a:bodyPr/>
          <a:lstStyle/>
          <a:p>
            <a:pPr algn="just"/>
            <a:r>
              <a:rPr lang="ca-ES" dirty="0"/>
              <a:t>Les Nacions Unides van adoptar la Convenció sobre els drets de les persones amb discapacitat (CDPD) el 2006 en resposta a la discriminació i a les vulneracions dels drets humans patides per persones amb discapacitat arreu del món</a:t>
            </a:r>
            <a:r>
              <a:rPr lang="en-US" dirty="0"/>
              <a:t>. </a:t>
            </a:r>
          </a:p>
          <a:p>
            <a:pPr algn="just"/>
            <a:r>
              <a:rPr lang="es-ES" dirty="0"/>
              <a:t>En </a:t>
            </a:r>
            <a:r>
              <a:rPr lang="ca-ES" dirty="0"/>
              <a:t>l’esborrany van participar, de manera activa, persones amb discapacitat i organitzacions de persones amb discapacitat (OPD). </a:t>
            </a:r>
            <a:r>
              <a:rPr lang="en-US" dirty="0"/>
              <a:t> </a:t>
            </a:r>
          </a:p>
          <a:p>
            <a:pPr algn="just"/>
            <a:endParaRPr lang="x-none" dirty="0"/>
          </a:p>
        </p:txBody>
      </p:sp>
      <p:sp>
        <p:nvSpPr>
          <p:cNvPr id="5" name="Title 1">
            <a:extLst>
              <a:ext uri="{FF2B5EF4-FFF2-40B4-BE49-F238E27FC236}">
                <a16:creationId xmlns:a16="http://schemas.microsoft.com/office/drawing/2014/main" id="{4288273B-B968-46C1-B791-3000DF509EAC}"/>
              </a:ext>
            </a:extLst>
          </p:cNvPr>
          <p:cNvSpPr>
            <a:spLocks noGrp="1"/>
          </p:cNvSpPr>
          <p:nvPr>
            <p:ph type="title"/>
          </p:nvPr>
        </p:nvSpPr>
        <p:spPr>
          <a:xfrm>
            <a:off x="392905" y="506412"/>
            <a:ext cx="10940841" cy="528304"/>
          </a:xfrm>
        </p:spPr>
        <p:txBody>
          <a:bodyPr/>
          <a:lstStyle/>
          <a:p>
            <a:r>
              <a:rPr lang="es-ES" sz="2800" dirty="0" err="1"/>
              <a:t>Presentació</a:t>
            </a:r>
            <a:r>
              <a:rPr lang="es-ES" sz="2800" dirty="0"/>
              <a:t>: </a:t>
            </a:r>
            <a:r>
              <a:rPr lang="es-ES" sz="2800" dirty="0" err="1"/>
              <a:t>Introducció</a:t>
            </a:r>
            <a:r>
              <a:rPr lang="es-ES" sz="2800" dirty="0"/>
              <a:t> a la Convenció sobre </a:t>
            </a:r>
            <a:r>
              <a:rPr lang="es-ES" sz="2800" dirty="0" err="1"/>
              <a:t>els</a:t>
            </a:r>
            <a:r>
              <a:rPr lang="es-ES" sz="2800" dirty="0"/>
              <a:t> </a:t>
            </a:r>
            <a:r>
              <a:rPr lang="es-ES" sz="2800" dirty="0" err="1"/>
              <a:t>drets</a:t>
            </a:r>
            <a:r>
              <a:rPr lang="es-ES" sz="2800" dirty="0"/>
              <a:t> de les persones </a:t>
            </a:r>
            <a:r>
              <a:rPr lang="es-ES" sz="2800" dirty="0" err="1"/>
              <a:t>amb</a:t>
            </a:r>
            <a:r>
              <a:rPr lang="es-ES" sz="2800" dirty="0"/>
              <a:t> </a:t>
            </a:r>
            <a:r>
              <a:rPr lang="es-ES" sz="2800" dirty="0" err="1"/>
              <a:t>discapacitat</a:t>
            </a:r>
            <a:r>
              <a:rPr lang="es-ES" sz="2800" dirty="0"/>
              <a:t> - 2</a:t>
            </a:r>
            <a:endParaRPr lang="x-none" sz="2800" dirty="0"/>
          </a:p>
        </p:txBody>
      </p:sp>
    </p:spTree>
    <p:extLst>
      <p:ext uri="{BB962C8B-B14F-4D97-AF65-F5344CB8AC3E}">
        <p14:creationId xmlns:p14="http://schemas.microsoft.com/office/powerpoint/2010/main" val="32082950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A124C3-4017-412C-ADC6-72A2BB59D5A8}"/>
              </a:ext>
            </a:extLst>
          </p:cNvPr>
          <p:cNvSpPr>
            <a:spLocks noGrp="1"/>
          </p:cNvSpPr>
          <p:nvPr>
            <p:ph sz="quarter" idx="14"/>
          </p:nvPr>
        </p:nvSpPr>
        <p:spPr>
          <a:xfrm>
            <a:off x="647700" y="1708484"/>
            <a:ext cx="10744200" cy="4302704"/>
          </a:xfrm>
        </p:spPr>
        <p:txBody>
          <a:bodyPr/>
          <a:lstStyle/>
          <a:p>
            <a:pPr algn="just"/>
            <a:r>
              <a:rPr lang="ca-ES" dirty="0"/>
              <a:t>La Convenció és un pas endavant important envers el canvi de les percepcions negatives de la discapacitat a la societat i per assegurar que els països reconeixen que les persones amb discapacitat, com persones amb drets, han de rebre l’oportunitat de viure les seves vides en tot el seu potencial, en igualtat de condicions amb la resta de persones</a:t>
            </a:r>
            <a:r>
              <a:rPr lang="es-ES" dirty="0"/>
              <a:t>.</a:t>
            </a:r>
          </a:p>
          <a:p>
            <a:pPr algn="just"/>
            <a:r>
              <a:rPr lang="ca-ES" dirty="0"/>
              <a:t>La Convenció no es va pensar per crear nous drets, sinó per demostrar que els drets existents també s’apliquen a les persones amb discapacitat</a:t>
            </a:r>
            <a:r>
              <a:rPr lang="en-GB" dirty="0"/>
              <a:t>.</a:t>
            </a:r>
            <a:endParaRPr lang="x-none" dirty="0"/>
          </a:p>
          <a:p>
            <a:pPr algn="just"/>
            <a:endParaRPr lang="x-none" dirty="0"/>
          </a:p>
        </p:txBody>
      </p:sp>
      <p:sp>
        <p:nvSpPr>
          <p:cNvPr id="5" name="Title 1">
            <a:extLst>
              <a:ext uri="{FF2B5EF4-FFF2-40B4-BE49-F238E27FC236}">
                <a16:creationId xmlns:a16="http://schemas.microsoft.com/office/drawing/2014/main" id="{4288273B-B968-46C1-B791-3000DF509EAC}"/>
              </a:ext>
            </a:extLst>
          </p:cNvPr>
          <p:cNvSpPr>
            <a:spLocks noGrp="1"/>
          </p:cNvSpPr>
          <p:nvPr>
            <p:ph type="title"/>
          </p:nvPr>
        </p:nvSpPr>
        <p:spPr>
          <a:xfrm>
            <a:off x="392905" y="506412"/>
            <a:ext cx="10940841" cy="528304"/>
          </a:xfrm>
        </p:spPr>
        <p:txBody>
          <a:bodyPr/>
          <a:lstStyle/>
          <a:p>
            <a:r>
              <a:rPr lang="es-ES" sz="2800" dirty="0" err="1"/>
              <a:t>Presentació</a:t>
            </a:r>
            <a:r>
              <a:rPr lang="es-ES" sz="2800" dirty="0"/>
              <a:t>: </a:t>
            </a:r>
            <a:r>
              <a:rPr lang="es-ES" sz="2800" dirty="0" err="1"/>
              <a:t>Introducció</a:t>
            </a:r>
            <a:r>
              <a:rPr lang="es-ES" sz="2800" dirty="0"/>
              <a:t> a la Convenció sobre </a:t>
            </a:r>
            <a:r>
              <a:rPr lang="es-ES" sz="2800" dirty="0" err="1"/>
              <a:t>els</a:t>
            </a:r>
            <a:r>
              <a:rPr lang="es-ES" sz="2800" dirty="0"/>
              <a:t> </a:t>
            </a:r>
            <a:r>
              <a:rPr lang="es-ES" sz="2800" dirty="0" err="1"/>
              <a:t>drets</a:t>
            </a:r>
            <a:r>
              <a:rPr lang="es-ES" sz="2800" dirty="0"/>
              <a:t> de les persones </a:t>
            </a:r>
            <a:r>
              <a:rPr lang="es-ES" sz="2800" dirty="0" err="1"/>
              <a:t>amb</a:t>
            </a:r>
            <a:r>
              <a:rPr lang="es-ES" sz="2800" dirty="0"/>
              <a:t> </a:t>
            </a:r>
            <a:r>
              <a:rPr lang="es-ES" sz="2800" dirty="0" err="1"/>
              <a:t>discapacitat</a:t>
            </a:r>
            <a:r>
              <a:rPr lang="es-ES" sz="2800" dirty="0"/>
              <a:t> - 3</a:t>
            </a:r>
            <a:endParaRPr lang="x-none" sz="2800" dirty="0"/>
          </a:p>
        </p:txBody>
      </p:sp>
    </p:spTree>
    <p:extLst>
      <p:ext uri="{BB962C8B-B14F-4D97-AF65-F5344CB8AC3E}">
        <p14:creationId xmlns:p14="http://schemas.microsoft.com/office/powerpoint/2010/main" val="32429622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03B7DD-2098-428D-ACFE-C5B48C5BD233}"/>
              </a:ext>
            </a:extLst>
          </p:cNvPr>
          <p:cNvSpPr>
            <a:spLocks noGrp="1"/>
          </p:cNvSpPr>
          <p:nvPr>
            <p:ph sz="quarter" idx="14"/>
          </p:nvPr>
        </p:nvSpPr>
        <p:spPr>
          <a:xfrm>
            <a:off x="609600" y="1925052"/>
            <a:ext cx="10687050" cy="4086135"/>
          </a:xfrm>
        </p:spPr>
        <p:txBody>
          <a:bodyPr/>
          <a:lstStyle/>
          <a:p>
            <a:pPr algn="just"/>
            <a:r>
              <a:rPr lang="ca-ES" dirty="0"/>
              <a:t>La Convenció adopta els models social i de drets humans de la discapacitat</a:t>
            </a:r>
            <a:r>
              <a:rPr lang="es-ES" dirty="0"/>
              <a:t>. </a:t>
            </a:r>
          </a:p>
          <a:p>
            <a:pPr algn="just"/>
            <a:r>
              <a:rPr lang="es-ES" dirty="0"/>
              <a:t>La Convenció </a:t>
            </a:r>
            <a:r>
              <a:rPr lang="es-ES" dirty="0" err="1"/>
              <a:t>reconeix</a:t>
            </a:r>
            <a:r>
              <a:rPr lang="es-ES" dirty="0"/>
              <a:t> que:</a:t>
            </a:r>
          </a:p>
          <a:p>
            <a:pPr marL="158750" lvl="1" indent="0" algn="just">
              <a:buNone/>
            </a:pPr>
            <a:r>
              <a:rPr lang="ca-ES" sz="2200" dirty="0"/>
              <a:t>«la discapacitat és un concepte que evoluciona i que resulta de la interacció entre les persones amb deficiències i els obstacles deguts a l’actitud i a l’entorn que impedeixen la seva participació plena i efectiva en la societat, en igualtat de condicions amb les altres» (preàmbul de la CDPD).</a:t>
            </a:r>
            <a:endParaRPr lang="x-none" sz="2200" dirty="0"/>
          </a:p>
        </p:txBody>
      </p:sp>
      <p:sp>
        <p:nvSpPr>
          <p:cNvPr id="5" name="Title 1">
            <a:extLst>
              <a:ext uri="{FF2B5EF4-FFF2-40B4-BE49-F238E27FC236}">
                <a16:creationId xmlns:a16="http://schemas.microsoft.com/office/drawing/2014/main" id="{4288273B-B968-46C1-B791-3000DF509EAC}"/>
              </a:ext>
            </a:extLst>
          </p:cNvPr>
          <p:cNvSpPr>
            <a:spLocks noGrp="1"/>
          </p:cNvSpPr>
          <p:nvPr>
            <p:ph type="title"/>
          </p:nvPr>
        </p:nvSpPr>
        <p:spPr>
          <a:xfrm>
            <a:off x="392905" y="506412"/>
            <a:ext cx="10940841" cy="528304"/>
          </a:xfrm>
        </p:spPr>
        <p:txBody>
          <a:bodyPr/>
          <a:lstStyle/>
          <a:p>
            <a:r>
              <a:rPr lang="es-ES" sz="2800" dirty="0" err="1"/>
              <a:t>Presentació</a:t>
            </a:r>
            <a:r>
              <a:rPr lang="es-ES" sz="2800" dirty="0"/>
              <a:t>: </a:t>
            </a:r>
            <a:r>
              <a:rPr lang="es-ES" sz="2800" dirty="0" err="1"/>
              <a:t>Introducció</a:t>
            </a:r>
            <a:r>
              <a:rPr lang="es-ES" sz="2800" dirty="0"/>
              <a:t> a la Convenció sobre </a:t>
            </a:r>
            <a:r>
              <a:rPr lang="es-ES" sz="2800" dirty="0" err="1"/>
              <a:t>els</a:t>
            </a:r>
            <a:r>
              <a:rPr lang="es-ES" sz="2800" dirty="0"/>
              <a:t> </a:t>
            </a:r>
            <a:r>
              <a:rPr lang="es-ES" sz="2800" dirty="0" err="1"/>
              <a:t>drets</a:t>
            </a:r>
            <a:r>
              <a:rPr lang="es-ES" sz="2800" dirty="0"/>
              <a:t> de les persones </a:t>
            </a:r>
            <a:r>
              <a:rPr lang="es-ES" sz="2800" dirty="0" err="1"/>
              <a:t>amb</a:t>
            </a:r>
            <a:r>
              <a:rPr lang="es-ES" sz="2800" dirty="0"/>
              <a:t> </a:t>
            </a:r>
            <a:r>
              <a:rPr lang="es-ES" sz="2800" dirty="0" err="1"/>
              <a:t>discapacitat</a:t>
            </a:r>
            <a:r>
              <a:rPr lang="es-ES" sz="2800" dirty="0"/>
              <a:t> - 4</a:t>
            </a:r>
            <a:endParaRPr lang="x-none" sz="2800" dirty="0"/>
          </a:p>
        </p:txBody>
      </p:sp>
    </p:spTree>
    <p:extLst>
      <p:ext uri="{BB962C8B-B14F-4D97-AF65-F5344CB8AC3E}">
        <p14:creationId xmlns:p14="http://schemas.microsoft.com/office/powerpoint/2010/main" val="805050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A2FB20-CC90-F843-9422-D53758BBD567}"/>
              </a:ext>
            </a:extLst>
          </p:cNvPr>
          <p:cNvSpPr>
            <a:spLocks noGrp="1"/>
          </p:cNvSpPr>
          <p:nvPr>
            <p:ph type="sldNum" sz="quarter" idx="4294967295"/>
          </p:nvPr>
        </p:nvSpPr>
        <p:spPr>
          <a:xfrm>
            <a:off x="10034587" y="6623100"/>
            <a:ext cx="1648619" cy="216000"/>
          </a:xfrm>
        </p:spPr>
        <p:txBody>
          <a:bodyPr/>
          <a:lstStyle/>
          <a:p>
            <a:fld id="{04260D4A-DEC1-45DD-8AB2-A3349BAAA59E}" type="slidenum">
              <a:rPr lang="en-US" smtClean="0"/>
              <a:pPr/>
              <a:t>5</a:t>
            </a:fld>
            <a:endParaRPr lang="en-US"/>
          </a:p>
        </p:txBody>
      </p:sp>
      <p:sp>
        <p:nvSpPr>
          <p:cNvPr id="4" name="Content Placeholder 3">
            <a:extLst>
              <a:ext uri="{FF2B5EF4-FFF2-40B4-BE49-F238E27FC236}">
                <a16:creationId xmlns:a16="http://schemas.microsoft.com/office/drawing/2014/main" id="{33CC41E0-250C-854E-9DB6-9D416242DC58}"/>
              </a:ext>
            </a:extLst>
          </p:cNvPr>
          <p:cNvSpPr>
            <a:spLocks noGrp="1"/>
          </p:cNvSpPr>
          <p:nvPr>
            <p:ph sz="quarter" idx="14"/>
          </p:nvPr>
        </p:nvSpPr>
        <p:spPr>
          <a:xfrm>
            <a:off x="507195" y="1115123"/>
            <a:ext cx="11112376" cy="5151862"/>
          </a:xfrm>
        </p:spPr>
        <p:txBody>
          <a:bodyPr/>
          <a:lstStyle/>
          <a:p>
            <a:pPr algn="just">
              <a:spcBef>
                <a:spcPts val="600"/>
              </a:spcBef>
            </a:pPr>
            <a:r>
              <a:rPr lang="ca-ES" sz="2100" dirty="0"/>
              <a:t>Fem servir els termes </a:t>
            </a:r>
            <a:r>
              <a:rPr lang="ca-ES" sz="2100" i="1" dirty="0"/>
              <a:t>persones usuàries</a:t>
            </a:r>
            <a:r>
              <a:rPr lang="ca-ES" sz="2100" dirty="0"/>
              <a:t> o </a:t>
            </a:r>
            <a:r>
              <a:rPr lang="ca-ES" sz="2100" i="1" dirty="0"/>
              <a:t>persones que han estat usuàries</a:t>
            </a:r>
            <a:r>
              <a:rPr lang="ca-ES" sz="2100" dirty="0"/>
              <a:t> dels serveis socials o de salut mental per referir-nos a les persones que no consideren necessàriament que tinguin una discapacitat, però que tenen diverses experiències aplicables a aquesta formació.</a:t>
            </a:r>
          </a:p>
          <a:p>
            <a:pPr algn="just">
              <a:spcBef>
                <a:spcPts val="600"/>
              </a:spcBef>
            </a:pPr>
            <a:r>
              <a:rPr lang="ca-ES" sz="2100" dirty="0"/>
              <a:t>L’ús en aquests mòduls del terme </a:t>
            </a:r>
            <a:r>
              <a:rPr lang="ca-ES" sz="2100" i="1" dirty="0"/>
              <a:t>serveis socials i de salut mental </a:t>
            </a:r>
            <a:r>
              <a:rPr lang="ca-ES" sz="2100" dirty="0"/>
              <a:t>fa referència a un ampli ventall de serveis que actualment s’ofereixen en diferents països en els sectors públic, privat i no governamental.</a:t>
            </a:r>
          </a:p>
          <a:p>
            <a:pPr algn="just">
              <a:spcBef>
                <a:spcPts val="600"/>
              </a:spcBef>
            </a:pPr>
            <a:r>
              <a:rPr lang="ca-ES" sz="2100" dirty="0"/>
              <a:t>La terminologia adoptada en aquest document s’ha seleccionat per motius d’inclusió.</a:t>
            </a:r>
          </a:p>
          <a:p>
            <a:pPr lvl="3" algn="just">
              <a:spcBef>
                <a:spcPts val="600"/>
              </a:spcBef>
            </a:pPr>
            <a:r>
              <a:rPr lang="ca-ES" sz="2100" dirty="0"/>
              <a:t>És una opció individual identificar-se amb unes expressions o conceptes determinats, però els drets humans continuen sent aplicables a tothom, a tot arreu.  </a:t>
            </a:r>
          </a:p>
          <a:p>
            <a:pPr lvl="3" algn="just">
              <a:spcBef>
                <a:spcPts val="600"/>
              </a:spcBef>
            </a:pPr>
            <a:r>
              <a:rPr lang="ca-ES" sz="2100" dirty="0"/>
              <a:t>Mai no hem de deixar que un diagnòstic o una discapacitat defineixin una persona. </a:t>
            </a:r>
          </a:p>
          <a:p>
            <a:pPr lvl="3" algn="just">
              <a:spcBef>
                <a:spcPts val="600"/>
              </a:spcBef>
            </a:pPr>
            <a:r>
              <a:rPr lang="ca-ES" sz="2100" dirty="0"/>
              <a:t>Tots som individus, amb un context social, personalitat, autonomia, somnis, objectius, aspiracions i relacions amb els altres que són únics. </a:t>
            </a:r>
          </a:p>
          <a:p>
            <a:pPr marL="0" indent="0" algn="just">
              <a:spcBef>
                <a:spcPts val="600"/>
              </a:spcBef>
              <a:buNone/>
            </a:pPr>
            <a:endParaRPr lang="ca-ES" sz="2100" dirty="0"/>
          </a:p>
        </p:txBody>
      </p:sp>
      <p:sp>
        <p:nvSpPr>
          <p:cNvPr id="5" name="Title 4">
            <a:extLst>
              <a:ext uri="{FF2B5EF4-FFF2-40B4-BE49-F238E27FC236}">
                <a16:creationId xmlns:a16="http://schemas.microsoft.com/office/drawing/2014/main" id="{2BDC5166-62AE-C942-A8F4-278F608DFDEC}"/>
              </a:ext>
            </a:extLst>
          </p:cNvPr>
          <p:cNvSpPr>
            <a:spLocks noGrp="1"/>
          </p:cNvSpPr>
          <p:nvPr>
            <p:ph type="title"/>
          </p:nvPr>
        </p:nvSpPr>
        <p:spPr>
          <a:xfrm>
            <a:off x="537285" y="482349"/>
            <a:ext cx="9792000" cy="432000"/>
          </a:xfrm>
        </p:spPr>
        <p:txBody>
          <a:bodyPr/>
          <a:lstStyle/>
          <a:p>
            <a:r>
              <a:rPr lang="ca-ES" dirty="0"/>
              <a:t>Nota preliminar sobre el llenguatge - 2</a:t>
            </a:r>
          </a:p>
        </p:txBody>
      </p:sp>
    </p:spTree>
    <p:extLst>
      <p:ext uri="{BB962C8B-B14F-4D97-AF65-F5344CB8AC3E}">
        <p14:creationId xmlns:p14="http://schemas.microsoft.com/office/powerpoint/2010/main" val="4426533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E5417D-149C-4372-A1FC-3DFCDF28C6BB}"/>
              </a:ext>
            </a:extLst>
          </p:cNvPr>
          <p:cNvSpPr>
            <a:spLocks noGrp="1"/>
          </p:cNvSpPr>
          <p:nvPr>
            <p:ph sz="quarter" idx="14"/>
          </p:nvPr>
        </p:nvSpPr>
        <p:spPr>
          <a:xfrm>
            <a:off x="590550" y="1885950"/>
            <a:ext cx="10858500" cy="4125238"/>
          </a:xfrm>
        </p:spPr>
        <p:txBody>
          <a:bodyPr/>
          <a:lstStyle/>
          <a:p>
            <a:pPr algn="just"/>
            <a:r>
              <a:rPr lang="ca-ES" dirty="0"/>
              <a:t>Les persones amb discapacitat psicosocial, intel·lectual o cognitiva s’enfronten a molts obstacles i formes de discriminació en la seva vida quotidiana que els impedeixen participar en la societat. Per això les protegeix la Convenció</a:t>
            </a:r>
            <a:r>
              <a:rPr lang="en-GB" dirty="0"/>
              <a:t>. </a:t>
            </a:r>
            <a:endParaRPr lang="x-none" dirty="0"/>
          </a:p>
          <a:p>
            <a:pPr algn="just"/>
            <a:r>
              <a:rPr lang="ca-ES" dirty="0"/>
              <a:t>L’argument que les persones amb discapacitat psicosocial, intel·lectual o cognitiva no són «persones amb discapacitat» perquè tenen una «malaltia» no és vàlid per als models de drets humans i social</a:t>
            </a:r>
            <a:r>
              <a:rPr lang="en-GB" dirty="0"/>
              <a:t>.</a:t>
            </a:r>
            <a:endParaRPr lang="x-none" dirty="0"/>
          </a:p>
          <a:p>
            <a:pPr algn="just"/>
            <a:endParaRPr lang="x-none" dirty="0"/>
          </a:p>
        </p:txBody>
      </p:sp>
      <p:sp>
        <p:nvSpPr>
          <p:cNvPr id="5" name="Title 1">
            <a:extLst>
              <a:ext uri="{FF2B5EF4-FFF2-40B4-BE49-F238E27FC236}">
                <a16:creationId xmlns:a16="http://schemas.microsoft.com/office/drawing/2014/main" id="{4288273B-B968-46C1-B791-3000DF509EAC}"/>
              </a:ext>
            </a:extLst>
          </p:cNvPr>
          <p:cNvSpPr>
            <a:spLocks noGrp="1"/>
          </p:cNvSpPr>
          <p:nvPr>
            <p:ph type="title"/>
          </p:nvPr>
        </p:nvSpPr>
        <p:spPr>
          <a:xfrm>
            <a:off x="392905" y="506412"/>
            <a:ext cx="10940841" cy="528304"/>
          </a:xfrm>
        </p:spPr>
        <p:txBody>
          <a:bodyPr/>
          <a:lstStyle/>
          <a:p>
            <a:r>
              <a:rPr lang="es-ES" sz="2800" dirty="0" err="1"/>
              <a:t>Presentació</a:t>
            </a:r>
            <a:r>
              <a:rPr lang="es-ES" sz="2800" dirty="0"/>
              <a:t>: </a:t>
            </a:r>
            <a:r>
              <a:rPr lang="es-ES" sz="2800" dirty="0" err="1"/>
              <a:t>Introducció</a:t>
            </a:r>
            <a:r>
              <a:rPr lang="es-ES" sz="2800" dirty="0"/>
              <a:t> a la Convenció sobre </a:t>
            </a:r>
            <a:r>
              <a:rPr lang="es-ES" sz="2800" dirty="0" err="1"/>
              <a:t>els</a:t>
            </a:r>
            <a:r>
              <a:rPr lang="es-ES" sz="2800" dirty="0"/>
              <a:t> </a:t>
            </a:r>
            <a:r>
              <a:rPr lang="es-ES" sz="2800" dirty="0" err="1"/>
              <a:t>drets</a:t>
            </a:r>
            <a:r>
              <a:rPr lang="es-ES" sz="2800" dirty="0"/>
              <a:t> de les persones </a:t>
            </a:r>
            <a:r>
              <a:rPr lang="es-ES" sz="2800" dirty="0" err="1"/>
              <a:t>amb</a:t>
            </a:r>
            <a:r>
              <a:rPr lang="es-ES" sz="2800" dirty="0"/>
              <a:t> </a:t>
            </a:r>
            <a:r>
              <a:rPr lang="es-ES" sz="2800" dirty="0" err="1"/>
              <a:t>discapacitat</a:t>
            </a:r>
            <a:r>
              <a:rPr lang="es-ES" sz="2800" dirty="0"/>
              <a:t> - 5</a:t>
            </a:r>
            <a:endParaRPr lang="x-none" sz="2800" dirty="0"/>
          </a:p>
        </p:txBody>
      </p:sp>
    </p:spTree>
    <p:extLst>
      <p:ext uri="{BB962C8B-B14F-4D97-AF65-F5344CB8AC3E}">
        <p14:creationId xmlns:p14="http://schemas.microsoft.com/office/powerpoint/2010/main" val="32537818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FAA4AF-141F-4D16-82C5-BE7BB92F5023}"/>
              </a:ext>
            </a:extLst>
          </p:cNvPr>
          <p:cNvSpPr>
            <a:spLocks noGrp="1"/>
          </p:cNvSpPr>
          <p:nvPr>
            <p:ph sz="quarter" idx="14"/>
          </p:nvPr>
        </p:nvSpPr>
        <p:spPr>
          <a:xfrm>
            <a:off x="628650" y="1847850"/>
            <a:ext cx="10668000" cy="4163338"/>
          </a:xfrm>
        </p:spPr>
        <p:txBody>
          <a:bodyPr/>
          <a:lstStyle/>
          <a:p>
            <a:pPr algn="just"/>
            <a:r>
              <a:rPr lang="ca-ES" dirty="0"/>
              <a:t>La Convenció és un instrument legalment vinculant</a:t>
            </a:r>
            <a:r>
              <a:rPr lang="en-US" dirty="0"/>
              <a:t>. </a:t>
            </a:r>
          </a:p>
          <a:p>
            <a:pPr algn="just"/>
            <a:r>
              <a:rPr lang="ca-ES" dirty="0"/>
              <a:t>Això vol dir que, pel fet de ratificar-la, els estats estan obligats a adoptar tot un ventall de mesures per garantir que les persones amb discapacitat tinguin els mateixos drets que qualsevol</a:t>
            </a:r>
            <a:r>
              <a:rPr lang="en-US" dirty="0"/>
              <a:t>. </a:t>
            </a:r>
          </a:p>
          <a:p>
            <a:pPr algn="just"/>
            <a:r>
              <a:rPr lang="ca-ES" dirty="0"/>
              <a:t>Això vol dir que, pel fet de ratificar-la, els estats estan obligats a adoptar tot un ventall de mesures per garantir que les persones amb discapacitat tinguin els mateixos drets que qualsevol</a:t>
            </a:r>
            <a:r>
              <a:rPr lang="en-US" dirty="0"/>
              <a:t>.</a:t>
            </a:r>
            <a:endParaRPr lang="x-none" dirty="0"/>
          </a:p>
          <a:p>
            <a:pPr algn="just"/>
            <a:endParaRPr lang="x-none" dirty="0"/>
          </a:p>
        </p:txBody>
      </p:sp>
      <p:sp>
        <p:nvSpPr>
          <p:cNvPr id="5" name="Title 1">
            <a:extLst>
              <a:ext uri="{FF2B5EF4-FFF2-40B4-BE49-F238E27FC236}">
                <a16:creationId xmlns:a16="http://schemas.microsoft.com/office/drawing/2014/main" id="{4288273B-B968-46C1-B791-3000DF509EAC}"/>
              </a:ext>
            </a:extLst>
          </p:cNvPr>
          <p:cNvSpPr>
            <a:spLocks noGrp="1"/>
          </p:cNvSpPr>
          <p:nvPr>
            <p:ph type="title"/>
          </p:nvPr>
        </p:nvSpPr>
        <p:spPr>
          <a:xfrm>
            <a:off x="392905" y="506412"/>
            <a:ext cx="10940841" cy="528304"/>
          </a:xfrm>
        </p:spPr>
        <p:txBody>
          <a:bodyPr/>
          <a:lstStyle/>
          <a:p>
            <a:r>
              <a:rPr lang="es-ES" sz="2800" dirty="0" err="1"/>
              <a:t>Presentació</a:t>
            </a:r>
            <a:r>
              <a:rPr lang="es-ES" sz="2800" dirty="0"/>
              <a:t>: </a:t>
            </a:r>
            <a:r>
              <a:rPr lang="es-ES" sz="2800" dirty="0" err="1"/>
              <a:t>Introducció</a:t>
            </a:r>
            <a:r>
              <a:rPr lang="es-ES" sz="2800" dirty="0"/>
              <a:t> a la Convenció sobre </a:t>
            </a:r>
            <a:r>
              <a:rPr lang="es-ES" sz="2800" dirty="0" err="1"/>
              <a:t>els</a:t>
            </a:r>
            <a:r>
              <a:rPr lang="es-ES" sz="2800" dirty="0"/>
              <a:t> </a:t>
            </a:r>
            <a:r>
              <a:rPr lang="es-ES" sz="2800" dirty="0" err="1"/>
              <a:t>drets</a:t>
            </a:r>
            <a:r>
              <a:rPr lang="es-ES" sz="2800" dirty="0"/>
              <a:t> de les persones </a:t>
            </a:r>
            <a:r>
              <a:rPr lang="es-ES" sz="2800" dirty="0" err="1"/>
              <a:t>amb</a:t>
            </a:r>
            <a:r>
              <a:rPr lang="es-ES" sz="2800" dirty="0"/>
              <a:t> </a:t>
            </a:r>
            <a:r>
              <a:rPr lang="es-ES" sz="2800" dirty="0" err="1"/>
              <a:t>discapacitat</a:t>
            </a:r>
            <a:r>
              <a:rPr lang="es-ES" sz="2800" dirty="0"/>
              <a:t> - 6</a:t>
            </a:r>
            <a:endParaRPr lang="x-none" sz="2800" dirty="0"/>
          </a:p>
        </p:txBody>
      </p:sp>
    </p:spTree>
    <p:extLst>
      <p:ext uri="{BB962C8B-B14F-4D97-AF65-F5344CB8AC3E}">
        <p14:creationId xmlns:p14="http://schemas.microsoft.com/office/powerpoint/2010/main" val="35252851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812C16-754D-4A6D-B30A-45594220AE3B}"/>
              </a:ext>
            </a:extLst>
          </p:cNvPr>
          <p:cNvSpPr>
            <a:spLocks noGrp="1"/>
          </p:cNvSpPr>
          <p:nvPr>
            <p:ph idx="1"/>
          </p:nvPr>
        </p:nvSpPr>
        <p:spPr/>
        <p:txBody>
          <a:bodyPr/>
          <a:lstStyle/>
          <a:p>
            <a:pPr marL="0" indent="0">
              <a:buNone/>
            </a:pPr>
            <a:endParaRPr lang="x-none" dirty="0"/>
          </a:p>
          <a:p>
            <a:pPr marL="0" indent="0">
              <a:buNone/>
            </a:pPr>
            <a:r>
              <a:rPr lang="ca-ES" dirty="0"/>
              <a:t>Consulteu la llista de signatures i ratificacions de la CDPD a </a:t>
            </a:r>
            <a:r>
              <a:rPr lang="en-US" dirty="0"/>
              <a:t>: </a:t>
            </a:r>
            <a:r>
              <a:rPr lang="en-US" dirty="0">
                <a:hlinkClick r:id="rId3">
                  <a:extLst>
                    <a:ext uri="{A12FA001-AC4F-418D-AE19-62706E023703}">
                      <ahyp:hlinkClr xmlns:ahyp="http://schemas.microsoft.com/office/drawing/2018/hyperlinkcolor" val="tx"/>
                    </a:ext>
                  </a:extLst>
                </a:hlinkClick>
              </a:rPr>
              <a:t>https://treaties.un.org/Pages/ViewDetails.aspx?src=IND&amp;mtdsg_no=IV-15&amp;chapter=4&amp;lang=en</a:t>
            </a:r>
            <a:r>
              <a:rPr lang="en-US" dirty="0"/>
              <a:t> </a:t>
            </a:r>
            <a:endParaRPr lang="x-none" dirty="0"/>
          </a:p>
          <a:p>
            <a:endParaRPr lang="x-none" dirty="0"/>
          </a:p>
          <a:p>
            <a:endParaRPr lang="x-none" dirty="0"/>
          </a:p>
        </p:txBody>
      </p:sp>
      <p:sp>
        <p:nvSpPr>
          <p:cNvPr id="5" name="Title 1">
            <a:extLst>
              <a:ext uri="{FF2B5EF4-FFF2-40B4-BE49-F238E27FC236}">
                <a16:creationId xmlns:a16="http://schemas.microsoft.com/office/drawing/2014/main" id="{4288273B-B968-46C1-B791-3000DF509EAC}"/>
              </a:ext>
            </a:extLst>
          </p:cNvPr>
          <p:cNvSpPr>
            <a:spLocks noGrp="1"/>
          </p:cNvSpPr>
          <p:nvPr>
            <p:ph type="title"/>
          </p:nvPr>
        </p:nvSpPr>
        <p:spPr>
          <a:xfrm>
            <a:off x="392905" y="506412"/>
            <a:ext cx="10940841" cy="528304"/>
          </a:xfrm>
        </p:spPr>
        <p:txBody>
          <a:bodyPr/>
          <a:lstStyle/>
          <a:p>
            <a:r>
              <a:rPr lang="es-ES" sz="2800" dirty="0" err="1"/>
              <a:t>Presentació</a:t>
            </a:r>
            <a:r>
              <a:rPr lang="es-ES" sz="2800" dirty="0"/>
              <a:t>: </a:t>
            </a:r>
            <a:r>
              <a:rPr lang="es-ES" sz="2800" dirty="0" err="1"/>
              <a:t>Introducció</a:t>
            </a:r>
            <a:r>
              <a:rPr lang="es-ES" sz="2800" dirty="0"/>
              <a:t> a la Convenció sobre </a:t>
            </a:r>
            <a:r>
              <a:rPr lang="es-ES" sz="2800" dirty="0" err="1"/>
              <a:t>els</a:t>
            </a:r>
            <a:r>
              <a:rPr lang="es-ES" sz="2800" dirty="0"/>
              <a:t> </a:t>
            </a:r>
            <a:r>
              <a:rPr lang="es-ES" sz="2800" dirty="0" err="1"/>
              <a:t>drets</a:t>
            </a:r>
            <a:r>
              <a:rPr lang="es-ES" sz="2800" dirty="0"/>
              <a:t> de les persones </a:t>
            </a:r>
            <a:r>
              <a:rPr lang="es-ES" sz="2800" dirty="0" err="1"/>
              <a:t>amb</a:t>
            </a:r>
            <a:r>
              <a:rPr lang="es-ES" sz="2800" dirty="0"/>
              <a:t> </a:t>
            </a:r>
            <a:r>
              <a:rPr lang="es-ES" sz="2800" dirty="0" err="1"/>
              <a:t>discapacitat</a:t>
            </a:r>
            <a:r>
              <a:rPr lang="es-ES" sz="2800" dirty="0"/>
              <a:t> - 7</a:t>
            </a:r>
            <a:endParaRPr lang="x-none" sz="2800" dirty="0"/>
          </a:p>
        </p:txBody>
      </p:sp>
    </p:spTree>
    <p:extLst>
      <p:ext uri="{BB962C8B-B14F-4D97-AF65-F5344CB8AC3E}">
        <p14:creationId xmlns:p14="http://schemas.microsoft.com/office/powerpoint/2010/main" val="9718647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E7DB66-B8FC-40A1-B3CE-6573153FF5F4}"/>
              </a:ext>
            </a:extLst>
          </p:cNvPr>
          <p:cNvSpPr>
            <a:spLocks noGrp="1"/>
          </p:cNvSpPr>
          <p:nvPr>
            <p:ph sz="quarter" idx="14"/>
          </p:nvPr>
        </p:nvSpPr>
        <p:spPr>
          <a:xfrm>
            <a:off x="507195" y="1808922"/>
            <a:ext cx="10846605" cy="4202266"/>
          </a:xfrm>
        </p:spPr>
        <p:txBody>
          <a:bodyPr/>
          <a:lstStyle/>
          <a:p>
            <a:pPr algn="just"/>
            <a:r>
              <a:rPr lang="ca-ES" dirty="0"/>
              <a:t>Una implicació important de la CDPD és que requereix un canvi en la manera com les persones amb discapacitat psicosocial, intel·lectual o cognitiva són percebudes per la societat i en el funcionament dels serveis socials i de salut mental</a:t>
            </a:r>
            <a:r>
              <a:rPr lang="en-GB" dirty="0"/>
              <a:t>. </a:t>
            </a:r>
          </a:p>
          <a:p>
            <a:pPr algn="just"/>
            <a:r>
              <a:rPr lang="ca-ES" dirty="0"/>
              <a:t>La institucionalització i l’ingrés i tractament forçosos perpetuen l’exclusió i no es consideren acceptables a l’empara de la Convenció</a:t>
            </a:r>
            <a:r>
              <a:rPr lang="en-GB" dirty="0"/>
              <a:t>. </a:t>
            </a:r>
          </a:p>
          <a:p>
            <a:pPr algn="just"/>
            <a:r>
              <a:rPr lang="ca-ES" dirty="0"/>
              <a:t>Els serveis han de proporcionar un suport basat en la comunitat i promoure la inclusió</a:t>
            </a:r>
            <a:r>
              <a:rPr lang="en-GB" dirty="0"/>
              <a:t>. </a:t>
            </a:r>
          </a:p>
          <a:p>
            <a:pPr algn="just"/>
            <a:r>
              <a:rPr lang="ca-ES" dirty="0"/>
              <a:t>L’</a:t>
            </a:r>
            <a:r>
              <a:rPr lang="ca-ES" b="1" dirty="0"/>
              <a:t>abordatge basat en la recuperació </a:t>
            </a:r>
            <a:r>
              <a:rPr lang="ca-ES" dirty="0"/>
              <a:t>és coherent amb la CDPD i amb el model de drets humans de la discapacitat</a:t>
            </a:r>
            <a:r>
              <a:rPr lang="en-GB" dirty="0"/>
              <a:t>. </a:t>
            </a:r>
          </a:p>
          <a:p>
            <a:pPr algn="just"/>
            <a:endParaRPr lang="x-none" dirty="0"/>
          </a:p>
        </p:txBody>
      </p:sp>
      <p:sp>
        <p:nvSpPr>
          <p:cNvPr id="5" name="Title 1">
            <a:extLst>
              <a:ext uri="{FF2B5EF4-FFF2-40B4-BE49-F238E27FC236}">
                <a16:creationId xmlns:a16="http://schemas.microsoft.com/office/drawing/2014/main" id="{4288273B-B968-46C1-B791-3000DF509EAC}"/>
              </a:ext>
            </a:extLst>
          </p:cNvPr>
          <p:cNvSpPr>
            <a:spLocks noGrp="1"/>
          </p:cNvSpPr>
          <p:nvPr>
            <p:ph type="title"/>
          </p:nvPr>
        </p:nvSpPr>
        <p:spPr>
          <a:xfrm>
            <a:off x="392906" y="506411"/>
            <a:ext cx="11253662" cy="432051"/>
          </a:xfrm>
        </p:spPr>
        <p:txBody>
          <a:bodyPr/>
          <a:lstStyle/>
          <a:p>
            <a:r>
              <a:rPr lang="es-ES" sz="2800" dirty="0" err="1"/>
              <a:t>Presentació</a:t>
            </a:r>
            <a:r>
              <a:rPr lang="es-ES" sz="2800" dirty="0"/>
              <a:t>: </a:t>
            </a:r>
            <a:r>
              <a:rPr lang="es-ES" sz="2800" dirty="0" err="1"/>
              <a:t>Introducció</a:t>
            </a:r>
            <a:r>
              <a:rPr lang="es-ES" sz="2800" dirty="0"/>
              <a:t> a la Convenció sobre </a:t>
            </a:r>
            <a:r>
              <a:rPr lang="es-ES" sz="2800" dirty="0" err="1"/>
              <a:t>els</a:t>
            </a:r>
            <a:r>
              <a:rPr lang="es-ES" sz="2800" dirty="0"/>
              <a:t> </a:t>
            </a:r>
            <a:r>
              <a:rPr lang="es-ES" sz="2800" dirty="0" err="1"/>
              <a:t>drets</a:t>
            </a:r>
            <a:r>
              <a:rPr lang="es-ES" sz="2800" dirty="0"/>
              <a:t> de les persones </a:t>
            </a:r>
            <a:r>
              <a:rPr lang="es-ES" sz="2800" dirty="0" err="1"/>
              <a:t>amb</a:t>
            </a:r>
            <a:r>
              <a:rPr lang="es-ES" sz="2800" dirty="0"/>
              <a:t> </a:t>
            </a:r>
            <a:r>
              <a:rPr lang="es-ES" sz="2800" dirty="0" err="1"/>
              <a:t>discapacitat</a:t>
            </a:r>
            <a:r>
              <a:rPr lang="es-ES" sz="2800" dirty="0"/>
              <a:t> - 8</a:t>
            </a:r>
            <a:endParaRPr lang="x-none" sz="2800" dirty="0"/>
          </a:p>
        </p:txBody>
      </p:sp>
    </p:spTree>
    <p:extLst>
      <p:ext uri="{BB962C8B-B14F-4D97-AF65-F5344CB8AC3E}">
        <p14:creationId xmlns:p14="http://schemas.microsoft.com/office/powerpoint/2010/main" val="31146973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DFA892-AD5B-4142-BD81-D05D710A7333}"/>
              </a:ext>
            </a:extLst>
          </p:cNvPr>
          <p:cNvSpPr>
            <a:spLocks noGrp="1"/>
          </p:cNvSpPr>
          <p:nvPr>
            <p:ph sz="quarter" idx="14"/>
          </p:nvPr>
        </p:nvSpPr>
        <p:spPr>
          <a:xfrm>
            <a:off x="507195" y="1570383"/>
            <a:ext cx="11081831" cy="4440805"/>
          </a:xfrm>
        </p:spPr>
        <p:txBody>
          <a:bodyPr/>
          <a:lstStyle/>
          <a:p>
            <a:pPr algn="just"/>
            <a:r>
              <a:rPr lang="fr-FR" dirty="0" err="1"/>
              <a:t>Molts</a:t>
            </a:r>
            <a:r>
              <a:rPr lang="fr-FR" dirty="0"/>
              <a:t> experts i organismes de les </a:t>
            </a:r>
            <a:r>
              <a:rPr lang="fr-FR" dirty="0" err="1"/>
              <a:t>Nacions</a:t>
            </a:r>
            <a:r>
              <a:rPr lang="fr-FR" dirty="0"/>
              <a:t> </a:t>
            </a:r>
            <a:r>
              <a:rPr lang="fr-FR" dirty="0" err="1"/>
              <a:t>Unides</a:t>
            </a:r>
            <a:r>
              <a:rPr lang="fr-FR" dirty="0"/>
              <a:t> han </a:t>
            </a:r>
            <a:r>
              <a:rPr lang="fr-FR" dirty="0" err="1"/>
              <a:t>reafirmat</a:t>
            </a:r>
            <a:r>
              <a:rPr lang="fr-FR" dirty="0"/>
              <a:t> que </a:t>
            </a:r>
            <a:r>
              <a:rPr lang="fr-FR" dirty="0" err="1"/>
              <a:t>aquest</a:t>
            </a:r>
            <a:r>
              <a:rPr lang="fr-FR" dirty="0"/>
              <a:t> </a:t>
            </a:r>
            <a:r>
              <a:rPr lang="fr-FR" dirty="0" err="1"/>
              <a:t>canvi</a:t>
            </a:r>
            <a:r>
              <a:rPr lang="fr-FR" dirty="0"/>
              <a:t> </a:t>
            </a:r>
            <a:r>
              <a:rPr lang="fr-FR" dirty="0" err="1"/>
              <a:t>és</a:t>
            </a:r>
            <a:r>
              <a:rPr lang="fr-FR" dirty="0"/>
              <a:t> </a:t>
            </a:r>
            <a:r>
              <a:rPr lang="fr-FR" dirty="0" err="1"/>
              <a:t>necessari</a:t>
            </a:r>
            <a:r>
              <a:rPr lang="en-GB" dirty="0"/>
              <a:t>:</a:t>
            </a:r>
          </a:p>
          <a:p>
            <a:pPr algn="just"/>
            <a:r>
              <a:rPr lang="ca-ES" dirty="0"/>
              <a:t>El Consell de Drets Humans va adoptar dues resolucions el 2016 i el 2017 en què establia que «les persones amb trastorn de salut mental o discapacitat psicosocial, en particular les persones usuàries dels serveis de salut mental, podien veure’s sotmeses a, entre d’altres, discriminació generalitzada, estigma, prejudicis, violència, exclusió social i segregació, institucionalització il·legal o arbitrària, </a:t>
            </a:r>
            <a:r>
              <a:rPr lang="ca-ES" dirty="0" err="1"/>
              <a:t>sobremedicació</a:t>
            </a:r>
            <a:r>
              <a:rPr lang="ca-ES" dirty="0"/>
              <a:t> i pràctiques de tractament que no respecten la seva autonomia, voluntat i preferències».</a:t>
            </a:r>
            <a:endParaRPr lang="en-GB" dirty="0"/>
          </a:p>
          <a:p>
            <a:pPr algn="just"/>
            <a:r>
              <a:rPr lang="ca-ES" dirty="0"/>
              <a:t>L’Alt Comissariat per als Drets Humans va emetre un informe el 2017 en què recomanava un seguit de canvis polítics per donar suport a la materialització dels drets humans plens de les persones amb discapacitat psicosocial</a:t>
            </a:r>
            <a:r>
              <a:rPr lang="en-GB" dirty="0"/>
              <a:t>.</a:t>
            </a:r>
            <a:endParaRPr lang="x-none" dirty="0"/>
          </a:p>
          <a:p>
            <a:pPr algn="just"/>
            <a:endParaRPr lang="x-none" dirty="0"/>
          </a:p>
          <a:p>
            <a:pPr algn="just"/>
            <a:endParaRPr lang="x-none" dirty="0"/>
          </a:p>
        </p:txBody>
      </p:sp>
      <p:sp>
        <p:nvSpPr>
          <p:cNvPr id="5" name="Title 1">
            <a:extLst>
              <a:ext uri="{FF2B5EF4-FFF2-40B4-BE49-F238E27FC236}">
                <a16:creationId xmlns:a16="http://schemas.microsoft.com/office/drawing/2014/main" id="{4288273B-B968-46C1-B791-3000DF509EAC}"/>
              </a:ext>
            </a:extLst>
          </p:cNvPr>
          <p:cNvSpPr>
            <a:spLocks noGrp="1"/>
          </p:cNvSpPr>
          <p:nvPr>
            <p:ph type="title"/>
          </p:nvPr>
        </p:nvSpPr>
        <p:spPr>
          <a:xfrm>
            <a:off x="392905" y="506411"/>
            <a:ext cx="11229599" cy="432051"/>
          </a:xfrm>
        </p:spPr>
        <p:txBody>
          <a:bodyPr/>
          <a:lstStyle/>
          <a:p>
            <a:r>
              <a:rPr lang="es-ES" sz="2800" dirty="0" err="1"/>
              <a:t>Presentació</a:t>
            </a:r>
            <a:r>
              <a:rPr lang="es-ES" sz="2800" dirty="0"/>
              <a:t>: </a:t>
            </a:r>
            <a:r>
              <a:rPr lang="es-ES" sz="2800" dirty="0" err="1"/>
              <a:t>Introducció</a:t>
            </a:r>
            <a:r>
              <a:rPr lang="es-ES" sz="2800" dirty="0"/>
              <a:t> a la Convenció sobre </a:t>
            </a:r>
            <a:r>
              <a:rPr lang="es-ES" sz="2800" dirty="0" err="1"/>
              <a:t>els</a:t>
            </a:r>
            <a:r>
              <a:rPr lang="es-ES" sz="2800" dirty="0"/>
              <a:t> </a:t>
            </a:r>
            <a:r>
              <a:rPr lang="es-ES" sz="2800" dirty="0" err="1"/>
              <a:t>drets</a:t>
            </a:r>
            <a:r>
              <a:rPr lang="es-ES" sz="2800" dirty="0"/>
              <a:t> de les persones </a:t>
            </a:r>
            <a:r>
              <a:rPr lang="es-ES" sz="2800" dirty="0" err="1"/>
              <a:t>amb</a:t>
            </a:r>
            <a:r>
              <a:rPr lang="es-ES" sz="2800" dirty="0"/>
              <a:t> </a:t>
            </a:r>
            <a:r>
              <a:rPr lang="es-ES" sz="2800" dirty="0" err="1"/>
              <a:t>discapacitat</a:t>
            </a:r>
            <a:r>
              <a:rPr lang="es-ES" sz="2800" dirty="0"/>
              <a:t> - 9</a:t>
            </a:r>
            <a:endParaRPr lang="x-none" sz="2800" dirty="0"/>
          </a:p>
        </p:txBody>
      </p:sp>
    </p:spTree>
    <p:extLst>
      <p:ext uri="{BB962C8B-B14F-4D97-AF65-F5344CB8AC3E}">
        <p14:creationId xmlns:p14="http://schemas.microsoft.com/office/powerpoint/2010/main" val="24918141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DB5491-B9D2-4EA6-A781-B7B47F400906}"/>
              </a:ext>
            </a:extLst>
          </p:cNvPr>
          <p:cNvSpPr>
            <a:spLocks noGrp="1"/>
          </p:cNvSpPr>
          <p:nvPr>
            <p:ph sz="quarter" idx="14"/>
          </p:nvPr>
        </p:nvSpPr>
        <p:spPr>
          <a:xfrm>
            <a:off x="507195" y="1790700"/>
            <a:ext cx="11061953" cy="4220488"/>
          </a:xfrm>
        </p:spPr>
        <p:txBody>
          <a:bodyPr/>
          <a:lstStyle/>
          <a:p>
            <a:pPr lvl="0" algn="just"/>
            <a:r>
              <a:rPr lang="ca-ES" b="1" dirty="0"/>
              <a:t>El relator especial de l’ONU sobre el dret a la salut </a:t>
            </a:r>
            <a:r>
              <a:rPr lang="ca-ES" dirty="0"/>
              <a:t>també va publicar un informe cabdal el 2017 sobre el dret a la salut mental on reivindicava un canvi de paradigma per tal de posar fi a les vulneracions dels drets humans de les persones amb discapacitat psicosocial, intel·lectual o cognitiva</a:t>
            </a:r>
            <a:r>
              <a:rPr lang="en-GB" dirty="0"/>
              <a:t>.</a:t>
            </a:r>
          </a:p>
          <a:p>
            <a:pPr algn="just"/>
            <a:r>
              <a:rPr lang="ca-ES" b="1" dirty="0"/>
              <a:t>El relator especial de l’ONU sobre els drets de les persones amb discapacitat </a:t>
            </a:r>
            <a:r>
              <a:rPr lang="ca-ES" dirty="0"/>
              <a:t>ha reafirmat en diversos informes la necessitat de posar fi a la discriminació i a les violacions dels drets humans de les persones amb discapacitat, incloses les persones amb discapacitat psicosocial, intel·lectual o cognitiva</a:t>
            </a:r>
            <a:r>
              <a:rPr lang="en-GB" dirty="0"/>
              <a:t>.</a:t>
            </a:r>
            <a:endParaRPr lang="x-none" dirty="0"/>
          </a:p>
          <a:p>
            <a:pPr lvl="0" algn="just"/>
            <a:endParaRPr lang="x-none" dirty="0"/>
          </a:p>
          <a:p>
            <a:pPr marL="0" indent="0" algn="just">
              <a:buNone/>
            </a:pPr>
            <a:endParaRPr lang="x-none" dirty="0"/>
          </a:p>
        </p:txBody>
      </p:sp>
      <p:sp>
        <p:nvSpPr>
          <p:cNvPr id="5" name="Title 1">
            <a:extLst>
              <a:ext uri="{FF2B5EF4-FFF2-40B4-BE49-F238E27FC236}">
                <a16:creationId xmlns:a16="http://schemas.microsoft.com/office/drawing/2014/main" id="{4288273B-B968-46C1-B791-3000DF509EAC}"/>
              </a:ext>
            </a:extLst>
          </p:cNvPr>
          <p:cNvSpPr>
            <a:spLocks noGrp="1"/>
          </p:cNvSpPr>
          <p:nvPr>
            <p:ph type="title"/>
          </p:nvPr>
        </p:nvSpPr>
        <p:spPr>
          <a:xfrm>
            <a:off x="392906" y="506412"/>
            <a:ext cx="11157410" cy="359862"/>
          </a:xfrm>
        </p:spPr>
        <p:txBody>
          <a:bodyPr/>
          <a:lstStyle/>
          <a:p>
            <a:r>
              <a:rPr lang="es-ES" sz="2800" dirty="0" err="1"/>
              <a:t>Presentació</a:t>
            </a:r>
            <a:r>
              <a:rPr lang="es-ES" sz="2800" dirty="0"/>
              <a:t>: </a:t>
            </a:r>
            <a:r>
              <a:rPr lang="es-ES" sz="2800" dirty="0" err="1"/>
              <a:t>Introducció</a:t>
            </a:r>
            <a:r>
              <a:rPr lang="es-ES" sz="2800" dirty="0"/>
              <a:t> a la Convenció sobre </a:t>
            </a:r>
            <a:r>
              <a:rPr lang="es-ES" sz="2800" dirty="0" err="1"/>
              <a:t>els</a:t>
            </a:r>
            <a:r>
              <a:rPr lang="es-ES" sz="2800" dirty="0"/>
              <a:t> </a:t>
            </a:r>
            <a:r>
              <a:rPr lang="es-ES" sz="2800" dirty="0" err="1"/>
              <a:t>drets</a:t>
            </a:r>
            <a:r>
              <a:rPr lang="es-ES" sz="2800" dirty="0"/>
              <a:t> de les persones </a:t>
            </a:r>
            <a:r>
              <a:rPr lang="es-ES" sz="2800" dirty="0" err="1"/>
              <a:t>amb</a:t>
            </a:r>
            <a:r>
              <a:rPr lang="es-ES" sz="2800" dirty="0"/>
              <a:t> </a:t>
            </a:r>
            <a:r>
              <a:rPr lang="es-ES" sz="2800" dirty="0" err="1"/>
              <a:t>discapacitat</a:t>
            </a:r>
            <a:r>
              <a:rPr lang="es-ES" sz="2800" dirty="0"/>
              <a:t> - 10</a:t>
            </a:r>
            <a:endParaRPr lang="x-none" sz="2800" dirty="0"/>
          </a:p>
        </p:txBody>
      </p:sp>
    </p:spTree>
    <p:extLst>
      <p:ext uri="{BB962C8B-B14F-4D97-AF65-F5344CB8AC3E}">
        <p14:creationId xmlns:p14="http://schemas.microsoft.com/office/powerpoint/2010/main" val="17707751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E19872-6CDB-4B90-8F3D-DDF27B0C598C}"/>
              </a:ext>
            </a:extLst>
          </p:cNvPr>
          <p:cNvSpPr>
            <a:spLocks noGrp="1"/>
          </p:cNvSpPr>
          <p:nvPr>
            <p:ph sz="quarter" idx="14"/>
          </p:nvPr>
        </p:nvSpPr>
        <p:spPr/>
        <p:txBody>
          <a:bodyPr/>
          <a:lstStyle/>
          <a:p>
            <a:r>
              <a:rPr lang="es-ES" dirty="0"/>
              <a:t>Repartir-se en </a:t>
            </a:r>
            <a:r>
              <a:rPr lang="es-ES" dirty="0" err="1"/>
              <a:t>grups</a:t>
            </a:r>
            <a:r>
              <a:rPr lang="es-ES" dirty="0"/>
              <a:t> de of 3–4 persones. </a:t>
            </a:r>
          </a:p>
          <a:p>
            <a:r>
              <a:rPr lang="es-ES" dirty="0" err="1"/>
              <a:t>LLlegir</a:t>
            </a:r>
            <a:r>
              <a:rPr lang="es-ES" dirty="0"/>
              <a:t> la CDPD</a:t>
            </a:r>
          </a:p>
          <a:p>
            <a:r>
              <a:rPr lang="es-ES" dirty="0" err="1"/>
              <a:t>Debatre</a:t>
            </a:r>
            <a:r>
              <a:rPr lang="es-ES" dirty="0"/>
              <a:t> en </a:t>
            </a:r>
            <a:r>
              <a:rPr lang="es-ES" dirty="0" err="1"/>
              <a:t>grup</a:t>
            </a:r>
            <a:r>
              <a:rPr lang="es-ES" dirty="0"/>
              <a:t> les </a:t>
            </a:r>
            <a:r>
              <a:rPr lang="es-ES" dirty="0" err="1"/>
              <a:t>seves</a:t>
            </a:r>
            <a:r>
              <a:rPr lang="es-ES" dirty="0"/>
              <a:t>  </a:t>
            </a:r>
            <a:r>
              <a:rPr lang="es-ES" dirty="0" err="1"/>
              <a:t>implicacions</a:t>
            </a:r>
            <a:r>
              <a:rPr lang="es-ES" dirty="0"/>
              <a:t>. </a:t>
            </a:r>
          </a:p>
        </p:txBody>
      </p:sp>
      <p:sp>
        <p:nvSpPr>
          <p:cNvPr id="2" name="Title 1">
            <a:extLst>
              <a:ext uri="{FF2B5EF4-FFF2-40B4-BE49-F238E27FC236}">
                <a16:creationId xmlns:a16="http://schemas.microsoft.com/office/drawing/2014/main" id="{C909AEE5-A707-4434-9198-E6C5FDDADEDE}"/>
              </a:ext>
            </a:extLst>
          </p:cNvPr>
          <p:cNvSpPr>
            <a:spLocks noGrp="1"/>
          </p:cNvSpPr>
          <p:nvPr>
            <p:ph type="title"/>
          </p:nvPr>
        </p:nvSpPr>
        <p:spPr/>
        <p:txBody>
          <a:bodyPr/>
          <a:lstStyle/>
          <a:p>
            <a:r>
              <a:rPr lang="en-US" sz="2800" dirty="0" err="1"/>
              <a:t>Presentació</a:t>
            </a:r>
            <a:r>
              <a:rPr lang="en-US" sz="2800" dirty="0"/>
              <a:t>: </a:t>
            </a:r>
            <a:r>
              <a:rPr lang="en-US" sz="2800" dirty="0" err="1"/>
              <a:t>els</a:t>
            </a:r>
            <a:r>
              <a:rPr lang="en-US" sz="2800" dirty="0"/>
              <a:t> articles de la CDPD - 1</a:t>
            </a:r>
            <a:endParaRPr lang="x-none" sz="2800" dirty="0"/>
          </a:p>
        </p:txBody>
      </p:sp>
    </p:spTree>
    <p:extLst>
      <p:ext uri="{BB962C8B-B14F-4D97-AF65-F5344CB8AC3E}">
        <p14:creationId xmlns:p14="http://schemas.microsoft.com/office/powerpoint/2010/main" val="16716658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9AEE5-A707-4434-9198-E6C5FDDADEDE}"/>
              </a:ext>
            </a:extLst>
          </p:cNvPr>
          <p:cNvSpPr>
            <a:spLocks noGrp="1"/>
          </p:cNvSpPr>
          <p:nvPr>
            <p:ph type="title"/>
          </p:nvPr>
        </p:nvSpPr>
        <p:spPr/>
        <p:txBody>
          <a:bodyPr/>
          <a:lstStyle/>
          <a:p>
            <a:r>
              <a:rPr lang="en-US" sz="2800" dirty="0" err="1"/>
              <a:t>Presentació</a:t>
            </a:r>
            <a:r>
              <a:rPr lang="en-US" sz="2800" dirty="0"/>
              <a:t>: </a:t>
            </a:r>
            <a:r>
              <a:rPr lang="en-US" sz="2800" dirty="0" err="1"/>
              <a:t>els</a:t>
            </a:r>
            <a:r>
              <a:rPr lang="en-US" sz="2800" dirty="0"/>
              <a:t> articles de la CDPD - 2 </a:t>
            </a:r>
            <a:endParaRPr lang="x-none" sz="2800" dirty="0"/>
          </a:p>
        </p:txBody>
      </p:sp>
      <p:sp>
        <p:nvSpPr>
          <p:cNvPr id="3" name="Content Placeholder 2">
            <a:extLst>
              <a:ext uri="{FF2B5EF4-FFF2-40B4-BE49-F238E27FC236}">
                <a16:creationId xmlns:a16="http://schemas.microsoft.com/office/drawing/2014/main" id="{00E19872-6CDB-4B90-8F3D-DDF27B0C598C}"/>
              </a:ext>
            </a:extLst>
          </p:cNvPr>
          <p:cNvSpPr>
            <a:spLocks noGrp="1"/>
          </p:cNvSpPr>
          <p:nvPr>
            <p:ph idx="1"/>
          </p:nvPr>
        </p:nvSpPr>
        <p:spPr>
          <a:xfrm>
            <a:off x="507205" y="1310581"/>
            <a:ext cx="11037095" cy="4500000"/>
          </a:xfrm>
        </p:spPr>
        <p:txBody>
          <a:bodyPr/>
          <a:lstStyle/>
          <a:p>
            <a:pPr algn="just"/>
            <a:r>
              <a:rPr lang="ca-ES" sz="2100" dirty="0"/>
              <a:t>El preàmbul de la CDPD introdueix principis importants que inclouen</a:t>
            </a:r>
            <a:r>
              <a:rPr lang="es-ES" sz="2100" dirty="0"/>
              <a:t>: </a:t>
            </a:r>
          </a:p>
          <a:p>
            <a:pPr lvl="0" fontAlgn="base"/>
            <a:r>
              <a:rPr lang="ca-ES" sz="2100" dirty="0"/>
              <a:t>Reafirmar la interrelació de tots els drets humans i llibertats fonamentals, així com la necessitat de garantir que les persones amb discapacitat els exerceixin plenament i sense discriminació.</a:t>
            </a:r>
            <a:endParaRPr lang="es-ES" sz="2100" dirty="0"/>
          </a:p>
          <a:p>
            <a:pPr lvl="0" fontAlgn="base"/>
            <a:r>
              <a:rPr lang="ca-ES" sz="2100" dirty="0"/>
              <a:t>Reconèixer que la discapacitat és un concepte que evoluciona com a resultat d’interaccions, actituds i barreres ambientals. </a:t>
            </a:r>
            <a:endParaRPr lang="es-ES" sz="2100" dirty="0"/>
          </a:p>
          <a:p>
            <a:pPr lvl="0" fontAlgn="base"/>
            <a:r>
              <a:rPr lang="ca-ES" sz="2100" dirty="0"/>
              <a:t>Reconèixer la diversitat de les persones amb discapacitat.</a:t>
            </a:r>
            <a:endParaRPr lang="es-ES" sz="2100" dirty="0"/>
          </a:p>
          <a:p>
            <a:r>
              <a:rPr lang="ca-ES" sz="2100" dirty="0"/>
              <a:t>Reconèixer la importància de l’autonomia i la independència individual, inclosa la llibertat de prendre les seves pròpies decisions</a:t>
            </a:r>
            <a:r>
              <a:rPr lang="es-ES" sz="2100" dirty="0"/>
              <a:t>.</a:t>
            </a:r>
          </a:p>
          <a:p>
            <a:pPr algn="just"/>
            <a:r>
              <a:rPr lang="ca-ES" sz="2100" dirty="0"/>
              <a:t>Preocupar-se per les múltiples formes de discriminació «per motius de raça, color, sexe, idioma, religió, opinió política o de qualsevol altra índole, origen nacional, ètnic, indígena o social, patrimoni, naixement, edat o qualsevol altra condició»</a:t>
            </a:r>
            <a:r>
              <a:rPr lang="es-ES" sz="2100" dirty="0"/>
              <a:t>. </a:t>
            </a:r>
          </a:p>
        </p:txBody>
      </p:sp>
    </p:spTree>
    <p:extLst>
      <p:ext uri="{BB962C8B-B14F-4D97-AF65-F5344CB8AC3E}">
        <p14:creationId xmlns:p14="http://schemas.microsoft.com/office/powerpoint/2010/main" val="18572708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46BD97-89E5-4003-BD0E-F7629B2EE2AC}"/>
              </a:ext>
            </a:extLst>
          </p:cNvPr>
          <p:cNvSpPr>
            <a:spLocks noGrp="1"/>
          </p:cNvSpPr>
          <p:nvPr>
            <p:ph idx="1"/>
          </p:nvPr>
        </p:nvSpPr>
        <p:spPr>
          <a:xfrm>
            <a:off x="507205" y="1739788"/>
            <a:ext cx="10903745" cy="4500000"/>
          </a:xfrm>
        </p:spPr>
        <p:txBody>
          <a:bodyPr/>
          <a:lstStyle/>
          <a:p>
            <a:pPr algn="just"/>
            <a:r>
              <a:rPr lang="ca-ES" dirty="0"/>
              <a:t>L’article 1 explica que l’objectiu de la CDPD és assegurar-se que les persones amb discapacitat gaudeixin de tots els drets humans i les llibertats fonamentals que els corresponen i promoguin el respecte per la seva dignitat inherent.  </a:t>
            </a:r>
            <a:endParaRPr lang="es-ES" dirty="0"/>
          </a:p>
          <a:p>
            <a:pPr algn="just"/>
            <a:r>
              <a:rPr lang="ca-ES" dirty="0"/>
              <a:t>Aquest article també defineix a qui es considera «persones amb discapacitat» segons la Convenció</a:t>
            </a:r>
            <a:r>
              <a:rPr lang="en-US" dirty="0"/>
              <a:t>. </a:t>
            </a:r>
          </a:p>
          <a:p>
            <a:pPr algn="just"/>
            <a:r>
              <a:rPr lang="ca-ES" dirty="0"/>
              <a:t>Les «persones amb discapacitat» es defineixen com persones amb deficiències a llarg termini que, en interaccionar amb diverses barreres, poden veure impedida la seva participació plena i efectiva en la societat, en igualtat de condicions amb les altres persones</a:t>
            </a:r>
            <a:r>
              <a:rPr lang="en-US" dirty="0"/>
              <a:t>.</a:t>
            </a:r>
          </a:p>
          <a:p>
            <a:pPr algn="just"/>
            <a:endParaRPr lang="x-none" dirty="0"/>
          </a:p>
        </p:txBody>
      </p:sp>
      <p:sp>
        <p:nvSpPr>
          <p:cNvPr id="6" name="Text Placeholder 5">
            <a:extLst>
              <a:ext uri="{FF2B5EF4-FFF2-40B4-BE49-F238E27FC236}">
                <a16:creationId xmlns:a16="http://schemas.microsoft.com/office/drawing/2014/main" id="{08F73F42-13A5-764C-9171-774D6AD9E916}"/>
              </a:ext>
            </a:extLst>
          </p:cNvPr>
          <p:cNvSpPr>
            <a:spLocks noGrp="1"/>
          </p:cNvSpPr>
          <p:nvPr>
            <p:ph type="body" sz="quarter" idx="13"/>
          </p:nvPr>
        </p:nvSpPr>
        <p:spPr/>
        <p:txBody>
          <a:bodyPr/>
          <a:lstStyle/>
          <a:p>
            <a:r>
              <a:rPr lang="ca-ES" dirty="0"/>
              <a:t>Article 1. Propòsit </a:t>
            </a:r>
            <a:endParaRPr lang="es-ES" dirty="0"/>
          </a:p>
        </p:txBody>
      </p:sp>
      <p:sp>
        <p:nvSpPr>
          <p:cNvPr id="7" name="Title 1">
            <a:extLst>
              <a:ext uri="{FF2B5EF4-FFF2-40B4-BE49-F238E27FC236}">
                <a16:creationId xmlns:a16="http://schemas.microsoft.com/office/drawing/2014/main" id="{C909AEE5-A707-4434-9198-E6C5FDDADEDE}"/>
              </a:ext>
            </a:extLst>
          </p:cNvPr>
          <p:cNvSpPr>
            <a:spLocks noGrp="1"/>
          </p:cNvSpPr>
          <p:nvPr>
            <p:ph type="title"/>
          </p:nvPr>
        </p:nvSpPr>
        <p:spPr>
          <a:xfrm>
            <a:off x="389639" y="506412"/>
            <a:ext cx="9792000" cy="432000"/>
          </a:xfrm>
        </p:spPr>
        <p:txBody>
          <a:bodyPr/>
          <a:lstStyle/>
          <a:p>
            <a:r>
              <a:rPr lang="en-US" sz="2800" dirty="0" err="1"/>
              <a:t>Presentació</a:t>
            </a:r>
            <a:r>
              <a:rPr lang="en-US" sz="2800" dirty="0"/>
              <a:t>: </a:t>
            </a:r>
            <a:r>
              <a:rPr lang="en-US" sz="2800" dirty="0" err="1"/>
              <a:t>els</a:t>
            </a:r>
            <a:r>
              <a:rPr lang="en-US" sz="2800" dirty="0"/>
              <a:t> articles de la CDPD - 3</a:t>
            </a:r>
            <a:endParaRPr lang="x-none" sz="2800" dirty="0"/>
          </a:p>
        </p:txBody>
      </p:sp>
    </p:spTree>
    <p:extLst>
      <p:ext uri="{BB962C8B-B14F-4D97-AF65-F5344CB8AC3E}">
        <p14:creationId xmlns:p14="http://schemas.microsoft.com/office/powerpoint/2010/main" val="11603971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23EC3B-3984-4BEE-8794-125A625305DB}"/>
              </a:ext>
            </a:extLst>
          </p:cNvPr>
          <p:cNvSpPr>
            <a:spLocks noGrp="1"/>
          </p:cNvSpPr>
          <p:nvPr>
            <p:ph idx="1"/>
          </p:nvPr>
        </p:nvSpPr>
        <p:spPr/>
        <p:txBody>
          <a:bodyPr/>
          <a:lstStyle/>
          <a:p>
            <a:pPr marL="0" indent="0">
              <a:buNone/>
            </a:pPr>
            <a:r>
              <a:rPr lang="ca-ES" dirty="0"/>
              <a:t>L’article 2 recull les definicions que es fan servir a la Convenció</a:t>
            </a:r>
            <a:r>
              <a:rPr lang="es-ES" dirty="0"/>
              <a:t>:</a:t>
            </a:r>
          </a:p>
          <a:p>
            <a:pPr lvl="0" fontAlgn="base"/>
            <a:r>
              <a:rPr lang="ca-ES" dirty="0"/>
              <a:t>Comunicació </a:t>
            </a:r>
            <a:endParaRPr lang="es-ES" dirty="0"/>
          </a:p>
          <a:p>
            <a:pPr lvl="0" fontAlgn="base"/>
            <a:r>
              <a:rPr lang="ca-ES" dirty="0"/>
              <a:t>Llenguatge </a:t>
            </a:r>
            <a:endParaRPr lang="es-ES" dirty="0"/>
          </a:p>
          <a:p>
            <a:pPr lvl="0" fontAlgn="base"/>
            <a:r>
              <a:rPr lang="ca-ES" dirty="0"/>
              <a:t>Discriminació per motius de discapacitat</a:t>
            </a:r>
            <a:endParaRPr lang="es-ES" dirty="0"/>
          </a:p>
          <a:p>
            <a:pPr lvl="0" fontAlgn="base"/>
            <a:r>
              <a:rPr lang="ca-ES" dirty="0"/>
              <a:t>Ajustos raonables</a:t>
            </a:r>
            <a:endParaRPr lang="es-ES" dirty="0"/>
          </a:p>
          <a:p>
            <a:r>
              <a:rPr lang="ca-ES" dirty="0"/>
              <a:t>Disseny universal</a:t>
            </a:r>
            <a:endParaRPr lang="es-ES" dirty="0"/>
          </a:p>
          <a:p>
            <a:endParaRPr lang="es-ES" dirty="0"/>
          </a:p>
        </p:txBody>
      </p:sp>
      <p:sp>
        <p:nvSpPr>
          <p:cNvPr id="6" name="Text Placeholder 5">
            <a:extLst>
              <a:ext uri="{FF2B5EF4-FFF2-40B4-BE49-F238E27FC236}">
                <a16:creationId xmlns:a16="http://schemas.microsoft.com/office/drawing/2014/main" id="{42FDC0A3-807E-9248-BB9A-23163F9816DE}"/>
              </a:ext>
            </a:extLst>
          </p:cNvPr>
          <p:cNvSpPr>
            <a:spLocks noGrp="1"/>
          </p:cNvSpPr>
          <p:nvPr>
            <p:ph type="body" sz="quarter" idx="13"/>
          </p:nvPr>
        </p:nvSpPr>
        <p:spPr/>
        <p:txBody>
          <a:bodyPr/>
          <a:lstStyle/>
          <a:p>
            <a:r>
              <a:rPr lang="ca-ES" dirty="0"/>
              <a:t>Article 2. Definicions </a:t>
            </a:r>
            <a:endParaRPr lang="es-ES" dirty="0"/>
          </a:p>
        </p:txBody>
      </p:sp>
      <p:sp>
        <p:nvSpPr>
          <p:cNvPr id="7" name="Title 1">
            <a:extLst>
              <a:ext uri="{FF2B5EF4-FFF2-40B4-BE49-F238E27FC236}">
                <a16:creationId xmlns:a16="http://schemas.microsoft.com/office/drawing/2014/main" id="{C909AEE5-A707-4434-9198-E6C5FDDADEDE}"/>
              </a:ext>
            </a:extLst>
          </p:cNvPr>
          <p:cNvSpPr>
            <a:spLocks noGrp="1"/>
          </p:cNvSpPr>
          <p:nvPr>
            <p:ph type="title"/>
          </p:nvPr>
        </p:nvSpPr>
        <p:spPr>
          <a:xfrm>
            <a:off x="389639" y="506412"/>
            <a:ext cx="9792000" cy="432000"/>
          </a:xfrm>
        </p:spPr>
        <p:txBody>
          <a:bodyPr/>
          <a:lstStyle/>
          <a:p>
            <a:r>
              <a:rPr lang="en-US" sz="2800" dirty="0" err="1"/>
              <a:t>Presentació</a:t>
            </a:r>
            <a:r>
              <a:rPr lang="en-US" sz="2800" dirty="0"/>
              <a:t>: </a:t>
            </a:r>
            <a:r>
              <a:rPr lang="en-US" sz="2800" dirty="0" err="1"/>
              <a:t>els</a:t>
            </a:r>
            <a:r>
              <a:rPr lang="en-US" sz="2800" dirty="0"/>
              <a:t> articles de la CDPD - 4</a:t>
            </a:r>
            <a:endParaRPr lang="es-ES" sz="2800" dirty="0"/>
          </a:p>
        </p:txBody>
      </p:sp>
    </p:spTree>
    <p:extLst>
      <p:ext uri="{BB962C8B-B14F-4D97-AF65-F5344CB8AC3E}">
        <p14:creationId xmlns:p14="http://schemas.microsoft.com/office/powerpoint/2010/main" val="95574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0111AE-9CB3-EB4A-A2B2-222DB6C60267}"/>
              </a:ext>
            </a:extLst>
          </p:cNvPr>
          <p:cNvSpPr>
            <a:spLocks noGrp="1"/>
          </p:cNvSpPr>
          <p:nvPr>
            <p:ph type="sldNum" sz="quarter" idx="4294967295"/>
          </p:nvPr>
        </p:nvSpPr>
        <p:spPr>
          <a:xfrm>
            <a:off x="10034587" y="6623100"/>
            <a:ext cx="1648619" cy="216000"/>
          </a:xfrm>
          <a:prstGeom prst="rect">
            <a:avLst/>
          </a:prstGeom>
        </p:spPr>
        <p:txBody>
          <a:bodyPr/>
          <a:lstStyle/>
          <a:p>
            <a:fld id="{04260D4A-DEC1-45DD-8AB2-A3349BAAA59E}" type="slidenum">
              <a:rPr lang="en-US" smtClean="0"/>
              <a:pPr/>
              <a:t>6</a:t>
            </a:fld>
            <a:endParaRPr lang="en-US"/>
          </a:p>
        </p:txBody>
      </p:sp>
      <p:sp>
        <p:nvSpPr>
          <p:cNvPr id="3" name="Text Placeholder 2">
            <a:extLst>
              <a:ext uri="{FF2B5EF4-FFF2-40B4-BE49-F238E27FC236}">
                <a16:creationId xmlns:a16="http://schemas.microsoft.com/office/drawing/2014/main" id="{E72C5F12-21BC-704A-A386-686B082F7873}"/>
              </a:ext>
            </a:extLst>
          </p:cNvPr>
          <p:cNvSpPr>
            <a:spLocks noGrp="1"/>
          </p:cNvSpPr>
          <p:nvPr>
            <p:ph type="body" sz="quarter" idx="13"/>
          </p:nvPr>
        </p:nvSpPr>
        <p:spPr>
          <a:xfrm>
            <a:off x="574115" y="946614"/>
            <a:ext cx="11174400" cy="360000"/>
          </a:xfrm>
        </p:spPr>
        <p:txBody>
          <a:bodyPr/>
          <a:lstStyle/>
          <a:p>
            <a:r>
              <a:rPr lang="ca-ES" dirty="0"/>
              <a:t>En finalitzar la formació, els participants han de poder</a:t>
            </a:r>
            <a:r>
              <a:rPr lang="en-US" dirty="0"/>
              <a:t>: </a:t>
            </a:r>
          </a:p>
        </p:txBody>
      </p:sp>
      <p:sp>
        <p:nvSpPr>
          <p:cNvPr id="4" name="Content Placeholder 3">
            <a:extLst>
              <a:ext uri="{FF2B5EF4-FFF2-40B4-BE49-F238E27FC236}">
                <a16:creationId xmlns:a16="http://schemas.microsoft.com/office/drawing/2014/main" id="{ECC38F5A-E003-4641-9DE1-DC84362400C9}"/>
              </a:ext>
            </a:extLst>
          </p:cNvPr>
          <p:cNvSpPr>
            <a:spLocks noGrp="1"/>
          </p:cNvSpPr>
          <p:nvPr>
            <p:ph sz="quarter" idx="14"/>
          </p:nvPr>
        </p:nvSpPr>
        <p:spPr/>
        <p:txBody>
          <a:bodyPr/>
          <a:lstStyle/>
          <a:p>
            <a:pPr lvl="0" algn="just" fontAlgn="base"/>
            <a:r>
              <a:rPr lang="ca-ES" sz="2100" dirty="0"/>
              <a:t>entendre els conceptes de discriminació i de denegació dels drets; </a:t>
            </a:r>
          </a:p>
          <a:p>
            <a:pPr lvl="0" algn="just" fontAlgn="base"/>
            <a:r>
              <a:rPr lang="ca-ES" sz="2100" dirty="0"/>
              <a:t>entendre el concepte de discapacitat; </a:t>
            </a:r>
          </a:p>
          <a:p>
            <a:pPr lvl="0" algn="just" fontAlgn="base"/>
            <a:r>
              <a:rPr lang="ca-ES" sz="2100" dirty="0"/>
              <a:t>conèixer la Convenció sobre els drets de les persones amb discapacitat (CDPD) i com aquest instrument és fonamental per al respecte, la protecció i l’exercici dels drets humans de les persones amb discapacitat; </a:t>
            </a:r>
          </a:p>
          <a:p>
            <a:pPr lvl="0" algn="just" fontAlgn="base"/>
            <a:r>
              <a:rPr lang="ca-ES" sz="2100" dirty="0"/>
              <a:t>ser capaços d’aplicar el coneixement de la CDPD a casos de la vida real i identificar la violació dels drets de les persones amb discapacitat; </a:t>
            </a:r>
          </a:p>
          <a:p>
            <a:pPr lvl="0" algn="just" fontAlgn="base"/>
            <a:r>
              <a:rPr lang="ca-ES" sz="2100" dirty="0"/>
              <a:t>ser capaços d’identificar maneres concretes de respectar i defensar els drets de les persones amb discapacitat psicosocial, intel·lectual o cognitiva.</a:t>
            </a:r>
          </a:p>
          <a:p>
            <a:pPr marL="0" indent="0" algn="just">
              <a:buNone/>
            </a:pPr>
            <a:endParaRPr lang="en-US" sz="2100" dirty="0"/>
          </a:p>
          <a:p>
            <a:pPr algn="just"/>
            <a:endParaRPr lang="en-US" sz="2100" dirty="0"/>
          </a:p>
        </p:txBody>
      </p:sp>
      <p:sp>
        <p:nvSpPr>
          <p:cNvPr id="5" name="Title 4">
            <a:extLst>
              <a:ext uri="{FF2B5EF4-FFF2-40B4-BE49-F238E27FC236}">
                <a16:creationId xmlns:a16="http://schemas.microsoft.com/office/drawing/2014/main" id="{E54A7942-A8A6-C046-8B42-90372B2CB12A}"/>
              </a:ext>
            </a:extLst>
          </p:cNvPr>
          <p:cNvSpPr>
            <a:spLocks noGrp="1"/>
          </p:cNvSpPr>
          <p:nvPr>
            <p:ph type="title"/>
          </p:nvPr>
        </p:nvSpPr>
        <p:spPr/>
        <p:txBody>
          <a:bodyPr/>
          <a:lstStyle/>
          <a:p>
            <a:r>
              <a:rPr lang="ca-ES" dirty="0"/>
              <a:t>Objectius d’aprenentatge, temes i recursos </a:t>
            </a:r>
            <a:endParaRPr lang="es-ES" dirty="0"/>
          </a:p>
        </p:txBody>
      </p:sp>
    </p:spTree>
    <p:extLst>
      <p:ext uri="{BB962C8B-B14F-4D97-AF65-F5344CB8AC3E}">
        <p14:creationId xmlns:p14="http://schemas.microsoft.com/office/powerpoint/2010/main" val="291097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81CE5A-2644-4A18-A8C6-5A3A3D1A4AC8}"/>
              </a:ext>
            </a:extLst>
          </p:cNvPr>
          <p:cNvSpPr>
            <a:spLocks noGrp="1"/>
          </p:cNvSpPr>
          <p:nvPr>
            <p:ph idx="1"/>
          </p:nvPr>
        </p:nvSpPr>
        <p:spPr/>
        <p:txBody>
          <a:bodyPr/>
          <a:lstStyle/>
          <a:p>
            <a:pPr algn="just"/>
            <a:r>
              <a:rPr lang="ca-ES" dirty="0"/>
              <a:t>Els principis generals que guien la Convenció s’inspiren, en molts sentits, en la DUDH. </a:t>
            </a:r>
          </a:p>
          <a:p>
            <a:pPr algn="just"/>
            <a:r>
              <a:rPr lang="ca-ES" dirty="0"/>
              <a:t>La CDPD aplica específicament aquests principis a les vides de les persones amb discapacitat. </a:t>
            </a:r>
            <a:endParaRPr lang="es-ES" dirty="0"/>
          </a:p>
          <a:p>
            <a:pPr marL="0" indent="0" algn="just">
              <a:buNone/>
            </a:pPr>
            <a:endParaRPr lang="en-US" dirty="0"/>
          </a:p>
          <a:p>
            <a:pPr algn="just"/>
            <a:endParaRPr lang="x-none" dirty="0"/>
          </a:p>
        </p:txBody>
      </p:sp>
      <p:sp>
        <p:nvSpPr>
          <p:cNvPr id="7" name="Title 1">
            <a:extLst>
              <a:ext uri="{FF2B5EF4-FFF2-40B4-BE49-F238E27FC236}">
                <a16:creationId xmlns:a16="http://schemas.microsoft.com/office/drawing/2014/main" id="{C909AEE5-A707-4434-9198-E6C5FDDADEDE}"/>
              </a:ext>
            </a:extLst>
          </p:cNvPr>
          <p:cNvSpPr>
            <a:spLocks noGrp="1"/>
          </p:cNvSpPr>
          <p:nvPr>
            <p:ph type="title"/>
          </p:nvPr>
        </p:nvSpPr>
        <p:spPr>
          <a:xfrm>
            <a:off x="389639" y="506412"/>
            <a:ext cx="9792000" cy="432000"/>
          </a:xfrm>
        </p:spPr>
        <p:txBody>
          <a:bodyPr/>
          <a:lstStyle/>
          <a:p>
            <a:r>
              <a:rPr lang="en-US" sz="2800" dirty="0" err="1"/>
              <a:t>Presentació</a:t>
            </a:r>
            <a:r>
              <a:rPr lang="en-US" sz="2800" dirty="0"/>
              <a:t>: </a:t>
            </a:r>
            <a:r>
              <a:rPr lang="en-US" sz="2800" dirty="0" err="1"/>
              <a:t>els</a:t>
            </a:r>
            <a:r>
              <a:rPr lang="en-US" sz="2800" dirty="0"/>
              <a:t> articles de la CDPD - 5</a:t>
            </a:r>
            <a:endParaRPr lang="x-none" sz="2800" dirty="0"/>
          </a:p>
        </p:txBody>
      </p:sp>
      <p:sp>
        <p:nvSpPr>
          <p:cNvPr id="8" name="Text Placeholder 5">
            <a:extLst>
              <a:ext uri="{FF2B5EF4-FFF2-40B4-BE49-F238E27FC236}">
                <a16:creationId xmlns:a16="http://schemas.microsoft.com/office/drawing/2014/main" id="{08F73F42-13A5-764C-9171-774D6AD9E916}"/>
              </a:ext>
            </a:extLst>
          </p:cNvPr>
          <p:cNvSpPr>
            <a:spLocks noGrp="1"/>
          </p:cNvSpPr>
          <p:nvPr>
            <p:ph type="body" sz="quarter" idx="13"/>
          </p:nvPr>
        </p:nvSpPr>
        <p:spPr>
          <a:xfrm>
            <a:off x="507207" y="946614"/>
            <a:ext cx="11174400" cy="360000"/>
          </a:xfrm>
        </p:spPr>
        <p:txBody>
          <a:bodyPr/>
          <a:lstStyle/>
          <a:p>
            <a:r>
              <a:rPr lang="ca-ES" dirty="0"/>
              <a:t>Article 3. Principis generals</a:t>
            </a:r>
            <a:r>
              <a:rPr lang="es-ES" dirty="0"/>
              <a:t> </a:t>
            </a:r>
            <a:r>
              <a:rPr lang="en-US" dirty="0"/>
              <a:t>(a)</a:t>
            </a:r>
          </a:p>
        </p:txBody>
      </p:sp>
    </p:spTree>
    <p:extLst>
      <p:ext uri="{BB962C8B-B14F-4D97-AF65-F5344CB8AC3E}">
        <p14:creationId xmlns:p14="http://schemas.microsoft.com/office/powerpoint/2010/main" val="187052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FB1017-D01B-4A99-95D2-60A48472D1B0}"/>
              </a:ext>
            </a:extLst>
          </p:cNvPr>
          <p:cNvSpPr>
            <a:spLocks noGrp="1"/>
          </p:cNvSpPr>
          <p:nvPr>
            <p:ph idx="1"/>
          </p:nvPr>
        </p:nvSpPr>
        <p:spPr>
          <a:xfrm>
            <a:off x="609600" y="1428750"/>
            <a:ext cx="10877550" cy="4344510"/>
          </a:xfrm>
        </p:spPr>
        <p:txBody>
          <a:bodyPr/>
          <a:lstStyle/>
          <a:p>
            <a:pPr algn="just"/>
            <a:r>
              <a:rPr lang="es-ES" sz="2100" dirty="0"/>
              <a:t>El respecte de la </a:t>
            </a:r>
            <a:r>
              <a:rPr lang="es-ES" sz="2100" dirty="0" err="1"/>
              <a:t>dignitat</a:t>
            </a:r>
            <a:r>
              <a:rPr lang="es-ES" sz="2100" dirty="0"/>
              <a:t> </a:t>
            </a:r>
            <a:r>
              <a:rPr lang="es-ES" sz="2100" dirty="0" err="1"/>
              <a:t>inherent</a:t>
            </a:r>
            <a:r>
              <a:rPr lang="es-ES" sz="2100" dirty="0"/>
              <a:t>, </a:t>
            </a:r>
            <a:r>
              <a:rPr lang="es-ES" sz="2100" dirty="0" err="1"/>
              <a:t>l'autonomia</a:t>
            </a:r>
            <a:r>
              <a:rPr lang="es-ES" sz="2100" dirty="0"/>
              <a:t> individual, </a:t>
            </a:r>
            <a:r>
              <a:rPr lang="es-ES" sz="2100" dirty="0" err="1"/>
              <a:t>inclosa</a:t>
            </a:r>
            <a:r>
              <a:rPr lang="es-ES" sz="2100" dirty="0"/>
              <a:t> la </a:t>
            </a:r>
            <a:r>
              <a:rPr lang="es-ES" sz="2100" dirty="0" err="1"/>
              <a:t>llibertat</a:t>
            </a:r>
            <a:r>
              <a:rPr lang="es-ES" sz="2100" dirty="0"/>
              <a:t> de </a:t>
            </a:r>
            <a:r>
              <a:rPr lang="es-ES" sz="2100" dirty="0" err="1"/>
              <a:t>prendre</a:t>
            </a:r>
            <a:r>
              <a:rPr lang="es-ES" sz="2100" dirty="0"/>
              <a:t> les </a:t>
            </a:r>
            <a:r>
              <a:rPr lang="es-ES" sz="2100" dirty="0" err="1"/>
              <a:t>pròpies</a:t>
            </a:r>
            <a:r>
              <a:rPr lang="es-ES" sz="2100" dirty="0"/>
              <a:t> </a:t>
            </a:r>
            <a:r>
              <a:rPr lang="es-ES" sz="2100" dirty="0" err="1"/>
              <a:t>decisions</a:t>
            </a:r>
            <a:r>
              <a:rPr lang="es-ES" sz="2100" dirty="0"/>
              <a:t>, i la </a:t>
            </a:r>
            <a:r>
              <a:rPr lang="es-ES" sz="2100" dirty="0" err="1"/>
              <a:t>independència</a:t>
            </a:r>
            <a:r>
              <a:rPr lang="es-ES" sz="2100" dirty="0"/>
              <a:t> de les persones. </a:t>
            </a:r>
          </a:p>
          <a:p>
            <a:pPr algn="just"/>
            <a:r>
              <a:rPr lang="es-ES" sz="2100" dirty="0"/>
              <a:t>La no-</a:t>
            </a:r>
            <a:r>
              <a:rPr lang="es-ES" sz="2100" dirty="0" err="1"/>
              <a:t>discriminació</a:t>
            </a:r>
            <a:r>
              <a:rPr lang="es-ES" sz="2100" dirty="0"/>
              <a:t>. </a:t>
            </a:r>
          </a:p>
          <a:p>
            <a:pPr algn="just"/>
            <a:r>
              <a:rPr lang="es-ES" sz="2100" dirty="0"/>
              <a:t>La </a:t>
            </a:r>
            <a:r>
              <a:rPr lang="es-ES" sz="2100" dirty="0" err="1"/>
              <a:t>participació</a:t>
            </a:r>
            <a:r>
              <a:rPr lang="es-ES" sz="2100" dirty="0"/>
              <a:t> i la </a:t>
            </a:r>
            <a:r>
              <a:rPr lang="es-ES" sz="2100" dirty="0" err="1"/>
              <a:t>inclusió</a:t>
            </a:r>
            <a:r>
              <a:rPr lang="es-ES" sz="2100" dirty="0"/>
              <a:t> </a:t>
            </a:r>
            <a:r>
              <a:rPr lang="es-ES" sz="2100" dirty="0" err="1"/>
              <a:t>plenes</a:t>
            </a:r>
            <a:r>
              <a:rPr lang="es-ES" sz="2100" dirty="0"/>
              <a:t> i </a:t>
            </a:r>
            <a:r>
              <a:rPr lang="es-ES" sz="2100" dirty="0" err="1"/>
              <a:t>efectives</a:t>
            </a:r>
            <a:r>
              <a:rPr lang="es-ES" sz="2100" dirty="0"/>
              <a:t> a la </a:t>
            </a:r>
            <a:r>
              <a:rPr lang="es-ES" sz="2100" dirty="0" err="1"/>
              <a:t>societat</a:t>
            </a:r>
            <a:r>
              <a:rPr lang="es-ES" sz="2100" dirty="0"/>
              <a:t>.</a:t>
            </a:r>
          </a:p>
          <a:p>
            <a:pPr algn="just"/>
            <a:r>
              <a:rPr lang="es-ES" sz="2100" dirty="0"/>
              <a:t>El respecte per la </a:t>
            </a:r>
            <a:r>
              <a:rPr lang="es-ES" sz="2100" dirty="0" err="1"/>
              <a:t>diferència</a:t>
            </a:r>
            <a:r>
              <a:rPr lang="es-ES" sz="2100" dirty="0"/>
              <a:t> i </a:t>
            </a:r>
            <a:r>
              <a:rPr lang="es-ES" sz="2100" dirty="0" err="1"/>
              <a:t>l'acceptació</a:t>
            </a:r>
            <a:r>
              <a:rPr lang="es-ES" sz="2100" dirty="0"/>
              <a:t> de les persones </a:t>
            </a:r>
            <a:r>
              <a:rPr lang="es-ES" sz="2100" dirty="0" err="1"/>
              <a:t>amb</a:t>
            </a:r>
            <a:r>
              <a:rPr lang="es-ES" sz="2100" dirty="0"/>
              <a:t> </a:t>
            </a:r>
            <a:r>
              <a:rPr lang="es-ES" sz="2100" dirty="0" err="1"/>
              <a:t>discapacitat</a:t>
            </a:r>
            <a:r>
              <a:rPr lang="es-ES" sz="2100" dirty="0"/>
              <a:t> </a:t>
            </a:r>
            <a:r>
              <a:rPr lang="es-ES" sz="2100" dirty="0" err="1"/>
              <a:t>com</a:t>
            </a:r>
            <a:r>
              <a:rPr lang="es-ES" sz="2100" dirty="0"/>
              <a:t> a </a:t>
            </a:r>
            <a:r>
              <a:rPr lang="es-ES" sz="2100" dirty="0" err="1"/>
              <a:t>part</a:t>
            </a:r>
            <a:r>
              <a:rPr lang="es-ES" sz="2100" dirty="0"/>
              <a:t> de la </a:t>
            </a:r>
            <a:r>
              <a:rPr lang="es-ES" sz="2100" dirty="0" err="1"/>
              <a:t>diversitat</a:t>
            </a:r>
            <a:r>
              <a:rPr lang="es-ES" sz="2100" dirty="0"/>
              <a:t> i la </a:t>
            </a:r>
            <a:r>
              <a:rPr lang="es-ES" sz="2100" dirty="0" err="1"/>
              <a:t>condició</a:t>
            </a:r>
            <a:r>
              <a:rPr lang="es-ES" sz="2100" dirty="0"/>
              <a:t> humanes. </a:t>
            </a:r>
          </a:p>
          <a:p>
            <a:pPr algn="just"/>
            <a:r>
              <a:rPr lang="es-ES" sz="2100" dirty="0" err="1"/>
              <a:t>Igualtat</a:t>
            </a:r>
            <a:r>
              <a:rPr lang="es-ES" sz="2100" dirty="0"/>
              <a:t> </a:t>
            </a:r>
            <a:r>
              <a:rPr lang="es-ES" sz="2100" dirty="0" err="1"/>
              <a:t>d’oportunitats</a:t>
            </a:r>
            <a:r>
              <a:rPr lang="es-ES" sz="2100" dirty="0"/>
              <a:t>. </a:t>
            </a:r>
          </a:p>
          <a:p>
            <a:pPr algn="just"/>
            <a:r>
              <a:rPr lang="es-ES" sz="2100" dirty="0" err="1"/>
              <a:t>Igualtat</a:t>
            </a:r>
            <a:r>
              <a:rPr lang="es-ES" sz="2100" dirty="0"/>
              <a:t> entre </a:t>
            </a:r>
            <a:r>
              <a:rPr lang="es-ES" sz="2100" dirty="0" err="1"/>
              <a:t>homes</a:t>
            </a:r>
            <a:r>
              <a:rPr lang="es-ES" sz="2100" dirty="0"/>
              <a:t> i dones. </a:t>
            </a:r>
          </a:p>
          <a:p>
            <a:pPr algn="just"/>
            <a:r>
              <a:rPr lang="es-ES" sz="2100" dirty="0"/>
              <a:t>El respecte a </a:t>
            </a:r>
            <a:r>
              <a:rPr lang="es-ES" sz="2100" dirty="0" err="1"/>
              <a:t>l’evolució</a:t>
            </a:r>
            <a:r>
              <a:rPr lang="es-ES" sz="2100" dirty="0"/>
              <a:t> de les </a:t>
            </a:r>
            <a:r>
              <a:rPr lang="es-ES" sz="2100" dirty="0" err="1"/>
              <a:t>facultats</a:t>
            </a:r>
            <a:r>
              <a:rPr lang="es-ES" sz="2100" dirty="0"/>
              <a:t> </a:t>
            </a:r>
            <a:r>
              <a:rPr lang="es-ES" sz="2100" dirty="0" err="1"/>
              <a:t>dels</a:t>
            </a:r>
            <a:r>
              <a:rPr lang="es-ES" sz="2100" dirty="0"/>
              <a:t> </a:t>
            </a:r>
            <a:r>
              <a:rPr lang="es-ES" sz="2100" dirty="0" err="1"/>
              <a:t>nens</a:t>
            </a:r>
            <a:r>
              <a:rPr lang="es-ES" sz="2100" dirty="0"/>
              <a:t> i les nenes </a:t>
            </a:r>
            <a:r>
              <a:rPr lang="es-ES" sz="2100" dirty="0" err="1"/>
              <a:t>amb</a:t>
            </a:r>
            <a:r>
              <a:rPr lang="es-ES" sz="2100" dirty="0"/>
              <a:t> </a:t>
            </a:r>
            <a:r>
              <a:rPr lang="es-ES" sz="2100" dirty="0" err="1"/>
              <a:t>discapacitat</a:t>
            </a:r>
            <a:r>
              <a:rPr lang="es-ES" sz="2100" dirty="0"/>
              <a:t> i al </a:t>
            </a:r>
            <a:r>
              <a:rPr lang="es-ES" sz="2100" dirty="0" err="1"/>
              <a:t>seu</a:t>
            </a:r>
            <a:r>
              <a:rPr lang="es-ES" sz="2100" dirty="0"/>
              <a:t> </a:t>
            </a:r>
            <a:r>
              <a:rPr lang="es-ES" sz="2100" dirty="0" err="1"/>
              <a:t>dret</a:t>
            </a:r>
            <a:r>
              <a:rPr lang="es-ES" sz="2100" dirty="0"/>
              <a:t> a preservar la </a:t>
            </a:r>
            <a:r>
              <a:rPr lang="es-ES" sz="2100" dirty="0" err="1"/>
              <a:t>seva</a:t>
            </a:r>
            <a:r>
              <a:rPr lang="es-ES" sz="2100" dirty="0"/>
              <a:t> </a:t>
            </a:r>
            <a:r>
              <a:rPr lang="es-ES" sz="2100" dirty="0" err="1"/>
              <a:t>identitat</a:t>
            </a:r>
            <a:r>
              <a:rPr lang="es-ES" sz="2100" dirty="0"/>
              <a:t>. . </a:t>
            </a:r>
            <a:endParaRPr lang="x-none" sz="2100" dirty="0"/>
          </a:p>
        </p:txBody>
      </p:sp>
      <p:sp>
        <p:nvSpPr>
          <p:cNvPr id="7" name="Title 1">
            <a:extLst>
              <a:ext uri="{FF2B5EF4-FFF2-40B4-BE49-F238E27FC236}">
                <a16:creationId xmlns:a16="http://schemas.microsoft.com/office/drawing/2014/main" id="{C909AEE5-A707-4434-9198-E6C5FDDADEDE}"/>
              </a:ext>
            </a:extLst>
          </p:cNvPr>
          <p:cNvSpPr>
            <a:spLocks noGrp="1"/>
          </p:cNvSpPr>
          <p:nvPr>
            <p:ph type="title"/>
          </p:nvPr>
        </p:nvSpPr>
        <p:spPr>
          <a:xfrm>
            <a:off x="389639" y="506412"/>
            <a:ext cx="9792000" cy="432000"/>
          </a:xfrm>
        </p:spPr>
        <p:txBody>
          <a:bodyPr/>
          <a:lstStyle/>
          <a:p>
            <a:r>
              <a:rPr lang="en-US" sz="2800" dirty="0" err="1"/>
              <a:t>Presentació</a:t>
            </a:r>
            <a:r>
              <a:rPr lang="en-US" sz="2800" dirty="0"/>
              <a:t>: </a:t>
            </a:r>
            <a:r>
              <a:rPr lang="en-US" sz="2800" dirty="0" err="1"/>
              <a:t>els</a:t>
            </a:r>
            <a:r>
              <a:rPr lang="en-US" sz="2800" dirty="0"/>
              <a:t> articles de la CDPD - 6</a:t>
            </a:r>
            <a:endParaRPr lang="x-none" sz="2800" dirty="0"/>
          </a:p>
        </p:txBody>
      </p:sp>
      <p:sp>
        <p:nvSpPr>
          <p:cNvPr id="8" name="Text Placeholder 5">
            <a:extLst>
              <a:ext uri="{FF2B5EF4-FFF2-40B4-BE49-F238E27FC236}">
                <a16:creationId xmlns:a16="http://schemas.microsoft.com/office/drawing/2014/main" id="{08F73F42-13A5-764C-9171-774D6AD9E916}"/>
              </a:ext>
            </a:extLst>
          </p:cNvPr>
          <p:cNvSpPr>
            <a:spLocks noGrp="1"/>
          </p:cNvSpPr>
          <p:nvPr>
            <p:ph type="body" sz="quarter" idx="13"/>
          </p:nvPr>
        </p:nvSpPr>
        <p:spPr>
          <a:xfrm>
            <a:off x="507207" y="946614"/>
            <a:ext cx="11174400" cy="360000"/>
          </a:xfrm>
        </p:spPr>
        <p:txBody>
          <a:bodyPr/>
          <a:lstStyle/>
          <a:p>
            <a:r>
              <a:rPr lang="ca-ES" dirty="0"/>
              <a:t>Article 3. Principis generals</a:t>
            </a:r>
            <a:r>
              <a:rPr lang="es-ES" dirty="0"/>
              <a:t> </a:t>
            </a:r>
            <a:r>
              <a:rPr lang="en-US" dirty="0"/>
              <a:t>(b)</a:t>
            </a:r>
          </a:p>
        </p:txBody>
      </p:sp>
    </p:spTree>
    <p:extLst>
      <p:ext uri="{BB962C8B-B14F-4D97-AF65-F5344CB8AC3E}">
        <p14:creationId xmlns:p14="http://schemas.microsoft.com/office/powerpoint/2010/main" val="3912939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47F1A7-FFB8-4C3D-BE53-2751999B748B}"/>
              </a:ext>
            </a:extLst>
          </p:cNvPr>
          <p:cNvSpPr>
            <a:spLocks noGrp="1"/>
          </p:cNvSpPr>
          <p:nvPr>
            <p:ph idx="1"/>
          </p:nvPr>
        </p:nvSpPr>
        <p:spPr>
          <a:xfrm>
            <a:off x="507205" y="1739788"/>
            <a:ext cx="10902917" cy="4500000"/>
          </a:xfrm>
        </p:spPr>
        <p:txBody>
          <a:bodyPr/>
          <a:lstStyle/>
          <a:p>
            <a:pPr algn="just"/>
            <a:r>
              <a:rPr lang="ca-ES" dirty="0"/>
              <a:t>L’article 3 és la base de tota la CDPD. </a:t>
            </a:r>
          </a:p>
          <a:p>
            <a:pPr algn="just"/>
            <a:r>
              <a:rPr lang="ca-ES" dirty="0"/>
              <a:t>És particularment important perquè la resta dels articles de la Convenció s’interpreten tenint en compte els principis de l’article 3. </a:t>
            </a:r>
            <a:endParaRPr lang="es-ES" dirty="0"/>
          </a:p>
          <a:p>
            <a:pPr marL="0" indent="0" algn="just">
              <a:buNone/>
            </a:pPr>
            <a:endParaRPr lang="x-none" dirty="0"/>
          </a:p>
          <a:p>
            <a:pPr algn="just"/>
            <a:endParaRPr lang="x-none" dirty="0"/>
          </a:p>
        </p:txBody>
      </p:sp>
      <p:sp>
        <p:nvSpPr>
          <p:cNvPr id="7" name="Title 1">
            <a:extLst>
              <a:ext uri="{FF2B5EF4-FFF2-40B4-BE49-F238E27FC236}">
                <a16:creationId xmlns:a16="http://schemas.microsoft.com/office/drawing/2014/main" id="{C909AEE5-A707-4434-9198-E6C5FDDADEDE}"/>
              </a:ext>
            </a:extLst>
          </p:cNvPr>
          <p:cNvSpPr>
            <a:spLocks noGrp="1"/>
          </p:cNvSpPr>
          <p:nvPr>
            <p:ph type="title"/>
          </p:nvPr>
        </p:nvSpPr>
        <p:spPr>
          <a:xfrm>
            <a:off x="389639" y="506412"/>
            <a:ext cx="9792000" cy="432000"/>
          </a:xfrm>
        </p:spPr>
        <p:txBody>
          <a:bodyPr/>
          <a:lstStyle/>
          <a:p>
            <a:r>
              <a:rPr lang="en-US" sz="2800" dirty="0" err="1"/>
              <a:t>Presentació</a:t>
            </a:r>
            <a:r>
              <a:rPr lang="en-US" sz="2800" dirty="0"/>
              <a:t>: </a:t>
            </a:r>
            <a:r>
              <a:rPr lang="en-US" sz="2800" dirty="0" err="1"/>
              <a:t>els</a:t>
            </a:r>
            <a:r>
              <a:rPr lang="en-US" sz="2800" dirty="0"/>
              <a:t> articles de la CDPD - 7</a:t>
            </a:r>
            <a:endParaRPr lang="x-none" sz="2800" dirty="0"/>
          </a:p>
        </p:txBody>
      </p:sp>
      <p:sp>
        <p:nvSpPr>
          <p:cNvPr id="8" name="Text Placeholder 5">
            <a:extLst>
              <a:ext uri="{FF2B5EF4-FFF2-40B4-BE49-F238E27FC236}">
                <a16:creationId xmlns:a16="http://schemas.microsoft.com/office/drawing/2014/main" id="{08F73F42-13A5-764C-9171-774D6AD9E916}"/>
              </a:ext>
            </a:extLst>
          </p:cNvPr>
          <p:cNvSpPr>
            <a:spLocks noGrp="1"/>
          </p:cNvSpPr>
          <p:nvPr>
            <p:ph type="body" sz="quarter" idx="13"/>
          </p:nvPr>
        </p:nvSpPr>
        <p:spPr>
          <a:xfrm>
            <a:off x="507207" y="946614"/>
            <a:ext cx="11174400" cy="360000"/>
          </a:xfrm>
        </p:spPr>
        <p:txBody>
          <a:bodyPr/>
          <a:lstStyle/>
          <a:p>
            <a:r>
              <a:rPr lang="ca-ES" dirty="0"/>
              <a:t>Article 3. Principis generals</a:t>
            </a:r>
            <a:r>
              <a:rPr lang="es-ES" dirty="0"/>
              <a:t> </a:t>
            </a:r>
            <a:r>
              <a:rPr lang="en-US" dirty="0"/>
              <a:t>(c)</a:t>
            </a:r>
          </a:p>
        </p:txBody>
      </p:sp>
    </p:spTree>
    <p:extLst>
      <p:ext uri="{BB962C8B-B14F-4D97-AF65-F5344CB8AC3E}">
        <p14:creationId xmlns:p14="http://schemas.microsoft.com/office/powerpoint/2010/main" val="29450428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FAFAB7-5DF3-4D4C-ADF5-0A8B1D364B4B}"/>
              </a:ext>
            </a:extLst>
          </p:cNvPr>
          <p:cNvSpPr>
            <a:spLocks noGrp="1"/>
          </p:cNvSpPr>
          <p:nvPr>
            <p:ph idx="1"/>
          </p:nvPr>
        </p:nvSpPr>
        <p:spPr>
          <a:xfrm>
            <a:off x="507205" y="1550504"/>
            <a:ext cx="10941845" cy="4202596"/>
          </a:xfrm>
        </p:spPr>
        <p:txBody>
          <a:bodyPr/>
          <a:lstStyle/>
          <a:p>
            <a:pPr algn="just"/>
            <a:r>
              <a:rPr lang="ca-ES" dirty="0"/>
              <a:t>L’article 4 estableix l’obligació dels governs de respectar, protegir i satisfer els drets recollits a la CDPD. Se’ls requereix fer-ho de la manera següent </a:t>
            </a:r>
            <a:r>
              <a:rPr lang="en-GB" dirty="0"/>
              <a:t>:</a:t>
            </a:r>
            <a:endParaRPr lang="x-none" dirty="0"/>
          </a:p>
          <a:p>
            <a:pPr lvl="3" algn="just"/>
            <a:r>
              <a:rPr lang="es-ES" sz="2200" dirty="0" err="1"/>
              <a:t>lleis</a:t>
            </a:r>
            <a:endParaRPr lang="es-ES" sz="2200" dirty="0"/>
          </a:p>
          <a:p>
            <a:pPr lvl="3" algn="just"/>
            <a:r>
              <a:rPr lang="es-ES" sz="2200" dirty="0" err="1"/>
              <a:t>polítiques</a:t>
            </a:r>
            <a:r>
              <a:rPr lang="es-ES" sz="2200" dirty="0"/>
              <a:t> </a:t>
            </a:r>
          </a:p>
          <a:p>
            <a:pPr lvl="3" algn="just"/>
            <a:r>
              <a:rPr lang="es-ES" sz="2200" dirty="0" err="1"/>
              <a:t>educació</a:t>
            </a:r>
            <a:r>
              <a:rPr lang="es-ES" sz="2200" dirty="0"/>
              <a:t> i </a:t>
            </a:r>
            <a:r>
              <a:rPr lang="es-ES" sz="2200" dirty="0" err="1"/>
              <a:t>formació</a:t>
            </a:r>
            <a:r>
              <a:rPr lang="es-ES" sz="2200" dirty="0"/>
              <a:t> </a:t>
            </a:r>
          </a:p>
          <a:p>
            <a:pPr lvl="3" algn="just"/>
            <a:r>
              <a:rPr lang="es-ES" sz="2200" dirty="0" err="1"/>
              <a:t>altres</a:t>
            </a:r>
            <a:r>
              <a:rPr lang="es-ES" sz="2200" dirty="0"/>
              <a:t> </a:t>
            </a:r>
            <a:r>
              <a:rPr lang="es-ES" sz="2200" dirty="0" err="1"/>
              <a:t>accions</a:t>
            </a:r>
            <a:r>
              <a:rPr lang="es-ES" sz="2200" dirty="0"/>
              <a:t> </a:t>
            </a:r>
          </a:p>
          <a:p>
            <a:pPr algn="just"/>
            <a:r>
              <a:rPr lang="ca-ES" dirty="0"/>
              <a:t>Aquest article requereix als governs que impliquin les persones amb discapacitat i en demani l’opinió a l’hora de crear noves lleis i polítiques</a:t>
            </a:r>
            <a:r>
              <a:rPr lang="en-GB" dirty="0"/>
              <a:t>.</a:t>
            </a:r>
            <a:endParaRPr lang="x-none" dirty="0"/>
          </a:p>
          <a:p>
            <a:pPr algn="just"/>
            <a:endParaRPr lang="x-none" dirty="0"/>
          </a:p>
        </p:txBody>
      </p:sp>
      <p:sp>
        <p:nvSpPr>
          <p:cNvPr id="7" name="Title 1">
            <a:extLst>
              <a:ext uri="{FF2B5EF4-FFF2-40B4-BE49-F238E27FC236}">
                <a16:creationId xmlns:a16="http://schemas.microsoft.com/office/drawing/2014/main" id="{C909AEE5-A707-4434-9198-E6C5FDDADEDE}"/>
              </a:ext>
            </a:extLst>
          </p:cNvPr>
          <p:cNvSpPr>
            <a:spLocks noGrp="1"/>
          </p:cNvSpPr>
          <p:nvPr>
            <p:ph type="title"/>
          </p:nvPr>
        </p:nvSpPr>
        <p:spPr>
          <a:xfrm>
            <a:off x="389639" y="506412"/>
            <a:ext cx="9792000" cy="432000"/>
          </a:xfrm>
        </p:spPr>
        <p:txBody>
          <a:bodyPr/>
          <a:lstStyle/>
          <a:p>
            <a:r>
              <a:rPr lang="en-US" sz="2800" dirty="0" err="1"/>
              <a:t>Presentació</a:t>
            </a:r>
            <a:r>
              <a:rPr lang="en-US" sz="2800" dirty="0"/>
              <a:t>: </a:t>
            </a:r>
            <a:r>
              <a:rPr lang="en-US" sz="2800" dirty="0" err="1"/>
              <a:t>els</a:t>
            </a:r>
            <a:r>
              <a:rPr lang="en-US" sz="2800" dirty="0"/>
              <a:t> articles de la CDPD - 8</a:t>
            </a:r>
            <a:endParaRPr lang="x-none" sz="2800" dirty="0"/>
          </a:p>
        </p:txBody>
      </p:sp>
      <p:sp>
        <p:nvSpPr>
          <p:cNvPr id="8" name="Text Placeholder 5">
            <a:extLst>
              <a:ext uri="{FF2B5EF4-FFF2-40B4-BE49-F238E27FC236}">
                <a16:creationId xmlns:a16="http://schemas.microsoft.com/office/drawing/2014/main" id="{08F73F42-13A5-764C-9171-774D6AD9E916}"/>
              </a:ext>
            </a:extLst>
          </p:cNvPr>
          <p:cNvSpPr>
            <a:spLocks noGrp="1"/>
          </p:cNvSpPr>
          <p:nvPr>
            <p:ph type="body" sz="quarter" idx="13"/>
          </p:nvPr>
        </p:nvSpPr>
        <p:spPr/>
        <p:txBody>
          <a:bodyPr/>
          <a:lstStyle/>
          <a:p>
            <a:r>
              <a:rPr lang="ca-ES" dirty="0"/>
              <a:t>Article 4. Obligacions dels governs </a:t>
            </a:r>
            <a:r>
              <a:rPr lang="en-US" dirty="0"/>
              <a:t>(a)</a:t>
            </a:r>
          </a:p>
        </p:txBody>
      </p:sp>
    </p:spTree>
    <p:extLst>
      <p:ext uri="{BB962C8B-B14F-4D97-AF65-F5344CB8AC3E}">
        <p14:creationId xmlns:p14="http://schemas.microsoft.com/office/powerpoint/2010/main" val="13256485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D73BE1-218E-4760-BD78-34801B51AA13}"/>
              </a:ext>
            </a:extLst>
          </p:cNvPr>
          <p:cNvSpPr>
            <a:spLocks noGrp="1"/>
          </p:cNvSpPr>
          <p:nvPr>
            <p:ph idx="1"/>
          </p:nvPr>
        </p:nvSpPr>
        <p:spPr>
          <a:xfrm>
            <a:off x="628650" y="1739788"/>
            <a:ext cx="10858500" cy="4500000"/>
          </a:xfrm>
        </p:spPr>
        <p:txBody>
          <a:bodyPr/>
          <a:lstStyle/>
          <a:p>
            <a:pPr algn="just"/>
            <a:r>
              <a:rPr lang="ca-ES" dirty="0"/>
              <a:t>Aquesta convenció demostra que ara hi ha una nova manera de concebre la discapacitat. En el passat, l’opinió generalitzada era que la discapacitat només era un tema de salut o un «defecte».</a:t>
            </a:r>
            <a:endParaRPr lang="es-ES" dirty="0"/>
          </a:p>
          <a:p>
            <a:pPr algn="just"/>
            <a:r>
              <a:rPr lang="ca-ES" dirty="0"/>
              <a:t>La CDPD ens demostra que la discapacitat no consisteix únicament en oferir a les persones tractaments i serveis de salut</a:t>
            </a:r>
            <a:r>
              <a:rPr lang="en-GB" dirty="0"/>
              <a:t>. </a:t>
            </a:r>
          </a:p>
          <a:p>
            <a:pPr algn="just"/>
            <a:r>
              <a:rPr lang="ca-ES" dirty="0"/>
              <a:t>Es tracta de proporcionar a les persones amb discapacitat oportunitats de feina, educació, habitatge i serveis socials, a més d’uns serveis sanitaris adequats</a:t>
            </a:r>
            <a:r>
              <a:rPr lang="en-GB" dirty="0"/>
              <a:t>. </a:t>
            </a:r>
            <a:endParaRPr lang="x-none" dirty="0"/>
          </a:p>
          <a:p>
            <a:pPr algn="just"/>
            <a:endParaRPr lang="x-none" dirty="0"/>
          </a:p>
        </p:txBody>
      </p:sp>
      <p:sp>
        <p:nvSpPr>
          <p:cNvPr id="7" name="Title 1">
            <a:extLst>
              <a:ext uri="{FF2B5EF4-FFF2-40B4-BE49-F238E27FC236}">
                <a16:creationId xmlns:a16="http://schemas.microsoft.com/office/drawing/2014/main" id="{C909AEE5-A707-4434-9198-E6C5FDDADEDE}"/>
              </a:ext>
            </a:extLst>
          </p:cNvPr>
          <p:cNvSpPr>
            <a:spLocks noGrp="1"/>
          </p:cNvSpPr>
          <p:nvPr>
            <p:ph type="title"/>
          </p:nvPr>
        </p:nvSpPr>
        <p:spPr>
          <a:xfrm>
            <a:off x="389639" y="506412"/>
            <a:ext cx="9792000" cy="432000"/>
          </a:xfrm>
        </p:spPr>
        <p:txBody>
          <a:bodyPr/>
          <a:lstStyle/>
          <a:p>
            <a:r>
              <a:rPr lang="en-US" sz="2800" dirty="0" err="1"/>
              <a:t>Presentació</a:t>
            </a:r>
            <a:r>
              <a:rPr lang="en-US" sz="2800" dirty="0"/>
              <a:t>: </a:t>
            </a:r>
            <a:r>
              <a:rPr lang="en-US" sz="2800" dirty="0" err="1"/>
              <a:t>els</a:t>
            </a:r>
            <a:r>
              <a:rPr lang="en-US" sz="2800" dirty="0"/>
              <a:t> articles de la CDPD - 9</a:t>
            </a:r>
            <a:endParaRPr lang="x-none" sz="2800" dirty="0"/>
          </a:p>
        </p:txBody>
      </p:sp>
      <p:sp>
        <p:nvSpPr>
          <p:cNvPr id="8" name="Text Placeholder 5">
            <a:extLst>
              <a:ext uri="{FF2B5EF4-FFF2-40B4-BE49-F238E27FC236}">
                <a16:creationId xmlns:a16="http://schemas.microsoft.com/office/drawing/2014/main" id="{08F73F42-13A5-764C-9171-774D6AD9E916}"/>
              </a:ext>
            </a:extLst>
          </p:cNvPr>
          <p:cNvSpPr>
            <a:spLocks noGrp="1"/>
          </p:cNvSpPr>
          <p:nvPr>
            <p:ph type="body" sz="quarter" idx="13"/>
          </p:nvPr>
        </p:nvSpPr>
        <p:spPr>
          <a:xfrm>
            <a:off x="507207" y="946614"/>
            <a:ext cx="11174400" cy="360000"/>
          </a:xfrm>
        </p:spPr>
        <p:txBody>
          <a:bodyPr/>
          <a:lstStyle/>
          <a:p>
            <a:r>
              <a:rPr lang="ca-ES" dirty="0"/>
              <a:t>Article 4. Obligacions dels governs </a:t>
            </a:r>
            <a:r>
              <a:rPr lang="en-US" dirty="0"/>
              <a:t>(b)</a:t>
            </a:r>
          </a:p>
        </p:txBody>
      </p:sp>
    </p:spTree>
    <p:extLst>
      <p:ext uri="{BB962C8B-B14F-4D97-AF65-F5344CB8AC3E}">
        <p14:creationId xmlns:p14="http://schemas.microsoft.com/office/powerpoint/2010/main" val="16021853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DA8D71-675A-4669-B66B-099B2B7BE068}"/>
              </a:ext>
            </a:extLst>
          </p:cNvPr>
          <p:cNvSpPr>
            <a:spLocks noGrp="1"/>
          </p:cNvSpPr>
          <p:nvPr>
            <p:ph idx="1"/>
          </p:nvPr>
        </p:nvSpPr>
        <p:spPr/>
        <p:txBody>
          <a:bodyPr/>
          <a:lstStyle/>
          <a:p>
            <a:r>
              <a:rPr lang="ca-ES" dirty="0"/>
              <a:t>La discapacitat no és només responsabilitat dels treballadors i altres professionals sanitaris, sinó del conjunt de la societat</a:t>
            </a:r>
            <a:r>
              <a:rPr lang="en-GB" dirty="0"/>
              <a:t>. </a:t>
            </a:r>
            <a:endParaRPr lang="x-none" dirty="0"/>
          </a:p>
          <a:p>
            <a:endParaRPr lang="x-none" dirty="0"/>
          </a:p>
        </p:txBody>
      </p:sp>
      <p:sp>
        <p:nvSpPr>
          <p:cNvPr id="7" name="Title 1">
            <a:extLst>
              <a:ext uri="{FF2B5EF4-FFF2-40B4-BE49-F238E27FC236}">
                <a16:creationId xmlns:a16="http://schemas.microsoft.com/office/drawing/2014/main" id="{C909AEE5-A707-4434-9198-E6C5FDDADEDE}"/>
              </a:ext>
            </a:extLst>
          </p:cNvPr>
          <p:cNvSpPr>
            <a:spLocks noGrp="1"/>
          </p:cNvSpPr>
          <p:nvPr>
            <p:ph type="title"/>
          </p:nvPr>
        </p:nvSpPr>
        <p:spPr>
          <a:xfrm>
            <a:off x="389639" y="506412"/>
            <a:ext cx="9792000" cy="432000"/>
          </a:xfrm>
        </p:spPr>
        <p:txBody>
          <a:bodyPr/>
          <a:lstStyle/>
          <a:p>
            <a:r>
              <a:rPr lang="en-US" sz="2800" dirty="0" err="1"/>
              <a:t>Presentació</a:t>
            </a:r>
            <a:r>
              <a:rPr lang="en-US" sz="2800" dirty="0"/>
              <a:t>: </a:t>
            </a:r>
            <a:r>
              <a:rPr lang="en-US" sz="2800" dirty="0" err="1"/>
              <a:t>els</a:t>
            </a:r>
            <a:r>
              <a:rPr lang="en-US" sz="2800" dirty="0"/>
              <a:t> articles de la CDPD - 10</a:t>
            </a:r>
            <a:endParaRPr lang="x-none" sz="2800" dirty="0"/>
          </a:p>
        </p:txBody>
      </p:sp>
      <p:sp>
        <p:nvSpPr>
          <p:cNvPr id="8" name="Text Placeholder 5">
            <a:extLst>
              <a:ext uri="{FF2B5EF4-FFF2-40B4-BE49-F238E27FC236}">
                <a16:creationId xmlns:a16="http://schemas.microsoft.com/office/drawing/2014/main" id="{08F73F42-13A5-764C-9171-774D6AD9E916}"/>
              </a:ext>
            </a:extLst>
          </p:cNvPr>
          <p:cNvSpPr>
            <a:spLocks noGrp="1"/>
          </p:cNvSpPr>
          <p:nvPr>
            <p:ph type="body" sz="quarter" idx="13"/>
          </p:nvPr>
        </p:nvSpPr>
        <p:spPr/>
        <p:txBody>
          <a:bodyPr/>
          <a:lstStyle/>
          <a:p>
            <a:r>
              <a:rPr lang="ca-ES" dirty="0"/>
              <a:t>Article 4. Obligacions dels governs </a:t>
            </a:r>
            <a:r>
              <a:rPr lang="en-US" dirty="0"/>
              <a:t>(c)</a:t>
            </a:r>
          </a:p>
        </p:txBody>
      </p:sp>
    </p:spTree>
    <p:extLst>
      <p:ext uri="{BB962C8B-B14F-4D97-AF65-F5344CB8AC3E}">
        <p14:creationId xmlns:p14="http://schemas.microsoft.com/office/powerpoint/2010/main" val="36626354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EFB4EF-126D-4A9C-9C2D-04E0D30A4385}"/>
              </a:ext>
            </a:extLst>
          </p:cNvPr>
          <p:cNvSpPr>
            <a:spLocks noGrp="1"/>
          </p:cNvSpPr>
          <p:nvPr>
            <p:ph idx="1"/>
          </p:nvPr>
        </p:nvSpPr>
        <p:spPr>
          <a:xfrm>
            <a:off x="507205" y="1739788"/>
            <a:ext cx="10941845" cy="4500000"/>
          </a:xfrm>
        </p:spPr>
        <p:txBody>
          <a:bodyPr/>
          <a:lstStyle/>
          <a:p>
            <a:pPr algn="just"/>
            <a:r>
              <a:rPr lang="ca-ES" dirty="0"/>
              <a:t>Els governs tenen la important responsabilitat de canviar les lleis obsoletes. </a:t>
            </a:r>
          </a:p>
          <a:p>
            <a:pPr algn="just"/>
            <a:r>
              <a:rPr lang="ca-ES" dirty="0"/>
              <a:t>Les lleis existents acostumen a basar-se en estereotips negatius de persones amb discapacitat psicosocial, intel·lectual o cognitiva</a:t>
            </a:r>
            <a:r>
              <a:rPr lang="en-GB" dirty="0"/>
              <a:t>. </a:t>
            </a:r>
          </a:p>
          <a:p>
            <a:pPr algn="just"/>
            <a:r>
              <a:rPr lang="es-ES" dirty="0"/>
              <a:t>A </a:t>
            </a:r>
            <a:r>
              <a:rPr lang="ca-ES" dirty="0"/>
              <a:t>aquestes persones els neguen drets bàsics</a:t>
            </a:r>
            <a:r>
              <a:rPr lang="es-ES" dirty="0"/>
              <a:t>.</a:t>
            </a:r>
            <a:endParaRPr lang="x-none" dirty="0"/>
          </a:p>
        </p:txBody>
      </p:sp>
      <p:sp>
        <p:nvSpPr>
          <p:cNvPr id="7" name="Title 1">
            <a:extLst>
              <a:ext uri="{FF2B5EF4-FFF2-40B4-BE49-F238E27FC236}">
                <a16:creationId xmlns:a16="http://schemas.microsoft.com/office/drawing/2014/main" id="{C909AEE5-A707-4434-9198-E6C5FDDADEDE}"/>
              </a:ext>
            </a:extLst>
          </p:cNvPr>
          <p:cNvSpPr>
            <a:spLocks noGrp="1"/>
          </p:cNvSpPr>
          <p:nvPr>
            <p:ph type="title"/>
          </p:nvPr>
        </p:nvSpPr>
        <p:spPr>
          <a:xfrm>
            <a:off x="389639" y="506412"/>
            <a:ext cx="9792000" cy="432000"/>
          </a:xfrm>
        </p:spPr>
        <p:txBody>
          <a:bodyPr/>
          <a:lstStyle/>
          <a:p>
            <a:r>
              <a:rPr lang="en-US" sz="2800" dirty="0" err="1"/>
              <a:t>Presentació</a:t>
            </a:r>
            <a:r>
              <a:rPr lang="en-US" sz="2800" dirty="0"/>
              <a:t>: </a:t>
            </a:r>
            <a:r>
              <a:rPr lang="en-US" sz="2800" dirty="0" err="1"/>
              <a:t>els</a:t>
            </a:r>
            <a:r>
              <a:rPr lang="en-US" sz="2800" dirty="0"/>
              <a:t> articles de la CDPD - 11</a:t>
            </a:r>
            <a:endParaRPr lang="x-none" sz="2800" dirty="0"/>
          </a:p>
        </p:txBody>
      </p:sp>
      <p:sp>
        <p:nvSpPr>
          <p:cNvPr id="8" name="Text Placeholder 5">
            <a:extLst>
              <a:ext uri="{FF2B5EF4-FFF2-40B4-BE49-F238E27FC236}">
                <a16:creationId xmlns:a16="http://schemas.microsoft.com/office/drawing/2014/main" id="{08F73F42-13A5-764C-9171-774D6AD9E916}"/>
              </a:ext>
            </a:extLst>
          </p:cNvPr>
          <p:cNvSpPr>
            <a:spLocks noGrp="1"/>
          </p:cNvSpPr>
          <p:nvPr>
            <p:ph type="body" sz="quarter" idx="13"/>
          </p:nvPr>
        </p:nvSpPr>
        <p:spPr>
          <a:xfrm>
            <a:off x="507207" y="946614"/>
            <a:ext cx="11174400" cy="360000"/>
          </a:xfrm>
        </p:spPr>
        <p:txBody>
          <a:bodyPr/>
          <a:lstStyle/>
          <a:p>
            <a:r>
              <a:rPr lang="ca-ES" dirty="0"/>
              <a:t>Article 4. Obligacions dels governs </a:t>
            </a:r>
            <a:r>
              <a:rPr lang="en-US" dirty="0"/>
              <a:t>(d)</a:t>
            </a:r>
          </a:p>
        </p:txBody>
      </p:sp>
    </p:spTree>
    <p:extLst>
      <p:ext uri="{BB962C8B-B14F-4D97-AF65-F5344CB8AC3E}">
        <p14:creationId xmlns:p14="http://schemas.microsoft.com/office/powerpoint/2010/main" val="5258021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1F5FDC-5F79-400A-B9E7-40CD86C48B2A}"/>
              </a:ext>
            </a:extLst>
          </p:cNvPr>
          <p:cNvSpPr>
            <a:spLocks noGrp="1"/>
          </p:cNvSpPr>
          <p:nvPr>
            <p:ph idx="1"/>
          </p:nvPr>
        </p:nvSpPr>
        <p:spPr/>
        <p:txBody>
          <a:bodyPr/>
          <a:lstStyle/>
          <a:p>
            <a:pPr algn="just"/>
            <a:r>
              <a:rPr lang="ca-ES" dirty="0"/>
              <a:t>Aquest article implica que es requereix als estats</a:t>
            </a:r>
            <a:r>
              <a:rPr lang="en-GB" dirty="0"/>
              <a:t>:</a:t>
            </a:r>
          </a:p>
          <a:p>
            <a:pPr lvl="2" algn="just"/>
            <a:r>
              <a:rPr lang="ca-ES" sz="2200" dirty="0"/>
              <a:t>reconèixer que totes les persones són iguals</a:t>
            </a:r>
          </a:p>
          <a:p>
            <a:pPr lvl="2" algn="just"/>
            <a:r>
              <a:rPr lang="ca-ES" sz="2200" dirty="0"/>
              <a:t>evitar i prohibir la discriminació </a:t>
            </a:r>
          </a:p>
          <a:p>
            <a:pPr lvl="2" algn="just"/>
            <a:r>
              <a:rPr lang="ca-ES" sz="2200" dirty="0"/>
              <a:t>a assegurar-se que les lleis protegeixen les persones amb discapacitat de la discriminació. </a:t>
            </a:r>
            <a:endParaRPr lang="es-ES" sz="2200" dirty="0"/>
          </a:p>
          <a:p>
            <a:pPr algn="just"/>
            <a:endParaRPr lang="x-none" dirty="0"/>
          </a:p>
          <a:p>
            <a:pPr algn="just"/>
            <a:endParaRPr lang="x-none" dirty="0"/>
          </a:p>
        </p:txBody>
      </p:sp>
      <p:sp>
        <p:nvSpPr>
          <p:cNvPr id="7" name="Title 1">
            <a:extLst>
              <a:ext uri="{FF2B5EF4-FFF2-40B4-BE49-F238E27FC236}">
                <a16:creationId xmlns:a16="http://schemas.microsoft.com/office/drawing/2014/main" id="{C909AEE5-A707-4434-9198-E6C5FDDADEDE}"/>
              </a:ext>
            </a:extLst>
          </p:cNvPr>
          <p:cNvSpPr>
            <a:spLocks noGrp="1"/>
          </p:cNvSpPr>
          <p:nvPr>
            <p:ph type="title"/>
          </p:nvPr>
        </p:nvSpPr>
        <p:spPr>
          <a:xfrm>
            <a:off x="389639" y="506412"/>
            <a:ext cx="9792000" cy="432000"/>
          </a:xfrm>
        </p:spPr>
        <p:txBody>
          <a:bodyPr/>
          <a:lstStyle/>
          <a:p>
            <a:r>
              <a:rPr lang="en-US" sz="2800" dirty="0" err="1"/>
              <a:t>Presentació</a:t>
            </a:r>
            <a:r>
              <a:rPr lang="en-US" sz="2800" dirty="0"/>
              <a:t>: </a:t>
            </a:r>
            <a:r>
              <a:rPr lang="en-US" sz="2800" dirty="0" err="1"/>
              <a:t>els</a:t>
            </a:r>
            <a:r>
              <a:rPr lang="en-US" sz="2800" dirty="0"/>
              <a:t> articles de la CDPD - 12</a:t>
            </a:r>
            <a:endParaRPr lang="x-none" sz="2800" dirty="0"/>
          </a:p>
        </p:txBody>
      </p:sp>
      <p:sp>
        <p:nvSpPr>
          <p:cNvPr id="8" name="Text Placeholder 5">
            <a:extLst>
              <a:ext uri="{FF2B5EF4-FFF2-40B4-BE49-F238E27FC236}">
                <a16:creationId xmlns:a16="http://schemas.microsoft.com/office/drawing/2014/main" id="{08F73F42-13A5-764C-9171-774D6AD9E916}"/>
              </a:ext>
            </a:extLst>
          </p:cNvPr>
          <p:cNvSpPr>
            <a:spLocks noGrp="1"/>
          </p:cNvSpPr>
          <p:nvPr>
            <p:ph type="body" sz="quarter" idx="13"/>
          </p:nvPr>
        </p:nvSpPr>
        <p:spPr>
          <a:xfrm>
            <a:off x="507207" y="946614"/>
            <a:ext cx="11174400" cy="360000"/>
          </a:xfrm>
        </p:spPr>
        <p:txBody>
          <a:bodyPr/>
          <a:lstStyle/>
          <a:p>
            <a:r>
              <a:rPr lang="ca-ES" dirty="0"/>
              <a:t>Article 5. Igualtat i no-discriminació </a:t>
            </a:r>
            <a:r>
              <a:rPr lang="en-US" dirty="0"/>
              <a:t>(a)</a:t>
            </a:r>
          </a:p>
        </p:txBody>
      </p:sp>
    </p:spTree>
    <p:extLst>
      <p:ext uri="{BB962C8B-B14F-4D97-AF65-F5344CB8AC3E}">
        <p14:creationId xmlns:p14="http://schemas.microsoft.com/office/powerpoint/2010/main" val="296621708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B2AC24-6816-48F9-AE80-4D04857C8A23}"/>
              </a:ext>
            </a:extLst>
          </p:cNvPr>
          <p:cNvSpPr>
            <a:spLocks noGrp="1"/>
          </p:cNvSpPr>
          <p:nvPr>
            <p:ph idx="1"/>
          </p:nvPr>
        </p:nvSpPr>
        <p:spPr>
          <a:xfrm>
            <a:off x="507205" y="1610139"/>
            <a:ext cx="10902917" cy="4629649"/>
          </a:xfrm>
        </p:spPr>
        <p:txBody>
          <a:bodyPr/>
          <a:lstStyle/>
          <a:p>
            <a:pPr algn="just"/>
            <a:r>
              <a:rPr lang="es-ES" dirty="0" err="1"/>
              <a:t>Exemples</a:t>
            </a:r>
            <a:r>
              <a:rPr lang="es-ES" dirty="0"/>
              <a:t> </a:t>
            </a:r>
            <a:r>
              <a:rPr lang="es-ES" dirty="0" err="1"/>
              <a:t>d’accions</a:t>
            </a:r>
            <a:r>
              <a:rPr lang="es-ES" dirty="0"/>
              <a:t> que poden </a:t>
            </a:r>
            <a:r>
              <a:rPr lang="es-ES" dirty="0" err="1"/>
              <a:t>ésser</a:t>
            </a:r>
            <a:r>
              <a:rPr lang="es-ES" dirty="0"/>
              <a:t> </a:t>
            </a:r>
            <a:r>
              <a:rPr lang="es-ES" dirty="0" err="1"/>
              <a:t>realitzades</a:t>
            </a:r>
            <a:r>
              <a:rPr lang="es-ES" dirty="0"/>
              <a:t> </a:t>
            </a:r>
            <a:r>
              <a:rPr lang="es-ES" dirty="0" err="1"/>
              <a:t>pels</a:t>
            </a:r>
            <a:r>
              <a:rPr lang="es-ES" dirty="0"/>
              <a:t> </a:t>
            </a:r>
            <a:r>
              <a:rPr lang="es-ES" dirty="0" err="1"/>
              <a:t>Estats</a:t>
            </a:r>
            <a:r>
              <a:rPr lang="es-ES" dirty="0"/>
              <a:t>:</a:t>
            </a:r>
          </a:p>
          <a:p>
            <a:pPr lvl="4" algn="just"/>
            <a:r>
              <a:rPr lang="es-ES" sz="2200" dirty="0"/>
              <a:t>La </a:t>
            </a:r>
            <a:r>
              <a:rPr lang="es-ES" sz="2200" dirty="0" err="1"/>
              <a:t>discriminació</a:t>
            </a:r>
            <a:r>
              <a:rPr lang="es-ES" sz="2200" dirty="0"/>
              <a:t> de les persones </a:t>
            </a:r>
            <a:r>
              <a:rPr lang="es-ES" sz="2200" dirty="0" err="1"/>
              <a:t>amb</a:t>
            </a:r>
            <a:r>
              <a:rPr lang="es-ES" sz="2200" dirty="0"/>
              <a:t> </a:t>
            </a:r>
            <a:r>
              <a:rPr lang="es-ES" sz="2200" dirty="0" err="1"/>
              <a:t>discapacitat</a:t>
            </a:r>
            <a:r>
              <a:rPr lang="es-ES" sz="2200" dirty="0"/>
              <a:t> per </a:t>
            </a:r>
            <a:r>
              <a:rPr lang="es-ES" sz="2200" dirty="0" err="1"/>
              <a:t>part</a:t>
            </a:r>
            <a:r>
              <a:rPr lang="es-ES" sz="2200" dirty="0"/>
              <a:t> de les </a:t>
            </a:r>
            <a:r>
              <a:rPr lang="es-ES" sz="2200" dirty="0" err="1"/>
              <a:t>empreses</a:t>
            </a:r>
            <a:r>
              <a:rPr lang="es-ES" sz="2200" dirty="0"/>
              <a:t> ha de ser sancionada.  </a:t>
            </a:r>
          </a:p>
          <a:p>
            <a:pPr lvl="4" algn="just"/>
            <a:r>
              <a:rPr lang="es-ES" sz="2200" dirty="0"/>
              <a:t>Les </a:t>
            </a:r>
            <a:r>
              <a:rPr lang="es-ES" sz="2200" dirty="0" err="1"/>
              <a:t>lleis</a:t>
            </a:r>
            <a:r>
              <a:rPr lang="es-ES" sz="2200" dirty="0"/>
              <a:t> que </a:t>
            </a:r>
            <a:r>
              <a:rPr lang="es-ES" sz="2200" dirty="0" err="1"/>
              <a:t>autoritzen</a:t>
            </a:r>
            <a:r>
              <a:rPr lang="es-ES" sz="2200" dirty="0"/>
              <a:t> a </a:t>
            </a:r>
            <a:r>
              <a:rPr lang="es-ES" sz="2200" dirty="0" err="1"/>
              <a:t>tractar</a:t>
            </a:r>
            <a:r>
              <a:rPr lang="es-ES" sz="2200" dirty="0"/>
              <a:t> les persones </a:t>
            </a:r>
            <a:r>
              <a:rPr lang="es-ES" sz="2200" dirty="0" err="1"/>
              <a:t>amb</a:t>
            </a:r>
            <a:r>
              <a:rPr lang="es-ES" sz="2200" dirty="0"/>
              <a:t> </a:t>
            </a:r>
            <a:r>
              <a:rPr lang="es-ES" sz="2200" dirty="0" err="1"/>
              <a:t>discapacitat</a:t>
            </a:r>
            <a:r>
              <a:rPr lang="es-ES" sz="2200" dirty="0"/>
              <a:t> psicosocial, </a:t>
            </a:r>
            <a:r>
              <a:rPr lang="es-ES" sz="2200" dirty="0" err="1"/>
              <a:t>intel·lectual</a:t>
            </a:r>
            <a:r>
              <a:rPr lang="es-ES" sz="2200" dirty="0"/>
              <a:t> o cognitiva </a:t>
            </a:r>
            <a:r>
              <a:rPr lang="es-ES" sz="2200" dirty="0" err="1"/>
              <a:t>sense</a:t>
            </a:r>
            <a:r>
              <a:rPr lang="es-ES" sz="2200" dirty="0"/>
              <a:t> el </a:t>
            </a:r>
            <a:r>
              <a:rPr lang="es-ES" sz="2200" dirty="0" err="1"/>
              <a:t>seu</a:t>
            </a:r>
            <a:r>
              <a:rPr lang="es-ES" sz="2200" dirty="0"/>
              <a:t> </a:t>
            </a:r>
            <a:r>
              <a:rPr lang="es-ES" sz="2200" dirty="0" err="1"/>
              <a:t>consentiment</a:t>
            </a:r>
            <a:r>
              <a:rPr lang="es-ES" sz="2200" dirty="0"/>
              <a:t> han de derogar-se </a:t>
            </a:r>
          </a:p>
          <a:p>
            <a:pPr lvl="4" algn="just"/>
            <a:r>
              <a:rPr lang="ca-ES" sz="2400" dirty="0"/>
              <a:t>S’han de fer uns ajustos raonables per donar cabuda a persones amb discapacitat</a:t>
            </a:r>
            <a:r>
              <a:rPr lang="es-ES" sz="2200" dirty="0"/>
              <a:t>.</a:t>
            </a:r>
          </a:p>
          <a:p>
            <a:pPr lvl="4" algn="just"/>
            <a:r>
              <a:rPr lang="es-ES" sz="2200" dirty="0" err="1"/>
              <a:t>Fins</a:t>
            </a:r>
            <a:r>
              <a:rPr lang="es-ES" sz="2200" dirty="0"/>
              <a:t> i </a:t>
            </a:r>
            <a:r>
              <a:rPr lang="es-ES" sz="2200" dirty="0" err="1"/>
              <a:t>tot</a:t>
            </a:r>
            <a:r>
              <a:rPr lang="es-ES" sz="2200" dirty="0"/>
              <a:t> si les </a:t>
            </a:r>
            <a:r>
              <a:rPr lang="es-ES" sz="2200" dirty="0" err="1"/>
              <a:t>lleis</a:t>
            </a:r>
            <a:r>
              <a:rPr lang="es-ES" sz="2200" dirty="0"/>
              <a:t> </a:t>
            </a:r>
            <a:r>
              <a:rPr lang="es-ES" sz="2200" dirty="0" err="1"/>
              <a:t>aparentment</a:t>
            </a:r>
            <a:r>
              <a:rPr lang="es-ES" sz="2200" dirty="0"/>
              <a:t> no </a:t>
            </a:r>
            <a:r>
              <a:rPr lang="es-ES" sz="2200" dirty="0" err="1"/>
              <a:t>semblen</a:t>
            </a:r>
            <a:r>
              <a:rPr lang="es-ES" sz="2200" dirty="0"/>
              <a:t> </a:t>
            </a:r>
            <a:r>
              <a:rPr lang="es-ES" sz="2200" dirty="0" err="1"/>
              <a:t>discriminatòries</a:t>
            </a:r>
            <a:r>
              <a:rPr lang="es-ES" sz="2200" dirty="0"/>
              <a:t>, </a:t>
            </a:r>
            <a:r>
              <a:rPr lang="es-ES" sz="2200" dirty="0" err="1"/>
              <a:t>els</a:t>
            </a:r>
            <a:r>
              <a:rPr lang="es-ES" sz="2200" dirty="0"/>
              <a:t> </a:t>
            </a:r>
            <a:r>
              <a:rPr lang="es-ES" sz="2200" dirty="0" err="1"/>
              <a:t>governs</a:t>
            </a:r>
            <a:r>
              <a:rPr lang="es-ES" sz="2200" dirty="0"/>
              <a:t> han </a:t>
            </a:r>
            <a:r>
              <a:rPr lang="es-ES" sz="2200" dirty="0" err="1"/>
              <a:t>d’assegurar</a:t>
            </a:r>
            <a:r>
              <a:rPr lang="es-ES" sz="2200" dirty="0"/>
              <a:t>-se que no </a:t>
            </a:r>
            <a:r>
              <a:rPr lang="es-ES" sz="2200" dirty="0" err="1"/>
              <a:t>tinguin</a:t>
            </a:r>
            <a:r>
              <a:rPr lang="es-ES" sz="2200" dirty="0"/>
              <a:t> un </a:t>
            </a:r>
            <a:r>
              <a:rPr lang="es-ES" sz="2200" dirty="0" err="1"/>
              <a:t>efecte</a:t>
            </a:r>
            <a:r>
              <a:rPr lang="es-ES" sz="2200" dirty="0"/>
              <a:t> </a:t>
            </a:r>
            <a:r>
              <a:rPr lang="es-ES" sz="2200" dirty="0" err="1"/>
              <a:t>discriminatori</a:t>
            </a:r>
            <a:r>
              <a:rPr lang="es-ES" sz="2200" dirty="0"/>
              <a:t> sobre les persones </a:t>
            </a:r>
            <a:r>
              <a:rPr lang="es-ES" sz="2200" dirty="0" err="1"/>
              <a:t>amb</a:t>
            </a:r>
            <a:r>
              <a:rPr lang="es-ES" sz="2200" dirty="0"/>
              <a:t> </a:t>
            </a:r>
            <a:r>
              <a:rPr lang="es-ES" sz="2200" dirty="0" err="1"/>
              <a:t>discapacitat</a:t>
            </a:r>
            <a:r>
              <a:rPr lang="es-ES" sz="2200" dirty="0"/>
              <a:t> </a:t>
            </a:r>
            <a:r>
              <a:rPr lang="en-GB" sz="2200" dirty="0"/>
              <a:t>.</a:t>
            </a:r>
            <a:endParaRPr lang="x-none" sz="2200" dirty="0"/>
          </a:p>
          <a:p>
            <a:pPr algn="just"/>
            <a:endParaRPr lang="x-none" dirty="0"/>
          </a:p>
        </p:txBody>
      </p:sp>
      <p:sp>
        <p:nvSpPr>
          <p:cNvPr id="7" name="Title 1">
            <a:extLst>
              <a:ext uri="{FF2B5EF4-FFF2-40B4-BE49-F238E27FC236}">
                <a16:creationId xmlns:a16="http://schemas.microsoft.com/office/drawing/2014/main" id="{C909AEE5-A707-4434-9198-E6C5FDDADEDE}"/>
              </a:ext>
            </a:extLst>
          </p:cNvPr>
          <p:cNvSpPr>
            <a:spLocks noGrp="1"/>
          </p:cNvSpPr>
          <p:nvPr>
            <p:ph type="title"/>
          </p:nvPr>
        </p:nvSpPr>
        <p:spPr>
          <a:xfrm>
            <a:off x="389639" y="506412"/>
            <a:ext cx="9792000" cy="432000"/>
          </a:xfrm>
        </p:spPr>
        <p:txBody>
          <a:bodyPr/>
          <a:lstStyle/>
          <a:p>
            <a:r>
              <a:rPr lang="en-US" sz="2800" dirty="0" err="1"/>
              <a:t>Presentació</a:t>
            </a:r>
            <a:r>
              <a:rPr lang="en-US" sz="2800" dirty="0"/>
              <a:t>: </a:t>
            </a:r>
            <a:r>
              <a:rPr lang="en-US" sz="2800" dirty="0" err="1"/>
              <a:t>els</a:t>
            </a:r>
            <a:r>
              <a:rPr lang="en-US" sz="2800" dirty="0"/>
              <a:t> articles de la CDPD - 13</a:t>
            </a:r>
            <a:endParaRPr lang="x-none" sz="2800" dirty="0"/>
          </a:p>
        </p:txBody>
      </p:sp>
      <p:sp>
        <p:nvSpPr>
          <p:cNvPr id="8" name="Text Placeholder 5">
            <a:extLst>
              <a:ext uri="{FF2B5EF4-FFF2-40B4-BE49-F238E27FC236}">
                <a16:creationId xmlns:a16="http://schemas.microsoft.com/office/drawing/2014/main" id="{08F73F42-13A5-764C-9171-774D6AD9E916}"/>
              </a:ext>
            </a:extLst>
          </p:cNvPr>
          <p:cNvSpPr>
            <a:spLocks noGrp="1"/>
          </p:cNvSpPr>
          <p:nvPr>
            <p:ph type="body" sz="quarter" idx="13"/>
          </p:nvPr>
        </p:nvSpPr>
        <p:spPr>
          <a:xfrm>
            <a:off x="507207" y="946614"/>
            <a:ext cx="11174400" cy="360000"/>
          </a:xfrm>
        </p:spPr>
        <p:txBody>
          <a:bodyPr/>
          <a:lstStyle/>
          <a:p>
            <a:r>
              <a:rPr lang="ca-ES" dirty="0"/>
              <a:t>Article 5. Igualtat i no-discriminació </a:t>
            </a:r>
            <a:r>
              <a:rPr lang="en-US" dirty="0"/>
              <a:t>(b)</a:t>
            </a:r>
          </a:p>
        </p:txBody>
      </p:sp>
    </p:spTree>
    <p:extLst>
      <p:ext uri="{BB962C8B-B14F-4D97-AF65-F5344CB8AC3E}">
        <p14:creationId xmlns:p14="http://schemas.microsoft.com/office/powerpoint/2010/main" val="12958065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257AAF-092F-4B8C-8B4B-7441FF0FC377}"/>
              </a:ext>
            </a:extLst>
          </p:cNvPr>
          <p:cNvSpPr>
            <a:spLocks noGrp="1"/>
          </p:cNvSpPr>
          <p:nvPr>
            <p:ph idx="1"/>
          </p:nvPr>
        </p:nvSpPr>
        <p:spPr>
          <a:xfrm>
            <a:off x="507205" y="1739788"/>
            <a:ext cx="11042065" cy="4500000"/>
          </a:xfrm>
        </p:spPr>
        <p:txBody>
          <a:bodyPr/>
          <a:lstStyle/>
          <a:p>
            <a:pPr algn="just"/>
            <a:r>
              <a:rPr lang="ca-ES" dirty="0"/>
              <a:t>Aquest article també explica que quan els països adopten mesures i incorporen adaptacions específiques per a les persones amb discapacitat, però amb l’objectiu d’assolir la seva igualtat amb la població general, NO es considera discriminació envers les persones amb discapacitat</a:t>
            </a:r>
            <a:r>
              <a:rPr lang="en-GB" dirty="0"/>
              <a:t>.</a:t>
            </a:r>
            <a:endParaRPr lang="x-none" dirty="0"/>
          </a:p>
          <a:p>
            <a:pPr algn="just"/>
            <a:endParaRPr lang="x-none" dirty="0"/>
          </a:p>
        </p:txBody>
      </p:sp>
      <p:sp>
        <p:nvSpPr>
          <p:cNvPr id="7" name="Title 1">
            <a:extLst>
              <a:ext uri="{FF2B5EF4-FFF2-40B4-BE49-F238E27FC236}">
                <a16:creationId xmlns:a16="http://schemas.microsoft.com/office/drawing/2014/main" id="{C909AEE5-A707-4434-9198-E6C5FDDADEDE}"/>
              </a:ext>
            </a:extLst>
          </p:cNvPr>
          <p:cNvSpPr>
            <a:spLocks noGrp="1"/>
          </p:cNvSpPr>
          <p:nvPr>
            <p:ph type="title"/>
          </p:nvPr>
        </p:nvSpPr>
        <p:spPr>
          <a:xfrm>
            <a:off x="389639" y="506412"/>
            <a:ext cx="9792000" cy="432000"/>
          </a:xfrm>
        </p:spPr>
        <p:txBody>
          <a:bodyPr/>
          <a:lstStyle/>
          <a:p>
            <a:r>
              <a:rPr lang="en-US" sz="2800" dirty="0" err="1"/>
              <a:t>Presentació</a:t>
            </a:r>
            <a:r>
              <a:rPr lang="en-US" sz="2800" dirty="0"/>
              <a:t>: </a:t>
            </a:r>
            <a:r>
              <a:rPr lang="en-US" sz="2800" dirty="0" err="1"/>
              <a:t>els</a:t>
            </a:r>
            <a:r>
              <a:rPr lang="en-US" sz="2800" dirty="0"/>
              <a:t> articles de la CDPD - 14</a:t>
            </a:r>
            <a:endParaRPr lang="x-none" sz="2800" dirty="0"/>
          </a:p>
        </p:txBody>
      </p:sp>
      <p:sp>
        <p:nvSpPr>
          <p:cNvPr id="8" name="Text Placeholder 5">
            <a:extLst>
              <a:ext uri="{FF2B5EF4-FFF2-40B4-BE49-F238E27FC236}">
                <a16:creationId xmlns:a16="http://schemas.microsoft.com/office/drawing/2014/main" id="{08F73F42-13A5-764C-9171-774D6AD9E916}"/>
              </a:ext>
            </a:extLst>
          </p:cNvPr>
          <p:cNvSpPr>
            <a:spLocks noGrp="1"/>
          </p:cNvSpPr>
          <p:nvPr>
            <p:ph type="body" sz="quarter" idx="13"/>
          </p:nvPr>
        </p:nvSpPr>
        <p:spPr>
          <a:xfrm>
            <a:off x="507207" y="946614"/>
            <a:ext cx="11174400" cy="360000"/>
          </a:xfrm>
        </p:spPr>
        <p:txBody>
          <a:bodyPr/>
          <a:lstStyle/>
          <a:p>
            <a:r>
              <a:rPr lang="ca-ES" dirty="0"/>
              <a:t>Article 5. Igualtat i no-discriminació </a:t>
            </a:r>
            <a:r>
              <a:rPr lang="en-US" dirty="0"/>
              <a:t>(c)</a:t>
            </a:r>
          </a:p>
        </p:txBody>
      </p:sp>
    </p:spTree>
    <p:extLst>
      <p:ext uri="{BB962C8B-B14F-4D97-AF65-F5344CB8AC3E}">
        <p14:creationId xmlns:p14="http://schemas.microsoft.com/office/powerpoint/2010/main" val="4147067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41334E-EDBA-0247-8AA7-211809A54E41}"/>
              </a:ext>
            </a:extLst>
          </p:cNvPr>
          <p:cNvSpPr>
            <a:spLocks noGrp="1"/>
          </p:cNvSpPr>
          <p:nvPr>
            <p:ph type="sldNum" sz="quarter" idx="4294967295"/>
          </p:nvPr>
        </p:nvSpPr>
        <p:spPr>
          <a:xfrm>
            <a:off x="10034587" y="6623100"/>
            <a:ext cx="1648619" cy="216000"/>
          </a:xfrm>
        </p:spPr>
        <p:txBody>
          <a:bodyPr/>
          <a:lstStyle/>
          <a:p>
            <a:fld id="{04260D4A-DEC1-45DD-8AB2-A3349BAAA59E}" type="slidenum">
              <a:rPr lang="en-US" smtClean="0"/>
              <a:pPr/>
              <a:t>7</a:t>
            </a:fld>
            <a:endParaRPr lang="en-US"/>
          </a:p>
        </p:txBody>
      </p:sp>
      <p:sp>
        <p:nvSpPr>
          <p:cNvPr id="4" name="Content Placeholder 3">
            <a:extLst>
              <a:ext uri="{FF2B5EF4-FFF2-40B4-BE49-F238E27FC236}">
                <a16:creationId xmlns:a16="http://schemas.microsoft.com/office/drawing/2014/main" id="{AA9A7FA5-C595-FA4D-B133-06CAE1445AF8}"/>
              </a:ext>
            </a:extLst>
          </p:cNvPr>
          <p:cNvSpPr>
            <a:spLocks noGrp="1"/>
          </p:cNvSpPr>
          <p:nvPr>
            <p:ph sz="quarter" idx="14"/>
          </p:nvPr>
        </p:nvSpPr>
        <p:spPr>
          <a:xfrm>
            <a:off x="507195" y="1200150"/>
            <a:ext cx="11056155" cy="4811038"/>
          </a:xfrm>
        </p:spPr>
        <p:txBody>
          <a:bodyPr/>
          <a:lstStyle/>
          <a:p>
            <a:pPr algn="just"/>
            <a:r>
              <a:rPr lang="es-ES" sz="2000" b="1" dirty="0"/>
              <a:t>Tema 1.</a:t>
            </a:r>
            <a:r>
              <a:rPr lang="es-ES" sz="2000" dirty="0"/>
              <a:t>  </a:t>
            </a:r>
            <a:r>
              <a:rPr lang="ca-ES" sz="2000" dirty="0"/>
              <a:t>Entendre la discriminació i la denegació dels drets </a:t>
            </a:r>
            <a:endParaRPr lang="es-ES" sz="2000" dirty="0"/>
          </a:p>
          <a:p>
            <a:pPr algn="just"/>
            <a:r>
              <a:rPr lang="es-ES" sz="2000" b="1" dirty="0"/>
              <a:t>Tema 2.</a:t>
            </a:r>
            <a:r>
              <a:rPr lang="es-ES" sz="2000" dirty="0"/>
              <a:t>  </a:t>
            </a:r>
            <a:r>
              <a:rPr lang="ca-ES" sz="2000" dirty="0"/>
              <a:t>Entendre la discapacitat des de la perspectiva dels drets humans </a:t>
            </a:r>
            <a:endParaRPr lang="es-ES" sz="2000" dirty="0"/>
          </a:p>
          <a:p>
            <a:pPr algn="just"/>
            <a:r>
              <a:rPr lang="es-ES" sz="2000" b="1" dirty="0"/>
              <a:t>Tema 3.</a:t>
            </a:r>
            <a:r>
              <a:rPr lang="es-ES" sz="2000" dirty="0"/>
              <a:t>  </a:t>
            </a:r>
            <a:r>
              <a:rPr lang="ca-ES" sz="2000" dirty="0"/>
              <a:t>La Convenció sobre els drets de les persones amb discapacitat </a:t>
            </a:r>
            <a:r>
              <a:rPr lang="es-ES" sz="2000" dirty="0"/>
              <a:t> </a:t>
            </a:r>
          </a:p>
          <a:p>
            <a:pPr algn="just"/>
            <a:r>
              <a:rPr lang="es-ES" sz="2000" b="1" dirty="0"/>
              <a:t>Tema 4.</a:t>
            </a:r>
            <a:r>
              <a:rPr lang="es-ES" sz="2000" dirty="0"/>
              <a:t>  </a:t>
            </a:r>
            <a:r>
              <a:rPr lang="ca-ES" sz="2000" dirty="0"/>
              <a:t>Aplicar la CDPD a casos de la vida real </a:t>
            </a:r>
          </a:p>
          <a:p>
            <a:pPr algn="just"/>
            <a:r>
              <a:rPr lang="es-ES" sz="2000" b="1" dirty="0"/>
              <a:t>Tema 5.</a:t>
            </a:r>
            <a:r>
              <a:rPr lang="es-ES" sz="2000" dirty="0"/>
              <a:t>  </a:t>
            </a:r>
            <a:r>
              <a:rPr lang="ca-ES" sz="2000" dirty="0"/>
              <a:t>Aprofundiment en l’article 12 «Igual reconeixement com a persona davant la llei» </a:t>
            </a:r>
            <a:endParaRPr lang="es-ES" sz="2000" dirty="0"/>
          </a:p>
          <a:p>
            <a:pPr algn="just"/>
            <a:r>
              <a:rPr lang="es-ES" sz="2000" b="1" dirty="0"/>
              <a:t>Tema 6.  </a:t>
            </a:r>
            <a:r>
              <a:rPr lang="ca-ES" sz="2000" dirty="0"/>
              <a:t>Aprofundiment en l’article 16 «Protecció contra l'explotació, la violència i l’abús» </a:t>
            </a:r>
          </a:p>
          <a:p>
            <a:pPr algn="just"/>
            <a:r>
              <a:rPr lang="es-ES" sz="2000" b="1" dirty="0"/>
              <a:t>Tema 7. </a:t>
            </a:r>
            <a:r>
              <a:rPr lang="ca-ES" sz="2000" dirty="0"/>
              <a:t>Aprofundiment en l’article 19 «Dret a viure de forma independent i a ser inclòs en la comunitat» </a:t>
            </a:r>
          </a:p>
          <a:p>
            <a:pPr algn="just"/>
            <a:r>
              <a:rPr lang="es-ES" sz="2000" b="1" dirty="0"/>
              <a:t>Tema 8. </a:t>
            </a:r>
            <a:r>
              <a:rPr lang="es-ES" sz="2000" dirty="0"/>
              <a:t> </a:t>
            </a:r>
            <a:r>
              <a:rPr lang="ca-ES" sz="2000" dirty="0" err="1"/>
              <a:t>Empoderar</a:t>
            </a:r>
            <a:r>
              <a:rPr lang="ca-ES" sz="2000" dirty="0"/>
              <a:t> les persones per defensar els drets de la CDPD</a:t>
            </a:r>
            <a:endParaRPr lang="en-US" sz="2000" dirty="0"/>
          </a:p>
        </p:txBody>
      </p:sp>
      <p:sp>
        <p:nvSpPr>
          <p:cNvPr id="5" name="Title 4">
            <a:extLst>
              <a:ext uri="{FF2B5EF4-FFF2-40B4-BE49-F238E27FC236}">
                <a16:creationId xmlns:a16="http://schemas.microsoft.com/office/drawing/2014/main" id="{C9F7B27E-07F8-8243-A48C-4518543E3A22}"/>
              </a:ext>
            </a:extLst>
          </p:cNvPr>
          <p:cNvSpPr>
            <a:spLocks noGrp="1"/>
          </p:cNvSpPr>
          <p:nvPr>
            <p:ph type="title"/>
          </p:nvPr>
        </p:nvSpPr>
        <p:spPr>
          <a:xfrm>
            <a:off x="601578" y="506412"/>
            <a:ext cx="9583327" cy="456114"/>
          </a:xfrm>
        </p:spPr>
        <p:txBody>
          <a:bodyPr/>
          <a:lstStyle/>
          <a:p>
            <a:r>
              <a:rPr lang="en-US" sz="2800" dirty="0" err="1"/>
              <a:t>Temes</a:t>
            </a:r>
            <a:r>
              <a:rPr lang="en-US" sz="2800" dirty="0"/>
              <a:t> del </a:t>
            </a:r>
            <a:r>
              <a:rPr lang="en-US" sz="2800" dirty="0" err="1"/>
              <a:t>módul</a:t>
            </a:r>
            <a:endParaRPr lang="en-US" sz="2800" dirty="0"/>
          </a:p>
        </p:txBody>
      </p:sp>
    </p:spTree>
    <p:extLst>
      <p:ext uri="{BB962C8B-B14F-4D97-AF65-F5344CB8AC3E}">
        <p14:creationId xmlns:p14="http://schemas.microsoft.com/office/powerpoint/2010/main" val="26046768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AA861B-69B6-4077-8E3D-3B3B7E261410}"/>
              </a:ext>
            </a:extLst>
          </p:cNvPr>
          <p:cNvSpPr>
            <a:spLocks noGrp="1"/>
          </p:cNvSpPr>
          <p:nvPr>
            <p:ph idx="1"/>
          </p:nvPr>
        </p:nvSpPr>
        <p:spPr>
          <a:xfrm>
            <a:off x="507205" y="1739788"/>
            <a:ext cx="10982430" cy="4500000"/>
          </a:xfrm>
        </p:spPr>
        <p:txBody>
          <a:bodyPr/>
          <a:lstStyle/>
          <a:p>
            <a:pPr algn="just"/>
            <a:r>
              <a:rPr lang="es-ES" dirty="0"/>
              <a:t>La CDPD </a:t>
            </a:r>
            <a:r>
              <a:rPr lang="es-ES" dirty="0" err="1"/>
              <a:t>reconeix</a:t>
            </a:r>
            <a:r>
              <a:rPr lang="es-ES" dirty="0"/>
              <a:t> que les dones </a:t>
            </a:r>
            <a:r>
              <a:rPr lang="es-ES" dirty="0" err="1"/>
              <a:t>amb</a:t>
            </a:r>
            <a:r>
              <a:rPr lang="es-ES" dirty="0"/>
              <a:t> </a:t>
            </a:r>
            <a:r>
              <a:rPr lang="es-ES" dirty="0" err="1"/>
              <a:t>discapacitat</a:t>
            </a:r>
            <a:r>
              <a:rPr lang="es-ES" dirty="0"/>
              <a:t> </a:t>
            </a:r>
            <a:r>
              <a:rPr lang="es-ES" dirty="0" err="1"/>
              <a:t>pateixen</a:t>
            </a:r>
            <a:r>
              <a:rPr lang="es-ES" dirty="0"/>
              <a:t> una </a:t>
            </a:r>
            <a:r>
              <a:rPr lang="es-ES" dirty="0" err="1"/>
              <a:t>injustícia</a:t>
            </a:r>
            <a:r>
              <a:rPr lang="es-ES" dirty="0"/>
              <a:t> especial i </a:t>
            </a:r>
            <a:r>
              <a:rPr lang="es-ES" dirty="0" err="1"/>
              <a:t>nombroses</a:t>
            </a:r>
            <a:r>
              <a:rPr lang="es-ES" dirty="0"/>
              <a:t> formes de </a:t>
            </a:r>
            <a:r>
              <a:rPr lang="es-ES" dirty="0" err="1"/>
              <a:t>discriminació</a:t>
            </a:r>
            <a:r>
              <a:rPr lang="en-GB" dirty="0"/>
              <a:t>.</a:t>
            </a:r>
          </a:p>
          <a:p>
            <a:pPr algn="just"/>
            <a:r>
              <a:rPr lang="en-GB" dirty="0"/>
              <a:t>La </a:t>
            </a:r>
            <a:r>
              <a:rPr lang="en-GB" dirty="0" err="1"/>
              <a:t>Convenció</a:t>
            </a:r>
            <a:r>
              <a:rPr lang="en-GB" dirty="0"/>
              <a:t> </a:t>
            </a:r>
            <a:r>
              <a:rPr lang="es-ES" dirty="0" err="1"/>
              <a:t>estableix</a:t>
            </a:r>
            <a:r>
              <a:rPr lang="es-ES" dirty="0"/>
              <a:t> que </a:t>
            </a:r>
            <a:r>
              <a:rPr lang="es-ES" dirty="0" err="1"/>
              <a:t>els</a:t>
            </a:r>
            <a:r>
              <a:rPr lang="es-ES" dirty="0"/>
              <a:t> </a:t>
            </a:r>
            <a:r>
              <a:rPr lang="es-ES" dirty="0" err="1"/>
              <a:t>estats</a:t>
            </a:r>
            <a:r>
              <a:rPr lang="es-ES" dirty="0"/>
              <a:t> han de </a:t>
            </a:r>
            <a:r>
              <a:rPr lang="es-ES" dirty="0" err="1"/>
              <a:t>vetllar</a:t>
            </a:r>
            <a:r>
              <a:rPr lang="es-ES" dirty="0"/>
              <a:t> </a:t>
            </a:r>
            <a:r>
              <a:rPr lang="es-ES" dirty="0" err="1"/>
              <a:t>perquè</a:t>
            </a:r>
            <a:r>
              <a:rPr lang="es-ES" dirty="0"/>
              <a:t> </a:t>
            </a:r>
            <a:r>
              <a:rPr lang="es-ES" dirty="0" err="1"/>
              <a:t>gaudeixin</a:t>
            </a:r>
            <a:r>
              <a:rPr lang="es-ES" dirty="0"/>
              <a:t> </a:t>
            </a:r>
            <a:r>
              <a:rPr lang="es-ES" dirty="0" err="1"/>
              <a:t>dels</a:t>
            </a:r>
            <a:r>
              <a:rPr lang="es-ES" dirty="0"/>
              <a:t> </a:t>
            </a:r>
            <a:r>
              <a:rPr lang="es-ES" dirty="0" err="1"/>
              <a:t>mateixos</a:t>
            </a:r>
            <a:r>
              <a:rPr lang="es-ES" dirty="0"/>
              <a:t> </a:t>
            </a:r>
            <a:r>
              <a:rPr lang="es-ES" dirty="0" err="1"/>
              <a:t>drets</a:t>
            </a:r>
            <a:r>
              <a:rPr lang="es-ES" dirty="0"/>
              <a:t> que la resta de les persones</a:t>
            </a:r>
            <a:r>
              <a:rPr lang="en-GB" dirty="0"/>
              <a:t>. </a:t>
            </a:r>
            <a:endParaRPr lang="x-none" dirty="0"/>
          </a:p>
          <a:p>
            <a:pPr algn="just"/>
            <a:endParaRPr lang="x-none" dirty="0"/>
          </a:p>
        </p:txBody>
      </p:sp>
      <p:sp>
        <p:nvSpPr>
          <p:cNvPr id="7" name="Title 1">
            <a:extLst>
              <a:ext uri="{FF2B5EF4-FFF2-40B4-BE49-F238E27FC236}">
                <a16:creationId xmlns:a16="http://schemas.microsoft.com/office/drawing/2014/main" id="{C909AEE5-A707-4434-9198-E6C5FDDADEDE}"/>
              </a:ext>
            </a:extLst>
          </p:cNvPr>
          <p:cNvSpPr>
            <a:spLocks noGrp="1"/>
          </p:cNvSpPr>
          <p:nvPr>
            <p:ph type="title"/>
          </p:nvPr>
        </p:nvSpPr>
        <p:spPr>
          <a:xfrm>
            <a:off x="389639" y="506412"/>
            <a:ext cx="9792000" cy="432000"/>
          </a:xfrm>
        </p:spPr>
        <p:txBody>
          <a:bodyPr/>
          <a:lstStyle/>
          <a:p>
            <a:r>
              <a:rPr lang="en-US" sz="2800" dirty="0" err="1"/>
              <a:t>Presentació</a:t>
            </a:r>
            <a:r>
              <a:rPr lang="en-US" sz="2800" dirty="0"/>
              <a:t>: </a:t>
            </a:r>
            <a:r>
              <a:rPr lang="en-US" sz="2800" dirty="0" err="1"/>
              <a:t>els</a:t>
            </a:r>
            <a:r>
              <a:rPr lang="en-US" sz="2800" dirty="0"/>
              <a:t> articles de la CDPD - 15</a:t>
            </a:r>
            <a:endParaRPr lang="x-none" sz="2800" dirty="0"/>
          </a:p>
        </p:txBody>
      </p:sp>
      <p:sp>
        <p:nvSpPr>
          <p:cNvPr id="8" name="Text Placeholder 5">
            <a:extLst>
              <a:ext uri="{FF2B5EF4-FFF2-40B4-BE49-F238E27FC236}">
                <a16:creationId xmlns:a16="http://schemas.microsoft.com/office/drawing/2014/main" id="{08F73F42-13A5-764C-9171-774D6AD9E916}"/>
              </a:ext>
            </a:extLst>
          </p:cNvPr>
          <p:cNvSpPr>
            <a:spLocks noGrp="1"/>
          </p:cNvSpPr>
          <p:nvPr>
            <p:ph type="body" sz="quarter" idx="13"/>
          </p:nvPr>
        </p:nvSpPr>
        <p:spPr>
          <a:xfrm>
            <a:off x="507207" y="946614"/>
            <a:ext cx="11174400" cy="360000"/>
          </a:xfrm>
        </p:spPr>
        <p:txBody>
          <a:bodyPr/>
          <a:lstStyle/>
          <a:p>
            <a:r>
              <a:rPr lang="ca-ES" dirty="0"/>
              <a:t>Article 6. Dones amb discapacitat </a:t>
            </a:r>
            <a:endParaRPr lang="es-ES" dirty="0"/>
          </a:p>
        </p:txBody>
      </p:sp>
    </p:spTree>
    <p:extLst>
      <p:ext uri="{BB962C8B-B14F-4D97-AF65-F5344CB8AC3E}">
        <p14:creationId xmlns:p14="http://schemas.microsoft.com/office/powerpoint/2010/main" val="38763669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05320E-46D2-4B33-9837-D50B862F3D50}"/>
              </a:ext>
            </a:extLst>
          </p:cNvPr>
          <p:cNvSpPr>
            <a:spLocks noGrp="1"/>
          </p:cNvSpPr>
          <p:nvPr>
            <p:ph idx="1"/>
          </p:nvPr>
        </p:nvSpPr>
        <p:spPr>
          <a:xfrm>
            <a:off x="507205" y="1739788"/>
            <a:ext cx="11018045" cy="4500000"/>
          </a:xfrm>
        </p:spPr>
        <p:txBody>
          <a:bodyPr/>
          <a:lstStyle/>
          <a:p>
            <a:pPr algn="just"/>
            <a:r>
              <a:rPr lang="es-ES" dirty="0" err="1"/>
              <a:t>L’article</a:t>
            </a:r>
            <a:r>
              <a:rPr lang="es-ES" dirty="0"/>
              <a:t> 7 </a:t>
            </a:r>
            <a:r>
              <a:rPr lang="es-ES" dirty="0" err="1"/>
              <a:t>requereix</a:t>
            </a:r>
            <a:r>
              <a:rPr lang="es-ES" dirty="0"/>
              <a:t> que, a </a:t>
            </a:r>
            <a:r>
              <a:rPr lang="es-ES" dirty="0" err="1"/>
              <a:t>l’hora</a:t>
            </a:r>
            <a:r>
              <a:rPr lang="es-ES" dirty="0"/>
              <a:t> </a:t>
            </a:r>
            <a:r>
              <a:rPr lang="es-ES" dirty="0" err="1"/>
              <a:t>d’adoptar</a:t>
            </a:r>
            <a:r>
              <a:rPr lang="es-ES" dirty="0"/>
              <a:t> mesures per </a:t>
            </a:r>
            <a:r>
              <a:rPr lang="es-ES" dirty="0" err="1"/>
              <a:t>protegir</a:t>
            </a:r>
            <a:r>
              <a:rPr lang="es-ES" dirty="0"/>
              <a:t> </a:t>
            </a:r>
            <a:r>
              <a:rPr lang="es-ES" dirty="0" err="1"/>
              <a:t>els</a:t>
            </a:r>
            <a:r>
              <a:rPr lang="es-ES" dirty="0"/>
              <a:t> </a:t>
            </a:r>
            <a:r>
              <a:rPr lang="es-ES" dirty="0" err="1"/>
              <a:t>menors</a:t>
            </a:r>
            <a:r>
              <a:rPr lang="es-ES" dirty="0"/>
              <a:t> </a:t>
            </a:r>
            <a:r>
              <a:rPr lang="es-ES" dirty="0" err="1"/>
              <a:t>amb</a:t>
            </a:r>
            <a:r>
              <a:rPr lang="es-ES" dirty="0"/>
              <a:t> </a:t>
            </a:r>
            <a:r>
              <a:rPr lang="es-ES" dirty="0" err="1"/>
              <a:t>discapacitat</a:t>
            </a:r>
            <a:r>
              <a:rPr lang="es-ES" dirty="0"/>
              <a:t>, la principal </a:t>
            </a:r>
            <a:r>
              <a:rPr lang="es-ES" dirty="0" err="1"/>
              <a:t>consideració</a:t>
            </a:r>
            <a:r>
              <a:rPr lang="es-ES" dirty="0"/>
              <a:t> </a:t>
            </a:r>
            <a:r>
              <a:rPr lang="es-ES" dirty="0" err="1"/>
              <a:t>sigui</a:t>
            </a:r>
            <a:r>
              <a:rPr lang="es-ES" dirty="0"/>
              <a:t> el </a:t>
            </a:r>
            <a:r>
              <a:rPr lang="es-ES" dirty="0" err="1"/>
              <a:t>seu</a:t>
            </a:r>
            <a:r>
              <a:rPr lang="es-ES" dirty="0"/>
              <a:t> </a:t>
            </a:r>
            <a:r>
              <a:rPr lang="es-ES" dirty="0" err="1"/>
              <a:t>interès</a:t>
            </a:r>
            <a:r>
              <a:rPr lang="en-GB" dirty="0"/>
              <a:t>. </a:t>
            </a:r>
            <a:endParaRPr lang="x-none" dirty="0"/>
          </a:p>
          <a:p>
            <a:pPr algn="just"/>
            <a:r>
              <a:rPr lang="es-ES" dirty="0" err="1"/>
              <a:t>Els</a:t>
            </a:r>
            <a:r>
              <a:rPr lang="es-ES" dirty="0"/>
              <a:t> </a:t>
            </a:r>
            <a:r>
              <a:rPr lang="es-ES" dirty="0" err="1"/>
              <a:t>menors</a:t>
            </a:r>
            <a:r>
              <a:rPr lang="es-ES" dirty="0"/>
              <a:t> </a:t>
            </a:r>
            <a:r>
              <a:rPr lang="es-ES" dirty="0" err="1"/>
              <a:t>amb</a:t>
            </a:r>
            <a:r>
              <a:rPr lang="es-ES" dirty="0"/>
              <a:t> </a:t>
            </a:r>
            <a:r>
              <a:rPr lang="es-ES" dirty="0" err="1"/>
              <a:t>discapacitat</a:t>
            </a:r>
            <a:r>
              <a:rPr lang="es-ES" dirty="0"/>
              <a:t> </a:t>
            </a:r>
            <a:r>
              <a:rPr lang="es-ES" dirty="0" err="1"/>
              <a:t>tenen</a:t>
            </a:r>
            <a:r>
              <a:rPr lang="es-ES" dirty="0"/>
              <a:t> </a:t>
            </a:r>
            <a:r>
              <a:rPr lang="es-ES" dirty="0" err="1"/>
              <a:t>dret</a:t>
            </a:r>
            <a:r>
              <a:rPr lang="es-ES" dirty="0"/>
              <a:t> a </a:t>
            </a:r>
            <a:r>
              <a:rPr lang="es-ES" dirty="0" err="1"/>
              <a:t>expressar</a:t>
            </a:r>
            <a:r>
              <a:rPr lang="es-ES" dirty="0"/>
              <a:t> la </a:t>
            </a:r>
            <a:r>
              <a:rPr lang="es-ES" dirty="0" err="1"/>
              <a:t>seva</a:t>
            </a:r>
            <a:r>
              <a:rPr lang="es-ES" dirty="0"/>
              <a:t> </a:t>
            </a:r>
            <a:r>
              <a:rPr lang="es-ES" dirty="0" err="1"/>
              <a:t>opinió</a:t>
            </a:r>
            <a:r>
              <a:rPr lang="es-ES" dirty="0"/>
              <a:t> i que </a:t>
            </a:r>
            <a:r>
              <a:rPr lang="es-ES" dirty="0" err="1"/>
              <a:t>aquesta</a:t>
            </a:r>
            <a:r>
              <a:rPr lang="es-ES" dirty="0"/>
              <a:t> </a:t>
            </a:r>
            <a:r>
              <a:rPr lang="es-ES" dirty="0" err="1"/>
              <a:t>opinió</a:t>
            </a:r>
            <a:r>
              <a:rPr lang="es-ES" dirty="0"/>
              <a:t> </a:t>
            </a:r>
            <a:r>
              <a:rPr lang="es-ES" dirty="0" err="1"/>
              <a:t>s’ha</a:t>
            </a:r>
            <a:r>
              <a:rPr lang="es-ES" dirty="0"/>
              <a:t> de </a:t>
            </a:r>
            <a:r>
              <a:rPr lang="es-ES" dirty="0" err="1"/>
              <a:t>tenir</a:t>
            </a:r>
            <a:r>
              <a:rPr lang="es-ES" dirty="0"/>
              <a:t> </a:t>
            </a:r>
            <a:r>
              <a:rPr lang="es-ES" dirty="0" err="1"/>
              <a:t>degudament</a:t>
            </a:r>
            <a:r>
              <a:rPr lang="es-ES" dirty="0"/>
              <a:t> en </a:t>
            </a:r>
            <a:r>
              <a:rPr lang="es-ES" dirty="0" err="1"/>
              <a:t>compte</a:t>
            </a:r>
            <a:r>
              <a:rPr lang="es-ES" dirty="0"/>
              <a:t> en totes les </a:t>
            </a:r>
            <a:r>
              <a:rPr lang="es-ES" dirty="0" err="1"/>
              <a:t>decisions</a:t>
            </a:r>
            <a:r>
              <a:rPr lang="es-ES" dirty="0"/>
              <a:t> que </a:t>
            </a:r>
            <a:r>
              <a:rPr lang="es-ES" dirty="0" err="1"/>
              <a:t>els</a:t>
            </a:r>
            <a:r>
              <a:rPr lang="es-ES" dirty="0"/>
              <a:t> afecten, </a:t>
            </a:r>
            <a:r>
              <a:rPr lang="es-ES" dirty="0" err="1"/>
              <a:t>sense</a:t>
            </a:r>
            <a:r>
              <a:rPr lang="es-ES" dirty="0"/>
              <a:t> </a:t>
            </a:r>
            <a:r>
              <a:rPr lang="es-ES" dirty="0" err="1"/>
              <a:t>discriminació</a:t>
            </a:r>
            <a:r>
              <a:rPr lang="es-ES" dirty="0"/>
              <a:t> per </a:t>
            </a:r>
            <a:r>
              <a:rPr lang="es-ES" dirty="0" err="1"/>
              <a:t>motiu</a:t>
            </a:r>
            <a:r>
              <a:rPr lang="es-ES" dirty="0"/>
              <a:t> de la </a:t>
            </a:r>
            <a:r>
              <a:rPr lang="es-ES" dirty="0" err="1"/>
              <a:t>seva</a:t>
            </a:r>
            <a:r>
              <a:rPr lang="es-ES" dirty="0"/>
              <a:t> </a:t>
            </a:r>
            <a:r>
              <a:rPr lang="es-ES" dirty="0" err="1"/>
              <a:t>discapacitat</a:t>
            </a:r>
            <a:r>
              <a:rPr lang="en-GB" dirty="0"/>
              <a:t>. </a:t>
            </a:r>
            <a:endParaRPr lang="x-none" dirty="0"/>
          </a:p>
          <a:p>
            <a:pPr algn="just"/>
            <a:endParaRPr lang="x-none" dirty="0"/>
          </a:p>
          <a:p>
            <a:pPr algn="just"/>
            <a:endParaRPr lang="x-none" dirty="0"/>
          </a:p>
        </p:txBody>
      </p:sp>
      <p:sp>
        <p:nvSpPr>
          <p:cNvPr id="7" name="Title 1">
            <a:extLst>
              <a:ext uri="{FF2B5EF4-FFF2-40B4-BE49-F238E27FC236}">
                <a16:creationId xmlns:a16="http://schemas.microsoft.com/office/drawing/2014/main" id="{C909AEE5-A707-4434-9198-E6C5FDDADEDE}"/>
              </a:ext>
            </a:extLst>
          </p:cNvPr>
          <p:cNvSpPr>
            <a:spLocks noGrp="1"/>
          </p:cNvSpPr>
          <p:nvPr>
            <p:ph type="title"/>
          </p:nvPr>
        </p:nvSpPr>
        <p:spPr>
          <a:xfrm>
            <a:off x="389639" y="506412"/>
            <a:ext cx="9792000" cy="432000"/>
          </a:xfrm>
        </p:spPr>
        <p:txBody>
          <a:bodyPr/>
          <a:lstStyle/>
          <a:p>
            <a:r>
              <a:rPr lang="en-US" sz="2800" dirty="0" err="1"/>
              <a:t>Presentació</a:t>
            </a:r>
            <a:r>
              <a:rPr lang="en-US" sz="2800" dirty="0"/>
              <a:t>: </a:t>
            </a:r>
            <a:r>
              <a:rPr lang="en-US" sz="2800" dirty="0" err="1"/>
              <a:t>els</a:t>
            </a:r>
            <a:r>
              <a:rPr lang="en-US" sz="2800" dirty="0"/>
              <a:t> articles de la CDPD - 16</a:t>
            </a:r>
            <a:endParaRPr lang="x-none" sz="2800" dirty="0"/>
          </a:p>
        </p:txBody>
      </p:sp>
      <p:sp>
        <p:nvSpPr>
          <p:cNvPr id="8" name="Text Placeholder 5">
            <a:extLst>
              <a:ext uri="{FF2B5EF4-FFF2-40B4-BE49-F238E27FC236}">
                <a16:creationId xmlns:a16="http://schemas.microsoft.com/office/drawing/2014/main" id="{08F73F42-13A5-764C-9171-774D6AD9E916}"/>
              </a:ext>
            </a:extLst>
          </p:cNvPr>
          <p:cNvSpPr>
            <a:spLocks noGrp="1"/>
          </p:cNvSpPr>
          <p:nvPr>
            <p:ph type="body" sz="quarter" idx="13"/>
          </p:nvPr>
        </p:nvSpPr>
        <p:spPr>
          <a:xfrm>
            <a:off x="507207" y="946614"/>
            <a:ext cx="11174400" cy="360000"/>
          </a:xfrm>
        </p:spPr>
        <p:txBody>
          <a:bodyPr/>
          <a:lstStyle/>
          <a:p>
            <a:r>
              <a:rPr lang="ca-ES" dirty="0"/>
              <a:t>Article 7. Infants amb discapacitat</a:t>
            </a:r>
            <a:endParaRPr lang="es-ES" dirty="0"/>
          </a:p>
        </p:txBody>
      </p:sp>
    </p:spTree>
    <p:extLst>
      <p:ext uri="{BB962C8B-B14F-4D97-AF65-F5344CB8AC3E}">
        <p14:creationId xmlns:p14="http://schemas.microsoft.com/office/powerpoint/2010/main" val="4508900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91B4FA-C603-49AF-A4F8-6D0202AB5A1A}"/>
              </a:ext>
            </a:extLst>
          </p:cNvPr>
          <p:cNvSpPr>
            <a:spLocks noGrp="1"/>
          </p:cNvSpPr>
          <p:nvPr>
            <p:ph idx="1"/>
          </p:nvPr>
        </p:nvSpPr>
        <p:spPr>
          <a:xfrm>
            <a:off x="507205" y="1590261"/>
            <a:ext cx="11175995" cy="4649527"/>
          </a:xfrm>
        </p:spPr>
        <p:txBody>
          <a:bodyPr/>
          <a:lstStyle/>
          <a:p>
            <a:pPr algn="just"/>
            <a:r>
              <a:rPr lang="es-ES" dirty="0" err="1"/>
              <a:t>Els</a:t>
            </a:r>
            <a:r>
              <a:rPr lang="es-ES" dirty="0"/>
              <a:t> </a:t>
            </a:r>
            <a:r>
              <a:rPr lang="es-ES" dirty="0" err="1"/>
              <a:t>països</a:t>
            </a:r>
            <a:r>
              <a:rPr lang="es-ES" dirty="0"/>
              <a:t> han </a:t>
            </a:r>
            <a:r>
              <a:rPr lang="es-ES" dirty="0" err="1"/>
              <a:t>d’adoptar</a:t>
            </a:r>
            <a:r>
              <a:rPr lang="es-ES" dirty="0"/>
              <a:t> mesures per</a:t>
            </a:r>
            <a:r>
              <a:rPr lang="en-GB" dirty="0"/>
              <a:t>:</a:t>
            </a:r>
            <a:endParaRPr lang="x-none" dirty="0"/>
          </a:p>
          <a:p>
            <a:pPr lvl="2" algn="just"/>
            <a:r>
              <a:rPr lang="es-ES" sz="2200" dirty="0" err="1"/>
              <a:t>Sensibilitzar</a:t>
            </a:r>
            <a:r>
              <a:rPr lang="es-ES" sz="2200" dirty="0"/>
              <a:t> sobre </a:t>
            </a:r>
            <a:r>
              <a:rPr lang="es-ES" sz="2200" dirty="0" err="1"/>
              <a:t>els</a:t>
            </a:r>
            <a:r>
              <a:rPr lang="es-ES" sz="2200" dirty="0"/>
              <a:t> </a:t>
            </a:r>
            <a:r>
              <a:rPr lang="es-ES" sz="2200" dirty="0" err="1"/>
              <a:t>drets</a:t>
            </a:r>
            <a:r>
              <a:rPr lang="es-ES" sz="2200" dirty="0"/>
              <a:t> i la </a:t>
            </a:r>
            <a:r>
              <a:rPr lang="es-ES" sz="2200" dirty="0" err="1"/>
              <a:t>dignitat</a:t>
            </a:r>
            <a:r>
              <a:rPr lang="es-ES" sz="2200" dirty="0"/>
              <a:t> de les persones </a:t>
            </a:r>
            <a:r>
              <a:rPr lang="es-ES" sz="2200" dirty="0" err="1"/>
              <a:t>amb</a:t>
            </a:r>
            <a:r>
              <a:rPr lang="es-ES" sz="2200" dirty="0"/>
              <a:t> </a:t>
            </a:r>
            <a:r>
              <a:rPr lang="es-ES" sz="2200" dirty="0" err="1"/>
              <a:t>discapacitat</a:t>
            </a:r>
            <a:r>
              <a:rPr lang="es-ES" sz="2200" dirty="0"/>
              <a:t>.  </a:t>
            </a:r>
          </a:p>
          <a:p>
            <a:pPr lvl="2" algn="just"/>
            <a:r>
              <a:rPr lang="es-ES" sz="2200" dirty="0" err="1"/>
              <a:t>Lluitar</a:t>
            </a:r>
            <a:r>
              <a:rPr lang="es-ES" sz="2200" dirty="0"/>
              <a:t> contra </a:t>
            </a:r>
            <a:r>
              <a:rPr lang="es-ES" sz="2200" dirty="0" err="1"/>
              <a:t>els</a:t>
            </a:r>
            <a:r>
              <a:rPr lang="es-ES" sz="2200" dirty="0"/>
              <a:t> </a:t>
            </a:r>
            <a:r>
              <a:rPr lang="es-ES" sz="2200" dirty="0" err="1"/>
              <a:t>estereotips</a:t>
            </a:r>
            <a:r>
              <a:rPr lang="es-ES" sz="2200" dirty="0"/>
              <a:t>, </a:t>
            </a:r>
            <a:r>
              <a:rPr lang="es-ES" sz="2200" dirty="0" err="1"/>
              <a:t>els</a:t>
            </a:r>
            <a:r>
              <a:rPr lang="es-ES" sz="2200" dirty="0"/>
              <a:t> </a:t>
            </a:r>
            <a:r>
              <a:rPr lang="es-ES" sz="2200" dirty="0" err="1"/>
              <a:t>prejudicis</a:t>
            </a:r>
            <a:r>
              <a:rPr lang="es-ES" sz="2200" dirty="0"/>
              <a:t> i les </a:t>
            </a:r>
            <a:r>
              <a:rPr lang="es-ES" sz="2200" dirty="0" err="1"/>
              <a:t>pràctiques</a:t>
            </a:r>
            <a:r>
              <a:rPr lang="es-ES" sz="2200" dirty="0"/>
              <a:t> </a:t>
            </a:r>
            <a:r>
              <a:rPr lang="es-ES" sz="2200" dirty="0" err="1"/>
              <a:t>nocives</a:t>
            </a:r>
            <a:r>
              <a:rPr lang="es-ES" sz="2200" dirty="0"/>
              <a:t>, </a:t>
            </a:r>
            <a:r>
              <a:rPr lang="es-ES" sz="2200" dirty="0" err="1"/>
              <a:t>inclosos</a:t>
            </a:r>
            <a:r>
              <a:rPr lang="es-ES" sz="2200" dirty="0"/>
              <a:t> </a:t>
            </a:r>
            <a:r>
              <a:rPr lang="es-ES" sz="2200" dirty="0" err="1"/>
              <a:t>els</a:t>
            </a:r>
            <a:r>
              <a:rPr lang="es-ES" sz="2200" dirty="0"/>
              <a:t> que es basen en el </a:t>
            </a:r>
            <a:r>
              <a:rPr lang="es-ES" sz="2200" dirty="0" err="1"/>
              <a:t>gènere</a:t>
            </a:r>
            <a:r>
              <a:rPr lang="es-ES" sz="2200" dirty="0"/>
              <a:t> o </a:t>
            </a:r>
            <a:r>
              <a:rPr lang="es-ES" sz="2200" dirty="0" err="1"/>
              <a:t>l'edat</a:t>
            </a:r>
            <a:r>
              <a:rPr lang="es-ES" sz="2200" dirty="0"/>
              <a:t>.</a:t>
            </a:r>
          </a:p>
          <a:p>
            <a:pPr lvl="2" algn="just"/>
            <a:r>
              <a:rPr lang="es-ES" sz="2200" dirty="0" err="1"/>
              <a:t>Promoure</a:t>
            </a:r>
            <a:r>
              <a:rPr lang="es-ES" sz="2200" dirty="0"/>
              <a:t> la presa de </a:t>
            </a:r>
            <a:r>
              <a:rPr lang="es-ES" sz="2200" dirty="0" err="1"/>
              <a:t>consciència</a:t>
            </a:r>
            <a:r>
              <a:rPr lang="es-ES" sz="2200" dirty="0"/>
              <a:t> sobre les </a:t>
            </a:r>
            <a:r>
              <a:rPr lang="es-ES" sz="2200" dirty="0" err="1"/>
              <a:t>capacitats</a:t>
            </a:r>
            <a:r>
              <a:rPr lang="es-ES" sz="2200" dirty="0"/>
              <a:t> i </a:t>
            </a:r>
            <a:r>
              <a:rPr lang="es-ES" sz="2200" dirty="0" err="1"/>
              <a:t>aportacions</a:t>
            </a:r>
            <a:r>
              <a:rPr lang="es-ES" sz="2200" dirty="0"/>
              <a:t> de les persones </a:t>
            </a:r>
            <a:r>
              <a:rPr lang="es-ES" sz="2200" dirty="0" err="1"/>
              <a:t>amb</a:t>
            </a:r>
            <a:r>
              <a:rPr lang="es-ES" sz="2200" dirty="0"/>
              <a:t> </a:t>
            </a:r>
            <a:r>
              <a:rPr lang="es-ES" sz="2200" dirty="0" err="1"/>
              <a:t>discapacitat</a:t>
            </a:r>
            <a:endParaRPr lang="es-ES" sz="2200" dirty="0"/>
          </a:p>
          <a:p>
            <a:pPr algn="just"/>
            <a:r>
              <a:rPr lang="es-ES" dirty="0" err="1"/>
              <a:t>L’article</a:t>
            </a:r>
            <a:r>
              <a:rPr lang="es-ES" dirty="0"/>
              <a:t> 8 </a:t>
            </a:r>
            <a:r>
              <a:rPr lang="es-ES" dirty="0" err="1"/>
              <a:t>tracta</a:t>
            </a:r>
            <a:r>
              <a:rPr lang="es-ES" dirty="0"/>
              <a:t> </a:t>
            </a:r>
            <a:r>
              <a:rPr lang="es-ES" dirty="0" err="1"/>
              <a:t>d’informar</a:t>
            </a:r>
            <a:r>
              <a:rPr lang="es-ES" dirty="0"/>
              <a:t> a tota la </a:t>
            </a:r>
            <a:r>
              <a:rPr lang="es-ES" dirty="0" err="1"/>
              <a:t>ciutadania</a:t>
            </a:r>
            <a:r>
              <a:rPr lang="es-ES" dirty="0"/>
              <a:t> sobre </a:t>
            </a:r>
            <a:r>
              <a:rPr lang="es-ES" dirty="0" err="1"/>
              <a:t>els</a:t>
            </a:r>
            <a:r>
              <a:rPr lang="es-ES" dirty="0"/>
              <a:t> </a:t>
            </a:r>
            <a:r>
              <a:rPr lang="es-ES" dirty="0" err="1"/>
              <a:t>drets</a:t>
            </a:r>
            <a:r>
              <a:rPr lang="es-ES" dirty="0"/>
              <a:t> de les persones </a:t>
            </a:r>
            <a:r>
              <a:rPr lang="es-ES" dirty="0" err="1"/>
              <a:t>amb</a:t>
            </a:r>
            <a:r>
              <a:rPr lang="es-ES" dirty="0"/>
              <a:t> </a:t>
            </a:r>
            <a:r>
              <a:rPr lang="es-ES" dirty="0" err="1"/>
              <a:t>discapacitat</a:t>
            </a:r>
            <a:r>
              <a:rPr lang="es-ES" dirty="0"/>
              <a:t>.</a:t>
            </a:r>
            <a:r>
              <a:rPr lang="en-GB" dirty="0"/>
              <a:t>. </a:t>
            </a:r>
            <a:endParaRPr lang="x-none" dirty="0"/>
          </a:p>
          <a:p>
            <a:pPr algn="just"/>
            <a:endParaRPr lang="x-none" dirty="0"/>
          </a:p>
        </p:txBody>
      </p:sp>
      <p:sp>
        <p:nvSpPr>
          <p:cNvPr id="7" name="Text Placeholder 5">
            <a:extLst>
              <a:ext uri="{FF2B5EF4-FFF2-40B4-BE49-F238E27FC236}">
                <a16:creationId xmlns:a16="http://schemas.microsoft.com/office/drawing/2014/main" id="{08F73F42-13A5-764C-9171-774D6AD9E916}"/>
              </a:ext>
            </a:extLst>
          </p:cNvPr>
          <p:cNvSpPr>
            <a:spLocks noGrp="1"/>
          </p:cNvSpPr>
          <p:nvPr>
            <p:ph type="body" sz="quarter" idx="13"/>
          </p:nvPr>
        </p:nvSpPr>
        <p:spPr>
          <a:xfrm>
            <a:off x="507207" y="946614"/>
            <a:ext cx="11174400" cy="360000"/>
          </a:xfrm>
        </p:spPr>
        <p:txBody>
          <a:bodyPr/>
          <a:lstStyle/>
          <a:p>
            <a:r>
              <a:rPr lang="ca-ES" dirty="0"/>
              <a:t>Article 8. Presa de consciència </a:t>
            </a:r>
            <a:r>
              <a:rPr lang="en-US" dirty="0"/>
              <a:t>(a)</a:t>
            </a:r>
          </a:p>
        </p:txBody>
      </p:sp>
      <p:sp>
        <p:nvSpPr>
          <p:cNvPr id="8" name="Title 1">
            <a:extLst>
              <a:ext uri="{FF2B5EF4-FFF2-40B4-BE49-F238E27FC236}">
                <a16:creationId xmlns:a16="http://schemas.microsoft.com/office/drawing/2014/main" id="{C909AEE5-A707-4434-9198-E6C5FDDADEDE}"/>
              </a:ext>
            </a:extLst>
          </p:cNvPr>
          <p:cNvSpPr>
            <a:spLocks noGrp="1"/>
          </p:cNvSpPr>
          <p:nvPr>
            <p:ph type="title"/>
          </p:nvPr>
        </p:nvSpPr>
        <p:spPr>
          <a:xfrm>
            <a:off x="389639" y="506412"/>
            <a:ext cx="9792000" cy="432000"/>
          </a:xfrm>
        </p:spPr>
        <p:txBody>
          <a:bodyPr/>
          <a:lstStyle/>
          <a:p>
            <a:r>
              <a:rPr lang="en-US" sz="2800" dirty="0" err="1"/>
              <a:t>Presentació</a:t>
            </a:r>
            <a:r>
              <a:rPr lang="en-US" sz="2800" dirty="0"/>
              <a:t>: </a:t>
            </a:r>
            <a:r>
              <a:rPr lang="en-US" sz="2800" dirty="0" err="1"/>
              <a:t>els</a:t>
            </a:r>
            <a:r>
              <a:rPr lang="en-US" sz="2800" dirty="0"/>
              <a:t> articles de la CDPD - 17</a:t>
            </a:r>
            <a:endParaRPr lang="x-none" sz="2800" dirty="0"/>
          </a:p>
        </p:txBody>
      </p:sp>
    </p:spTree>
    <p:extLst>
      <p:ext uri="{BB962C8B-B14F-4D97-AF65-F5344CB8AC3E}">
        <p14:creationId xmlns:p14="http://schemas.microsoft.com/office/powerpoint/2010/main" val="95505947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336AEA-7074-4C07-814C-DDDFA7F18567}"/>
              </a:ext>
            </a:extLst>
          </p:cNvPr>
          <p:cNvSpPr>
            <a:spLocks noGrp="1"/>
          </p:cNvSpPr>
          <p:nvPr>
            <p:ph idx="1"/>
          </p:nvPr>
        </p:nvSpPr>
        <p:spPr>
          <a:xfrm>
            <a:off x="507205" y="1729408"/>
            <a:ext cx="11175995" cy="4510379"/>
          </a:xfrm>
        </p:spPr>
        <p:txBody>
          <a:bodyPr/>
          <a:lstStyle/>
          <a:p>
            <a:pPr algn="just"/>
            <a:r>
              <a:rPr lang="es-ES" dirty="0" err="1"/>
              <a:t>Algunes</a:t>
            </a:r>
            <a:r>
              <a:rPr lang="es-ES" dirty="0"/>
              <a:t> </a:t>
            </a:r>
            <a:r>
              <a:rPr lang="es-ES" dirty="0" err="1"/>
              <a:t>estratègies</a:t>
            </a:r>
            <a:r>
              <a:rPr lang="es-ES" dirty="0"/>
              <a:t> per </a:t>
            </a:r>
            <a:r>
              <a:rPr lang="es-ES" dirty="0" err="1"/>
              <a:t>conscienciar</a:t>
            </a:r>
            <a:r>
              <a:rPr lang="es-ES" dirty="0"/>
              <a:t> </a:t>
            </a:r>
            <a:r>
              <a:rPr lang="es-ES" dirty="0" err="1"/>
              <a:t>són</a:t>
            </a:r>
            <a:r>
              <a:rPr lang="en-GB" dirty="0"/>
              <a:t>:</a:t>
            </a:r>
            <a:endParaRPr lang="x-none" dirty="0"/>
          </a:p>
          <a:p>
            <a:pPr lvl="2" algn="just"/>
            <a:r>
              <a:rPr lang="es-ES" sz="2200" dirty="0" err="1"/>
              <a:t>Organitzar</a:t>
            </a:r>
            <a:r>
              <a:rPr lang="es-ES" sz="2200" dirty="0"/>
              <a:t> </a:t>
            </a:r>
            <a:r>
              <a:rPr lang="es-ES" sz="2200" dirty="0" err="1"/>
              <a:t>campanyes</a:t>
            </a:r>
            <a:r>
              <a:rPr lang="es-ES" sz="2200" dirty="0"/>
              <a:t> per </a:t>
            </a:r>
            <a:r>
              <a:rPr lang="es-ES" sz="2200" dirty="0" err="1"/>
              <a:t>canviar</a:t>
            </a:r>
            <a:r>
              <a:rPr lang="es-ES" sz="2200" dirty="0"/>
              <a:t> les </a:t>
            </a:r>
            <a:r>
              <a:rPr lang="es-ES" sz="2200" dirty="0" err="1"/>
              <a:t>percepcions</a:t>
            </a:r>
            <a:r>
              <a:rPr lang="es-ES" sz="2200" dirty="0"/>
              <a:t> sobre les persona </a:t>
            </a:r>
            <a:r>
              <a:rPr lang="es-ES" sz="2200" dirty="0" err="1"/>
              <a:t>amb</a:t>
            </a:r>
            <a:r>
              <a:rPr lang="es-ES" sz="2200" dirty="0"/>
              <a:t> </a:t>
            </a:r>
            <a:r>
              <a:rPr lang="es-ES" sz="2200" dirty="0" err="1"/>
              <a:t>discapacitat</a:t>
            </a:r>
            <a:r>
              <a:rPr lang="es-ES" sz="2200" dirty="0"/>
              <a:t> </a:t>
            </a:r>
            <a:r>
              <a:rPr lang="en-GB" sz="2200" dirty="0"/>
              <a:t>.</a:t>
            </a:r>
            <a:endParaRPr lang="x-none" sz="2200" dirty="0"/>
          </a:p>
          <a:p>
            <a:pPr lvl="2" algn="just"/>
            <a:r>
              <a:rPr lang="es-ES" sz="2200" dirty="0"/>
              <a:t>Educar sobre </a:t>
            </a:r>
            <a:r>
              <a:rPr lang="es-ES" sz="2200" dirty="0" err="1"/>
              <a:t>els</a:t>
            </a:r>
            <a:r>
              <a:rPr lang="es-ES" sz="2200" dirty="0"/>
              <a:t> </a:t>
            </a:r>
            <a:r>
              <a:rPr lang="es-ES" sz="2200" dirty="0" err="1"/>
              <a:t>drets</a:t>
            </a:r>
            <a:r>
              <a:rPr lang="es-ES" sz="2200" dirty="0"/>
              <a:t> de les persones </a:t>
            </a:r>
            <a:r>
              <a:rPr lang="es-ES" sz="2200" dirty="0" err="1"/>
              <a:t>amb</a:t>
            </a:r>
            <a:r>
              <a:rPr lang="es-ES" sz="2200" dirty="0"/>
              <a:t> </a:t>
            </a:r>
            <a:r>
              <a:rPr lang="es-ES" sz="2200" dirty="0" err="1"/>
              <a:t>discapacitat</a:t>
            </a:r>
            <a:r>
              <a:rPr lang="es-ES" sz="2200" dirty="0"/>
              <a:t> a les </a:t>
            </a:r>
            <a:r>
              <a:rPr lang="es-ES" sz="2200" dirty="0" err="1"/>
              <a:t>escoles</a:t>
            </a:r>
            <a:r>
              <a:rPr lang="es-ES" sz="2200" dirty="0"/>
              <a:t> (</a:t>
            </a:r>
            <a:r>
              <a:rPr lang="es-ES" sz="2200" dirty="0" err="1"/>
              <a:t>educació</a:t>
            </a:r>
            <a:r>
              <a:rPr lang="es-ES" sz="2200" dirty="0"/>
              <a:t>). </a:t>
            </a:r>
          </a:p>
          <a:p>
            <a:pPr lvl="2" algn="just"/>
            <a:r>
              <a:rPr lang="es-ES" sz="2200" dirty="0"/>
              <a:t>Estimular </a:t>
            </a:r>
            <a:r>
              <a:rPr lang="es-ES" sz="2200" dirty="0" err="1"/>
              <a:t>els</a:t>
            </a:r>
            <a:r>
              <a:rPr lang="es-ES" sz="2200" dirty="0"/>
              <a:t> </a:t>
            </a:r>
            <a:r>
              <a:rPr lang="es-ES" sz="2200" dirty="0" err="1"/>
              <a:t>mitjans</a:t>
            </a:r>
            <a:r>
              <a:rPr lang="es-ES" sz="2200" dirty="0"/>
              <a:t> de </a:t>
            </a:r>
            <a:r>
              <a:rPr lang="es-ES" sz="2200" dirty="0" err="1"/>
              <a:t>comunicació</a:t>
            </a:r>
            <a:r>
              <a:rPr lang="es-ES" sz="2200" dirty="0"/>
              <a:t> per tal que </a:t>
            </a:r>
            <a:r>
              <a:rPr lang="es-ES" sz="2200" dirty="0" err="1"/>
              <a:t>difonguin</a:t>
            </a:r>
            <a:r>
              <a:rPr lang="es-ES" sz="2200" dirty="0"/>
              <a:t> </a:t>
            </a:r>
            <a:r>
              <a:rPr lang="es-ES" sz="2200" dirty="0" err="1"/>
              <a:t>informació</a:t>
            </a:r>
            <a:r>
              <a:rPr lang="es-ES" sz="2200" dirty="0"/>
              <a:t> precisa sobre les </a:t>
            </a:r>
            <a:r>
              <a:rPr lang="es-ES" sz="2200" dirty="0" err="1"/>
              <a:t>vulneracions</a:t>
            </a:r>
            <a:r>
              <a:rPr lang="es-ES" sz="2200" dirty="0"/>
              <a:t> </a:t>
            </a:r>
            <a:r>
              <a:rPr lang="es-ES" sz="2200" dirty="0" err="1"/>
              <a:t>dels</a:t>
            </a:r>
            <a:r>
              <a:rPr lang="es-ES" sz="2200" dirty="0"/>
              <a:t> </a:t>
            </a:r>
            <a:r>
              <a:rPr lang="es-ES" sz="2200" dirty="0" err="1"/>
              <a:t>drets</a:t>
            </a:r>
            <a:r>
              <a:rPr lang="es-ES" sz="2200" dirty="0"/>
              <a:t> </a:t>
            </a:r>
            <a:r>
              <a:rPr lang="es-ES" sz="2200" dirty="0" err="1"/>
              <a:t>humans</a:t>
            </a:r>
            <a:r>
              <a:rPr lang="en-GB" sz="2200" dirty="0"/>
              <a:t>.</a:t>
            </a:r>
            <a:endParaRPr lang="x-none" sz="2200" dirty="0"/>
          </a:p>
          <a:p>
            <a:pPr lvl="2" algn="just"/>
            <a:r>
              <a:rPr lang="es-ES" sz="2200" dirty="0"/>
              <a:t>Implementar </a:t>
            </a:r>
            <a:r>
              <a:rPr lang="es-ES" sz="2200" dirty="0" err="1"/>
              <a:t>altres</a:t>
            </a:r>
            <a:r>
              <a:rPr lang="es-ES" sz="2200" dirty="0"/>
              <a:t> programes i </a:t>
            </a:r>
            <a:r>
              <a:rPr lang="es-ES" sz="2200" dirty="0" err="1"/>
              <a:t>estratègies</a:t>
            </a:r>
            <a:r>
              <a:rPr lang="es-ES" sz="2200" dirty="0"/>
              <a:t> de </a:t>
            </a:r>
            <a:r>
              <a:rPr lang="es-ES" sz="2200" dirty="0" err="1"/>
              <a:t>conscienciació</a:t>
            </a:r>
            <a:r>
              <a:rPr lang="es-ES" sz="2200" dirty="0"/>
              <a:t> </a:t>
            </a:r>
            <a:r>
              <a:rPr lang="en-GB" sz="2200" dirty="0"/>
              <a:t>.</a:t>
            </a:r>
            <a:endParaRPr lang="x-none" sz="2200" dirty="0"/>
          </a:p>
          <a:p>
            <a:pPr algn="just"/>
            <a:endParaRPr lang="x-none" dirty="0"/>
          </a:p>
        </p:txBody>
      </p:sp>
      <p:sp>
        <p:nvSpPr>
          <p:cNvPr id="7" name="Title 1">
            <a:extLst>
              <a:ext uri="{FF2B5EF4-FFF2-40B4-BE49-F238E27FC236}">
                <a16:creationId xmlns:a16="http://schemas.microsoft.com/office/drawing/2014/main" id="{C909AEE5-A707-4434-9198-E6C5FDDADEDE}"/>
              </a:ext>
            </a:extLst>
          </p:cNvPr>
          <p:cNvSpPr>
            <a:spLocks noGrp="1"/>
          </p:cNvSpPr>
          <p:nvPr>
            <p:ph type="title"/>
          </p:nvPr>
        </p:nvSpPr>
        <p:spPr>
          <a:xfrm>
            <a:off x="389639" y="506412"/>
            <a:ext cx="9792000" cy="432000"/>
          </a:xfrm>
        </p:spPr>
        <p:txBody>
          <a:bodyPr/>
          <a:lstStyle/>
          <a:p>
            <a:r>
              <a:rPr lang="en-US" sz="2800" dirty="0" err="1"/>
              <a:t>Presentació</a:t>
            </a:r>
            <a:r>
              <a:rPr lang="en-US" sz="2800" dirty="0"/>
              <a:t>: </a:t>
            </a:r>
            <a:r>
              <a:rPr lang="en-US" sz="2800" dirty="0" err="1"/>
              <a:t>els</a:t>
            </a:r>
            <a:r>
              <a:rPr lang="en-US" sz="2800" dirty="0"/>
              <a:t> articles de la CDPD - 18</a:t>
            </a:r>
            <a:endParaRPr lang="x-none" sz="2800" dirty="0"/>
          </a:p>
        </p:txBody>
      </p:sp>
      <p:sp>
        <p:nvSpPr>
          <p:cNvPr id="8" name="Text Placeholder 5">
            <a:extLst>
              <a:ext uri="{FF2B5EF4-FFF2-40B4-BE49-F238E27FC236}">
                <a16:creationId xmlns:a16="http://schemas.microsoft.com/office/drawing/2014/main" id="{08F73F42-13A5-764C-9171-774D6AD9E916}"/>
              </a:ext>
            </a:extLst>
          </p:cNvPr>
          <p:cNvSpPr>
            <a:spLocks noGrp="1"/>
          </p:cNvSpPr>
          <p:nvPr>
            <p:ph type="body" sz="quarter" idx="13"/>
          </p:nvPr>
        </p:nvSpPr>
        <p:spPr>
          <a:xfrm>
            <a:off x="507207" y="946614"/>
            <a:ext cx="11174400" cy="360000"/>
          </a:xfrm>
        </p:spPr>
        <p:txBody>
          <a:bodyPr/>
          <a:lstStyle/>
          <a:p>
            <a:r>
              <a:rPr lang="ca-ES" dirty="0"/>
              <a:t>Article 8. Presa de consciència </a:t>
            </a:r>
            <a:r>
              <a:rPr lang="en-US" dirty="0"/>
              <a:t>(b)</a:t>
            </a:r>
          </a:p>
        </p:txBody>
      </p:sp>
    </p:spTree>
    <p:extLst>
      <p:ext uri="{BB962C8B-B14F-4D97-AF65-F5344CB8AC3E}">
        <p14:creationId xmlns:p14="http://schemas.microsoft.com/office/powerpoint/2010/main" val="248593790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D647AD-080C-45D6-9045-6D1680EA70CB}"/>
              </a:ext>
            </a:extLst>
          </p:cNvPr>
          <p:cNvSpPr>
            <a:spLocks noGrp="1"/>
          </p:cNvSpPr>
          <p:nvPr>
            <p:ph idx="1"/>
          </p:nvPr>
        </p:nvSpPr>
        <p:spPr>
          <a:xfrm>
            <a:off x="507205" y="1530627"/>
            <a:ext cx="11002308" cy="4709162"/>
          </a:xfrm>
        </p:spPr>
        <p:txBody>
          <a:bodyPr/>
          <a:lstStyle/>
          <a:p>
            <a:pPr marL="0" indent="0" algn="just">
              <a:buNone/>
            </a:pPr>
            <a:endParaRPr lang="x-none" dirty="0"/>
          </a:p>
          <a:p>
            <a:pPr algn="just"/>
            <a:r>
              <a:rPr lang="es-ES" dirty="0" err="1"/>
              <a:t>L’accessibilitat</a:t>
            </a:r>
            <a:r>
              <a:rPr lang="es-ES" dirty="0"/>
              <a:t> </a:t>
            </a:r>
            <a:r>
              <a:rPr lang="es-ES" dirty="0" err="1"/>
              <a:t>és</a:t>
            </a:r>
            <a:r>
              <a:rPr lang="es-ES" dirty="0"/>
              <a:t> un </a:t>
            </a:r>
            <a:r>
              <a:rPr lang="es-ES" dirty="0" err="1"/>
              <a:t>concepte</a:t>
            </a:r>
            <a:r>
              <a:rPr lang="es-ES" dirty="0"/>
              <a:t> </a:t>
            </a:r>
            <a:r>
              <a:rPr lang="es-ES" dirty="0" err="1"/>
              <a:t>ampli</a:t>
            </a:r>
            <a:r>
              <a:rPr lang="es-ES" dirty="0"/>
              <a:t> i no es limita a que les persones </a:t>
            </a:r>
            <a:r>
              <a:rPr lang="es-ES" dirty="0" err="1"/>
              <a:t>amb</a:t>
            </a:r>
            <a:r>
              <a:rPr lang="es-ES" dirty="0"/>
              <a:t> </a:t>
            </a:r>
            <a:r>
              <a:rPr lang="es-ES" dirty="0" err="1"/>
              <a:t>discapacitat</a:t>
            </a:r>
            <a:r>
              <a:rPr lang="es-ES" dirty="0"/>
              <a:t> </a:t>
            </a:r>
            <a:r>
              <a:rPr lang="es-ES" dirty="0" err="1"/>
              <a:t>siguin</a:t>
            </a:r>
            <a:r>
              <a:rPr lang="es-ES" dirty="0"/>
              <a:t> </a:t>
            </a:r>
            <a:r>
              <a:rPr lang="es-ES" dirty="0" err="1"/>
              <a:t>físicament</a:t>
            </a:r>
            <a:r>
              <a:rPr lang="es-ES" dirty="0"/>
              <a:t> capaces </a:t>
            </a:r>
            <a:r>
              <a:rPr lang="es-ES" dirty="0" err="1"/>
              <a:t>d’entrar</a:t>
            </a:r>
            <a:r>
              <a:rPr lang="es-ES" dirty="0"/>
              <a:t> a un </a:t>
            </a:r>
            <a:r>
              <a:rPr lang="es-ES" dirty="0" err="1"/>
              <a:t>edifici</a:t>
            </a:r>
            <a:r>
              <a:rPr lang="en-GB" dirty="0"/>
              <a:t>. </a:t>
            </a:r>
            <a:endParaRPr lang="x-none" dirty="0"/>
          </a:p>
          <a:p>
            <a:pPr algn="just"/>
            <a:r>
              <a:rPr lang="es-ES" dirty="0"/>
              <a:t>Implica que les persones </a:t>
            </a:r>
            <a:r>
              <a:rPr lang="es-ES" dirty="0" err="1"/>
              <a:t>amb</a:t>
            </a:r>
            <a:r>
              <a:rPr lang="es-ES" dirty="0"/>
              <a:t> </a:t>
            </a:r>
            <a:r>
              <a:rPr lang="es-ES" dirty="0" err="1"/>
              <a:t>discapacitat</a:t>
            </a:r>
            <a:r>
              <a:rPr lang="es-ES" dirty="0"/>
              <a:t> </a:t>
            </a:r>
            <a:r>
              <a:rPr lang="es-ES" dirty="0" err="1"/>
              <a:t>haurien</a:t>
            </a:r>
            <a:r>
              <a:rPr lang="es-ES" dirty="0"/>
              <a:t> de poder </a:t>
            </a:r>
            <a:r>
              <a:rPr lang="es-ES" dirty="0" err="1"/>
              <a:t>accedir</a:t>
            </a:r>
            <a:r>
              <a:rPr lang="es-ES" dirty="0"/>
              <a:t> i participar en totes les </a:t>
            </a:r>
            <a:r>
              <a:rPr lang="es-ES" dirty="0" err="1"/>
              <a:t>esferes</a:t>
            </a:r>
            <a:r>
              <a:rPr lang="es-ES" dirty="0"/>
              <a:t> de la vida en </a:t>
            </a:r>
            <a:r>
              <a:rPr lang="es-ES" dirty="0" err="1"/>
              <a:t>igualtat</a:t>
            </a:r>
            <a:r>
              <a:rPr lang="es-ES" dirty="0"/>
              <a:t> de </a:t>
            </a:r>
            <a:r>
              <a:rPr lang="es-ES" dirty="0" err="1"/>
              <a:t>condicions</a:t>
            </a:r>
            <a:r>
              <a:rPr lang="es-ES" dirty="0"/>
              <a:t> </a:t>
            </a:r>
            <a:r>
              <a:rPr lang="es-ES" dirty="0" err="1"/>
              <a:t>amb</a:t>
            </a:r>
            <a:r>
              <a:rPr lang="es-ES" dirty="0"/>
              <a:t> la resta de persones</a:t>
            </a:r>
            <a:r>
              <a:rPr lang="en-GB" dirty="0"/>
              <a:t>.</a:t>
            </a:r>
            <a:endParaRPr lang="x-none" dirty="0"/>
          </a:p>
          <a:p>
            <a:pPr algn="just"/>
            <a:endParaRPr lang="x-none" dirty="0"/>
          </a:p>
        </p:txBody>
      </p:sp>
      <p:sp>
        <p:nvSpPr>
          <p:cNvPr id="7" name="Title 1">
            <a:extLst>
              <a:ext uri="{FF2B5EF4-FFF2-40B4-BE49-F238E27FC236}">
                <a16:creationId xmlns:a16="http://schemas.microsoft.com/office/drawing/2014/main" id="{C909AEE5-A707-4434-9198-E6C5FDDADEDE}"/>
              </a:ext>
            </a:extLst>
          </p:cNvPr>
          <p:cNvSpPr>
            <a:spLocks noGrp="1"/>
          </p:cNvSpPr>
          <p:nvPr>
            <p:ph type="title"/>
          </p:nvPr>
        </p:nvSpPr>
        <p:spPr>
          <a:xfrm>
            <a:off x="389639" y="506412"/>
            <a:ext cx="9792000" cy="432000"/>
          </a:xfrm>
        </p:spPr>
        <p:txBody>
          <a:bodyPr/>
          <a:lstStyle/>
          <a:p>
            <a:r>
              <a:rPr lang="en-US" sz="2800" dirty="0" err="1"/>
              <a:t>Presentació</a:t>
            </a:r>
            <a:r>
              <a:rPr lang="en-US" sz="2800" dirty="0"/>
              <a:t>: </a:t>
            </a:r>
            <a:r>
              <a:rPr lang="en-US" sz="2800" dirty="0" err="1"/>
              <a:t>els</a:t>
            </a:r>
            <a:r>
              <a:rPr lang="en-US" sz="2800" dirty="0"/>
              <a:t> articles de la CDPD - 19</a:t>
            </a:r>
            <a:endParaRPr lang="x-none" sz="2800" dirty="0"/>
          </a:p>
        </p:txBody>
      </p:sp>
      <p:sp>
        <p:nvSpPr>
          <p:cNvPr id="8" name="Text Placeholder 5">
            <a:extLst>
              <a:ext uri="{FF2B5EF4-FFF2-40B4-BE49-F238E27FC236}">
                <a16:creationId xmlns:a16="http://schemas.microsoft.com/office/drawing/2014/main" id="{08F73F42-13A5-764C-9171-774D6AD9E916}"/>
              </a:ext>
            </a:extLst>
          </p:cNvPr>
          <p:cNvSpPr>
            <a:spLocks noGrp="1"/>
          </p:cNvSpPr>
          <p:nvPr>
            <p:ph type="body" sz="quarter" idx="13"/>
          </p:nvPr>
        </p:nvSpPr>
        <p:spPr>
          <a:xfrm>
            <a:off x="507207" y="946614"/>
            <a:ext cx="11174400" cy="360000"/>
          </a:xfrm>
        </p:spPr>
        <p:txBody>
          <a:bodyPr/>
          <a:lstStyle/>
          <a:p>
            <a:r>
              <a:rPr lang="ca-ES" dirty="0"/>
              <a:t>Article 9. Accessibilitat </a:t>
            </a:r>
            <a:r>
              <a:rPr lang="en-US" dirty="0"/>
              <a:t>(a)</a:t>
            </a:r>
          </a:p>
        </p:txBody>
      </p:sp>
    </p:spTree>
    <p:extLst>
      <p:ext uri="{BB962C8B-B14F-4D97-AF65-F5344CB8AC3E}">
        <p14:creationId xmlns:p14="http://schemas.microsoft.com/office/powerpoint/2010/main" val="379980471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3B6782-7BE4-4FE5-88FD-E27CD0DBD0F9}"/>
              </a:ext>
            </a:extLst>
          </p:cNvPr>
          <p:cNvSpPr>
            <a:spLocks noGrp="1"/>
          </p:cNvSpPr>
          <p:nvPr>
            <p:ph idx="1"/>
          </p:nvPr>
        </p:nvSpPr>
        <p:spPr/>
        <p:txBody>
          <a:bodyPr/>
          <a:lstStyle/>
          <a:p>
            <a:pPr lvl="0" algn="just"/>
            <a:r>
              <a:rPr lang="es-ES" dirty="0" err="1"/>
              <a:t>L’entorn</a:t>
            </a:r>
            <a:r>
              <a:rPr lang="es-ES" dirty="0"/>
              <a:t> </a:t>
            </a:r>
            <a:r>
              <a:rPr lang="es-ES" dirty="0" err="1"/>
              <a:t>físic</a:t>
            </a:r>
            <a:r>
              <a:rPr lang="es-ES" dirty="0"/>
              <a:t> </a:t>
            </a:r>
            <a:r>
              <a:rPr lang="es-ES" dirty="0" err="1"/>
              <a:t>hauria</a:t>
            </a:r>
            <a:r>
              <a:rPr lang="es-ES" dirty="0"/>
              <a:t> de </a:t>
            </a:r>
            <a:r>
              <a:rPr lang="es-ES" dirty="0" err="1"/>
              <a:t>permetre</a:t>
            </a:r>
            <a:r>
              <a:rPr lang="es-ES" dirty="0"/>
              <a:t> a les persones </a:t>
            </a:r>
            <a:r>
              <a:rPr lang="es-ES" dirty="0" err="1"/>
              <a:t>amb</a:t>
            </a:r>
            <a:r>
              <a:rPr lang="es-ES" dirty="0"/>
              <a:t> </a:t>
            </a:r>
            <a:r>
              <a:rPr lang="es-ES" dirty="0" err="1"/>
              <a:t>discapacitat</a:t>
            </a:r>
            <a:r>
              <a:rPr lang="es-ES" dirty="0"/>
              <a:t> participar en la </a:t>
            </a:r>
            <a:r>
              <a:rPr lang="es-ES" dirty="0" err="1"/>
              <a:t>societat</a:t>
            </a:r>
            <a:r>
              <a:rPr lang="en-GB" dirty="0"/>
              <a:t>. </a:t>
            </a:r>
            <a:endParaRPr lang="x-none" dirty="0"/>
          </a:p>
          <a:p>
            <a:pPr lvl="0" algn="just"/>
            <a:r>
              <a:rPr lang="es-ES" dirty="0" err="1"/>
              <a:t>Ningú</a:t>
            </a:r>
            <a:r>
              <a:rPr lang="es-ES" dirty="0"/>
              <a:t> no </a:t>
            </a:r>
            <a:r>
              <a:rPr lang="es-ES" dirty="0" err="1"/>
              <a:t>hauria</a:t>
            </a:r>
            <a:r>
              <a:rPr lang="es-ES" dirty="0"/>
              <a:t> de negar </a:t>
            </a:r>
            <a:r>
              <a:rPr lang="es-ES" dirty="0" err="1"/>
              <a:t>l’accés</a:t>
            </a:r>
            <a:r>
              <a:rPr lang="es-ES" dirty="0"/>
              <a:t> a </a:t>
            </a:r>
            <a:r>
              <a:rPr lang="es-ES" dirty="0" err="1"/>
              <a:t>activitats</a:t>
            </a:r>
            <a:r>
              <a:rPr lang="es-ES" dirty="0"/>
              <a:t> a una </a:t>
            </a:r>
            <a:r>
              <a:rPr lang="es-ES" dirty="0" err="1"/>
              <a:t>altra</a:t>
            </a:r>
            <a:r>
              <a:rPr lang="es-ES" dirty="0"/>
              <a:t> persona </a:t>
            </a:r>
            <a:r>
              <a:rPr lang="es-ES" dirty="0" err="1"/>
              <a:t>perquè</a:t>
            </a:r>
            <a:r>
              <a:rPr lang="es-ES" dirty="0"/>
              <a:t> té una </a:t>
            </a:r>
            <a:r>
              <a:rPr lang="es-ES" dirty="0" err="1"/>
              <a:t>discapacitat</a:t>
            </a:r>
            <a:r>
              <a:rPr lang="es-ES" dirty="0"/>
              <a:t>.  </a:t>
            </a:r>
          </a:p>
          <a:p>
            <a:pPr lvl="0" algn="just"/>
            <a:r>
              <a:rPr lang="es-ES" dirty="0" err="1"/>
              <a:t>L’accés</a:t>
            </a:r>
            <a:r>
              <a:rPr lang="es-ES" dirty="0"/>
              <a:t> a la </a:t>
            </a:r>
            <a:r>
              <a:rPr lang="es-ES" dirty="0" err="1"/>
              <a:t>informació</a:t>
            </a:r>
            <a:r>
              <a:rPr lang="es-ES" dirty="0"/>
              <a:t> </a:t>
            </a:r>
            <a:r>
              <a:rPr lang="es-ES" dirty="0" err="1"/>
              <a:t>és</a:t>
            </a:r>
            <a:r>
              <a:rPr lang="es-ES" dirty="0"/>
              <a:t> </a:t>
            </a:r>
            <a:r>
              <a:rPr lang="es-ES" dirty="0" err="1"/>
              <a:t>clau</a:t>
            </a:r>
            <a:r>
              <a:rPr lang="es-ES" dirty="0"/>
              <a:t> al </a:t>
            </a:r>
            <a:r>
              <a:rPr lang="es-ES" dirty="0" err="1"/>
              <a:t>món</a:t>
            </a:r>
            <a:r>
              <a:rPr lang="es-ES" dirty="0"/>
              <a:t> </a:t>
            </a:r>
            <a:r>
              <a:rPr lang="es-ES" dirty="0" err="1"/>
              <a:t>modern</a:t>
            </a:r>
            <a:r>
              <a:rPr lang="es-ES" dirty="0"/>
              <a:t> i les persones </a:t>
            </a:r>
            <a:r>
              <a:rPr lang="es-ES" dirty="0" err="1"/>
              <a:t>amb</a:t>
            </a:r>
            <a:r>
              <a:rPr lang="es-ES" dirty="0"/>
              <a:t> </a:t>
            </a:r>
            <a:r>
              <a:rPr lang="es-ES" dirty="0" err="1"/>
              <a:t>discapacitat</a:t>
            </a:r>
            <a:r>
              <a:rPr lang="es-ES" dirty="0"/>
              <a:t> </a:t>
            </a:r>
            <a:r>
              <a:rPr lang="es-ES" dirty="0" err="1"/>
              <a:t>haurien</a:t>
            </a:r>
            <a:r>
              <a:rPr lang="es-ES" dirty="0"/>
              <a:t> de beneficiar-se de la </a:t>
            </a:r>
            <a:r>
              <a:rPr lang="es-ES" dirty="0" err="1"/>
              <a:t>tecnologia</a:t>
            </a:r>
            <a:r>
              <a:rPr lang="es-ES" dirty="0"/>
              <a:t> moderna</a:t>
            </a:r>
            <a:endParaRPr lang="x-none" dirty="0"/>
          </a:p>
          <a:p>
            <a:pPr lvl="0" algn="just"/>
            <a:r>
              <a:rPr lang="es-ES" dirty="0" err="1"/>
              <a:t>S’han</a:t>
            </a:r>
            <a:r>
              <a:rPr lang="es-ES" dirty="0"/>
              <a:t> de </a:t>
            </a:r>
            <a:r>
              <a:rPr lang="es-ES" dirty="0" err="1"/>
              <a:t>fer</a:t>
            </a:r>
            <a:r>
              <a:rPr lang="es-ES" dirty="0"/>
              <a:t> </a:t>
            </a:r>
            <a:r>
              <a:rPr lang="es-ES" dirty="0" err="1"/>
              <a:t>ajustos</a:t>
            </a:r>
            <a:r>
              <a:rPr lang="es-ES" dirty="0"/>
              <a:t> per acomodar les persones que fan servir </a:t>
            </a:r>
            <a:r>
              <a:rPr lang="es-ES" dirty="0" err="1"/>
              <a:t>modes</a:t>
            </a:r>
            <a:r>
              <a:rPr lang="es-ES" dirty="0"/>
              <a:t> i </a:t>
            </a:r>
            <a:r>
              <a:rPr lang="es-ES" dirty="0" err="1"/>
              <a:t>mètodes</a:t>
            </a:r>
            <a:r>
              <a:rPr lang="es-ES" dirty="0"/>
              <a:t> de </a:t>
            </a:r>
            <a:r>
              <a:rPr lang="es-ES" dirty="0" err="1"/>
              <a:t>comunicació</a:t>
            </a:r>
            <a:r>
              <a:rPr lang="es-ES" dirty="0"/>
              <a:t> </a:t>
            </a:r>
            <a:r>
              <a:rPr lang="es-ES" dirty="0" err="1"/>
              <a:t>alternatius</a:t>
            </a:r>
            <a:r>
              <a:rPr lang="es-ES" dirty="0"/>
              <a:t> en </a:t>
            </a:r>
            <a:r>
              <a:rPr lang="es-ES" dirty="0" err="1"/>
              <a:t>funció</a:t>
            </a:r>
            <a:r>
              <a:rPr lang="es-ES" dirty="0"/>
              <a:t> de les </a:t>
            </a:r>
            <a:r>
              <a:rPr lang="es-ES" dirty="0" err="1"/>
              <a:t>seves</a:t>
            </a:r>
            <a:r>
              <a:rPr lang="es-ES" dirty="0"/>
              <a:t> </a:t>
            </a:r>
            <a:r>
              <a:rPr lang="es-ES" dirty="0" err="1"/>
              <a:t>necessitats</a:t>
            </a:r>
            <a:r>
              <a:rPr lang="es-ES" dirty="0"/>
              <a:t>. </a:t>
            </a:r>
            <a:r>
              <a:rPr lang="en-GB" dirty="0"/>
              <a:t>.</a:t>
            </a:r>
            <a:endParaRPr lang="x-none" dirty="0"/>
          </a:p>
          <a:p>
            <a:pPr algn="just"/>
            <a:endParaRPr lang="x-none" dirty="0"/>
          </a:p>
        </p:txBody>
      </p:sp>
      <p:sp>
        <p:nvSpPr>
          <p:cNvPr id="7" name="Title 1">
            <a:extLst>
              <a:ext uri="{FF2B5EF4-FFF2-40B4-BE49-F238E27FC236}">
                <a16:creationId xmlns:a16="http://schemas.microsoft.com/office/drawing/2014/main" id="{C909AEE5-A707-4434-9198-E6C5FDDADEDE}"/>
              </a:ext>
            </a:extLst>
          </p:cNvPr>
          <p:cNvSpPr>
            <a:spLocks noGrp="1"/>
          </p:cNvSpPr>
          <p:nvPr>
            <p:ph type="title"/>
          </p:nvPr>
        </p:nvSpPr>
        <p:spPr>
          <a:xfrm>
            <a:off x="389639" y="506412"/>
            <a:ext cx="9792000" cy="432000"/>
          </a:xfrm>
        </p:spPr>
        <p:txBody>
          <a:bodyPr/>
          <a:lstStyle/>
          <a:p>
            <a:r>
              <a:rPr lang="en-US" sz="2800" dirty="0" err="1"/>
              <a:t>Presentació</a:t>
            </a:r>
            <a:r>
              <a:rPr lang="en-US" sz="2800" dirty="0"/>
              <a:t>: </a:t>
            </a:r>
            <a:r>
              <a:rPr lang="en-US" sz="2800" dirty="0" err="1"/>
              <a:t>els</a:t>
            </a:r>
            <a:r>
              <a:rPr lang="en-US" sz="2800" dirty="0"/>
              <a:t> articles de la CDPD - 20</a:t>
            </a:r>
            <a:endParaRPr lang="x-none" sz="2800" dirty="0"/>
          </a:p>
        </p:txBody>
      </p:sp>
      <p:sp>
        <p:nvSpPr>
          <p:cNvPr id="8" name="Text Placeholder 5">
            <a:extLst>
              <a:ext uri="{FF2B5EF4-FFF2-40B4-BE49-F238E27FC236}">
                <a16:creationId xmlns:a16="http://schemas.microsoft.com/office/drawing/2014/main" id="{08F73F42-13A5-764C-9171-774D6AD9E916}"/>
              </a:ext>
            </a:extLst>
          </p:cNvPr>
          <p:cNvSpPr>
            <a:spLocks noGrp="1"/>
          </p:cNvSpPr>
          <p:nvPr>
            <p:ph type="body" sz="quarter" idx="13"/>
          </p:nvPr>
        </p:nvSpPr>
        <p:spPr>
          <a:xfrm>
            <a:off x="507207" y="946614"/>
            <a:ext cx="11174400" cy="360000"/>
          </a:xfrm>
        </p:spPr>
        <p:txBody>
          <a:bodyPr/>
          <a:lstStyle/>
          <a:p>
            <a:r>
              <a:rPr lang="ca-ES" dirty="0"/>
              <a:t>Article 9. Accessibilitat </a:t>
            </a:r>
            <a:r>
              <a:rPr lang="en-US" dirty="0"/>
              <a:t>(b)</a:t>
            </a:r>
          </a:p>
        </p:txBody>
      </p:sp>
    </p:spTree>
    <p:extLst>
      <p:ext uri="{BB962C8B-B14F-4D97-AF65-F5344CB8AC3E}">
        <p14:creationId xmlns:p14="http://schemas.microsoft.com/office/powerpoint/2010/main" val="94792834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64D635-BD28-45D0-BDF3-899A50193F43}"/>
              </a:ext>
            </a:extLst>
          </p:cNvPr>
          <p:cNvSpPr>
            <a:spLocks noGrp="1"/>
          </p:cNvSpPr>
          <p:nvPr>
            <p:ph idx="1"/>
          </p:nvPr>
        </p:nvSpPr>
        <p:spPr>
          <a:xfrm>
            <a:off x="507205" y="1610139"/>
            <a:ext cx="11175995" cy="4629649"/>
          </a:xfrm>
        </p:spPr>
        <p:txBody>
          <a:bodyPr/>
          <a:lstStyle/>
          <a:p>
            <a:r>
              <a:rPr lang="ca-ES" dirty="0"/>
              <a:t>Les persones amb discapacitat tenen el mateix dret a la vida que qualsevol altra. </a:t>
            </a:r>
            <a:endParaRPr lang="es-ES" dirty="0"/>
          </a:p>
          <a:p>
            <a:r>
              <a:rPr lang="ca-ES" dirty="0"/>
              <a:t>Això inclou, per exemple, assegurar-se que la esperança de vida de les persones amb discapacitat no sigui més reduïda i evitar una mort previsible</a:t>
            </a:r>
            <a:r>
              <a:rPr lang="en-GB" dirty="0"/>
              <a:t>. </a:t>
            </a:r>
          </a:p>
          <a:p>
            <a:pPr algn="just"/>
            <a:r>
              <a:rPr lang="es-ES" dirty="0"/>
              <a:t>Les </a:t>
            </a:r>
            <a:r>
              <a:rPr lang="es-ES" dirty="0" err="1"/>
              <a:t>condicions</a:t>
            </a:r>
            <a:r>
              <a:rPr lang="es-ES" dirty="0"/>
              <a:t> a les </a:t>
            </a:r>
            <a:r>
              <a:rPr lang="es-ES" dirty="0" err="1"/>
              <a:t>institucions</a:t>
            </a:r>
            <a:r>
              <a:rPr lang="es-ES" dirty="0"/>
              <a:t> o </a:t>
            </a:r>
            <a:r>
              <a:rPr lang="es-ES" dirty="0" err="1"/>
              <a:t>altres</a:t>
            </a:r>
            <a:r>
              <a:rPr lang="es-ES" dirty="0"/>
              <a:t> </a:t>
            </a:r>
            <a:r>
              <a:rPr lang="es-ES" dirty="0" err="1"/>
              <a:t>instal·lacions</a:t>
            </a:r>
            <a:r>
              <a:rPr lang="es-ES" dirty="0"/>
              <a:t> o </a:t>
            </a:r>
            <a:r>
              <a:rPr lang="es-ES" dirty="0" err="1"/>
              <a:t>residències</a:t>
            </a:r>
            <a:r>
              <a:rPr lang="es-ES" dirty="0"/>
              <a:t> </a:t>
            </a:r>
            <a:r>
              <a:rPr lang="es-ES" dirty="0" err="1"/>
              <a:t>d’estada</a:t>
            </a:r>
            <a:r>
              <a:rPr lang="es-ES" dirty="0"/>
              <a:t> </a:t>
            </a:r>
            <a:r>
              <a:rPr lang="es-ES" dirty="0" err="1"/>
              <a:t>perllongada</a:t>
            </a:r>
            <a:r>
              <a:rPr lang="es-ES" dirty="0"/>
              <a:t> poden ser </a:t>
            </a:r>
            <a:r>
              <a:rPr lang="es-ES" dirty="0" err="1"/>
              <a:t>pèssimes</a:t>
            </a:r>
            <a:r>
              <a:rPr lang="es-ES" dirty="0"/>
              <a:t>:</a:t>
            </a:r>
          </a:p>
          <a:p>
            <a:pPr lvl="2" algn="just"/>
            <a:r>
              <a:rPr lang="es-ES" sz="2200" dirty="0" err="1"/>
              <a:t>menjar</a:t>
            </a:r>
            <a:r>
              <a:rPr lang="es-ES" sz="2200" dirty="0"/>
              <a:t> </a:t>
            </a:r>
            <a:r>
              <a:rPr lang="es-ES" sz="2200" dirty="0" err="1"/>
              <a:t>inadequat</a:t>
            </a:r>
            <a:r>
              <a:rPr lang="es-ES" sz="2200" dirty="0"/>
              <a:t>, manca </a:t>
            </a:r>
            <a:r>
              <a:rPr lang="es-ES" sz="2200" dirty="0" err="1"/>
              <a:t>d’aire</a:t>
            </a:r>
            <a:r>
              <a:rPr lang="es-ES" sz="2200" dirty="0"/>
              <a:t> </a:t>
            </a:r>
            <a:r>
              <a:rPr lang="es-ES" sz="2200" dirty="0" err="1"/>
              <a:t>fresc</a:t>
            </a:r>
            <a:r>
              <a:rPr lang="es-ES" sz="2200" dirty="0"/>
              <a:t>, </a:t>
            </a:r>
            <a:r>
              <a:rPr lang="es-ES" sz="2200" dirty="0" err="1"/>
              <a:t>baixos</a:t>
            </a:r>
            <a:r>
              <a:rPr lang="es-ES" sz="2200" dirty="0"/>
              <a:t> </a:t>
            </a:r>
            <a:r>
              <a:rPr lang="es-ES" sz="2200" dirty="0" err="1"/>
              <a:t>estàndards</a:t>
            </a:r>
            <a:r>
              <a:rPr lang="es-ES" sz="2200" dirty="0"/>
              <a:t> </a:t>
            </a:r>
            <a:r>
              <a:rPr lang="es-ES" sz="2200" dirty="0" err="1"/>
              <a:t>d’higiene</a:t>
            </a:r>
            <a:r>
              <a:rPr lang="es-ES" sz="2200" dirty="0"/>
              <a:t>, </a:t>
            </a:r>
            <a:r>
              <a:rPr lang="es-ES" sz="2200" dirty="0" err="1"/>
              <a:t>efectes</a:t>
            </a:r>
            <a:r>
              <a:rPr lang="es-ES" sz="2200" dirty="0"/>
              <a:t> adversos de la </a:t>
            </a:r>
            <a:r>
              <a:rPr lang="es-ES" sz="2200" dirty="0" err="1"/>
              <a:t>medicació</a:t>
            </a:r>
            <a:r>
              <a:rPr lang="es-ES" sz="2200" dirty="0"/>
              <a:t>, </a:t>
            </a:r>
            <a:r>
              <a:rPr lang="es-ES" sz="2200" dirty="0" err="1"/>
              <a:t>forta</a:t>
            </a:r>
            <a:r>
              <a:rPr lang="es-ES" sz="2200" dirty="0"/>
              <a:t> </a:t>
            </a:r>
            <a:r>
              <a:rPr lang="es-ES" sz="2200" dirty="0" err="1"/>
              <a:t>medicació</a:t>
            </a:r>
            <a:r>
              <a:rPr lang="es-ES" sz="2200" dirty="0"/>
              <a:t> </a:t>
            </a:r>
            <a:r>
              <a:rPr lang="es-ES" sz="2200" dirty="0" err="1"/>
              <a:t>amb</a:t>
            </a:r>
            <a:r>
              <a:rPr lang="es-ES" sz="2200" dirty="0"/>
              <a:t> </a:t>
            </a:r>
            <a:r>
              <a:rPr lang="es-ES" sz="2200" dirty="0" err="1"/>
              <a:t>prescripció</a:t>
            </a:r>
            <a:r>
              <a:rPr lang="es-ES" sz="2200" dirty="0"/>
              <a:t> de múltiples </a:t>
            </a:r>
            <a:r>
              <a:rPr lang="es-ES" sz="2200" dirty="0" err="1"/>
              <a:t>fàrmacs</a:t>
            </a:r>
            <a:r>
              <a:rPr lang="es-ES" sz="2200" dirty="0"/>
              <a:t> que poden interaccionar entre </a:t>
            </a:r>
            <a:r>
              <a:rPr lang="es-ES" sz="2200" dirty="0" err="1"/>
              <a:t>ells</a:t>
            </a:r>
            <a:r>
              <a:rPr lang="es-ES" sz="2200" dirty="0"/>
              <a:t>, manca </a:t>
            </a:r>
            <a:r>
              <a:rPr lang="es-ES" sz="2200" dirty="0" err="1"/>
              <a:t>d’accés</a:t>
            </a:r>
            <a:r>
              <a:rPr lang="es-ES" sz="2200" dirty="0"/>
              <a:t> </a:t>
            </a:r>
            <a:r>
              <a:rPr lang="es-ES" sz="2200" dirty="0" err="1"/>
              <a:t>als</a:t>
            </a:r>
            <a:r>
              <a:rPr lang="es-ES" sz="2200" dirty="0"/>
              <a:t> </a:t>
            </a:r>
            <a:r>
              <a:rPr lang="es-ES" sz="2200" dirty="0" err="1"/>
              <a:t>serveis</a:t>
            </a:r>
            <a:r>
              <a:rPr lang="es-ES" sz="2200" dirty="0"/>
              <a:t> de </a:t>
            </a:r>
            <a:r>
              <a:rPr lang="es-ES" sz="2200" dirty="0" err="1"/>
              <a:t>salut</a:t>
            </a:r>
            <a:r>
              <a:rPr lang="es-ES" sz="2200" dirty="0"/>
              <a:t> </a:t>
            </a:r>
            <a:r>
              <a:rPr lang="es-ES" sz="2200" dirty="0" err="1"/>
              <a:t>generals</a:t>
            </a:r>
            <a:r>
              <a:rPr lang="es-ES" sz="2200" dirty="0"/>
              <a:t>.</a:t>
            </a:r>
          </a:p>
          <a:p>
            <a:pPr algn="just"/>
            <a:r>
              <a:rPr lang="es-ES" dirty="0" err="1"/>
              <a:t>Això</a:t>
            </a:r>
            <a:r>
              <a:rPr lang="es-ES" dirty="0"/>
              <a:t> té unes </a:t>
            </a:r>
            <a:r>
              <a:rPr lang="es-ES" dirty="0" err="1"/>
              <a:t>conseqüències</a:t>
            </a:r>
            <a:r>
              <a:rPr lang="es-ES" dirty="0"/>
              <a:t> </a:t>
            </a:r>
            <a:r>
              <a:rPr lang="es-ES" dirty="0" err="1"/>
              <a:t>profundament</a:t>
            </a:r>
            <a:r>
              <a:rPr lang="es-ES" dirty="0"/>
              <a:t> </a:t>
            </a:r>
            <a:r>
              <a:rPr lang="es-ES" dirty="0" err="1"/>
              <a:t>negatives</a:t>
            </a:r>
            <a:r>
              <a:rPr lang="es-ES" dirty="0"/>
              <a:t> per a </a:t>
            </a:r>
            <a:r>
              <a:rPr lang="es-ES" dirty="0" err="1"/>
              <a:t>l’esperança</a:t>
            </a:r>
            <a:r>
              <a:rPr lang="es-ES" dirty="0"/>
              <a:t> de vida de les persones i </a:t>
            </a:r>
            <a:r>
              <a:rPr lang="es-ES" dirty="0" err="1"/>
              <a:t>pot</a:t>
            </a:r>
            <a:r>
              <a:rPr lang="es-ES" dirty="0"/>
              <a:t> </a:t>
            </a:r>
            <a:r>
              <a:rPr lang="es-ES" dirty="0" err="1"/>
              <a:t>suposar</a:t>
            </a:r>
            <a:r>
              <a:rPr lang="es-ES" dirty="0"/>
              <a:t> una </a:t>
            </a:r>
            <a:r>
              <a:rPr lang="es-ES" dirty="0" err="1"/>
              <a:t>vulneració</a:t>
            </a:r>
            <a:r>
              <a:rPr lang="es-ES" dirty="0"/>
              <a:t> del </a:t>
            </a:r>
            <a:r>
              <a:rPr lang="es-ES" dirty="0" err="1"/>
              <a:t>seu</a:t>
            </a:r>
            <a:r>
              <a:rPr lang="es-ES" dirty="0"/>
              <a:t> </a:t>
            </a:r>
            <a:r>
              <a:rPr lang="es-ES" dirty="0" err="1"/>
              <a:t>dret</a:t>
            </a:r>
            <a:r>
              <a:rPr lang="es-ES" dirty="0"/>
              <a:t> a la vida.</a:t>
            </a:r>
            <a:endParaRPr lang="x-none" dirty="0"/>
          </a:p>
          <a:p>
            <a:pPr algn="just"/>
            <a:endParaRPr lang="x-none" dirty="0"/>
          </a:p>
        </p:txBody>
      </p:sp>
      <p:sp>
        <p:nvSpPr>
          <p:cNvPr id="7" name="Title 1">
            <a:extLst>
              <a:ext uri="{FF2B5EF4-FFF2-40B4-BE49-F238E27FC236}">
                <a16:creationId xmlns:a16="http://schemas.microsoft.com/office/drawing/2014/main" id="{C909AEE5-A707-4434-9198-E6C5FDDADEDE}"/>
              </a:ext>
            </a:extLst>
          </p:cNvPr>
          <p:cNvSpPr>
            <a:spLocks noGrp="1"/>
          </p:cNvSpPr>
          <p:nvPr>
            <p:ph type="title"/>
          </p:nvPr>
        </p:nvSpPr>
        <p:spPr>
          <a:xfrm>
            <a:off x="389639" y="506412"/>
            <a:ext cx="9792000" cy="432000"/>
          </a:xfrm>
        </p:spPr>
        <p:txBody>
          <a:bodyPr/>
          <a:lstStyle/>
          <a:p>
            <a:r>
              <a:rPr lang="en-US" sz="2800" dirty="0" err="1"/>
              <a:t>Presentació</a:t>
            </a:r>
            <a:r>
              <a:rPr lang="en-US" sz="2800" dirty="0"/>
              <a:t>: </a:t>
            </a:r>
            <a:r>
              <a:rPr lang="en-US" sz="2800" dirty="0" err="1"/>
              <a:t>els</a:t>
            </a:r>
            <a:r>
              <a:rPr lang="en-US" sz="2800" dirty="0"/>
              <a:t> articles de la CDPD - 21</a:t>
            </a:r>
            <a:endParaRPr lang="x-none" sz="2800" dirty="0"/>
          </a:p>
        </p:txBody>
      </p:sp>
      <p:sp>
        <p:nvSpPr>
          <p:cNvPr id="8" name="Text Placeholder 5">
            <a:extLst>
              <a:ext uri="{FF2B5EF4-FFF2-40B4-BE49-F238E27FC236}">
                <a16:creationId xmlns:a16="http://schemas.microsoft.com/office/drawing/2014/main" id="{08F73F42-13A5-764C-9171-774D6AD9E916}"/>
              </a:ext>
            </a:extLst>
          </p:cNvPr>
          <p:cNvSpPr>
            <a:spLocks noGrp="1"/>
          </p:cNvSpPr>
          <p:nvPr>
            <p:ph type="body" sz="quarter" idx="13"/>
          </p:nvPr>
        </p:nvSpPr>
        <p:spPr>
          <a:xfrm>
            <a:off x="507207" y="946614"/>
            <a:ext cx="11174400" cy="360000"/>
          </a:xfrm>
        </p:spPr>
        <p:txBody>
          <a:bodyPr/>
          <a:lstStyle/>
          <a:p>
            <a:r>
              <a:rPr lang="ca-ES" dirty="0"/>
              <a:t>Article 10. Dret a la vida </a:t>
            </a:r>
            <a:endParaRPr lang="es-ES" dirty="0"/>
          </a:p>
        </p:txBody>
      </p:sp>
    </p:spTree>
    <p:extLst>
      <p:ext uri="{BB962C8B-B14F-4D97-AF65-F5344CB8AC3E}">
        <p14:creationId xmlns:p14="http://schemas.microsoft.com/office/powerpoint/2010/main" val="336165797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499BA8-DC1B-4330-A5FE-0B7F9CBC307E}"/>
              </a:ext>
            </a:extLst>
          </p:cNvPr>
          <p:cNvSpPr>
            <a:spLocks noGrp="1"/>
          </p:cNvSpPr>
          <p:nvPr>
            <p:ph sz="quarter" idx="14"/>
          </p:nvPr>
        </p:nvSpPr>
        <p:spPr>
          <a:xfrm>
            <a:off x="507195" y="1619250"/>
            <a:ext cx="11174412" cy="4391938"/>
          </a:xfrm>
        </p:spPr>
        <p:txBody>
          <a:bodyPr/>
          <a:lstStyle/>
          <a:p>
            <a:pPr marL="0" indent="0" algn="just">
              <a:buNone/>
            </a:pPr>
            <a:r>
              <a:rPr lang="ca-ES" dirty="0"/>
              <a:t>Durant una emergència s’ha de protegir les persones adequadament. </a:t>
            </a:r>
            <a:endParaRPr lang="es-ES" dirty="0"/>
          </a:p>
          <a:p>
            <a:pPr lvl="0" algn="just"/>
            <a:r>
              <a:rPr lang="ca-ES" dirty="0"/>
              <a:t>Sovint, durant les emergències, els requeriments específics de les persones amb discapacitat no es tenen en compte</a:t>
            </a:r>
            <a:r>
              <a:rPr lang="es-ES" dirty="0"/>
              <a:t>. </a:t>
            </a:r>
          </a:p>
          <a:p>
            <a:pPr algn="just"/>
            <a:r>
              <a:rPr lang="ca-ES" dirty="0"/>
              <a:t>Durant les emergències, les persones recloses a serveis socials o de salut mental corren un risc particular. Es pot donar el cas que el personal fugi de la zona i hi abandoni els residents. </a:t>
            </a:r>
            <a:endParaRPr lang="es-ES" dirty="0"/>
          </a:p>
          <a:p>
            <a:pPr lvl="0" algn="just"/>
            <a:r>
              <a:rPr lang="ca-ES" dirty="0"/>
              <a:t>La preparació per a les emergències i els desastres és tan important com la gestió que se’n fa quan es produeixen i durant la reconstrucció posterior</a:t>
            </a:r>
            <a:r>
              <a:rPr lang="es-ES" dirty="0"/>
              <a:t>. </a:t>
            </a:r>
          </a:p>
          <a:p>
            <a:pPr algn="just"/>
            <a:endParaRPr lang="es-ES" dirty="0"/>
          </a:p>
        </p:txBody>
      </p:sp>
      <p:sp>
        <p:nvSpPr>
          <p:cNvPr id="6" name="Title 1">
            <a:extLst>
              <a:ext uri="{FF2B5EF4-FFF2-40B4-BE49-F238E27FC236}">
                <a16:creationId xmlns:a16="http://schemas.microsoft.com/office/drawing/2014/main" id="{C909AEE5-A707-4434-9198-E6C5FDDADEDE}"/>
              </a:ext>
            </a:extLst>
          </p:cNvPr>
          <p:cNvSpPr>
            <a:spLocks noGrp="1"/>
          </p:cNvSpPr>
          <p:nvPr>
            <p:ph type="title"/>
          </p:nvPr>
        </p:nvSpPr>
        <p:spPr>
          <a:xfrm>
            <a:off x="389639" y="506412"/>
            <a:ext cx="9792000" cy="432000"/>
          </a:xfrm>
        </p:spPr>
        <p:txBody>
          <a:bodyPr/>
          <a:lstStyle/>
          <a:p>
            <a:r>
              <a:rPr lang="en-US" sz="2800" dirty="0" err="1"/>
              <a:t>Presentació</a:t>
            </a:r>
            <a:r>
              <a:rPr lang="en-US" sz="2800" dirty="0"/>
              <a:t>: </a:t>
            </a:r>
            <a:r>
              <a:rPr lang="en-US" sz="2800" dirty="0" err="1"/>
              <a:t>els</a:t>
            </a:r>
            <a:r>
              <a:rPr lang="en-US" sz="2800" dirty="0"/>
              <a:t> articles de la CDPD - </a:t>
            </a:r>
            <a:r>
              <a:rPr lang="es-ES" sz="2800" dirty="0"/>
              <a:t>22</a:t>
            </a:r>
          </a:p>
        </p:txBody>
      </p:sp>
      <p:sp>
        <p:nvSpPr>
          <p:cNvPr id="8" name="Text Placeholder 5">
            <a:extLst>
              <a:ext uri="{FF2B5EF4-FFF2-40B4-BE49-F238E27FC236}">
                <a16:creationId xmlns:a16="http://schemas.microsoft.com/office/drawing/2014/main" id="{08F73F42-13A5-764C-9171-774D6AD9E916}"/>
              </a:ext>
            </a:extLst>
          </p:cNvPr>
          <p:cNvSpPr>
            <a:spLocks noGrp="1"/>
          </p:cNvSpPr>
          <p:nvPr>
            <p:ph type="body" sz="quarter" idx="13"/>
          </p:nvPr>
        </p:nvSpPr>
        <p:spPr>
          <a:xfrm>
            <a:off x="507207" y="946614"/>
            <a:ext cx="11174400" cy="360000"/>
          </a:xfrm>
        </p:spPr>
        <p:txBody>
          <a:bodyPr/>
          <a:lstStyle/>
          <a:p>
            <a:r>
              <a:rPr lang="ca-ES" dirty="0"/>
              <a:t>Article 11. Situacions de risc i emergències humanitàries </a:t>
            </a:r>
            <a:endParaRPr lang="es-ES" dirty="0"/>
          </a:p>
        </p:txBody>
      </p:sp>
    </p:spTree>
    <p:extLst>
      <p:ext uri="{BB962C8B-B14F-4D97-AF65-F5344CB8AC3E}">
        <p14:creationId xmlns:p14="http://schemas.microsoft.com/office/powerpoint/2010/main" val="189232449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C04FA9-194A-41CE-AFB7-E7F15603CF7F}"/>
              </a:ext>
            </a:extLst>
          </p:cNvPr>
          <p:cNvSpPr>
            <a:spLocks noGrp="1"/>
          </p:cNvSpPr>
          <p:nvPr>
            <p:ph idx="1"/>
          </p:nvPr>
        </p:nvSpPr>
        <p:spPr/>
        <p:txBody>
          <a:bodyPr/>
          <a:lstStyle/>
          <a:p>
            <a:r>
              <a:rPr lang="ca-ES" dirty="0"/>
              <a:t>Les persones amb discapacitat tenen dret a decidir per elles mateixes.  Això s’anomena </a:t>
            </a:r>
            <a:r>
              <a:rPr lang="ca-ES" b="1" i="1" dirty="0"/>
              <a:t>dret a la capacitat jurídica</a:t>
            </a:r>
            <a:r>
              <a:rPr lang="es-ES" dirty="0"/>
              <a:t>. </a:t>
            </a:r>
          </a:p>
          <a:p>
            <a:pPr algn="just"/>
            <a:r>
              <a:rPr lang="es-ES" dirty="0" err="1"/>
              <a:t>Quan</a:t>
            </a:r>
            <a:r>
              <a:rPr lang="es-ES" dirty="0"/>
              <a:t> les persones </a:t>
            </a:r>
            <a:r>
              <a:rPr lang="es-ES" dirty="0" err="1"/>
              <a:t>tenen</a:t>
            </a:r>
            <a:r>
              <a:rPr lang="es-ES" dirty="0"/>
              <a:t> </a:t>
            </a:r>
            <a:r>
              <a:rPr lang="es-ES" dirty="0" err="1"/>
              <a:t>dificultats</a:t>
            </a:r>
            <a:r>
              <a:rPr lang="es-ES" dirty="0"/>
              <a:t> per </a:t>
            </a:r>
            <a:r>
              <a:rPr lang="es-ES" dirty="0" err="1"/>
              <a:t>prendre</a:t>
            </a:r>
            <a:r>
              <a:rPr lang="es-ES" dirty="0"/>
              <a:t> </a:t>
            </a:r>
            <a:r>
              <a:rPr lang="es-ES" dirty="0" err="1"/>
              <a:t>decisions</a:t>
            </a:r>
            <a:r>
              <a:rPr lang="es-ES" dirty="0"/>
              <a:t> per elles </a:t>
            </a:r>
            <a:r>
              <a:rPr lang="es-ES" dirty="0" err="1"/>
              <a:t>mateixes</a:t>
            </a:r>
            <a:r>
              <a:rPr lang="es-ES" dirty="0"/>
              <a:t>, </a:t>
            </a:r>
            <a:r>
              <a:rPr lang="es-ES" dirty="0" err="1"/>
              <a:t>tenen</a:t>
            </a:r>
            <a:r>
              <a:rPr lang="es-ES" dirty="0"/>
              <a:t> </a:t>
            </a:r>
            <a:r>
              <a:rPr lang="es-ES" dirty="0" err="1"/>
              <a:t>dret</a:t>
            </a:r>
            <a:r>
              <a:rPr lang="es-ES" dirty="0"/>
              <a:t> a </a:t>
            </a:r>
            <a:r>
              <a:rPr lang="es-ES" dirty="0" err="1"/>
              <a:t>rebre</a:t>
            </a:r>
            <a:r>
              <a:rPr lang="es-ES" dirty="0"/>
              <a:t> </a:t>
            </a:r>
            <a:r>
              <a:rPr lang="es-ES" dirty="0" err="1"/>
              <a:t>l’ajuda</a:t>
            </a:r>
            <a:r>
              <a:rPr lang="es-ES" dirty="0"/>
              <a:t> que </a:t>
            </a:r>
            <a:r>
              <a:rPr lang="es-ES" dirty="0" err="1"/>
              <a:t>considerin</a:t>
            </a:r>
            <a:r>
              <a:rPr lang="es-ES" dirty="0"/>
              <a:t> oportuna</a:t>
            </a:r>
            <a:r>
              <a:rPr lang="en-GB" dirty="0"/>
              <a:t>. </a:t>
            </a:r>
            <a:endParaRPr lang="x-none" dirty="0"/>
          </a:p>
          <a:p>
            <a:pPr algn="just"/>
            <a:r>
              <a:rPr lang="es-ES" dirty="0" err="1"/>
              <a:t>S’han</a:t>
            </a:r>
            <a:r>
              <a:rPr lang="es-ES" dirty="0"/>
              <a:t> </a:t>
            </a:r>
            <a:r>
              <a:rPr lang="es-ES" dirty="0" err="1"/>
              <a:t>d’adoptar</a:t>
            </a:r>
            <a:r>
              <a:rPr lang="es-ES" dirty="0"/>
              <a:t> </a:t>
            </a:r>
            <a:r>
              <a:rPr lang="es-ES" dirty="0" err="1"/>
              <a:t>mecanismes</a:t>
            </a:r>
            <a:r>
              <a:rPr lang="es-ES" dirty="0"/>
              <a:t> per garantir que </a:t>
            </a:r>
            <a:r>
              <a:rPr lang="es-ES" dirty="0" err="1"/>
              <a:t>els</a:t>
            </a:r>
            <a:r>
              <a:rPr lang="es-ES" dirty="0"/>
              <a:t> </a:t>
            </a:r>
            <a:r>
              <a:rPr lang="es-ES" dirty="0" err="1"/>
              <a:t>acompanyants</a:t>
            </a:r>
            <a:r>
              <a:rPr lang="es-ES" dirty="0"/>
              <a:t> </a:t>
            </a:r>
            <a:r>
              <a:rPr lang="es-ES" dirty="0" err="1"/>
              <a:t>d’aquestes</a:t>
            </a:r>
            <a:r>
              <a:rPr lang="es-ES" dirty="0"/>
              <a:t> persones no </a:t>
            </a:r>
            <a:r>
              <a:rPr lang="es-ES" dirty="0" err="1"/>
              <a:t>n’abusin</a:t>
            </a:r>
            <a:r>
              <a:rPr lang="es-ES" dirty="0"/>
              <a:t> i que es </a:t>
            </a:r>
            <a:r>
              <a:rPr lang="es-ES" dirty="0" err="1"/>
              <a:t>respectin</a:t>
            </a:r>
            <a:r>
              <a:rPr lang="es-ES" dirty="0"/>
              <a:t> </a:t>
            </a:r>
            <a:r>
              <a:rPr lang="es-ES" dirty="0" err="1"/>
              <a:t>sempre</a:t>
            </a:r>
            <a:r>
              <a:rPr lang="es-ES" dirty="0"/>
              <a:t> les </a:t>
            </a:r>
            <a:r>
              <a:rPr lang="es-ES" dirty="0" err="1"/>
              <a:t>seves</a:t>
            </a:r>
            <a:r>
              <a:rPr lang="es-ES" dirty="0"/>
              <a:t> </a:t>
            </a:r>
            <a:r>
              <a:rPr lang="es-ES" dirty="0" err="1"/>
              <a:t>preferències</a:t>
            </a:r>
            <a:r>
              <a:rPr lang="en-GB" dirty="0"/>
              <a:t>.</a:t>
            </a:r>
            <a:endParaRPr lang="x-none" dirty="0"/>
          </a:p>
          <a:p>
            <a:pPr algn="just"/>
            <a:r>
              <a:rPr lang="ca-ES" dirty="0"/>
              <a:t>L’article 12 estableix que les persones amb discapacitat tenen dret a ser propietàries i heretar bens, a controlar els seus assumptes econòmics, a accedir a crèdits financers i a no ser privades de manera arbitrària dels seus bens</a:t>
            </a:r>
            <a:r>
              <a:rPr lang="en-GB" dirty="0"/>
              <a:t>. </a:t>
            </a:r>
            <a:endParaRPr lang="x-none" dirty="0"/>
          </a:p>
          <a:p>
            <a:pPr algn="just"/>
            <a:endParaRPr lang="x-none" dirty="0"/>
          </a:p>
        </p:txBody>
      </p:sp>
      <p:sp>
        <p:nvSpPr>
          <p:cNvPr id="6" name="Text Placeholder 5">
            <a:extLst>
              <a:ext uri="{FF2B5EF4-FFF2-40B4-BE49-F238E27FC236}">
                <a16:creationId xmlns:a16="http://schemas.microsoft.com/office/drawing/2014/main" id="{5BFB0E90-1712-9A49-827E-8781DC76142E}"/>
              </a:ext>
            </a:extLst>
          </p:cNvPr>
          <p:cNvSpPr>
            <a:spLocks noGrp="1"/>
          </p:cNvSpPr>
          <p:nvPr>
            <p:ph type="body" sz="quarter" idx="13"/>
          </p:nvPr>
        </p:nvSpPr>
        <p:spPr/>
        <p:txBody>
          <a:bodyPr/>
          <a:lstStyle/>
          <a:p>
            <a:r>
              <a:rPr lang="ca-ES" dirty="0"/>
              <a:t>Article 12. Igual reconeixement com a persones davant la llei </a:t>
            </a:r>
            <a:endParaRPr lang="es-ES" dirty="0"/>
          </a:p>
        </p:txBody>
      </p:sp>
      <p:sp>
        <p:nvSpPr>
          <p:cNvPr id="7" name="Title 1">
            <a:extLst>
              <a:ext uri="{FF2B5EF4-FFF2-40B4-BE49-F238E27FC236}">
                <a16:creationId xmlns:a16="http://schemas.microsoft.com/office/drawing/2014/main" id="{C909AEE5-A707-4434-9198-E6C5FDDADEDE}"/>
              </a:ext>
            </a:extLst>
          </p:cNvPr>
          <p:cNvSpPr>
            <a:spLocks noGrp="1"/>
          </p:cNvSpPr>
          <p:nvPr>
            <p:ph type="title"/>
          </p:nvPr>
        </p:nvSpPr>
        <p:spPr>
          <a:xfrm>
            <a:off x="389639" y="506412"/>
            <a:ext cx="9792000" cy="432000"/>
          </a:xfrm>
        </p:spPr>
        <p:txBody>
          <a:bodyPr/>
          <a:lstStyle/>
          <a:p>
            <a:r>
              <a:rPr lang="en-US" sz="2800" dirty="0" err="1"/>
              <a:t>Presentació</a:t>
            </a:r>
            <a:r>
              <a:rPr lang="en-US" sz="2800" dirty="0"/>
              <a:t>: </a:t>
            </a:r>
            <a:r>
              <a:rPr lang="en-US" sz="2800" dirty="0" err="1"/>
              <a:t>els</a:t>
            </a:r>
            <a:r>
              <a:rPr lang="en-US" sz="2800" dirty="0"/>
              <a:t> articles de la CDPD - 23</a:t>
            </a:r>
            <a:endParaRPr lang="x-none" sz="2800" dirty="0"/>
          </a:p>
        </p:txBody>
      </p:sp>
    </p:spTree>
    <p:extLst>
      <p:ext uri="{BB962C8B-B14F-4D97-AF65-F5344CB8AC3E}">
        <p14:creationId xmlns:p14="http://schemas.microsoft.com/office/powerpoint/2010/main" val="380452620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E44B64-54CA-48D2-A941-F9B999291043}"/>
              </a:ext>
            </a:extLst>
          </p:cNvPr>
          <p:cNvSpPr>
            <a:spLocks noGrp="1"/>
          </p:cNvSpPr>
          <p:nvPr>
            <p:ph idx="1"/>
          </p:nvPr>
        </p:nvSpPr>
        <p:spPr>
          <a:xfrm>
            <a:off x="628650" y="1331843"/>
            <a:ext cx="11054550" cy="4679345"/>
          </a:xfrm>
        </p:spPr>
        <p:txBody>
          <a:bodyPr/>
          <a:lstStyle/>
          <a:p>
            <a:pPr algn="just"/>
            <a:r>
              <a:rPr lang="ca-ES" sz="1900" dirty="0"/>
              <a:t>Les persones amb discapacitat han de tenir un accés just i igualitari a advocats i tribunals.  </a:t>
            </a:r>
            <a:endParaRPr lang="en-US" sz="1900" dirty="0"/>
          </a:p>
          <a:p>
            <a:pPr algn="just"/>
            <a:r>
              <a:rPr lang="ca-ES" sz="1900" dirty="0"/>
              <a:t>Malgrat el fet que les persones amb discapacitat sovint pateixen vulneracions dels seus drets, no tenen o tenen oportunitats molt limitades d’interposar demandes davant dels tribunals.  </a:t>
            </a:r>
            <a:r>
              <a:rPr lang="es-ES" sz="1900" dirty="0"/>
              <a:t>P</a:t>
            </a:r>
            <a:r>
              <a:rPr lang="ca-ES" sz="1900" dirty="0" err="1"/>
              <a:t>er</a:t>
            </a:r>
            <a:r>
              <a:rPr lang="ca-ES" sz="1900" dirty="0"/>
              <a:t> exemple </a:t>
            </a:r>
            <a:r>
              <a:rPr lang="en-US" sz="1900" dirty="0"/>
              <a:t>:</a:t>
            </a:r>
            <a:endParaRPr lang="x-none" sz="1900" dirty="0"/>
          </a:p>
          <a:p>
            <a:pPr lvl="3" algn="just"/>
            <a:r>
              <a:rPr lang="ca-ES" sz="1900" dirty="0"/>
              <a:t>No poden exigir una compensació quan són víctimes d’un delicte perquè no se les considera persones «fiables».</a:t>
            </a:r>
          </a:p>
          <a:p>
            <a:pPr lvl="3" algn="just"/>
            <a:r>
              <a:rPr lang="ca-ES" sz="1900" dirty="0"/>
              <a:t>Les pròpies lleis poden constituir una barrera per accedir a la justícia</a:t>
            </a:r>
            <a:r>
              <a:rPr lang="es-ES" sz="1900" dirty="0"/>
              <a:t>.</a:t>
            </a:r>
          </a:p>
          <a:p>
            <a:pPr lvl="3" algn="just"/>
            <a:r>
              <a:rPr lang="ca-ES" sz="1900" dirty="0"/>
              <a:t>Les persones a qui s’interna en contra de la seva voluntat a institucions d’atenció social o salut mental</a:t>
            </a:r>
            <a:r>
              <a:rPr lang="en-US" sz="1900" dirty="0"/>
              <a:t>.</a:t>
            </a:r>
          </a:p>
          <a:p>
            <a:pPr algn="just"/>
            <a:r>
              <a:rPr lang="ca-ES" sz="1900" dirty="0"/>
              <a:t>La CDPD exigeix als països que permetin a les persones amb discapacitat accedir als mecanismes de justícia en igualtat de condicions que la resta de persones</a:t>
            </a:r>
            <a:r>
              <a:rPr lang="en-US" sz="1900" dirty="0"/>
              <a:t>. </a:t>
            </a:r>
          </a:p>
          <a:p>
            <a:pPr algn="just"/>
            <a:r>
              <a:rPr lang="ca-ES" sz="1900" dirty="0"/>
              <a:t>Els països també són responsables de formar personal sobre com proporcionar serveis legals efectius a persones amb discapacitat</a:t>
            </a:r>
            <a:r>
              <a:rPr lang="en-US" sz="1900" dirty="0"/>
              <a:t>.</a:t>
            </a:r>
          </a:p>
          <a:p>
            <a:pPr algn="just"/>
            <a:r>
              <a:rPr lang="ca-ES" sz="1900" dirty="0"/>
              <a:t>Els tribunals dels països han de reconèixer totes les implicacions dels drets de la CDPD per garantir que les persones amb discapacitat puguin rebre compensació quan es vulneren aquests drets. </a:t>
            </a:r>
            <a:endParaRPr lang="es-ES" sz="1900" dirty="0"/>
          </a:p>
        </p:txBody>
      </p:sp>
      <p:sp>
        <p:nvSpPr>
          <p:cNvPr id="7" name="Title 1">
            <a:extLst>
              <a:ext uri="{FF2B5EF4-FFF2-40B4-BE49-F238E27FC236}">
                <a16:creationId xmlns:a16="http://schemas.microsoft.com/office/drawing/2014/main" id="{C909AEE5-A707-4434-9198-E6C5FDDADEDE}"/>
              </a:ext>
            </a:extLst>
          </p:cNvPr>
          <p:cNvSpPr>
            <a:spLocks noGrp="1"/>
          </p:cNvSpPr>
          <p:nvPr>
            <p:ph type="title"/>
          </p:nvPr>
        </p:nvSpPr>
        <p:spPr>
          <a:xfrm>
            <a:off x="389639" y="506412"/>
            <a:ext cx="9792000" cy="432000"/>
          </a:xfrm>
        </p:spPr>
        <p:txBody>
          <a:bodyPr/>
          <a:lstStyle/>
          <a:p>
            <a:r>
              <a:rPr lang="en-US" sz="2800" dirty="0" err="1"/>
              <a:t>Presentació</a:t>
            </a:r>
            <a:r>
              <a:rPr lang="en-US" sz="2800" dirty="0"/>
              <a:t>: </a:t>
            </a:r>
            <a:r>
              <a:rPr lang="en-US" sz="2800" dirty="0" err="1"/>
              <a:t>els</a:t>
            </a:r>
            <a:r>
              <a:rPr lang="en-US" sz="2800" dirty="0"/>
              <a:t> articles de la CDPD - 24</a:t>
            </a:r>
            <a:endParaRPr lang="x-none" sz="2800" dirty="0"/>
          </a:p>
        </p:txBody>
      </p:sp>
      <p:sp>
        <p:nvSpPr>
          <p:cNvPr id="8" name="Text Placeholder 5">
            <a:extLst>
              <a:ext uri="{FF2B5EF4-FFF2-40B4-BE49-F238E27FC236}">
                <a16:creationId xmlns:a16="http://schemas.microsoft.com/office/drawing/2014/main" id="{5BFB0E90-1712-9A49-827E-8781DC76142E}"/>
              </a:ext>
            </a:extLst>
          </p:cNvPr>
          <p:cNvSpPr>
            <a:spLocks noGrp="1"/>
          </p:cNvSpPr>
          <p:nvPr>
            <p:ph type="body" sz="quarter" idx="13"/>
          </p:nvPr>
        </p:nvSpPr>
        <p:spPr>
          <a:xfrm>
            <a:off x="507207" y="946614"/>
            <a:ext cx="11174400" cy="360000"/>
          </a:xfrm>
        </p:spPr>
        <p:txBody>
          <a:bodyPr/>
          <a:lstStyle/>
          <a:p>
            <a:r>
              <a:rPr lang="ca-ES" dirty="0"/>
              <a:t>Article 13: Accés a la justícia </a:t>
            </a:r>
            <a:endParaRPr lang="es-ES" dirty="0"/>
          </a:p>
        </p:txBody>
      </p:sp>
    </p:spTree>
    <p:extLst>
      <p:ext uri="{BB962C8B-B14F-4D97-AF65-F5344CB8AC3E}">
        <p14:creationId xmlns:p14="http://schemas.microsoft.com/office/powerpoint/2010/main" val="4115960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5770D3-D487-A047-BB3B-8DCEA9CE00AE}"/>
              </a:ext>
            </a:extLst>
          </p:cNvPr>
          <p:cNvSpPr>
            <a:spLocks noGrp="1"/>
          </p:cNvSpPr>
          <p:nvPr>
            <p:ph type="sldNum" sz="quarter" idx="4294967295"/>
          </p:nvPr>
        </p:nvSpPr>
        <p:spPr>
          <a:xfrm>
            <a:off x="10034587" y="6623100"/>
            <a:ext cx="1648619" cy="216000"/>
          </a:xfrm>
        </p:spPr>
        <p:txBody>
          <a:bodyPr/>
          <a:lstStyle/>
          <a:p>
            <a:fld id="{F169E07F-9A80-405D-B06A-876E4D356B83}" type="slidenum">
              <a:rPr lang="en-US" smtClean="0"/>
              <a:pPr/>
              <a:t>8</a:t>
            </a:fld>
            <a:endParaRPr lang="en-US"/>
          </a:p>
        </p:txBody>
      </p:sp>
      <p:sp>
        <p:nvSpPr>
          <p:cNvPr id="3" name="Title 2">
            <a:extLst>
              <a:ext uri="{FF2B5EF4-FFF2-40B4-BE49-F238E27FC236}">
                <a16:creationId xmlns:a16="http://schemas.microsoft.com/office/drawing/2014/main" id="{277BA6A5-E186-554D-8E5A-509FF55CB1BE}"/>
              </a:ext>
            </a:extLst>
          </p:cNvPr>
          <p:cNvSpPr>
            <a:spLocks noGrp="1"/>
          </p:cNvSpPr>
          <p:nvPr>
            <p:ph type="title"/>
          </p:nvPr>
        </p:nvSpPr>
        <p:spPr>
          <a:xfrm>
            <a:off x="507205" y="2313946"/>
            <a:ext cx="10994983" cy="1553204"/>
          </a:xfrm>
        </p:spPr>
        <p:txBody>
          <a:bodyPr>
            <a:normAutofit fontScale="90000"/>
          </a:bodyPr>
          <a:lstStyle/>
          <a:p>
            <a:pPr>
              <a:lnSpc>
                <a:spcPct val="100000"/>
              </a:lnSpc>
            </a:pPr>
            <a:r>
              <a:rPr lang="es-ES" dirty="0"/>
              <a:t>Tema 1. </a:t>
            </a:r>
            <a:r>
              <a:rPr lang="ca-ES" dirty="0"/>
              <a:t>Entendre la discriminació i la denegació dels drets</a:t>
            </a:r>
            <a:br>
              <a:rPr lang="es-ES" dirty="0"/>
            </a:br>
            <a:r>
              <a:rPr lang="es-ES" dirty="0"/>
              <a:t> </a:t>
            </a:r>
          </a:p>
        </p:txBody>
      </p:sp>
    </p:spTree>
    <p:extLst>
      <p:ext uri="{BB962C8B-B14F-4D97-AF65-F5344CB8AC3E}">
        <p14:creationId xmlns:p14="http://schemas.microsoft.com/office/powerpoint/2010/main" val="253721693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DC335B-C477-49FF-A80E-02D486D95E42}"/>
              </a:ext>
            </a:extLst>
          </p:cNvPr>
          <p:cNvSpPr>
            <a:spLocks noGrp="1"/>
          </p:cNvSpPr>
          <p:nvPr>
            <p:ph idx="1"/>
          </p:nvPr>
        </p:nvSpPr>
        <p:spPr>
          <a:xfrm>
            <a:off x="507205" y="1570383"/>
            <a:ext cx="11175995" cy="4669405"/>
          </a:xfrm>
        </p:spPr>
        <p:txBody>
          <a:bodyPr/>
          <a:lstStyle/>
          <a:p>
            <a:pPr algn="just"/>
            <a:r>
              <a:rPr lang="es-ES" dirty="0"/>
              <a:t>No </a:t>
            </a:r>
            <a:r>
              <a:rPr lang="ca-ES" dirty="0"/>
              <a:t>s’hauria de privar il·legalment ni arbitràriament de la seva llibertat les persones amb discapacitat. A més, l’existència d’una discapacitat en cap cas no justifica una privació de llibertat. </a:t>
            </a:r>
            <a:endParaRPr lang="es-ES" dirty="0"/>
          </a:p>
          <a:p>
            <a:pPr algn="just"/>
            <a:r>
              <a:rPr lang="ca-ES" dirty="0"/>
              <a:t>Això implica que les persones amb una discapacitat psicosocial, intel·lectual o cognitiva no poden ser internades en contra de la seva voluntat</a:t>
            </a:r>
            <a:r>
              <a:rPr lang="en-GB" dirty="0"/>
              <a:t>. </a:t>
            </a:r>
            <a:endParaRPr lang="x-none" dirty="0"/>
          </a:p>
          <a:p>
            <a:pPr algn="just"/>
            <a:r>
              <a:rPr lang="ca-ES" dirty="0"/>
              <a:t>La privació de llibertat sobre la base d’una discapacitat diagnosticada o percebuda no està permesa, sota cap concepte</a:t>
            </a:r>
            <a:r>
              <a:rPr lang="en-GB" dirty="0"/>
              <a:t>. </a:t>
            </a:r>
            <a:endParaRPr lang="x-none" dirty="0"/>
          </a:p>
          <a:p>
            <a:pPr algn="just"/>
            <a:r>
              <a:rPr lang="ca-ES" dirty="0"/>
              <a:t>Les persones amb discapacitat es poden veure privades de llibertat només pels mateixos motius que qualsevol altra persona</a:t>
            </a:r>
            <a:r>
              <a:rPr lang="es-ES" dirty="0"/>
              <a:t> </a:t>
            </a:r>
            <a:r>
              <a:rPr lang="ca-ES" dirty="0"/>
              <a:t>però no se les pot detenir per motius que no implicarien la detenció d’una persona </a:t>
            </a:r>
            <a:r>
              <a:rPr lang="ca-ES" i="1" dirty="0"/>
              <a:t>sense </a:t>
            </a:r>
            <a:r>
              <a:rPr lang="ca-ES" dirty="0"/>
              <a:t>discapacitat.</a:t>
            </a:r>
            <a:endParaRPr lang="x-none" dirty="0"/>
          </a:p>
          <a:p>
            <a:pPr algn="just"/>
            <a:endParaRPr lang="x-none" dirty="0"/>
          </a:p>
        </p:txBody>
      </p:sp>
      <p:sp>
        <p:nvSpPr>
          <p:cNvPr id="7" name="Title 1">
            <a:extLst>
              <a:ext uri="{FF2B5EF4-FFF2-40B4-BE49-F238E27FC236}">
                <a16:creationId xmlns:a16="http://schemas.microsoft.com/office/drawing/2014/main" id="{C909AEE5-A707-4434-9198-E6C5FDDADEDE}"/>
              </a:ext>
            </a:extLst>
          </p:cNvPr>
          <p:cNvSpPr>
            <a:spLocks noGrp="1"/>
          </p:cNvSpPr>
          <p:nvPr>
            <p:ph type="title"/>
          </p:nvPr>
        </p:nvSpPr>
        <p:spPr>
          <a:xfrm>
            <a:off x="389639" y="506412"/>
            <a:ext cx="9792000" cy="432000"/>
          </a:xfrm>
        </p:spPr>
        <p:txBody>
          <a:bodyPr/>
          <a:lstStyle/>
          <a:p>
            <a:r>
              <a:rPr lang="en-US" sz="2800" dirty="0" err="1"/>
              <a:t>Presentació</a:t>
            </a:r>
            <a:r>
              <a:rPr lang="en-US" sz="2800" dirty="0"/>
              <a:t>: </a:t>
            </a:r>
            <a:r>
              <a:rPr lang="en-US" sz="2800" dirty="0" err="1"/>
              <a:t>els</a:t>
            </a:r>
            <a:r>
              <a:rPr lang="en-US" sz="2800" dirty="0"/>
              <a:t> articles de la CDPD - 25</a:t>
            </a:r>
            <a:endParaRPr lang="x-none" sz="2800" dirty="0"/>
          </a:p>
        </p:txBody>
      </p:sp>
      <p:sp>
        <p:nvSpPr>
          <p:cNvPr id="8" name="Text Placeholder 5">
            <a:extLst>
              <a:ext uri="{FF2B5EF4-FFF2-40B4-BE49-F238E27FC236}">
                <a16:creationId xmlns:a16="http://schemas.microsoft.com/office/drawing/2014/main" id="{5BFB0E90-1712-9A49-827E-8781DC76142E}"/>
              </a:ext>
            </a:extLst>
          </p:cNvPr>
          <p:cNvSpPr>
            <a:spLocks noGrp="1"/>
          </p:cNvSpPr>
          <p:nvPr>
            <p:ph type="body" sz="quarter" idx="13"/>
          </p:nvPr>
        </p:nvSpPr>
        <p:spPr>
          <a:xfrm>
            <a:off x="507207" y="946614"/>
            <a:ext cx="11174400" cy="360000"/>
          </a:xfrm>
        </p:spPr>
        <p:txBody>
          <a:bodyPr/>
          <a:lstStyle/>
          <a:p>
            <a:r>
              <a:rPr lang="ca-ES" dirty="0"/>
              <a:t>Article 14. Llibertat i seguretat de la persona </a:t>
            </a:r>
            <a:endParaRPr lang="es-ES" dirty="0"/>
          </a:p>
        </p:txBody>
      </p:sp>
    </p:spTree>
    <p:extLst>
      <p:ext uri="{BB962C8B-B14F-4D97-AF65-F5344CB8AC3E}">
        <p14:creationId xmlns:p14="http://schemas.microsoft.com/office/powerpoint/2010/main" val="348466898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B7476E-B0D6-494A-85B4-8D3C38419292}"/>
              </a:ext>
            </a:extLst>
          </p:cNvPr>
          <p:cNvSpPr>
            <a:spLocks noGrp="1"/>
          </p:cNvSpPr>
          <p:nvPr>
            <p:ph idx="1"/>
          </p:nvPr>
        </p:nvSpPr>
        <p:spPr>
          <a:xfrm>
            <a:off x="507205" y="1749287"/>
            <a:ext cx="11175995" cy="4490501"/>
          </a:xfrm>
        </p:spPr>
        <p:txBody>
          <a:bodyPr/>
          <a:lstStyle/>
          <a:p>
            <a:pPr algn="just"/>
            <a:r>
              <a:rPr lang="ca-ES" dirty="0"/>
              <a:t>Les persones amb discapacitat no han de ser objecte de tortura i altres tractes o penes cruels, inhumanes o degradants</a:t>
            </a:r>
            <a:r>
              <a:rPr lang="en-GB" dirty="0"/>
              <a:t>. </a:t>
            </a:r>
          </a:p>
          <a:p>
            <a:pPr algn="just"/>
            <a:r>
              <a:rPr lang="ca-ES" dirty="0"/>
              <a:t>L’ús de pràctiques coactives en el context de la salut mental poden considerar-se una forma de tortura i maltractament </a:t>
            </a:r>
            <a:r>
              <a:rPr lang="en-GB" dirty="0"/>
              <a:t>.</a:t>
            </a:r>
            <a:endParaRPr lang="x-none" dirty="0"/>
          </a:p>
          <a:p>
            <a:pPr algn="just"/>
            <a:r>
              <a:rPr lang="ca-ES" dirty="0"/>
              <a:t>Les persones amb discapacitat no poden ser sotmeses a experimentació mèdica o científica si no hi donen el seu consentiment informat</a:t>
            </a:r>
            <a:r>
              <a:rPr lang="en-GB" dirty="0"/>
              <a:t>. </a:t>
            </a:r>
            <a:endParaRPr lang="x-none" dirty="0"/>
          </a:p>
          <a:p>
            <a:pPr algn="just"/>
            <a:r>
              <a:rPr lang="ca-ES" dirty="0"/>
              <a:t>Els països han de fer tot el possible per evitar la tortura o un tractament cruel, inhumà o degradant de les persones amb discapacitat</a:t>
            </a:r>
            <a:r>
              <a:rPr lang="en-GB" dirty="0"/>
              <a:t>.</a:t>
            </a:r>
            <a:endParaRPr lang="x-none" dirty="0"/>
          </a:p>
          <a:p>
            <a:pPr algn="just"/>
            <a:endParaRPr lang="x-none" dirty="0"/>
          </a:p>
        </p:txBody>
      </p:sp>
      <p:sp>
        <p:nvSpPr>
          <p:cNvPr id="7" name="Title 1">
            <a:extLst>
              <a:ext uri="{FF2B5EF4-FFF2-40B4-BE49-F238E27FC236}">
                <a16:creationId xmlns:a16="http://schemas.microsoft.com/office/drawing/2014/main" id="{C909AEE5-A707-4434-9198-E6C5FDDADEDE}"/>
              </a:ext>
            </a:extLst>
          </p:cNvPr>
          <p:cNvSpPr>
            <a:spLocks noGrp="1"/>
          </p:cNvSpPr>
          <p:nvPr>
            <p:ph type="title"/>
          </p:nvPr>
        </p:nvSpPr>
        <p:spPr>
          <a:xfrm>
            <a:off x="389639" y="506412"/>
            <a:ext cx="9792000" cy="432000"/>
          </a:xfrm>
        </p:spPr>
        <p:txBody>
          <a:bodyPr/>
          <a:lstStyle/>
          <a:p>
            <a:r>
              <a:rPr lang="en-US" sz="2800" dirty="0" err="1"/>
              <a:t>Presentació</a:t>
            </a:r>
            <a:r>
              <a:rPr lang="en-US" sz="2800" dirty="0"/>
              <a:t>: </a:t>
            </a:r>
            <a:r>
              <a:rPr lang="en-US" sz="2800" dirty="0" err="1"/>
              <a:t>els</a:t>
            </a:r>
            <a:r>
              <a:rPr lang="en-US" sz="2800" dirty="0"/>
              <a:t> articles de la CDPD - 26</a:t>
            </a:r>
            <a:endParaRPr lang="x-none" sz="2800" dirty="0"/>
          </a:p>
        </p:txBody>
      </p:sp>
      <p:sp>
        <p:nvSpPr>
          <p:cNvPr id="8" name="Text Placeholder 5">
            <a:extLst>
              <a:ext uri="{FF2B5EF4-FFF2-40B4-BE49-F238E27FC236}">
                <a16:creationId xmlns:a16="http://schemas.microsoft.com/office/drawing/2014/main" id="{5BFB0E90-1712-9A49-827E-8781DC76142E}"/>
              </a:ext>
            </a:extLst>
          </p:cNvPr>
          <p:cNvSpPr>
            <a:spLocks noGrp="1"/>
          </p:cNvSpPr>
          <p:nvPr>
            <p:ph type="body" sz="quarter" idx="13"/>
          </p:nvPr>
        </p:nvSpPr>
        <p:spPr>
          <a:xfrm>
            <a:off x="507207" y="1066800"/>
            <a:ext cx="11320358" cy="463826"/>
          </a:xfrm>
        </p:spPr>
        <p:txBody>
          <a:bodyPr anchor="t"/>
          <a:lstStyle/>
          <a:p>
            <a:pPr marL="72000">
              <a:lnSpc>
                <a:spcPct val="100000"/>
              </a:lnSpc>
            </a:pPr>
            <a:r>
              <a:rPr lang="ca-ES" dirty="0"/>
              <a:t>Article 15. Protecció contra la tortura i altres tractes o penes cruels, inhumanes o degradants </a:t>
            </a:r>
            <a:endParaRPr lang="es-ES" u="sng" dirty="0"/>
          </a:p>
        </p:txBody>
      </p:sp>
    </p:spTree>
    <p:extLst>
      <p:ext uri="{BB962C8B-B14F-4D97-AF65-F5344CB8AC3E}">
        <p14:creationId xmlns:p14="http://schemas.microsoft.com/office/powerpoint/2010/main" val="47110262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512F01-6E33-4EE8-A569-AEDFD96858E4}"/>
              </a:ext>
            </a:extLst>
          </p:cNvPr>
          <p:cNvSpPr>
            <a:spLocks noGrp="1"/>
          </p:cNvSpPr>
          <p:nvPr>
            <p:ph idx="1"/>
          </p:nvPr>
        </p:nvSpPr>
        <p:spPr>
          <a:xfrm>
            <a:off x="507205" y="1581150"/>
            <a:ext cx="11175995" cy="4658638"/>
          </a:xfrm>
        </p:spPr>
        <p:txBody>
          <a:bodyPr/>
          <a:lstStyle/>
          <a:p>
            <a:pPr algn="just"/>
            <a:r>
              <a:rPr lang="ca-ES" dirty="0"/>
              <a:t>Els estats part han d’adoptar totes les mesures per protegir les persones amb discapacitat de totes les formes d’explotació, violència i abús</a:t>
            </a:r>
            <a:r>
              <a:rPr lang="es-ES_tradnl" dirty="0"/>
              <a:t>. </a:t>
            </a:r>
          </a:p>
          <a:p>
            <a:pPr lvl="0" algn="just" fontAlgn="base"/>
            <a:r>
              <a:rPr lang="ca-ES" dirty="0"/>
              <a:t>Els estats han de proporcionar suport i informació a les persones amb discapacitat i als seus familiars i cuidadors per permetre’ls reconèixer i denunciar l’explotació i els abusos. </a:t>
            </a:r>
            <a:endParaRPr lang="es-ES" dirty="0"/>
          </a:p>
          <a:p>
            <a:pPr lvl="0" algn="just" fontAlgn="base"/>
            <a:r>
              <a:rPr lang="ca-ES" dirty="0"/>
              <a:t>Els estats han de garantir que els serveis per a les persones amb discapacitat siguin supervisats amb regularitat i adequadament per assegurar-se que no s’hi produeixen abusos. </a:t>
            </a:r>
            <a:endParaRPr lang="es-ES" dirty="0"/>
          </a:p>
          <a:p>
            <a:pPr algn="just"/>
            <a:r>
              <a:rPr lang="ca-ES" dirty="0"/>
              <a:t>Quan les persones amb discapacitat són víctimes d’abusos, han de comptar amb ajuda per cridar l’atenció sobre aquest tema i adoptar les mesures necessàries per denunciar-ho</a:t>
            </a:r>
            <a:r>
              <a:rPr lang="es-ES_tradnl" dirty="0"/>
              <a:t>. </a:t>
            </a:r>
          </a:p>
          <a:p>
            <a:pPr lvl="0" algn="just"/>
            <a:r>
              <a:rPr lang="ca-ES" dirty="0"/>
              <a:t>Els estats han de vetllar perquè les denúncies i indicis d’abusos s’identifiquin i investiguin, i perquè les persones que els perpetren afrontin demandes criminals. </a:t>
            </a:r>
            <a:endParaRPr lang="es-ES" dirty="0"/>
          </a:p>
          <a:p>
            <a:pPr marL="0" indent="0" algn="just">
              <a:buNone/>
            </a:pPr>
            <a:endParaRPr lang="es-ES_tradnl" dirty="0"/>
          </a:p>
          <a:p>
            <a:pPr algn="just"/>
            <a:endParaRPr lang="es-ES_tradnl" dirty="0"/>
          </a:p>
        </p:txBody>
      </p:sp>
      <p:sp>
        <p:nvSpPr>
          <p:cNvPr id="7" name="Title 1">
            <a:extLst>
              <a:ext uri="{FF2B5EF4-FFF2-40B4-BE49-F238E27FC236}">
                <a16:creationId xmlns:a16="http://schemas.microsoft.com/office/drawing/2014/main" id="{C909AEE5-A707-4434-9198-E6C5FDDADEDE}"/>
              </a:ext>
            </a:extLst>
          </p:cNvPr>
          <p:cNvSpPr>
            <a:spLocks noGrp="1"/>
          </p:cNvSpPr>
          <p:nvPr>
            <p:ph type="title"/>
          </p:nvPr>
        </p:nvSpPr>
        <p:spPr>
          <a:xfrm>
            <a:off x="389639" y="506412"/>
            <a:ext cx="9792000" cy="432000"/>
          </a:xfrm>
        </p:spPr>
        <p:txBody>
          <a:bodyPr/>
          <a:lstStyle/>
          <a:p>
            <a:r>
              <a:rPr lang="en-US" sz="2800" dirty="0" err="1"/>
              <a:t>Presentació</a:t>
            </a:r>
            <a:r>
              <a:rPr lang="en-US" sz="2800" dirty="0"/>
              <a:t>: </a:t>
            </a:r>
            <a:r>
              <a:rPr lang="en-US" sz="2800" dirty="0" err="1"/>
              <a:t>els</a:t>
            </a:r>
            <a:r>
              <a:rPr lang="en-US" sz="2800" dirty="0"/>
              <a:t> articles de la CDPD - </a:t>
            </a:r>
            <a:r>
              <a:rPr lang="es-ES_tradnl" sz="2800" dirty="0"/>
              <a:t>27</a:t>
            </a:r>
          </a:p>
        </p:txBody>
      </p:sp>
      <p:sp>
        <p:nvSpPr>
          <p:cNvPr id="8" name="Text Placeholder 5">
            <a:extLst>
              <a:ext uri="{FF2B5EF4-FFF2-40B4-BE49-F238E27FC236}">
                <a16:creationId xmlns:a16="http://schemas.microsoft.com/office/drawing/2014/main" id="{5BFB0E90-1712-9A49-827E-8781DC76142E}"/>
              </a:ext>
            </a:extLst>
          </p:cNvPr>
          <p:cNvSpPr>
            <a:spLocks noGrp="1"/>
          </p:cNvSpPr>
          <p:nvPr>
            <p:ph type="body" sz="quarter" idx="13"/>
          </p:nvPr>
        </p:nvSpPr>
        <p:spPr>
          <a:xfrm>
            <a:off x="507207" y="946614"/>
            <a:ext cx="11174400" cy="360000"/>
          </a:xfrm>
        </p:spPr>
        <p:txBody>
          <a:bodyPr/>
          <a:lstStyle/>
          <a:p>
            <a:r>
              <a:rPr lang="ca-ES" dirty="0"/>
              <a:t>Article 16. Protecció contra l'explotació, la violència i l’abús</a:t>
            </a:r>
            <a:endParaRPr lang="es-ES" dirty="0"/>
          </a:p>
        </p:txBody>
      </p:sp>
    </p:spTree>
    <p:extLst>
      <p:ext uri="{BB962C8B-B14F-4D97-AF65-F5344CB8AC3E}">
        <p14:creationId xmlns:p14="http://schemas.microsoft.com/office/powerpoint/2010/main" val="409174473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40144D-29B5-428F-806C-6FDF42FF0840}"/>
              </a:ext>
            </a:extLst>
          </p:cNvPr>
          <p:cNvSpPr>
            <a:spLocks noGrp="1"/>
          </p:cNvSpPr>
          <p:nvPr>
            <p:ph idx="1"/>
          </p:nvPr>
        </p:nvSpPr>
        <p:spPr/>
        <p:txBody>
          <a:bodyPr/>
          <a:lstStyle/>
          <a:p>
            <a:pPr algn="just"/>
            <a:r>
              <a:rPr lang="ca-ES" dirty="0"/>
              <a:t>Les persones amb discapacitat tenen el dret que es respecti la seva integritat física i mental en igualtat de condicions amb les altres. </a:t>
            </a:r>
            <a:endParaRPr lang="es-ES" dirty="0"/>
          </a:p>
          <a:p>
            <a:pPr lvl="0" algn="just" fontAlgn="base"/>
            <a:r>
              <a:rPr lang="ca-ES" dirty="0"/>
              <a:t>Això vol dir que cal respectar el seu cos i la seva ment.  </a:t>
            </a:r>
            <a:endParaRPr lang="es-ES" dirty="0"/>
          </a:p>
          <a:p>
            <a:pPr algn="just"/>
            <a:r>
              <a:rPr lang="ca-ES" dirty="0"/>
              <a:t>Per exemple, no se les ha de torturar, colpejar, violar o sotmetre a cap altre tipus de maltractament, no han de rebre tractament ni ser sotmeses a intervencions quirúrgiques sense el seu consentiment</a:t>
            </a:r>
            <a:r>
              <a:rPr lang="en-US" dirty="0"/>
              <a:t>.</a:t>
            </a:r>
          </a:p>
          <a:p>
            <a:pPr algn="just"/>
            <a:endParaRPr lang="x-none" dirty="0"/>
          </a:p>
        </p:txBody>
      </p:sp>
      <p:sp>
        <p:nvSpPr>
          <p:cNvPr id="7" name="Title 1">
            <a:extLst>
              <a:ext uri="{FF2B5EF4-FFF2-40B4-BE49-F238E27FC236}">
                <a16:creationId xmlns:a16="http://schemas.microsoft.com/office/drawing/2014/main" id="{C909AEE5-A707-4434-9198-E6C5FDDADEDE}"/>
              </a:ext>
            </a:extLst>
          </p:cNvPr>
          <p:cNvSpPr>
            <a:spLocks noGrp="1"/>
          </p:cNvSpPr>
          <p:nvPr>
            <p:ph type="title"/>
          </p:nvPr>
        </p:nvSpPr>
        <p:spPr>
          <a:xfrm>
            <a:off x="389639" y="506412"/>
            <a:ext cx="9792000" cy="432000"/>
          </a:xfrm>
        </p:spPr>
        <p:txBody>
          <a:bodyPr/>
          <a:lstStyle/>
          <a:p>
            <a:r>
              <a:rPr lang="en-US" sz="2800" dirty="0" err="1"/>
              <a:t>Presentació</a:t>
            </a:r>
            <a:r>
              <a:rPr lang="en-US" sz="2800" dirty="0"/>
              <a:t>: </a:t>
            </a:r>
            <a:r>
              <a:rPr lang="en-US" sz="2800" dirty="0" err="1"/>
              <a:t>els</a:t>
            </a:r>
            <a:r>
              <a:rPr lang="en-US" sz="2800" dirty="0"/>
              <a:t> articles de la CDPD - 28</a:t>
            </a:r>
            <a:endParaRPr lang="x-none" sz="2800" dirty="0"/>
          </a:p>
        </p:txBody>
      </p:sp>
      <p:sp>
        <p:nvSpPr>
          <p:cNvPr id="8" name="Text Placeholder 5">
            <a:extLst>
              <a:ext uri="{FF2B5EF4-FFF2-40B4-BE49-F238E27FC236}">
                <a16:creationId xmlns:a16="http://schemas.microsoft.com/office/drawing/2014/main" id="{5BFB0E90-1712-9A49-827E-8781DC76142E}"/>
              </a:ext>
            </a:extLst>
          </p:cNvPr>
          <p:cNvSpPr>
            <a:spLocks noGrp="1"/>
          </p:cNvSpPr>
          <p:nvPr>
            <p:ph type="body" sz="quarter" idx="13"/>
          </p:nvPr>
        </p:nvSpPr>
        <p:spPr>
          <a:xfrm>
            <a:off x="507207" y="946614"/>
            <a:ext cx="11174400" cy="360000"/>
          </a:xfrm>
        </p:spPr>
        <p:txBody>
          <a:bodyPr/>
          <a:lstStyle/>
          <a:p>
            <a:r>
              <a:rPr lang="ca-ES" dirty="0"/>
              <a:t>Article 17. Protecció de la integritat personal </a:t>
            </a:r>
            <a:endParaRPr lang="es-ES" u="sng" dirty="0"/>
          </a:p>
        </p:txBody>
      </p:sp>
    </p:spTree>
    <p:extLst>
      <p:ext uri="{BB962C8B-B14F-4D97-AF65-F5344CB8AC3E}">
        <p14:creationId xmlns:p14="http://schemas.microsoft.com/office/powerpoint/2010/main" val="210566100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09067E-3D14-48F1-8EE5-EFF49C3A9935}"/>
              </a:ext>
            </a:extLst>
          </p:cNvPr>
          <p:cNvSpPr>
            <a:spLocks noGrp="1"/>
          </p:cNvSpPr>
          <p:nvPr>
            <p:ph idx="1"/>
          </p:nvPr>
        </p:nvSpPr>
        <p:spPr>
          <a:xfrm>
            <a:off x="507205" y="1649896"/>
            <a:ext cx="11175995" cy="4589892"/>
          </a:xfrm>
        </p:spPr>
        <p:txBody>
          <a:bodyPr/>
          <a:lstStyle/>
          <a:p>
            <a:pPr algn="just"/>
            <a:r>
              <a:rPr lang="ca-ES" dirty="0"/>
              <a:t>D’acord amb l’article 18, les persones amb discapacitat tenen el dret a: </a:t>
            </a:r>
            <a:endParaRPr lang="es-ES" dirty="0"/>
          </a:p>
          <a:p>
            <a:pPr lvl="2" algn="just" fontAlgn="base"/>
            <a:r>
              <a:rPr lang="ca-ES" sz="2200" b="1" dirty="0"/>
              <a:t>la llibertat de circulació </a:t>
            </a:r>
            <a:endParaRPr lang="es-ES" sz="2200" dirty="0"/>
          </a:p>
          <a:p>
            <a:pPr lvl="2" algn="just" fontAlgn="base"/>
            <a:r>
              <a:rPr lang="ca-ES" sz="2200" b="1" dirty="0"/>
              <a:t>llibertat per escollir la seva residència </a:t>
            </a:r>
            <a:endParaRPr lang="es-ES" sz="2200" dirty="0"/>
          </a:p>
          <a:p>
            <a:pPr lvl="2" algn="just" fontAlgn="base"/>
            <a:r>
              <a:rPr lang="ca-ES" sz="2200" b="1" dirty="0"/>
              <a:t>una nacionalitat </a:t>
            </a:r>
            <a:endParaRPr lang="es-ES" sz="2200" dirty="0"/>
          </a:p>
          <a:p>
            <a:pPr algn="just"/>
            <a:r>
              <a:rPr lang="ca-ES" dirty="0"/>
              <a:t>Les persones amb discapacitat són lliures per tenir passaport i altres documents d’identitat, per viatjar a l’estranger i retornar al seu país i per canviar de nacionalitat en igualtat de condicions amb la resta de persones</a:t>
            </a:r>
            <a:r>
              <a:rPr lang="en-US" dirty="0"/>
              <a:t>.  </a:t>
            </a:r>
            <a:endParaRPr lang="x-none" dirty="0"/>
          </a:p>
          <a:p>
            <a:pPr algn="just"/>
            <a:endParaRPr lang="x-none" dirty="0"/>
          </a:p>
        </p:txBody>
      </p:sp>
      <p:sp>
        <p:nvSpPr>
          <p:cNvPr id="7" name="Title 1">
            <a:extLst>
              <a:ext uri="{FF2B5EF4-FFF2-40B4-BE49-F238E27FC236}">
                <a16:creationId xmlns:a16="http://schemas.microsoft.com/office/drawing/2014/main" id="{C909AEE5-A707-4434-9198-E6C5FDDADEDE}"/>
              </a:ext>
            </a:extLst>
          </p:cNvPr>
          <p:cNvSpPr>
            <a:spLocks noGrp="1"/>
          </p:cNvSpPr>
          <p:nvPr>
            <p:ph type="title"/>
          </p:nvPr>
        </p:nvSpPr>
        <p:spPr>
          <a:xfrm>
            <a:off x="389639" y="506412"/>
            <a:ext cx="9792000" cy="432000"/>
          </a:xfrm>
        </p:spPr>
        <p:txBody>
          <a:bodyPr/>
          <a:lstStyle/>
          <a:p>
            <a:r>
              <a:rPr lang="en-US" sz="2800" dirty="0" err="1"/>
              <a:t>Presentació</a:t>
            </a:r>
            <a:r>
              <a:rPr lang="en-US" sz="2800" dirty="0"/>
              <a:t>: </a:t>
            </a:r>
            <a:r>
              <a:rPr lang="en-US" sz="2800" dirty="0" err="1"/>
              <a:t>els</a:t>
            </a:r>
            <a:r>
              <a:rPr lang="en-US" sz="2800" dirty="0"/>
              <a:t> articles de la CDPD - 29</a:t>
            </a:r>
            <a:endParaRPr lang="x-none" sz="2800" dirty="0"/>
          </a:p>
        </p:txBody>
      </p:sp>
      <p:sp>
        <p:nvSpPr>
          <p:cNvPr id="8" name="Text Placeholder 5">
            <a:extLst>
              <a:ext uri="{FF2B5EF4-FFF2-40B4-BE49-F238E27FC236}">
                <a16:creationId xmlns:a16="http://schemas.microsoft.com/office/drawing/2014/main" id="{5BFB0E90-1712-9A49-827E-8781DC76142E}"/>
              </a:ext>
            </a:extLst>
          </p:cNvPr>
          <p:cNvSpPr>
            <a:spLocks noGrp="1"/>
          </p:cNvSpPr>
          <p:nvPr>
            <p:ph type="body" sz="quarter" idx="13"/>
          </p:nvPr>
        </p:nvSpPr>
        <p:spPr>
          <a:xfrm>
            <a:off x="507207" y="946614"/>
            <a:ext cx="11174400" cy="360000"/>
          </a:xfrm>
        </p:spPr>
        <p:txBody>
          <a:bodyPr/>
          <a:lstStyle/>
          <a:p>
            <a:r>
              <a:rPr lang="ca-ES" dirty="0"/>
              <a:t>Article 18. Llibertat de desplaçament i nacionalitat</a:t>
            </a:r>
            <a:r>
              <a:rPr lang="es-ES" dirty="0"/>
              <a:t> </a:t>
            </a:r>
            <a:r>
              <a:rPr lang="en-US" dirty="0"/>
              <a:t>(a)</a:t>
            </a:r>
          </a:p>
        </p:txBody>
      </p:sp>
    </p:spTree>
    <p:extLst>
      <p:ext uri="{BB962C8B-B14F-4D97-AF65-F5344CB8AC3E}">
        <p14:creationId xmlns:p14="http://schemas.microsoft.com/office/powerpoint/2010/main" val="397592474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AAD45F-02A6-40D5-983E-A88115A37A2D}"/>
              </a:ext>
            </a:extLst>
          </p:cNvPr>
          <p:cNvSpPr>
            <a:spLocks noGrp="1"/>
          </p:cNvSpPr>
          <p:nvPr>
            <p:ph idx="1"/>
          </p:nvPr>
        </p:nvSpPr>
        <p:spPr>
          <a:xfrm>
            <a:off x="507205" y="1610139"/>
            <a:ext cx="11175995" cy="4629649"/>
          </a:xfrm>
        </p:spPr>
        <p:txBody>
          <a:bodyPr/>
          <a:lstStyle/>
          <a:p>
            <a:pPr algn="just"/>
            <a:r>
              <a:rPr lang="ca-ES" dirty="0"/>
              <a:t>Els infants amb discapacitat han de ser especialment protegits. Han de </a:t>
            </a:r>
            <a:r>
              <a:rPr lang="en-US" dirty="0"/>
              <a:t>:  </a:t>
            </a:r>
            <a:endParaRPr lang="x-none" dirty="0"/>
          </a:p>
          <a:p>
            <a:pPr lvl="2" algn="just"/>
            <a:r>
              <a:rPr lang="es-ES" sz="2200" dirty="0" err="1"/>
              <a:t>inscrits</a:t>
            </a:r>
            <a:r>
              <a:rPr lang="es-ES" sz="2200" dirty="0"/>
              <a:t> </a:t>
            </a:r>
            <a:r>
              <a:rPr lang="es-ES" sz="2200" dirty="0" err="1"/>
              <a:t>immediatament</a:t>
            </a:r>
            <a:r>
              <a:rPr lang="es-ES" sz="2200" dirty="0"/>
              <a:t> </a:t>
            </a:r>
            <a:r>
              <a:rPr lang="es-ES" sz="2200" dirty="0" err="1"/>
              <a:t>després</a:t>
            </a:r>
            <a:r>
              <a:rPr lang="es-ES" sz="2200" dirty="0"/>
              <a:t> del </a:t>
            </a:r>
            <a:r>
              <a:rPr lang="es-ES" sz="2200" dirty="0" err="1"/>
              <a:t>seu</a:t>
            </a:r>
            <a:r>
              <a:rPr lang="es-ES" sz="2200" dirty="0"/>
              <a:t> </a:t>
            </a:r>
            <a:r>
              <a:rPr lang="es-ES" sz="2200" dirty="0" err="1"/>
              <a:t>naixement</a:t>
            </a:r>
            <a:r>
              <a:rPr lang="es-ES" sz="2200" dirty="0"/>
              <a:t> </a:t>
            </a:r>
          </a:p>
          <a:p>
            <a:pPr lvl="2" algn="just"/>
            <a:r>
              <a:rPr lang="es-ES" sz="2200" dirty="0" err="1"/>
              <a:t>tenir</a:t>
            </a:r>
            <a:r>
              <a:rPr lang="es-ES" sz="2200" dirty="0"/>
              <a:t> </a:t>
            </a:r>
            <a:r>
              <a:rPr lang="es-ES" sz="2200" dirty="0" err="1"/>
              <a:t>dret</a:t>
            </a:r>
            <a:r>
              <a:rPr lang="es-ES" sz="2200" dirty="0"/>
              <a:t> a un </a:t>
            </a:r>
            <a:r>
              <a:rPr lang="es-ES" sz="2200" dirty="0" err="1"/>
              <a:t>nom</a:t>
            </a:r>
            <a:r>
              <a:rPr lang="es-ES" sz="2200" dirty="0"/>
              <a:t> </a:t>
            </a:r>
          </a:p>
          <a:p>
            <a:pPr lvl="2" algn="just"/>
            <a:r>
              <a:rPr lang="es-ES" sz="2200" dirty="0" err="1"/>
              <a:t>tenir</a:t>
            </a:r>
            <a:r>
              <a:rPr lang="es-ES" sz="2200" dirty="0"/>
              <a:t> una </a:t>
            </a:r>
            <a:r>
              <a:rPr lang="es-ES" sz="2200" dirty="0" err="1"/>
              <a:t>nacionalitat</a:t>
            </a:r>
            <a:r>
              <a:rPr lang="es-ES" sz="2200" dirty="0"/>
              <a:t>, i </a:t>
            </a:r>
          </a:p>
          <a:p>
            <a:pPr lvl="2" algn="just"/>
            <a:r>
              <a:rPr lang="es-ES" sz="2200" dirty="0" err="1"/>
              <a:t>tant</a:t>
            </a:r>
            <a:r>
              <a:rPr lang="es-ES" sz="2200" dirty="0"/>
              <a:t> </a:t>
            </a:r>
            <a:r>
              <a:rPr lang="es-ES" sz="2200" dirty="0" err="1"/>
              <a:t>com</a:t>
            </a:r>
            <a:r>
              <a:rPr lang="es-ES" sz="2200" dirty="0"/>
              <a:t> es </a:t>
            </a:r>
            <a:r>
              <a:rPr lang="es-ES" sz="2200" dirty="0" err="1"/>
              <a:t>pugui</a:t>
            </a:r>
            <a:r>
              <a:rPr lang="es-ES" sz="2200" dirty="0"/>
              <a:t>, </a:t>
            </a:r>
            <a:r>
              <a:rPr lang="es-ES" sz="2200" dirty="0" err="1"/>
              <a:t>conèixer</a:t>
            </a:r>
            <a:r>
              <a:rPr lang="es-ES" sz="2200" dirty="0"/>
              <a:t> </a:t>
            </a:r>
            <a:r>
              <a:rPr lang="es-ES" sz="2200" dirty="0" err="1"/>
              <a:t>els</a:t>
            </a:r>
            <a:r>
              <a:rPr lang="es-ES" sz="2200" dirty="0"/>
              <a:t> </a:t>
            </a:r>
            <a:r>
              <a:rPr lang="es-ES" sz="2200" dirty="0" err="1"/>
              <a:t>seus</a:t>
            </a:r>
            <a:r>
              <a:rPr lang="es-ES" sz="2200" dirty="0"/>
              <a:t> pares i a ser </a:t>
            </a:r>
            <a:r>
              <a:rPr lang="es-ES" sz="2200" dirty="0" err="1"/>
              <a:t>atesos</a:t>
            </a:r>
            <a:r>
              <a:rPr lang="es-ES" sz="2200" dirty="0"/>
              <a:t> per </a:t>
            </a:r>
            <a:r>
              <a:rPr lang="es-ES" sz="2200" dirty="0" err="1"/>
              <a:t>ells</a:t>
            </a:r>
            <a:r>
              <a:rPr lang="es-ES" sz="2200" dirty="0"/>
              <a:t> </a:t>
            </a:r>
          </a:p>
          <a:p>
            <a:pPr algn="just"/>
            <a:r>
              <a:rPr lang="ca-ES" dirty="0"/>
              <a:t>Això és molt important, perquè, en alguns països, els menors amb una discapacitat de naixement, no es declaren a les autoritats i queden ocults de la societat. I quan creixen, com que no existeixen legalment</a:t>
            </a:r>
            <a:r>
              <a:rPr lang="en-US" dirty="0"/>
              <a:t>.</a:t>
            </a:r>
            <a:endParaRPr lang="x-none" dirty="0"/>
          </a:p>
          <a:p>
            <a:pPr algn="just"/>
            <a:endParaRPr lang="x-none" dirty="0"/>
          </a:p>
        </p:txBody>
      </p:sp>
      <p:sp>
        <p:nvSpPr>
          <p:cNvPr id="7" name="Title 1">
            <a:extLst>
              <a:ext uri="{FF2B5EF4-FFF2-40B4-BE49-F238E27FC236}">
                <a16:creationId xmlns:a16="http://schemas.microsoft.com/office/drawing/2014/main" id="{C909AEE5-A707-4434-9198-E6C5FDDADEDE}"/>
              </a:ext>
            </a:extLst>
          </p:cNvPr>
          <p:cNvSpPr>
            <a:spLocks noGrp="1"/>
          </p:cNvSpPr>
          <p:nvPr>
            <p:ph type="title"/>
          </p:nvPr>
        </p:nvSpPr>
        <p:spPr>
          <a:xfrm>
            <a:off x="389639" y="506412"/>
            <a:ext cx="9792000" cy="432000"/>
          </a:xfrm>
        </p:spPr>
        <p:txBody>
          <a:bodyPr/>
          <a:lstStyle/>
          <a:p>
            <a:r>
              <a:rPr lang="en-US" sz="2800" dirty="0" err="1"/>
              <a:t>Presentació</a:t>
            </a:r>
            <a:r>
              <a:rPr lang="en-US" sz="2800" dirty="0"/>
              <a:t>: </a:t>
            </a:r>
            <a:r>
              <a:rPr lang="en-US" sz="2800" dirty="0" err="1"/>
              <a:t>els</a:t>
            </a:r>
            <a:r>
              <a:rPr lang="en-US" sz="2800" dirty="0"/>
              <a:t> articles de la CDPD - 30</a:t>
            </a:r>
            <a:endParaRPr lang="x-none" sz="2800" dirty="0"/>
          </a:p>
        </p:txBody>
      </p:sp>
      <p:sp>
        <p:nvSpPr>
          <p:cNvPr id="8" name="Text Placeholder 5">
            <a:extLst>
              <a:ext uri="{FF2B5EF4-FFF2-40B4-BE49-F238E27FC236}">
                <a16:creationId xmlns:a16="http://schemas.microsoft.com/office/drawing/2014/main" id="{5BFB0E90-1712-9A49-827E-8781DC76142E}"/>
              </a:ext>
            </a:extLst>
          </p:cNvPr>
          <p:cNvSpPr>
            <a:spLocks noGrp="1"/>
          </p:cNvSpPr>
          <p:nvPr>
            <p:ph type="body" sz="quarter" idx="13"/>
          </p:nvPr>
        </p:nvSpPr>
        <p:spPr>
          <a:xfrm>
            <a:off x="507207" y="946614"/>
            <a:ext cx="11174400" cy="360000"/>
          </a:xfrm>
        </p:spPr>
        <p:txBody>
          <a:bodyPr/>
          <a:lstStyle/>
          <a:p>
            <a:r>
              <a:rPr lang="ca-ES" dirty="0"/>
              <a:t>Article 18. Llibertat de desplaçament i nacionalitat </a:t>
            </a:r>
            <a:r>
              <a:rPr lang="en-US" dirty="0"/>
              <a:t>(b)</a:t>
            </a:r>
          </a:p>
        </p:txBody>
      </p:sp>
    </p:spTree>
    <p:extLst>
      <p:ext uri="{BB962C8B-B14F-4D97-AF65-F5344CB8AC3E}">
        <p14:creationId xmlns:p14="http://schemas.microsoft.com/office/powerpoint/2010/main" val="232648558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D5BAA6-88E5-4982-8486-A6E873D5A07D}"/>
              </a:ext>
            </a:extLst>
          </p:cNvPr>
          <p:cNvSpPr>
            <a:spLocks noGrp="1"/>
          </p:cNvSpPr>
          <p:nvPr>
            <p:ph idx="1"/>
          </p:nvPr>
        </p:nvSpPr>
        <p:spPr/>
        <p:txBody>
          <a:bodyPr/>
          <a:lstStyle/>
          <a:p>
            <a:r>
              <a:rPr lang="es-ES" dirty="0"/>
              <a:t>Les persones </a:t>
            </a:r>
            <a:r>
              <a:rPr lang="es-ES" dirty="0" err="1"/>
              <a:t>amb</a:t>
            </a:r>
            <a:r>
              <a:rPr lang="es-ES" dirty="0"/>
              <a:t> </a:t>
            </a:r>
            <a:r>
              <a:rPr lang="es-ES" dirty="0" err="1"/>
              <a:t>discapacitat</a:t>
            </a:r>
            <a:r>
              <a:rPr lang="es-ES" dirty="0"/>
              <a:t> </a:t>
            </a:r>
            <a:r>
              <a:rPr lang="es-ES" dirty="0" err="1"/>
              <a:t>tenen</a:t>
            </a:r>
            <a:r>
              <a:rPr lang="es-ES" dirty="0"/>
              <a:t> el </a:t>
            </a:r>
            <a:r>
              <a:rPr lang="es-ES" dirty="0" err="1"/>
              <a:t>dret</a:t>
            </a:r>
            <a:r>
              <a:rPr lang="es-ES" dirty="0"/>
              <a:t> a: </a:t>
            </a:r>
          </a:p>
          <a:p>
            <a:pPr lvl="2"/>
            <a:r>
              <a:rPr lang="es-ES" sz="2200" dirty="0" err="1"/>
              <a:t>viure</a:t>
            </a:r>
            <a:r>
              <a:rPr lang="es-ES" sz="2200" dirty="0"/>
              <a:t> en la </a:t>
            </a:r>
            <a:r>
              <a:rPr lang="es-ES" sz="2200" dirty="0" err="1"/>
              <a:t>comunitat</a:t>
            </a:r>
            <a:r>
              <a:rPr lang="es-ES" sz="2200" dirty="0"/>
              <a:t>  </a:t>
            </a:r>
          </a:p>
          <a:p>
            <a:pPr lvl="2"/>
            <a:r>
              <a:rPr lang="es-ES" sz="2200" dirty="0"/>
              <a:t>ser </a:t>
            </a:r>
            <a:r>
              <a:rPr lang="es-ES" sz="2200" dirty="0" err="1"/>
              <a:t>incloses</a:t>
            </a:r>
            <a:r>
              <a:rPr lang="es-ES" sz="2200" dirty="0"/>
              <a:t> en la </a:t>
            </a:r>
            <a:r>
              <a:rPr lang="es-ES" sz="2200" dirty="0" err="1"/>
              <a:t>comunitat</a:t>
            </a:r>
            <a:r>
              <a:rPr lang="es-ES" sz="2200" dirty="0"/>
              <a:t>  </a:t>
            </a:r>
          </a:p>
          <a:p>
            <a:pPr lvl="2"/>
            <a:r>
              <a:rPr lang="es-ES" sz="2200" dirty="0"/>
              <a:t>participar en la </a:t>
            </a:r>
            <a:r>
              <a:rPr lang="es-ES" sz="2200" dirty="0" err="1"/>
              <a:t>comunitat</a:t>
            </a:r>
            <a:r>
              <a:rPr lang="es-ES" sz="2200" dirty="0"/>
              <a:t> </a:t>
            </a:r>
            <a:endParaRPr lang="x-none" sz="2200" dirty="0"/>
          </a:p>
        </p:txBody>
      </p:sp>
      <p:sp>
        <p:nvSpPr>
          <p:cNvPr id="7" name="Title 1">
            <a:extLst>
              <a:ext uri="{FF2B5EF4-FFF2-40B4-BE49-F238E27FC236}">
                <a16:creationId xmlns:a16="http://schemas.microsoft.com/office/drawing/2014/main" id="{C909AEE5-A707-4434-9198-E6C5FDDADEDE}"/>
              </a:ext>
            </a:extLst>
          </p:cNvPr>
          <p:cNvSpPr>
            <a:spLocks noGrp="1"/>
          </p:cNvSpPr>
          <p:nvPr>
            <p:ph type="title"/>
          </p:nvPr>
        </p:nvSpPr>
        <p:spPr>
          <a:xfrm>
            <a:off x="389639" y="506412"/>
            <a:ext cx="9792000" cy="432000"/>
          </a:xfrm>
        </p:spPr>
        <p:txBody>
          <a:bodyPr/>
          <a:lstStyle/>
          <a:p>
            <a:r>
              <a:rPr lang="en-US" sz="2800" dirty="0" err="1"/>
              <a:t>Presentació</a:t>
            </a:r>
            <a:r>
              <a:rPr lang="en-US" sz="2800" dirty="0"/>
              <a:t>: </a:t>
            </a:r>
            <a:r>
              <a:rPr lang="en-US" sz="2800" dirty="0" err="1"/>
              <a:t>els</a:t>
            </a:r>
            <a:r>
              <a:rPr lang="en-US" sz="2800" dirty="0"/>
              <a:t> articles de la CDPD - 31</a:t>
            </a:r>
            <a:endParaRPr lang="x-none" sz="2800" dirty="0"/>
          </a:p>
        </p:txBody>
      </p:sp>
      <p:sp>
        <p:nvSpPr>
          <p:cNvPr id="10" name="Text Placeholder 5">
            <a:extLst>
              <a:ext uri="{FF2B5EF4-FFF2-40B4-BE49-F238E27FC236}">
                <a16:creationId xmlns:a16="http://schemas.microsoft.com/office/drawing/2014/main" id="{5BFB0E90-1712-9A49-827E-8781DC76142E}"/>
              </a:ext>
            </a:extLst>
          </p:cNvPr>
          <p:cNvSpPr>
            <a:spLocks noGrp="1"/>
          </p:cNvSpPr>
          <p:nvPr>
            <p:ph type="body" sz="quarter" idx="13"/>
          </p:nvPr>
        </p:nvSpPr>
        <p:spPr>
          <a:xfrm>
            <a:off x="507206" y="914400"/>
            <a:ext cx="11341893" cy="392214"/>
          </a:xfrm>
        </p:spPr>
        <p:txBody>
          <a:bodyPr/>
          <a:lstStyle/>
          <a:p>
            <a:r>
              <a:rPr lang="ca-ES" dirty="0"/>
              <a:t>Article 19. Dret a viure de forma independent i a ser inclòs en la comunitat</a:t>
            </a:r>
            <a:r>
              <a:rPr lang="ca-ES" b="0" dirty="0"/>
              <a:t> </a:t>
            </a:r>
            <a:r>
              <a:rPr lang="en-US" dirty="0"/>
              <a:t>(a)</a:t>
            </a:r>
          </a:p>
        </p:txBody>
      </p:sp>
    </p:spTree>
    <p:extLst>
      <p:ext uri="{BB962C8B-B14F-4D97-AF65-F5344CB8AC3E}">
        <p14:creationId xmlns:p14="http://schemas.microsoft.com/office/powerpoint/2010/main" val="93762385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290EA3-F2E0-4A0E-BED1-9DBF6AC494E5}"/>
              </a:ext>
            </a:extLst>
          </p:cNvPr>
          <p:cNvSpPr>
            <a:spLocks noGrp="1"/>
          </p:cNvSpPr>
          <p:nvPr>
            <p:ph idx="1"/>
          </p:nvPr>
        </p:nvSpPr>
        <p:spPr/>
        <p:txBody>
          <a:bodyPr/>
          <a:lstStyle/>
          <a:p>
            <a:pPr algn="just"/>
            <a:r>
              <a:rPr lang="ca-ES" dirty="0"/>
              <a:t>Això vol dir que les persones amb discapacitat han de poder:</a:t>
            </a:r>
            <a:endParaRPr lang="es-ES" dirty="0"/>
          </a:p>
          <a:p>
            <a:pPr lvl="3" algn="just"/>
            <a:r>
              <a:rPr lang="ca-ES" sz="2200" dirty="0"/>
              <a:t>Triar el seu lloc de residència</a:t>
            </a:r>
            <a:r>
              <a:rPr lang="es-ES" sz="2200" dirty="0"/>
              <a:t>.</a:t>
            </a:r>
          </a:p>
          <a:p>
            <a:pPr lvl="3" algn="just"/>
            <a:r>
              <a:rPr lang="ca-ES" sz="2200" dirty="0"/>
              <a:t>Decidir amb qui conviure</a:t>
            </a:r>
            <a:r>
              <a:rPr lang="es-ES" sz="2200" dirty="0"/>
              <a:t>.</a:t>
            </a:r>
          </a:p>
          <a:p>
            <a:pPr lvl="3" algn="just"/>
            <a:r>
              <a:rPr lang="ca-ES" sz="2200" dirty="0"/>
              <a:t>Tenir accés a un ampli ventall d’ajuts i serveis que les permetin viure en la comunitat que elles triïn</a:t>
            </a:r>
            <a:r>
              <a:rPr lang="es-ES" sz="2200" dirty="0"/>
              <a:t>.</a:t>
            </a:r>
          </a:p>
          <a:p>
            <a:pPr lvl="3" algn="just"/>
            <a:r>
              <a:rPr lang="ca-ES" sz="2200" dirty="0"/>
              <a:t>Tenir accés als mateixos serveis i les mateixes instal·lacions a la comunitat que la resta de la població</a:t>
            </a:r>
            <a:r>
              <a:rPr lang="es-ES" sz="2200" dirty="0"/>
              <a:t>.</a:t>
            </a:r>
          </a:p>
          <a:p>
            <a:pPr marL="0" indent="0" algn="just">
              <a:buNone/>
            </a:pPr>
            <a:r>
              <a:rPr lang="en-US" i="1" dirty="0"/>
              <a:t>Love, loss and laughter - Living with dementia</a:t>
            </a:r>
            <a:r>
              <a:rPr lang="en-US" dirty="0"/>
              <a:t>, Fire Films. </a:t>
            </a:r>
            <a:r>
              <a:rPr lang="en-US" dirty="0">
                <a:hlinkClick r:id="rId3"/>
              </a:rPr>
              <a:t>https://youtu.be/0-N4cOKRLtQ</a:t>
            </a:r>
            <a:r>
              <a:rPr lang="en-US" dirty="0"/>
              <a:t> </a:t>
            </a:r>
            <a:endParaRPr lang="x-none" dirty="0"/>
          </a:p>
        </p:txBody>
      </p:sp>
      <p:sp>
        <p:nvSpPr>
          <p:cNvPr id="7" name="Title 1">
            <a:extLst>
              <a:ext uri="{FF2B5EF4-FFF2-40B4-BE49-F238E27FC236}">
                <a16:creationId xmlns:a16="http://schemas.microsoft.com/office/drawing/2014/main" id="{C909AEE5-A707-4434-9198-E6C5FDDADEDE}"/>
              </a:ext>
            </a:extLst>
          </p:cNvPr>
          <p:cNvSpPr>
            <a:spLocks noGrp="1"/>
          </p:cNvSpPr>
          <p:nvPr>
            <p:ph type="title"/>
          </p:nvPr>
        </p:nvSpPr>
        <p:spPr>
          <a:xfrm>
            <a:off x="389639" y="506412"/>
            <a:ext cx="9792000" cy="432000"/>
          </a:xfrm>
        </p:spPr>
        <p:txBody>
          <a:bodyPr/>
          <a:lstStyle/>
          <a:p>
            <a:r>
              <a:rPr lang="en-US" sz="2800" dirty="0" err="1"/>
              <a:t>Presentació</a:t>
            </a:r>
            <a:r>
              <a:rPr lang="en-US" sz="2800" dirty="0"/>
              <a:t>: </a:t>
            </a:r>
            <a:r>
              <a:rPr lang="en-US" sz="2800" dirty="0" err="1"/>
              <a:t>els</a:t>
            </a:r>
            <a:r>
              <a:rPr lang="en-US" sz="2800" dirty="0"/>
              <a:t> articles de la CDPD - 32</a:t>
            </a:r>
            <a:endParaRPr lang="x-none" sz="2800" dirty="0"/>
          </a:p>
        </p:txBody>
      </p:sp>
      <p:sp>
        <p:nvSpPr>
          <p:cNvPr id="8" name="Text Placeholder 5">
            <a:extLst>
              <a:ext uri="{FF2B5EF4-FFF2-40B4-BE49-F238E27FC236}">
                <a16:creationId xmlns:a16="http://schemas.microsoft.com/office/drawing/2014/main" id="{5BFB0E90-1712-9A49-827E-8781DC76142E}"/>
              </a:ext>
            </a:extLst>
          </p:cNvPr>
          <p:cNvSpPr>
            <a:spLocks noGrp="1"/>
          </p:cNvSpPr>
          <p:nvPr>
            <p:ph type="body" sz="quarter" idx="13"/>
          </p:nvPr>
        </p:nvSpPr>
        <p:spPr>
          <a:xfrm>
            <a:off x="507206" y="914400"/>
            <a:ext cx="11341893" cy="392214"/>
          </a:xfrm>
        </p:spPr>
        <p:txBody>
          <a:bodyPr/>
          <a:lstStyle/>
          <a:p>
            <a:r>
              <a:rPr lang="ca-ES" dirty="0"/>
              <a:t>Article 19. Dret a viure de forma independent i a ser inclòs en la comunitat </a:t>
            </a:r>
            <a:r>
              <a:rPr lang="en-US" dirty="0"/>
              <a:t>(b)</a:t>
            </a:r>
          </a:p>
        </p:txBody>
      </p:sp>
    </p:spTree>
    <p:extLst>
      <p:ext uri="{BB962C8B-B14F-4D97-AF65-F5344CB8AC3E}">
        <p14:creationId xmlns:p14="http://schemas.microsoft.com/office/powerpoint/2010/main" val="3469206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3D89EC-B73D-47FF-AD40-781A1F30B4A5}"/>
              </a:ext>
            </a:extLst>
          </p:cNvPr>
          <p:cNvSpPr>
            <a:spLocks noGrp="1"/>
          </p:cNvSpPr>
          <p:nvPr>
            <p:ph idx="1"/>
          </p:nvPr>
        </p:nvSpPr>
        <p:spPr>
          <a:xfrm>
            <a:off x="507205" y="1649896"/>
            <a:ext cx="11061943" cy="4589892"/>
          </a:xfrm>
        </p:spPr>
        <p:txBody>
          <a:bodyPr/>
          <a:lstStyle/>
          <a:p>
            <a:pPr algn="just"/>
            <a:r>
              <a:rPr lang="es-ES" dirty="0"/>
              <a:t>Les persones </a:t>
            </a:r>
            <a:r>
              <a:rPr lang="es-ES" dirty="0" err="1"/>
              <a:t>amb</a:t>
            </a:r>
            <a:r>
              <a:rPr lang="es-ES" dirty="0"/>
              <a:t> </a:t>
            </a:r>
            <a:r>
              <a:rPr lang="es-ES" dirty="0" err="1"/>
              <a:t>discapacitat</a:t>
            </a:r>
            <a:r>
              <a:rPr lang="es-ES" dirty="0"/>
              <a:t> han de </a:t>
            </a:r>
            <a:r>
              <a:rPr lang="es-ES" dirty="0" err="1"/>
              <a:t>gaudir</a:t>
            </a:r>
            <a:r>
              <a:rPr lang="es-ES" dirty="0"/>
              <a:t> de la </a:t>
            </a:r>
            <a:r>
              <a:rPr lang="es-ES" dirty="0" err="1"/>
              <a:t>major</a:t>
            </a:r>
            <a:r>
              <a:rPr lang="es-ES" dirty="0"/>
              <a:t> </a:t>
            </a:r>
            <a:r>
              <a:rPr lang="es-ES" dirty="0" err="1"/>
              <a:t>mobilitat</a:t>
            </a:r>
            <a:r>
              <a:rPr lang="es-ES" dirty="0"/>
              <a:t> i </a:t>
            </a:r>
            <a:r>
              <a:rPr lang="es-ES" dirty="0" err="1"/>
              <a:t>independència</a:t>
            </a:r>
            <a:r>
              <a:rPr lang="es-ES" dirty="0"/>
              <a:t> </a:t>
            </a:r>
            <a:r>
              <a:rPr lang="es-ES" dirty="0" err="1"/>
              <a:t>possible</a:t>
            </a:r>
            <a:r>
              <a:rPr lang="es-ES" dirty="0"/>
              <a:t>:</a:t>
            </a:r>
          </a:p>
          <a:p>
            <a:pPr lvl="2" algn="just"/>
            <a:r>
              <a:rPr lang="es-ES" sz="2200" dirty="0" err="1"/>
              <a:t>És</a:t>
            </a:r>
            <a:r>
              <a:rPr lang="es-ES" sz="2200" dirty="0"/>
              <a:t> </a:t>
            </a:r>
            <a:r>
              <a:rPr lang="es-ES" sz="2200" dirty="0" err="1"/>
              <a:t>important</a:t>
            </a:r>
            <a:r>
              <a:rPr lang="es-ES" sz="2200" dirty="0"/>
              <a:t> </a:t>
            </a:r>
            <a:r>
              <a:rPr lang="es-ES" sz="2200" dirty="0" err="1"/>
              <a:t>perquè</a:t>
            </a:r>
            <a:r>
              <a:rPr lang="es-ES" sz="2200" dirty="0"/>
              <a:t> les persones </a:t>
            </a:r>
            <a:r>
              <a:rPr lang="es-ES" sz="2200" dirty="0" err="1"/>
              <a:t>amb</a:t>
            </a:r>
            <a:r>
              <a:rPr lang="es-ES" sz="2200" dirty="0"/>
              <a:t> </a:t>
            </a:r>
            <a:r>
              <a:rPr lang="es-ES" sz="2200" dirty="0" err="1"/>
              <a:t>discapacitat</a:t>
            </a:r>
            <a:r>
              <a:rPr lang="es-ES" sz="2200" dirty="0"/>
              <a:t> </a:t>
            </a:r>
            <a:r>
              <a:rPr lang="es-ES" sz="2200" dirty="0" err="1"/>
              <a:t>sovint</a:t>
            </a:r>
            <a:r>
              <a:rPr lang="es-ES" sz="2200" dirty="0"/>
              <a:t> </a:t>
            </a:r>
            <a:r>
              <a:rPr lang="es-ES" sz="2200" dirty="0" err="1"/>
              <a:t>són</a:t>
            </a:r>
            <a:r>
              <a:rPr lang="es-ES" sz="2200" dirty="0"/>
              <a:t> incapaces </a:t>
            </a:r>
            <a:r>
              <a:rPr lang="es-ES" sz="2200" dirty="0" err="1"/>
              <a:t>d’anar</a:t>
            </a:r>
            <a:r>
              <a:rPr lang="es-ES" sz="2200" dirty="0"/>
              <a:t> </a:t>
            </a:r>
            <a:r>
              <a:rPr lang="es-ES" sz="2200" dirty="0" err="1"/>
              <a:t>on</a:t>
            </a:r>
            <a:r>
              <a:rPr lang="es-ES" sz="2200" dirty="0"/>
              <a:t> </a:t>
            </a:r>
            <a:r>
              <a:rPr lang="es-ES" sz="2200" dirty="0" err="1"/>
              <a:t>volen</a:t>
            </a:r>
            <a:r>
              <a:rPr lang="es-ES" sz="2200" dirty="0"/>
              <a:t> </a:t>
            </a:r>
            <a:r>
              <a:rPr lang="ca-ES" sz="2200" dirty="0"/>
              <a:t>a causa de les barreres ambientals, físiques i d’altra índole que poden obstaculitzar el seu accés a la comunitat</a:t>
            </a:r>
            <a:r>
              <a:rPr lang="en-GB" sz="2200" dirty="0"/>
              <a:t>.</a:t>
            </a:r>
            <a:endParaRPr lang="x-none" sz="2200" dirty="0"/>
          </a:p>
          <a:p>
            <a:pPr lvl="0" algn="just" fontAlgn="base"/>
            <a:r>
              <a:rPr lang="ca-ES" dirty="0"/>
              <a:t>Les persones amb discapacitat han de tenir accés a ajudes a la mobilitat assequibles i de bona qualitat, a dispositius i tecnologies d’assistència per permetre-les viure vides plenes en la comunitat.  </a:t>
            </a:r>
            <a:endParaRPr lang="es-ES" dirty="0"/>
          </a:p>
          <a:p>
            <a:pPr algn="just"/>
            <a:endParaRPr lang="x-none" dirty="0"/>
          </a:p>
        </p:txBody>
      </p:sp>
      <p:sp>
        <p:nvSpPr>
          <p:cNvPr id="7" name="Title 1">
            <a:extLst>
              <a:ext uri="{FF2B5EF4-FFF2-40B4-BE49-F238E27FC236}">
                <a16:creationId xmlns:a16="http://schemas.microsoft.com/office/drawing/2014/main" id="{C909AEE5-A707-4434-9198-E6C5FDDADEDE}"/>
              </a:ext>
            </a:extLst>
          </p:cNvPr>
          <p:cNvSpPr>
            <a:spLocks noGrp="1"/>
          </p:cNvSpPr>
          <p:nvPr>
            <p:ph type="title"/>
          </p:nvPr>
        </p:nvSpPr>
        <p:spPr>
          <a:xfrm>
            <a:off x="389639" y="506412"/>
            <a:ext cx="9792000" cy="432000"/>
          </a:xfrm>
        </p:spPr>
        <p:txBody>
          <a:bodyPr/>
          <a:lstStyle/>
          <a:p>
            <a:r>
              <a:rPr lang="en-US" sz="2800" dirty="0" err="1"/>
              <a:t>Presentació</a:t>
            </a:r>
            <a:r>
              <a:rPr lang="en-US" sz="2800" dirty="0"/>
              <a:t>: </a:t>
            </a:r>
            <a:r>
              <a:rPr lang="en-US" sz="2800" dirty="0" err="1"/>
              <a:t>els</a:t>
            </a:r>
            <a:r>
              <a:rPr lang="en-US" sz="2800" dirty="0"/>
              <a:t> articles de la CDPD - 33</a:t>
            </a:r>
            <a:endParaRPr lang="x-none" sz="2800" dirty="0"/>
          </a:p>
        </p:txBody>
      </p:sp>
      <p:sp>
        <p:nvSpPr>
          <p:cNvPr id="8" name="Text Placeholder 5">
            <a:extLst>
              <a:ext uri="{FF2B5EF4-FFF2-40B4-BE49-F238E27FC236}">
                <a16:creationId xmlns:a16="http://schemas.microsoft.com/office/drawing/2014/main" id="{5BFB0E90-1712-9A49-827E-8781DC76142E}"/>
              </a:ext>
            </a:extLst>
          </p:cNvPr>
          <p:cNvSpPr>
            <a:spLocks noGrp="1"/>
          </p:cNvSpPr>
          <p:nvPr>
            <p:ph type="body" sz="quarter" idx="13"/>
          </p:nvPr>
        </p:nvSpPr>
        <p:spPr/>
        <p:txBody>
          <a:bodyPr/>
          <a:lstStyle/>
          <a:p>
            <a:r>
              <a:rPr lang="ca-ES" dirty="0"/>
              <a:t>Article 20. Mobilitat personal  </a:t>
            </a:r>
            <a:endParaRPr lang="es-ES" u="sng" dirty="0"/>
          </a:p>
        </p:txBody>
      </p:sp>
    </p:spTree>
    <p:extLst>
      <p:ext uri="{BB962C8B-B14F-4D97-AF65-F5344CB8AC3E}">
        <p14:creationId xmlns:p14="http://schemas.microsoft.com/office/powerpoint/2010/main" val="221227436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9D1C4C-C5D8-4C8C-856D-97B619C8800E}"/>
              </a:ext>
            </a:extLst>
          </p:cNvPr>
          <p:cNvSpPr>
            <a:spLocks noGrp="1"/>
          </p:cNvSpPr>
          <p:nvPr>
            <p:ph idx="1"/>
          </p:nvPr>
        </p:nvSpPr>
        <p:spPr>
          <a:xfrm>
            <a:off x="507205" y="1550504"/>
            <a:ext cx="11175995" cy="4689284"/>
          </a:xfrm>
        </p:spPr>
        <p:txBody>
          <a:bodyPr/>
          <a:lstStyle/>
          <a:p>
            <a:pPr algn="just"/>
            <a:r>
              <a:rPr lang="ca-ES" dirty="0"/>
              <a:t>Les persones amb discapacitat, en igualtat de condicions amb les altres, han de tenir dret a: </a:t>
            </a:r>
            <a:endParaRPr lang="es-ES" dirty="0"/>
          </a:p>
          <a:p>
            <a:pPr lvl="3" algn="just" fontAlgn="base"/>
            <a:r>
              <a:rPr lang="ca-ES" sz="2200" dirty="0"/>
              <a:t>Pensar i dir el que volen.</a:t>
            </a:r>
            <a:endParaRPr lang="es-ES" sz="2200" dirty="0"/>
          </a:p>
          <a:p>
            <a:pPr lvl="3" algn="just" fontAlgn="base"/>
            <a:r>
              <a:rPr lang="ca-ES" sz="2200" dirty="0"/>
              <a:t>Rebre i donar informació. </a:t>
            </a:r>
            <a:endParaRPr lang="x-none" sz="2200"/>
          </a:p>
          <a:p>
            <a:pPr lvl="0" algn="just"/>
            <a:r>
              <a:rPr lang="en-GB" dirty="0"/>
              <a:t>Pero </a:t>
            </a:r>
            <a:r>
              <a:rPr lang="en-GB" dirty="0" err="1"/>
              <a:t>sovint</a:t>
            </a:r>
            <a:r>
              <a:rPr lang="en-GB" dirty="0"/>
              <a:t>:</a:t>
            </a:r>
          </a:p>
          <a:p>
            <a:pPr lvl="3" algn="just"/>
            <a:r>
              <a:rPr lang="es-ES" sz="2200" dirty="0"/>
              <a:t>Les persones </a:t>
            </a:r>
            <a:r>
              <a:rPr lang="es-ES" sz="2200" dirty="0" err="1"/>
              <a:t>amb</a:t>
            </a:r>
            <a:r>
              <a:rPr lang="es-ES" sz="2200" dirty="0"/>
              <a:t> </a:t>
            </a:r>
            <a:r>
              <a:rPr lang="es-ES" sz="2200" dirty="0" err="1"/>
              <a:t>discapacitat</a:t>
            </a:r>
            <a:r>
              <a:rPr lang="es-ES" sz="2200" dirty="0"/>
              <a:t> psicosocial, </a:t>
            </a:r>
            <a:r>
              <a:rPr lang="es-ES" sz="2200" dirty="0" err="1"/>
              <a:t>intel·lectual</a:t>
            </a:r>
            <a:r>
              <a:rPr lang="es-ES" sz="2200" dirty="0"/>
              <a:t> o cognitiva no </a:t>
            </a:r>
            <a:r>
              <a:rPr lang="es-ES" sz="2200" dirty="0" err="1"/>
              <a:t>reben</a:t>
            </a:r>
            <a:r>
              <a:rPr lang="es-ES" sz="2200" dirty="0"/>
              <a:t> tota la </a:t>
            </a:r>
            <a:r>
              <a:rPr lang="es-ES" sz="2200" dirty="0" err="1"/>
              <a:t>informació</a:t>
            </a:r>
            <a:r>
              <a:rPr lang="es-ES" sz="2200" dirty="0"/>
              <a:t> sobre la </a:t>
            </a:r>
            <a:r>
              <a:rPr lang="es-ES" sz="2200" dirty="0" err="1"/>
              <a:t>seva</a:t>
            </a:r>
            <a:r>
              <a:rPr lang="es-ES" sz="2200" dirty="0"/>
              <a:t> </a:t>
            </a:r>
            <a:r>
              <a:rPr lang="es-ES" sz="2200" dirty="0" err="1"/>
              <a:t>salut</a:t>
            </a:r>
            <a:r>
              <a:rPr lang="es-ES" sz="2200" dirty="0"/>
              <a:t> o les cures de </a:t>
            </a:r>
            <a:r>
              <a:rPr lang="es-ES" sz="2200" dirty="0" err="1"/>
              <a:t>salut</a:t>
            </a:r>
            <a:r>
              <a:rPr lang="es-ES" sz="2200" dirty="0"/>
              <a:t> mental </a:t>
            </a:r>
            <a:r>
              <a:rPr lang="en-GB" sz="2200" dirty="0"/>
              <a:t>.</a:t>
            </a:r>
            <a:endParaRPr lang="x-none" sz="2200" dirty="0"/>
          </a:p>
          <a:p>
            <a:pPr lvl="3" algn="just"/>
            <a:r>
              <a:rPr lang="ca-ES" sz="2200" dirty="0"/>
              <a:t>Se’ls nega la informació sobre els mecanismes legals que existeixen per protegir els seus drets</a:t>
            </a:r>
            <a:r>
              <a:rPr lang="en-GB" sz="2200" dirty="0"/>
              <a:t>. </a:t>
            </a:r>
            <a:endParaRPr lang="x-none" sz="2200" dirty="0"/>
          </a:p>
          <a:p>
            <a:pPr lvl="3" algn="just"/>
            <a:r>
              <a:rPr lang="ca-ES" sz="2200" dirty="0"/>
              <a:t>Les opinions i perspectives de les persones amb discapacitat psicosocial, intel·lectual o cognitiva sovint es passen per alt o es desatenen</a:t>
            </a:r>
            <a:r>
              <a:rPr lang="en-GB" sz="2200" dirty="0"/>
              <a:t>. </a:t>
            </a:r>
            <a:endParaRPr lang="x-none" sz="2200" dirty="0"/>
          </a:p>
        </p:txBody>
      </p:sp>
      <p:sp>
        <p:nvSpPr>
          <p:cNvPr id="7" name="Title 1">
            <a:extLst>
              <a:ext uri="{FF2B5EF4-FFF2-40B4-BE49-F238E27FC236}">
                <a16:creationId xmlns:a16="http://schemas.microsoft.com/office/drawing/2014/main" id="{C909AEE5-A707-4434-9198-E6C5FDDADEDE}"/>
              </a:ext>
            </a:extLst>
          </p:cNvPr>
          <p:cNvSpPr>
            <a:spLocks noGrp="1"/>
          </p:cNvSpPr>
          <p:nvPr>
            <p:ph type="title"/>
          </p:nvPr>
        </p:nvSpPr>
        <p:spPr>
          <a:xfrm>
            <a:off x="389639" y="506412"/>
            <a:ext cx="9792000" cy="432000"/>
          </a:xfrm>
        </p:spPr>
        <p:txBody>
          <a:bodyPr/>
          <a:lstStyle/>
          <a:p>
            <a:r>
              <a:rPr lang="en-US" sz="2800" dirty="0" err="1"/>
              <a:t>Presentació</a:t>
            </a:r>
            <a:r>
              <a:rPr lang="en-US" sz="2800" dirty="0"/>
              <a:t>: </a:t>
            </a:r>
            <a:r>
              <a:rPr lang="en-US" sz="2800" dirty="0" err="1"/>
              <a:t>els</a:t>
            </a:r>
            <a:r>
              <a:rPr lang="en-US" sz="2800" dirty="0"/>
              <a:t> articles de la CDPD - 34</a:t>
            </a:r>
            <a:endParaRPr lang="x-none" sz="2800" dirty="0"/>
          </a:p>
        </p:txBody>
      </p:sp>
      <p:sp>
        <p:nvSpPr>
          <p:cNvPr id="8" name="Text Placeholder 5">
            <a:extLst>
              <a:ext uri="{FF2B5EF4-FFF2-40B4-BE49-F238E27FC236}">
                <a16:creationId xmlns:a16="http://schemas.microsoft.com/office/drawing/2014/main" id="{5BFB0E90-1712-9A49-827E-8781DC76142E}"/>
              </a:ext>
            </a:extLst>
          </p:cNvPr>
          <p:cNvSpPr>
            <a:spLocks noGrp="1"/>
          </p:cNvSpPr>
          <p:nvPr>
            <p:ph type="body" sz="quarter" idx="13"/>
          </p:nvPr>
        </p:nvSpPr>
        <p:spPr>
          <a:xfrm>
            <a:off x="507207" y="946614"/>
            <a:ext cx="11174400" cy="360000"/>
          </a:xfrm>
        </p:spPr>
        <p:txBody>
          <a:bodyPr/>
          <a:lstStyle/>
          <a:p>
            <a:r>
              <a:rPr lang="ca-ES" dirty="0"/>
              <a:t>Article 21. Llibertat d'expressió i d'opinió i accés a la informació</a:t>
            </a:r>
            <a:r>
              <a:rPr lang="ca-ES" b="0" dirty="0"/>
              <a:t> </a:t>
            </a:r>
            <a:r>
              <a:rPr lang="en-US" dirty="0"/>
              <a:t>(a)</a:t>
            </a:r>
          </a:p>
        </p:txBody>
      </p:sp>
    </p:spTree>
    <p:extLst>
      <p:ext uri="{BB962C8B-B14F-4D97-AF65-F5344CB8AC3E}">
        <p14:creationId xmlns:p14="http://schemas.microsoft.com/office/powerpoint/2010/main" val="1640830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B8B7F2-F6C5-C545-AAE4-916D4AB1ECA1}"/>
              </a:ext>
            </a:extLst>
          </p:cNvPr>
          <p:cNvSpPr>
            <a:spLocks noGrp="1"/>
          </p:cNvSpPr>
          <p:nvPr>
            <p:ph type="sldNum" sz="quarter" idx="4294967295"/>
          </p:nvPr>
        </p:nvSpPr>
        <p:spPr>
          <a:xfrm>
            <a:off x="10034587" y="6623100"/>
            <a:ext cx="1648619" cy="216000"/>
          </a:xfrm>
        </p:spPr>
        <p:txBody>
          <a:bodyPr/>
          <a:lstStyle/>
          <a:p>
            <a:fld id="{04260D4A-DEC1-45DD-8AB2-A3349BAAA59E}" type="slidenum">
              <a:rPr lang="en-US" smtClean="0"/>
              <a:pPr/>
              <a:t>9</a:t>
            </a:fld>
            <a:endParaRPr lang="en-US"/>
          </a:p>
        </p:txBody>
      </p:sp>
      <p:sp>
        <p:nvSpPr>
          <p:cNvPr id="4" name="Content Placeholder 3">
            <a:extLst>
              <a:ext uri="{FF2B5EF4-FFF2-40B4-BE49-F238E27FC236}">
                <a16:creationId xmlns:a16="http://schemas.microsoft.com/office/drawing/2014/main" id="{1695157C-818F-A540-88FC-F0ECD0E4F93D}"/>
              </a:ext>
            </a:extLst>
          </p:cNvPr>
          <p:cNvSpPr>
            <a:spLocks noGrp="1"/>
          </p:cNvSpPr>
          <p:nvPr>
            <p:ph sz="quarter" idx="14"/>
          </p:nvPr>
        </p:nvSpPr>
        <p:spPr/>
        <p:txBody>
          <a:bodyPr/>
          <a:lstStyle/>
          <a:p>
            <a:pPr marL="0" indent="0" algn="ctr">
              <a:buNone/>
            </a:pPr>
            <a:endParaRPr lang="en-US" sz="2500" b="1" i="1" dirty="0"/>
          </a:p>
          <a:p>
            <a:pPr marL="0" indent="0" algn="ctr">
              <a:buNone/>
            </a:pPr>
            <a:endParaRPr lang="en-US" sz="2500" b="1" i="1" dirty="0"/>
          </a:p>
          <a:p>
            <a:pPr marL="0" indent="0" algn="ctr">
              <a:buNone/>
            </a:pPr>
            <a:r>
              <a:rPr lang="es-ES" sz="2500" b="1" i="1" dirty="0" err="1"/>
              <a:t>Considereu</a:t>
            </a:r>
            <a:r>
              <a:rPr lang="es-ES" sz="2500" b="1" i="1" dirty="0"/>
              <a:t> que les persones </a:t>
            </a:r>
            <a:r>
              <a:rPr lang="es-ES" sz="2500" b="1" i="1" dirty="0" err="1"/>
              <a:t>amb</a:t>
            </a:r>
            <a:r>
              <a:rPr lang="es-ES" sz="2500" b="1" i="1" dirty="0"/>
              <a:t> </a:t>
            </a:r>
            <a:r>
              <a:rPr lang="es-ES" sz="2500" b="1" i="1" dirty="0" err="1"/>
              <a:t>discapacitat</a:t>
            </a:r>
            <a:r>
              <a:rPr lang="es-ES" sz="2500" b="1" i="1" dirty="0"/>
              <a:t> psicosocial, </a:t>
            </a:r>
            <a:r>
              <a:rPr lang="es-ES" sz="2500" b="1" i="1" dirty="0" err="1"/>
              <a:t>intel·lectual</a:t>
            </a:r>
            <a:r>
              <a:rPr lang="es-ES" sz="2500" b="1" i="1" dirty="0"/>
              <a:t> o cognitiva poden </a:t>
            </a:r>
            <a:r>
              <a:rPr lang="es-ES" sz="2500" b="1" i="1" dirty="0" err="1"/>
              <a:t>gaudir</a:t>
            </a:r>
            <a:r>
              <a:rPr lang="es-ES" sz="2500" b="1" i="1" dirty="0"/>
              <a:t> </a:t>
            </a:r>
            <a:r>
              <a:rPr lang="es-ES" sz="2500" b="1" i="1" dirty="0" err="1"/>
              <a:t>dels</a:t>
            </a:r>
            <a:r>
              <a:rPr lang="es-ES" sz="2500" b="1" i="1" dirty="0"/>
              <a:t> </a:t>
            </a:r>
            <a:r>
              <a:rPr lang="es-ES" sz="2500" b="1" i="1" dirty="0" err="1"/>
              <a:t>drets</a:t>
            </a:r>
            <a:r>
              <a:rPr lang="es-ES" sz="2500" b="1" i="1" dirty="0"/>
              <a:t> de la DUDH? </a:t>
            </a:r>
            <a:endParaRPr lang="en-US" dirty="0"/>
          </a:p>
        </p:txBody>
      </p:sp>
      <p:sp>
        <p:nvSpPr>
          <p:cNvPr id="5" name="Title 4">
            <a:extLst>
              <a:ext uri="{FF2B5EF4-FFF2-40B4-BE49-F238E27FC236}">
                <a16:creationId xmlns:a16="http://schemas.microsoft.com/office/drawing/2014/main" id="{26F4B7CA-F878-5E46-A7C6-95507F844DA4}"/>
              </a:ext>
            </a:extLst>
          </p:cNvPr>
          <p:cNvSpPr>
            <a:spLocks noGrp="1"/>
          </p:cNvSpPr>
          <p:nvPr>
            <p:ph type="title"/>
          </p:nvPr>
        </p:nvSpPr>
        <p:spPr>
          <a:xfrm>
            <a:off x="392906" y="506412"/>
            <a:ext cx="11113294" cy="427038"/>
          </a:xfrm>
        </p:spPr>
        <p:txBody>
          <a:bodyPr>
            <a:noAutofit/>
          </a:bodyPr>
          <a:lstStyle/>
          <a:p>
            <a:r>
              <a:rPr lang="es-ES" sz="2800" dirty="0" err="1"/>
              <a:t>Exercici</a:t>
            </a:r>
            <a:r>
              <a:rPr lang="es-ES" sz="2800" dirty="0"/>
              <a:t> 1.1: </a:t>
            </a:r>
            <a:r>
              <a:rPr lang="es-ES" sz="2800" dirty="0" err="1"/>
              <a:t>Els</a:t>
            </a:r>
            <a:r>
              <a:rPr lang="es-ES" sz="2800" dirty="0"/>
              <a:t> </a:t>
            </a:r>
            <a:r>
              <a:rPr lang="es-ES" sz="2800" dirty="0" err="1"/>
              <a:t>drets</a:t>
            </a:r>
            <a:r>
              <a:rPr lang="es-ES" sz="2800" dirty="0"/>
              <a:t> de les persones </a:t>
            </a:r>
            <a:r>
              <a:rPr lang="es-ES" sz="2800" dirty="0" err="1"/>
              <a:t>amb</a:t>
            </a:r>
            <a:r>
              <a:rPr lang="es-ES" sz="2800" dirty="0"/>
              <a:t> </a:t>
            </a:r>
            <a:r>
              <a:rPr lang="es-ES" sz="2800" dirty="0" err="1"/>
              <a:t>discapacitat</a:t>
            </a:r>
            <a:r>
              <a:rPr lang="es-ES" sz="2800" dirty="0"/>
              <a:t> psicosocial, </a:t>
            </a:r>
            <a:r>
              <a:rPr lang="es-ES" sz="2800" dirty="0" err="1"/>
              <a:t>intel·lectual</a:t>
            </a:r>
            <a:r>
              <a:rPr lang="es-ES" sz="2800" dirty="0"/>
              <a:t> o cognitiva - 1</a:t>
            </a:r>
            <a:endParaRPr lang="en-US" sz="2800" dirty="0"/>
          </a:p>
        </p:txBody>
      </p:sp>
    </p:spTree>
    <p:extLst>
      <p:ext uri="{BB962C8B-B14F-4D97-AF65-F5344CB8AC3E}">
        <p14:creationId xmlns:p14="http://schemas.microsoft.com/office/powerpoint/2010/main" val="72894097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C707F9-B518-4DFC-AC4E-84621D92E034}"/>
              </a:ext>
            </a:extLst>
          </p:cNvPr>
          <p:cNvSpPr>
            <a:spLocks noGrp="1"/>
          </p:cNvSpPr>
          <p:nvPr>
            <p:ph idx="1"/>
          </p:nvPr>
        </p:nvSpPr>
        <p:spPr/>
        <p:txBody>
          <a:bodyPr/>
          <a:lstStyle/>
          <a:p>
            <a:pPr algn="just"/>
            <a:r>
              <a:rPr lang="es-ES" dirty="0"/>
              <a:t>Hi ha una </a:t>
            </a:r>
            <a:r>
              <a:rPr lang="es-ES" dirty="0" err="1"/>
              <a:t>responsabilitat</a:t>
            </a:r>
            <a:r>
              <a:rPr lang="es-ES" dirty="0"/>
              <a:t> especial de proporcionar </a:t>
            </a:r>
            <a:r>
              <a:rPr lang="es-ES" dirty="0" err="1"/>
              <a:t>informació</a:t>
            </a:r>
            <a:r>
              <a:rPr lang="es-ES" dirty="0"/>
              <a:t> a les persones </a:t>
            </a:r>
            <a:r>
              <a:rPr lang="es-ES" dirty="0" err="1"/>
              <a:t>amb</a:t>
            </a:r>
            <a:r>
              <a:rPr lang="es-ES" dirty="0"/>
              <a:t> </a:t>
            </a:r>
            <a:r>
              <a:rPr lang="es-ES" dirty="0" err="1"/>
              <a:t>discapacitat</a:t>
            </a:r>
            <a:r>
              <a:rPr lang="es-ES" dirty="0"/>
              <a:t> </a:t>
            </a:r>
            <a:r>
              <a:rPr lang="es-ES" dirty="0" err="1"/>
              <a:t>d’una</a:t>
            </a:r>
            <a:r>
              <a:rPr lang="es-ES" dirty="0"/>
              <a:t> manera que </a:t>
            </a:r>
            <a:r>
              <a:rPr lang="es-ES" dirty="0" err="1"/>
              <a:t>els</a:t>
            </a:r>
            <a:r>
              <a:rPr lang="es-ES" dirty="0"/>
              <a:t> </a:t>
            </a:r>
            <a:r>
              <a:rPr lang="es-ES" dirty="0" err="1"/>
              <a:t>resulti</a:t>
            </a:r>
            <a:r>
              <a:rPr lang="es-ES" dirty="0"/>
              <a:t> </a:t>
            </a:r>
            <a:r>
              <a:rPr lang="es-ES" dirty="0" err="1"/>
              <a:t>accessible</a:t>
            </a:r>
            <a:r>
              <a:rPr lang="es-ES" dirty="0"/>
              <a:t> i </a:t>
            </a:r>
            <a:r>
              <a:rPr lang="es-ES" dirty="0" err="1"/>
              <a:t>intel·ligible</a:t>
            </a:r>
            <a:r>
              <a:rPr lang="en-GB" dirty="0"/>
              <a:t>.  </a:t>
            </a:r>
            <a:endParaRPr lang="x-none" dirty="0"/>
          </a:p>
          <a:p>
            <a:pPr algn="just"/>
            <a:r>
              <a:rPr lang="ca-ES" dirty="0"/>
              <a:t>Qualsevol informació per al públic general, l’aportin els estats o entitats privades, hauria de fer-se accessible també a les persones amb discapacitat</a:t>
            </a:r>
            <a:r>
              <a:rPr lang="es-ES" dirty="0"/>
              <a:t>.</a:t>
            </a:r>
            <a:endParaRPr lang="x-none" dirty="0"/>
          </a:p>
        </p:txBody>
      </p:sp>
      <p:sp>
        <p:nvSpPr>
          <p:cNvPr id="7" name="Title 1">
            <a:extLst>
              <a:ext uri="{FF2B5EF4-FFF2-40B4-BE49-F238E27FC236}">
                <a16:creationId xmlns:a16="http://schemas.microsoft.com/office/drawing/2014/main" id="{C909AEE5-A707-4434-9198-E6C5FDDADEDE}"/>
              </a:ext>
            </a:extLst>
          </p:cNvPr>
          <p:cNvSpPr>
            <a:spLocks noGrp="1"/>
          </p:cNvSpPr>
          <p:nvPr>
            <p:ph type="title"/>
          </p:nvPr>
        </p:nvSpPr>
        <p:spPr>
          <a:xfrm>
            <a:off x="389639" y="506412"/>
            <a:ext cx="9792000" cy="432000"/>
          </a:xfrm>
        </p:spPr>
        <p:txBody>
          <a:bodyPr/>
          <a:lstStyle/>
          <a:p>
            <a:r>
              <a:rPr lang="en-US" sz="2800" dirty="0" err="1"/>
              <a:t>Presentació</a:t>
            </a:r>
            <a:r>
              <a:rPr lang="en-US" sz="2800" dirty="0"/>
              <a:t>: </a:t>
            </a:r>
            <a:r>
              <a:rPr lang="en-US" sz="2800" dirty="0" err="1"/>
              <a:t>els</a:t>
            </a:r>
            <a:r>
              <a:rPr lang="en-US" sz="2800" dirty="0"/>
              <a:t> articles de la CDPD - 35</a:t>
            </a:r>
            <a:endParaRPr lang="x-none" sz="2800" dirty="0"/>
          </a:p>
        </p:txBody>
      </p:sp>
      <p:sp>
        <p:nvSpPr>
          <p:cNvPr id="8" name="Text Placeholder 5">
            <a:extLst>
              <a:ext uri="{FF2B5EF4-FFF2-40B4-BE49-F238E27FC236}">
                <a16:creationId xmlns:a16="http://schemas.microsoft.com/office/drawing/2014/main" id="{5BFB0E90-1712-9A49-827E-8781DC76142E}"/>
              </a:ext>
            </a:extLst>
          </p:cNvPr>
          <p:cNvSpPr>
            <a:spLocks noGrp="1"/>
          </p:cNvSpPr>
          <p:nvPr>
            <p:ph type="body" sz="quarter" idx="13"/>
          </p:nvPr>
        </p:nvSpPr>
        <p:spPr>
          <a:xfrm>
            <a:off x="507207" y="946614"/>
            <a:ext cx="11174400" cy="360000"/>
          </a:xfrm>
        </p:spPr>
        <p:txBody>
          <a:bodyPr/>
          <a:lstStyle/>
          <a:p>
            <a:r>
              <a:rPr lang="ca-ES" dirty="0"/>
              <a:t>Article 21. Llibertat d'expressió i d'opinió i accés a la informació </a:t>
            </a:r>
            <a:r>
              <a:rPr lang="en-US" dirty="0"/>
              <a:t>(b)</a:t>
            </a:r>
          </a:p>
        </p:txBody>
      </p:sp>
    </p:spTree>
    <p:extLst>
      <p:ext uri="{BB962C8B-B14F-4D97-AF65-F5344CB8AC3E}">
        <p14:creationId xmlns:p14="http://schemas.microsoft.com/office/powerpoint/2010/main" val="352089729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B85015-4208-4D2E-8AB0-A5A24078807B}"/>
              </a:ext>
            </a:extLst>
          </p:cNvPr>
          <p:cNvSpPr>
            <a:spLocks noGrp="1"/>
          </p:cNvSpPr>
          <p:nvPr>
            <p:ph idx="1"/>
          </p:nvPr>
        </p:nvSpPr>
        <p:spPr>
          <a:xfrm>
            <a:off x="507205" y="1391479"/>
            <a:ext cx="11175995" cy="4591878"/>
          </a:xfrm>
        </p:spPr>
        <p:txBody>
          <a:bodyPr/>
          <a:lstStyle/>
          <a:p>
            <a:pPr lvl="0" algn="just" fontAlgn="base"/>
            <a:r>
              <a:rPr lang="ca-ES" sz="2100" dirty="0"/>
              <a:t>Cap persona ha d’interferir en la seva vida privada, família, llar o correspondència de les persones amb discapacitat; </a:t>
            </a:r>
            <a:endParaRPr lang="es-ES" sz="2100" dirty="0"/>
          </a:p>
          <a:p>
            <a:pPr lvl="0" algn="just" fontAlgn="base"/>
            <a:r>
              <a:rPr lang="ca-ES" sz="2100" dirty="0"/>
              <a:t>Cap persona ha d’atemptar contra el seu honor i reputació. </a:t>
            </a:r>
            <a:endParaRPr lang="es-ES" sz="2100" dirty="0"/>
          </a:p>
          <a:p>
            <a:pPr algn="just"/>
            <a:r>
              <a:rPr lang="ca-ES" sz="2100" dirty="0"/>
              <a:t>La informació confidencial sobre persones amb discapacitat ha de ser privada</a:t>
            </a:r>
            <a:r>
              <a:rPr lang="en-GB" sz="2100" dirty="0"/>
              <a:t>.</a:t>
            </a:r>
            <a:endParaRPr lang="x-none" sz="2100" dirty="0"/>
          </a:p>
          <a:p>
            <a:pPr algn="just"/>
            <a:r>
              <a:rPr lang="ca-ES" sz="2100" dirty="0"/>
              <a:t>Les bones pràctiques en relació amb la privadesa permeten a les persones retenir el control de la seva informació</a:t>
            </a:r>
            <a:r>
              <a:rPr lang="en-GB" sz="2100" dirty="0"/>
              <a:t>.</a:t>
            </a:r>
            <a:endParaRPr lang="en-US" sz="2100" dirty="0"/>
          </a:p>
          <a:p>
            <a:pPr lvl="0" algn="just"/>
            <a:r>
              <a:rPr lang="ca-ES" sz="2100" dirty="0"/>
              <a:t>El dret a la privadesa és molt ampli. Per exemple</a:t>
            </a:r>
            <a:r>
              <a:rPr lang="es-ES" sz="2100" dirty="0"/>
              <a:t>, </a:t>
            </a:r>
          </a:p>
          <a:p>
            <a:pPr lvl="3" algn="just"/>
            <a:r>
              <a:rPr lang="ca-ES" sz="2100" dirty="0"/>
              <a:t>quan els professionals de la salut mental o altres àmbits entren sense invitació prèvia als domicilis o les habitacions de les persones, estan violant el dret d’aquestes persones a la privadesa. </a:t>
            </a:r>
          </a:p>
          <a:p>
            <a:pPr lvl="3" algn="just"/>
            <a:r>
              <a:rPr lang="ca-ES" sz="2100" dirty="0"/>
              <a:t>quan les institucions d’atenció social o salut mental obren i/o confisquen la correspondència de les persones, també estan violant el seu dret a la privadesa</a:t>
            </a:r>
            <a:r>
              <a:rPr lang="en-GB" sz="2100" dirty="0"/>
              <a:t>. </a:t>
            </a:r>
            <a:endParaRPr lang="x-none" sz="2100" dirty="0"/>
          </a:p>
          <a:p>
            <a:pPr lvl="1" algn="just"/>
            <a:endParaRPr lang="en-GB" sz="2100" dirty="0"/>
          </a:p>
          <a:p>
            <a:pPr algn="just"/>
            <a:endParaRPr lang="x-none" sz="2100" dirty="0"/>
          </a:p>
        </p:txBody>
      </p:sp>
      <p:sp>
        <p:nvSpPr>
          <p:cNvPr id="7" name="Title 1">
            <a:extLst>
              <a:ext uri="{FF2B5EF4-FFF2-40B4-BE49-F238E27FC236}">
                <a16:creationId xmlns:a16="http://schemas.microsoft.com/office/drawing/2014/main" id="{C909AEE5-A707-4434-9198-E6C5FDDADEDE}"/>
              </a:ext>
            </a:extLst>
          </p:cNvPr>
          <p:cNvSpPr>
            <a:spLocks noGrp="1"/>
          </p:cNvSpPr>
          <p:nvPr>
            <p:ph type="title"/>
          </p:nvPr>
        </p:nvSpPr>
        <p:spPr>
          <a:xfrm>
            <a:off x="389639" y="506412"/>
            <a:ext cx="9792000" cy="432000"/>
          </a:xfrm>
        </p:spPr>
        <p:txBody>
          <a:bodyPr/>
          <a:lstStyle/>
          <a:p>
            <a:r>
              <a:rPr lang="en-US" sz="2800" dirty="0" err="1"/>
              <a:t>Presentació</a:t>
            </a:r>
            <a:r>
              <a:rPr lang="en-US" sz="2800" dirty="0"/>
              <a:t>: </a:t>
            </a:r>
            <a:r>
              <a:rPr lang="en-US" sz="2800" dirty="0" err="1"/>
              <a:t>els</a:t>
            </a:r>
            <a:r>
              <a:rPr lang="en-US" sz="2800" dirty="0"/>
              <a:t> articles de la CDPD - 36</a:t>
            </a:r>
            <a:endParaRPr lang="x-none" sz="2800" dirty="0"/>
          </a:p>
        </p:txBody>
      </p:sp>
      <p:sp>
        <p:nvSpPr>
          <p:cNvPr id="8" name="Text Placeholder 5">
            <a:extLst>
              <a:ext uri="{FF2B5EF4-FFF2-40B4-BE49-F238E27FC236}">
                <a16:creationId xmlns:a16="http://schemas.microsoft.com/office/drawing/2014/main" id="{5BFB0E90-1712-9A49-827E-8781DC76142E}"/>
              </a:ext>
            </a:extLst>
          </p:cNvPr>
          <p:cNvSpPr>
            <a:spLocks noGrp="1"/>
          </p:cNvSpPr>
          <p:nvPr>
            <p:ph type="body" sz="quarter" idx="13"/>
          </p:nvPr>
        </p:nvSpPr>
        <p:spPr>
          <a:xfrm>
            <a:off x="507207" y="946614"/>
            <a:ext cx="11174400" cy="360000"/>
          </a:xfrm>
        </p:spPr>
        <p:txBody>
          <a:bodyPr/>
          <a:lstStyle/>
          <a:p>
            <a:r>
              <a:rPr lang="ca-ES" dirty="0"/>
              <a:t>Article 22. Respecte a la privacitat  </a:t>
            </a:r>
            <a:endParaRPr lang="es-ES" u="sng" dirty="0"/>
          </a:p>
        </p:txBody>
      </p:sp>
    </p:spTree>
    <p:extLst>
      <p:ext uri="{BB962C8B-B14F-4D97-AF65-F5344CB8AC3E}">
        <p14:creationId xmlns:p14="http://schemas.microsoft.com/office/powerpoint/2010/main" val="97299635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AD1183-8FE3-44E0-94C2-623329D93C34}"/>
              </a:ext>
            </a:extLst>
          </p:cNvPr>
          <p:cNvSpPr>
            <a:spLocks noGrp="1"/>
          </p:cNvSpPr>
          <p:nvPr>
            <p:ph idx="1"/>
          </p:nvPr>
        </p:nvSpPr>
        <p:spPr>
          <a:xfrm>
            <a:off x="507205" y="1649896"/>
            <a:ext cx="11175995" cy="4589892"/>
          </a:xfrm>
        </p:spPr>
        <p:txBody>
          <a:bodyPr/>
          <a:lstStyle/>
          <a:p>
            <a:pPr lvl="0" algn="just"/>
            <a:r>
              <a:rPr lang="ca-ES" dirty="0"/>
              <a:t>El respecte de la llar i de la família també acostuma a negar-se a les persones amb discapacitat</a:t>
            </a:r>
            <a:r>
              <a:rPr lang="en-GB" dirty="0"/>
              <a:t>. </a:t>
            </a:r>
            <a:endParaRPr lang="x-none" dirty="0"/>
          </a:p>
          <a:p>
            <a:pPr algn="just"/>
            <a:r>
              <a:rPr lang="ca-ES" dirty="0"/>
              <a:t>Els països haurien de garantir que les persones amb discapacitat tinguin els drets següents: </a:t>
            </a:r>
            <a:endParaRPr lang="es-ES" dirty="0"/>
          </a:p>
          <a:p>
            <a:pPr lvl="2" algn="just"/>
            <a:r>
              <a:rPr lang="es-ES" sz="2200" dirty="0" err="1"/>
              <a:t>Dret</a:t>
            </a:r>
            <a:r>
              <a:rPr lang="es-ES" sz="2200" dirty="0"/>
              <a:t> a casar-se i formar una </a:t>
            </a:r>
            <a:r>
              <a:rPr lang="es-ES" sz="2200" dirty="0" err="1"/>
              <a:t>família</a:t>
            </a:r>
            <a:r>
              <a:rPr lang="es-ES" sz="2200" dirty="0"/>
              <a:t>. </a:t>
            </a:r>
          </a:p>
          <a:p>
            <a:pPr lvl="2" algn="just"/>
            <a:r>
              <a:rPr lang="es-ES" sz="2200" dirty="0" err="1"/>
              <a:t>Dret</a:t>
            </a:r>
            <a:r>
              <a:rPr lang="es-ES" sz="2200" dirty="0"/>
              <a:t> a decidir </a:t>
            </a:r>
            <a:r>
              <a:rPr lang="es-ES" sz="2200" dirty="0" err="1"/>
              <a:t>lliurement</a:t>
            </a:r>
            <a:r>
              <a:rPr lang="es-ES" sz="2200" dirty="0"/>
              <a:t> si </a:t>
            </a:r>
            <a:r>
              <a:rPr lang="es-ES" sz="2200" dirty="0" err="1"/>
              <a:t>volen</a:t>
            </a:r>
            <a:r>
              <a:rPr lang="es-ES" sz="2200" dirty="0"/>
              <a:t> </a:t>
            </a:r>
            <a:r>
              <a:rPr lang="es-ES" sz="2200" dirty="0" err="1"/>
              <a:t>tenir</a:t>
            </a:r>
            <a:r>
              <a:rPr lang="es-ES" sz="2200" dirty="0"/>
              <a:t> </a:t>
            </a:r>
            <a:r>
              <a:rPr lang="es-ES" sz="2200" dirty="0" err="1"/>
              <a:t>fills</a:t>
            </a:r>
            <a:r>
              <a:rPr lang="es-ES" sz="2200" dirty="0"/>
              <a:t> o no (</a:t>
            </a:r>
            <a:r>
              <a:rPr lang="es-ES" sz="2200" dirty="0" err="1"/>
              <a:t>incloent</a:t>
            </a:r>
            <a:r>
              <a:rPr lang="es-ES" sz="2200" dirty="0"/>
              <a:t>-hi </a:t>
            </a:r>
            <a:r>
              <a:rPr lang="es-ES" sz="2200" dirty="0" err="1"/>
              <a:t>quan</a:t>
            </a:r>
            <a:r>
              <a:rPr lang="es-ES" sz="2200" dirty="0"/>
              <a:t> i </a:t>
            </a:r>
            <a:r>
              <a:rPr lang="es-ES" sz="2200" dirty="0" err="1"/>
              <a:t>quants</a:t>
            </a:r>
            <a:r>
              <a:rPr lang="es-ES" sz="2200" dirty="0"/>
              <a:t>). </a:t>
            </a:r>
          </a:p>
          <a:p>
            <a:pPr lvl="2" algn="just"/>
            <a:r>
              <a:rPr lang="es-ES" sz="2200" dirty="0" err="1"/>
              <a:t>Dret</a:t>
            </a:r>
            <a:r>
              <a:rPr lang="es-ES" sz="2200" dirty="0"/>
              <a:t> a no ser </a:t>
            </a:r>
            <a:r>
              <a:rPr lang="es-ES" sz="2200" dirty="0" err="1"/>
              <a:t>esterilitzades</a:t>
            </a:r>
            <a:r>
              <a:rPr lang="es-ES" sz="2200" dirty="0"/>
              <a:t> ni a que </a:t>
            </a:r>
            <a:r>
              <a:rPr lang="es-ES" sz="2200" dirty="0" err="1"/>
              <a:t>els</a:t>
            </a:r>
            <a:r>
              <a:rPr lang="es-ES" sz="2200" dirty="0"/>
              <a:t> </a:t>
            </a:r>
            <a:r>
              <a:rPr lang="es-ES" sz="2200" dirty="0" err="1"/>
              <a:t>impedeixin</a:t>
            </a:r>
            <a:r>
              <a:rPr lang="es-ES" sz="2200" dirty="0"/>
              <a:t> </a:t>
            </a:r>
            <a:r>
              <a:rPr lang="es-ES" sz="2200" dirty="0" err="1"/>
              <a:t>tenir</a:t>
            </a:r>
            <a:r>
              <a:rPr lang="es-ES" sz="2200" dirty="0"/>
              <a:t> </a:t>
            </a:r>
            <a:r>
              <a:rPr lang="es-ES" sz="2200" dirty="0" err="1"/>
              <a:t>fills</a:t>
            </a:r>
            <a:r>
              <a:rPr lang="es-ES" sz="2200" dirty="0"/>
              <a:t> per </a:t>
            </a:r>
            <a:r>
              <a:rPr lang="es-ES" sz="2200" dirty="0" err="1"/>
              <a:t>cap</a:t>
            </a:r>
            <a:r>
              <a:rPr lang="es-ES" sz="2200" dirty="0"/>
              <a:t> </a:t>
            </a:r>
            <a:r>
              <a:rPr lang="es-ES" sz="2200" dirty="0" err="1"/>
              <a:t>altre</a:t>
            </a:r>
            <a:r>
              <a:rPr lang="es-ES" sz="2200" dirty="0"/>
              <a:t> </a:t>
            </a:r>
            <a:r>
              <a:rPr lang="es-ES" sz="2200" dirty="0" err="1"/>
              <a:t>mètode</a:t>
            </a:r>
            <a:r>
              <a:rPr lang="es-ES" sz="2200" dirty="0"/>
              <a:t>. </a:t>
            </a:r>
          </a:p>
          <a:p>
            <a:pPr lvl="2" algn="just"/>
            <a:r>
              <a:rPr lang="pt-BR" sz="2200" dirty="0" err="1"/>
              <a:t>Dret</a:t>
            </a:r>
            <a:r>
              <a:rPr lang="pt-BR" sz="2200" dirty="0"/>
              <a:t> a que no </a:t>
            </a:r>
            <a:r>
              <a:rPr lang="pt-BR" sz="2200" dirty="0" err="1"/>
              <a:t>les</a:t>
            </a:r>
            <a:r>
              <a:rPr lang="pt-BR" sz="2200" dirty="0"/>
              <a:t> </a:t>
            </a:r>
            <a:r>
              <a:rPr lang="pt-BR" sz="2200" dirty="0" err="1"/>
              <a:t>impedeixin</a:t>
            </a:r>
            <a:r>
              <a:rPr lang="pt-BR" sz="2200" dirty="0"/>
              <a:t> </a:t>
            </a:r>
            <a:r>
              <a:rPr lang="pt-BR" sz="2200" dirty="0" err="1"/>
              <a:t>exercir</a:t>
            </a:r>
            <a:r>
              <a:rPr lang="pt-BR" sz="2200" dirty="0"/>
              <a:t> </a:t>
            </a:r>
            <a:r>
              <a:rPr lang="pt-BR" sz="2200" dirty="0" err="1"/>
              <a:t>els</a:t>
            </a:r>
            <a:r>
              <a:rPr lang="pt-BR" sz="2200" dirty="0"/>
              <a:t> seus </a:t>
            </a:r>
            <a:r>
              <a:rPr lang="pt-BR" sz="2200" dirty="0" err="1"/>
              <a:t>drets</a:t>
            </a:r>
            <a:r>
              <a:rPr lang="pt-BR" sz="2200" dirty="0"/>
              <a:t> i </a:t>
            </a:r>
            <a:r>
              <a:rPr lang="pt-BR" sz="2200" dirty="0" err="1"/>
              <a:t>deures</a:t>
            </a:r>
            <a:r>
              <a:rPr lang="pt-BR" sz="2200" dirty="0"/>
              <a:t> com a pares i mares. </a:t>
            </a:r>
            <a:r>
              <a:rPr lang="en-GB" sz="2200" dirty="0"/>
              <a:t>. </a:t>
            </a:r>
          </a:p>
          <a:p>
            <a:pPr lvl="2" algn="just"/>
            <a:r>
              <a:rPr lang="es-ES" sz="2200" dirty="0" err="1"/>
              <a:t>Els</a:t>
            </a:r>
            <a:r>
              <a:rPr lang="es-ES" sz="2200" dirty="0"/>
              <a:t> </a:t>
            </a:r>
            <a:r>
              <a:rPr lang="es-ES" sz="2200" dirty="0" err="1"/>
              <a:t>nens</a:t>
            </a:r>
            <a:r>
              <a:rPr lang="es-ES" sz="2200" dirty="0"/>
              <a:t> i les nenes no han de ser </a:t>
            </a:r>
            <a:r>
              <a:rPr lang="es-ES" sz="2200" dirty="0" err="1"/>
              <a:t>separats</a:t>
            </a:r>
            <a:r>
              <a:rPr lang="es-ES" sz="2200" dirty="0"/>
              <a:t> </a:t>
            </a:r>
            <a:r>
              <a:rPr lang="es-ES" sz="2200" dirty="0" err="1"/>
              <a:t>dels</a:t>
            </a:r>
            <a:r>
              <a:rPr lang="es-ES" sz="2200" dirty="0"/>
              <a:t> </a:t>
            </a:r>
            <a:r>
              <a:rPr lang="es-ES" sz="2200" dirty="0" err="1"/>
              <a:t>seus</a:t>
            </a:r>
            <a:r>
              <a:rPr lang="es-ES" sz="2200" dirty="0"/>
              <a:t> </a:t>
            </a:r>
            <a:r>
              <a:rPr lang="es-ES" sz="2200" dirty="0" err="1"/>
              <a:t>progenitors</a:t>
            </a:r>
            <a:r>
              <a:rPr lang="es-ES" sz="2200" dirty="0"/>
              <a:t> per raó de la </a:t>
            </a:r>
            <a:r>
              <a:rPr lang="es-ES" sz="2200" dirty="0" err="1"/>
              <a:t>discapacitat</a:t>
            </a:r>
            <a:r>
              <a:rPr lang="es-ES" sz="2200" dirty="0"/>
              <a:t> </a:t>
            </a:r>
            <a:r>
              <a:rPr lang="es-ES" sz="2200" dirty="0" err="1"/>
              <a:t>d’uns</a:t>
            </a:r>
            <a:r>
              <a:rPr lang="es-ES" sz="2200" dirty="0"/>
              <a:t> o </a:t>
            </a:r>
            <a:r>
              <a:rPr lang="es-ES" sz="2200" dirty="0" err="1"/>
              <a:t>altres</a:t>
            </a:r>
            <a:r>
              <a:rPr lang="en-GB" sz="2200" dirty="0"/>
              <a:t>.</a:t>
            </a:r>
            <a:endParaRPr lang="x-none" sz="2200" dirty="0"/>
          </a:p>
        </p:txBody>
      </p:sp>
      <p:sp>
        <p:nvSpPr>
          <p:cNvPr id="7" name="Title 1">
            <a:extLst>
              <a:ext uri="{FF2B5EF4-FFF2-40B4-BE49-F238E27FC236}">
                <a16:creationId xmlns:a16="http://schemas.microsoft.com/office/drawing/2014/main" id="{C909AEE5-A707-4434-9198-E6C5FDDADEDE}"/>
              </a:ext>
            </a:extLst>
          </p:cNvPr>
          <p:cNvSpPr>
            <a:spLocks noGrp="1"/>
          </p:cNvSpPr>
          <p:nvPr>
            <p:ph type="title"/>
          </p:nvPr>
        </p:nvSpPr>
        <p:spPr>
          <a:xfrm>
            <a:off x="389639" y="506412"/>
            <a:ext cx="9792000" cy="432000"/>
          </a:xfrm>
        </p:spPr>
        <p:txBody>
          <a:bodyPr/>
          <a:lstStyle/>
          <a:p>
            <a:r>
              <a:rPr lang="en-US" sz="2800" dirty="0" err="1"/>
              <a:t>Presentació</a:t>
            </a:r>
            <a:r>
              <a:rPr lang="en-US" sz="2800" dirty="0"/>
              <a:t>: </a:t>
            </a:r>
            <a:r>
              <a:rPr lang="en-US" sz="2800" dirty="0" err="1"/>
              <a:t>els</a:t>
            </a:r>
            <a:r>
              <a:rPr lang="en-US" sz="2800" dirty="0"/>
              <a:t> articles de la CDPD - 37</a:t>
            </a:r>
            <a:endParaRPr lang="x-none" sz="2800" dirty="0"/>
          </a:p>
        </p:txBody>
      </p:sp>
      <p:sp>
        <p:nvSpPr>
          <p:cNvPr id="8" name="Text Placeholder 5">
            <a:extLst>
              <a:ext uri="{FF2B5EF4-FFF2-40B4-BE49-F238E27FC236}">
                <a16:creationId xmlns:a16="http://schemas.microsoft.com/office/drawing/2014/main" id="{5BFB0E90-1712-9A49-827E-8781DC76142E}"/>
              </a:ext>
            </a:extLst>
          </p:cNvPr>
          <p:cNvSpPr>
            <a:spLocks noGrp="1"/>
          </p:cNvSpPr>
          <p:nvPr>
            <p:ph type="body" sz="quarter" idx="13"/>
          </p:nvPr>
        </p:nvSpPr>
        <p:spPr>
          <a:xfrm>
            <a:off x="507207" y="946614"/>
            <a:ext cx="11174400" cy="360000"/>
          </a:xfrm>
        </p:spPr>
        <p:txBody>
          <a:bodyPr/>
          <a:lstStyle/>
          <a:p>
            <a:r>
              <a:rPr lang="ca-ES" dirty="0"/>
              <a:t>Article 23. Respecte de la llar i de la família</a:t>
            </a:r>
            <a:r>
              <a:rPr lang="es-ES" dirty="0"/>
              <a:t> </a:t>
            </a:r>
            <a:r>
              <a:rPr lang="en-US" dirty="0"/>
              <a:t>(a)</a:t>
            </a:r>
          </a:p>
        </p:txBody>
      </p:sp>
    </p:spTree>
    <p:extLst>
      <p:ext uri="{BB962C8B-B14F-4D97-AF65-F5344CB8AC3E}">
        <p14:creationId xmlns:p14="http://schemas.microsoft.com/office/powerpoint/2010/main" val="75900976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A68733-314B-4978-B761-54265D584DC6}"/>
              </a:ext>
            </a:extLst>
          </p:cNvPr>
          <p:cNvSpPr>
            <a:spLocks noGrp="1"/>
          </p:cNvSpPr>
          <p:nvPr>
            <p:ph idx="1"/>
          </p:nvPr>
        </p:nvSpPr>
        <p:spPr>
          <a:xfrm>
            <a:off x="507205" y="1570383"/>
            <a:ext cx="11081821" cy="4669405"/>
          </a:xfrm>
        </p:spPr>
        <p:txBody>
          <a:bodyPr/>
          <a:lstStyle/>
          <a:p>
            <a:pPr lvl="0" algn="just"/>
            <a:r>
              <a:rPr lang="ca-ES" dirty="0"/>
              <a:t>Els nens i les nenes amb discapacitat tenen dret a viure amb la seva família com qualsevol altre menor. En cas que no puguin viure amb la seva família directa, la seva cura ha de recaure en la família ampliada o la comunitat, en un entorn familiar</a:t>
            </a:r>
            <a:r>
              <a:rPr lang="en-GB" dirty="0"/>
              <a:t>. </a:t>
            </a:r>
            <a:endParaRPr lang="x-none" dirty="0"/>
          </a:p>
          <a:p>
            <a:pPr lvl="3" algn="just" fontAlgn="base"/>
            <a:r>
              <a:rPr lang="ca-ES" sz="2200" dirty="0"/>
              <a:t>De vegades, es recomana als pares i mares de menors amb discapacitat que renunciïn als seus fills després de néixer. Aquests nens i nenes queden sota la tutela del sistema d’atenció social i, en molts casos, els envien a institucions on no es té una cura adequada d’ells. Això té conseqüències importants i negatives per al seu benestar i el seu desenvolupament. </a:t>
            </a:r>
            <a:endParaRPr lang="es-ES" sz="2200" dirty="0"/>
          </a:p>
          <a:p>
            <a:pPr lvl="3" algn="just"/>
            <a:r>
              <a:rPr lang="ca-ES" sz="2200" dirty="0"/>
              <a:t>D’acord amb la CDPD, els nens i les nenes amb discapacitat no haurien de ser abandonats ni segregats en institucions</a:t>
            </a:r>
            <a:r>
              <a:rPr lang="en-GB" sz="2200" dirty="0"/>
              <a:t>.</a:t>
            </a:r>
            <a:endParaRPr lang="x-none" sz="2200" dirty="0"/>
          </a:p>
          <a:p>
            <a:pPr algn="just"/>
            <a:endParaRPr lang="x-none" dirty="0"/>
          </a:p>
        </p:txBody>
      </p:sp>
      <p:sp>
        <p:nvSpPr>
          <p:cNvPr id="7" name="Title 1">
            <a:extLst>
              <a:ext uri="{FF2B5EF4-FFF2-40B4-BE49-F238E27FC236}">
                <a16:creationId xmlns:a16="http://schemas.microsoft.com/office/drawing/2014/main" id="{C909AEE5-A707-4434-9198-E6C5FDDADEDE}"/>
              </a:ext>
            </a:extLst>
          </p:cNvPr>
          <p:cNvSpPr>
            <a:spLocks noGrp="1"/>
          </p:cNvSpPr>
          <p:nvPr>
            <p:ph type="title"/>
          </p:nvPr>
        </p:nvSpPr>
        <p:spPr>
          <a:xfrm>
            <a:off x="389639" y="506412"/>
            <a:ext cx="9792000" cy="432000"/>
          </a:xfrm>
        </p:spPr>
        <p:txBody>
          <a:bodyPr/>
          <a:lstStyle/>
          <a:p>
            <a:r>
              <a:rPr lang="en-US" sz="2800" dirty="0" err="1"/>
              <a:t>Presentació</a:t>
            </a:r>
            <a:r>
              <a:rPr lang="en-US" sz="2800" dirty="0"/>
              <a:t>: </a:t>
            </a:r>
            <a:r>
              <a:rPr lang="en-US" sz="2800" dirty="0" err="1"/>
              <a:t>els</a:t>
            </a:r>
            <a:r>
              <a:rPr lang="en-US" sz="2800" dirty="0"/>
              <a:t> articles de la CDPD - 38</a:t>
            </a:r>
            <a:endParaRPr lang="x-none" sz="2800" dirty="0"/>
          </a:p>
        </p:txBody>
      </p:sp>
      <p:sp>
        <p:nvSpPr>
          <p:cNvPr id="8" name="Text Placeholder 5">
            <a:extLst>
              <a:ext uri="{FF2B5EF4-FFF2-40B4-BE49-F238E27FC236}">
                <a16:creationId xmlns:a16="http://schemas.microsoft.com/office/drawing/2014/main" id="{5BFB0E90-1712-9A49-827E-8781DC76142E}"/>
              </a:ext>
            </a:extLst>
          </p:cNvPr>
          <p:cNvSpPr>
            <a:spLocks noGrp="1"/>
          </p:cNvSpPr>
          <p:nvPr>
            <p:ph type="body" sz="quarter" idx="13"/>
          </p:nvPr>
        </p:nvSpPr>
        <p:spPr>
          <a:xfrm>
            <a:off x="507207" y="946614"/>
            <a:ext cx="11174400" cy="360000"/>
          </a:xfrm>
        </p:spPr>
        <p:txBody>
          <a:bodyPr/>
          <a:lstStyle/>
          <a:p>
            <a:r>
              <a:rPr lang="ca-ES" dirty="0"/>
              <a:t>Article 23. Respecte de la llar i de la família </a:t>
            </a:r>
            <a:r>
              <a:rPr lang="en-US" dirty="0"/>
              <a:t>(b)</a:t>
            </a:r>
          </a:p>
        </p:txBody>
      </p:sp>
    </p:spTree>
    <p:extLst>
      <p:ext uri="{BB962C8B-B14F-4D97-AF65-F5344CB8AC3E}">
        <p14:creationId xmlns:p14="http://schemas.microsoft.com/office/powerpoint/2010/main" val="274709775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B00CBA-D9B0-41A6-B18E-D63A480B225E}"/>
              </a:ext>
            </a:extLst>
          </p:cNvPr>
          <p:cNvSpPr>
            <a:spLocks noGrp="1"/>
          </p:cNvSpPr>
          <p:nvPr>
            <p:ph idx="1"/>
          </p:nvPr>
        </p:nvSpPr>
        <p:spPr/>
        <p:txBody>
          <a:bodyPr/>
          <a:lstStyle/>
          <a:p>
            <a:r>
              <a:rPr lang="en-US" sz="2000" i="1" dirty="0"/>
              <a:t>Living with mental health problems in Russia</a:t>
            </a:r>
            <a:r>
              <a:rPr lang="en-US" sz="2000" dirty="0"/>
              <a:t>, Sky News. </a:t>
            </a:r>
            <a:r>
              <a:rPr lang="en-US" sz="2000" dirty="0">
                <a:hlinkClick r:id="rId3"/>
              </a:rPr>
              <a:t>http://news.sky.com/story/living-with-mental-health-problems-in-russia-10289759</a:t>
            </a:r>
            <a:r>
              <a:rPr lang="en-US" sz="2000" dirty="0"/>
              <a:t>. </a:t>
            </a:r>
          </a:p>
          <a:p>
            <a:pPr marL="0" indent="0">
              <a:buNone/>
            </a:pPr>
            <a:r>
              <a:rPr lang="ca-ES" sz="2000" dirty="0"/>
              <a:t>Aquest vídeo explica la història d’una parella diagnosticada amb un trastorn de salut mental, que va ser obligada a avortar el seu primer fill i va haver de lluitar per quedar-se el segon</a:t>
            </a:r>
            <a:endParaRPr lang="en-US" sz="2000" dirty="0"/>
          </a:p>
          <a:p>
            <a:endParaRPr lang="en-US" sz="2000" dirty="0"/>
          </a:p>
          <a:p>
            <a:r>
              <a:rPr lang="en-US" sz="2000" i="1" dirty="0"/>
              <a:t>NZ  Herald (2017) "He's the love-light of my life" - Intellectually disabled couple reveal normal life</a:t>
            </a:r>
            <a:r>
              <a:rPr lang="en-US" sz="2000" dirty="0"/>
              <a:t>. </a:t>
            </a:r>
            <a:r>
              <a:rPr lang="en-US" sz="2000" dirty="0">
                <a:hlinkClick r:id="rId4"/>
              </a:rPr>
              <a:t>http://www.nzherald.co.nz/nz/news/article.cfm?c_id=1&amp;objectid=11833202</a:t>
            </a:r>
            <a:endParaRPr lang="en-US" sz="2000" dirty="0"/>
          </a:p>
          <a:p>
            <a:pPr marL="0" indent="0">
              <a:buNone/>
            </a:pPr>
            <a:r>
              <a:rPr lang="ca-ES" sz="2000" dirty="0"/>
              <a:t>En aquest vídeo, una dona amb una discapacitat intel·lectual comparteix la seva emoció pel seu futur matrimoni</a:t>
            </a:r>
            <a:endParaRPr lang="en-US" sz="2000" dirty="0"/>
          </a:p>
          <a:p>
            <a:endParaRPr lang="x-none" sz="2000" dirty="0"/>
          </a:p>
        </p:txBody>
      </p:sp>
      <p:sp>
        <p:nvSpPr>
          <p:cNvPr id="7" name="Title 1">
            <a:extLst>
              <a:ext uri="{FF2B5EF4-FFF2-40B4-BE49-F238E27FC236}">
                <a16:creationId xmlns:a16="http://schemas.microsoft.com/office/drawing/2014/main" id="{C909AEE5-A707-4434-9198-E6C5FDDADEDE}"/>
              </a:ext>
            </a:extLst>
          </p:cNvPr>
          <p:cNvSpPr>
            <a:spLocks noGrp="1"/>
          </p:cNvSpPr>
          <p:nvPr>
            <p:ph type="title"/>
          </p:nvPr>
        </p:nvSpPr>
        <p:spPr>
          <a:xfrm>
            <a:off x="389639" y="506412"/>
            <a:ext cx="9792000" cy="432000"/>
          </a:xfrm>
        </p:spPr>
        <p:txBody>
          <a:bodyPr/>
          <a:lstStyle/>
          <a:p>
            <a:r>
              <a:rPr lang="en-US" sz="2800" dirty="0" err="1"/>
              <a:t>Presentació</a:t>
            </a:r>
            <a:r>
              <a:rPr lang="en-US" sz="2800" dirty="0"/>
              <a:t>: </a:t>
            </a:r>
            <a:r>
              <a:rPr lang="en-US" sz="2800" dirty="0" err="1"/>
              <a:t>els</a:t>
            </a:r>
            <a:r>
              <a:rPr lang="en-US" sz="2800" dirty="0"/>
              <a:t> articles de la CDPD - 39</a:t>
            </a:r>
            <a:endParaRPr lang="x-none" sz="2800" dirty="0"/>
          </a:p>
        </p:txBody>
      </p:sp>
      <p:sp>
        <p:nvSpPr>
          <p:cNvPr id="9" name="Text Placeholder 5">
            <a:extLst>
              <a:ext uri="{FF2B5EF4-FFF2-40B4-BE49-F238E27FC236}">
                <a16:creationId xmlns:a16="http://schemas.microsoft.com/office/drawing/2014/main" id="{5BFB0E90-1712-9A49-827E-8781DC76142E}"/>
              </a:ext>
            </a:extLst>
          </p:cNvPr>
          <p:cNvSpPr>
            <a:spLocks noGrp="1"/>
          </p:cNvSpPr>
          <p:nvPr>
            <p:ph type="body" sz="quarter" idx="13"/>
          </p:nvPr>
        </p:nvSpPr>
        <p:spPr>
          <a:xfrm>
            <a:off x="507207" y="946614"/>
            <a:ext cx="11174400" cy="360000"/>
          </a:xfrm>
        </p:spPr>
        <p:txBody>
          <a:bodyPr/>
          <a:lstStyle/>
          <a:p>
            <a:r>
              <a:rPr lang="ca-ES" dirty="0"/>
              <a:t>Article 23. Respecte de la llar i de la família </a:t>
            </a:r>
            <a:r>
              <a:rPr lang="en-US" dirty="0"/>
              <a:t>(c)</a:t>
            </a:r>
          </a:p>
        </p:txBody>
      </p:sp>
    </p:spTree>
    <p:extLst>
      <p:ext uri="{BB962C8B-B14F-4D97-AF65-F5344CB8AC3E}">
        <p14:creationId xmlns:p14="http://schemas.microsoft.com/office/powerpoint/2010/main" val="99570258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4E7A64-D9C7-4EC0-A3CB-B8D60862FBEC}"/>
              </a:ext>
            </a:extLst>
          </p:cNvPr>
          <p:cNvSpPr>
            <a:spLocks noGrp="1"/>
          </p:cNvSpPr>
          <p:nvPr>
            <p:ph idx="1"/>
          </p:nvPr>
        </p:nvSpPr>
        <p:spPr>
          <a:xfrm>
            <a:off x="507205" y="1570383"/>
            <a:ext cx="11175995" cy="4669405"/>
          </a:xfrm>
        </p:spPr>
        <p:txBody>
          <a:bodyPr/>
          <a:lstStyle/>
          <a:p>
            <a:pPr algn="just"/>
            <a:r>
              <a:rPr lang="ca-ES" sz="2100" dirty="0"/>
              <a:t>Sovint es priva del dret a l’educació a les persones amb discapacitat</a:t>
            </a:r>
            <a:r>
              <a:rPr lang="en-US" sz="2100" dirty="0"/>
              <a:t>.</a:t>
            </a:r>
          </a:p>
          <a:p>
            <a:pPr algn="just"/>
            <a:r>
              <a:rPr lang="es-ES" sz="2100" dirty="0"/>
              <a:t>En </a:t>
            </a:r>
            <a:r>
              <a:rPr lang="es-ES" sz="2100" dirty="0" err="1"/>
              <a:t>alguns</a:t>
            </a:r>
            <a:r>
              <a:rPr lang="es-ES" sz="2100" dirty="0"/>
              <a:t> </a:t>
            </a:r>
            <a:r>
              <a:rPr lang="es-ES" sz="2100" dirty="0" err="1"/>
              <a:t>països</a:t>
            </a:r>
            <a:r>
              <a:rPr lang="es-ES" sz="2100" dirty="0"/>
              <a:t>, </a:t>
            </a:r>
            <a:r>
              <a:rPr lang="es-ES" sz="2100" dirty="0" err="1"/>
              <a:t>als</a:t>
            </a:r>
            <a:r>
              <a:rPr lang="es-ES" sz="2100" dirty="0"/>
              <a:t> </a:t>
            </a:r>
            <a:r>
              <a:rPr lang="es-ES" sz="2100" dirty="0" err="1"/>
              <a:t>nens</a:t>
            </a:r>
            <a:r>
              <a:rPr lang="es-ES" sz="2100" dirty="0"/>
              <a:t> i les nenes </a:t>
            </a:r>
            <a:r>
              <a:rPr lang="es-ES" sz="2100" dirty="0" err="1"/>
              <a:t>se’ls</a:t>
            </a:r>
            <a:r>
              <a:rPr lang="es-ES" sz="2100" dirty="0"/>
              <a:t> interna en </a:t>
            </a:r>
            <a:r>
              <a:rPr lang="es-ES" sz="2100" dirty="0" err="1"/>
              <a:t>institucions</a:t>
            </a:r>
            <a:r>
              <a:rPr lang="es-ES" sz="2100" dirty="0"/>
              <a:t> i no </a:t>
            </a:r>
            <a:r>
              <a:rPr lang="es-ES" sz="2100" dirty="0" err="1"/>
              <a:t>tenen</a:t>
            </a:r>
            <a:r>
              <a:rPr lang="es-ES" sz="2100" dirty="0"/>
              <a:t> </a:t>
            </a:r>
            <a:r>
              <a:rPr lang="es-ES" sz="2100" dirty="0" err="1"/>
              <a:t>l’oportunitat</a:t>
            </a:r>
            <a:r>
              <a:rPr lang="es-ES" sz="2100" dirty="0"/>
              <a:t> de </a:t>
            </a:r>
            <a:r>
              <a:rPr lang="es-ES" sz="2100" dirty="0" err="1"/>
              <a:t>rebre</a:t>
            </a:r>
            <a:r>
              <a:rPr lang="es-ES" sz="2100" dirty="0"/>
              <a:t> una </a:t>
            </a:r>
            <a:r>
              <a:rPr lang="es-ES" sz="2100" dirty="0" err="1"/>
              <a:t>educació</a:t>
            </a:r>
            <a:r>
              <a:rPr lang="es-ES" sz="2100" dirty="0"/>
              <a:t> o no la </a:t>
            </a:r>
            <a:r>
              <a:rPr lang="es-ES" sz="2100" dirty="0" err="1"/>
              <a:t>reben</a:t>
            </a:r>
            <a:r>
              <a:rPr lang="es-ES" sz="2100" dirty="0"/>
              <a:t> en </a:t>
            </a:r>
            <a:r>
              <a:rPr lang="es-ES" sz="2100" dirty="0" err="1"/>
              <a:t>igualtat</a:t>
            </a:r>
            <a:r>
              <a:rPr lang="es-ES" sz="2100" dirty="0"/>
              <a:t> de </a:t>
            </a:r>
            <a:r>
              <a:rPr lang="es-ES" sz="2100" dirty="0" err="1"/>
              <a:t>condicions</a:t>
            </a:r>
            <a:r>
              <a:rPr lang="es-ES" sz="2100" dirty="0"/>
              <a:t> </a:t>
            </a:r>
            <a:r>
              <a:rPr lang="es-ES" sz="2100" dirty="0" err="1"/>
              <a:t>amb</a:t>
            </a:r>
            <a:r>
              <a:rPr lang="es-ES" sz="2100" dirty="0"/>
              <a:t> </a:t>
            </a:r>
            <a:r>
              <a:rPr lang="es-ES" sz="2100" dirty="0" err="1"/>
              <a:t>altres</a:t>
            </a:r>
            <a:r>
              <a:rPr lang="es-ES" sz="2100" dirty="0"/>
              <a:t> </a:t>
            </a:r>
            <a:r>
              <a:rPr lang="es-ES" sz="2100" dirty="0" err="1"/>
              <a:t>nens</a:t>
            </a:r>
            <a:r>
              <a:rPr lang="es-ES" sz="2100" dirty="0"/>
              <a:t>.</a:t>
            </a:r>
            <a:r>
              <a:rPr lang="en-US" sz="2100" dirty="0"/>
              <a:t> </a:t>
            </a:r>
            <a:endParaRPr lang="x-none" sz="2100" dirty="0"/>
          </a:p>
          <a:p>
            <a:pPr algn="just"/>
            <a:r>
              <a:rPr lang="es-ES" sz="2100" dirty="0"/>
              <a:t>En </a:t>
            </a:r>
            <a:r>
              <a:rPr lang="es-ES" sz="2100" dirty="0" err="1"/>
              <a:t>molts</a:t>
            </a:r>
            <a:r>
              <a:rPr lang="es-ES" sz="2100" dirty="0"/>
              <a:t> casos, </a:t>
            </a:r>
            <a:r>
              <a:rPr lang="es-ES" sz="2100" dirty="0" err="1"/>
              <a:t>l’educació</a:t>
            </a:r>
            <a:r>
              <a:rPr lang="es-ES" sz="2100" dirty="0"/>
              <a:t> especial </a:t>
            </a:r>
            <a:r>
              <a:rPr lang="es-ES" sz="2100" dirty="0" err="1"/>
              <a:t>compta</a:t>
            </a:r>
            <a:r>
              <a:rPr lang="es-ES" sz="2100" dirty="0"/>
              <a:t> </a:t>
            </a:r>
            <a:r>
              <a:rPr lang="es-ES" sz="2100" dirty="0" err="1"/>
              <a:t>amb</a:t>
            </a:r>
            <a:r>
              <a:rPr lang="es-ES" sz="2100" dirty="0"/>
              <a:t> </a:t>
            </a:r>
            <a:r>
              <a:rPr lang="es-ES" sz="2100" dirty="0" err="1"/>
              <a:t>molt</a:t>
            </a:r>
            <a:r>
              <a:rPr lang="es-ES" sz="2100" dirty="0"/>
              <a:t> </a:t>
            </a:r>
            <a:r>
              <a:rPr lang="es-ES" sz="2100" dirty="0" err="1"/>
              <a:t>pocs</a:t>
            </a:r>
            <a:r>
              <a:rPr lang="es-ES" sz="2100" dirty="0"/>
              <a:t> recursos i no proporciona </a:t>
            </a:r>
            <a:r>
              <a:rPr lang="es-ES" sz="2100" dirty="0" err="1"/>
              <a:t>oportunitats</a:t>
            </a:r>
            <a:r>
              <a:rPr lang="es-ES" sz="2100" dirty="0"/>
              <a:t> </a:t>
            </a:r>
            <a:r>
              <a:rPr lang="es-ES" sz="2100" dirty="0" err="1"/>
              <a:t>reals</a:t>
            </a:r>
            <a:r>
              <a:rPr lang="es-ES" sz="2100" dirty="0"/>
              <a:t> per adquirir </a:t>
            </a:r>
            <a:r>
              <a:rPr lang="es-ES" sz="2100" dirty="0" err="1"/>
              <a:t>habilitats</a:t>
            </a:r>
            <a:r>
              <a:rPr lang="es-ES" sz="2100" dirty="0"/>
              <a:t> </a:t>
            </a:r>
            <a:r>
              <a:rPr lang="es-ES" sz="2100" dirty="0" err="1"/>
              <a:t>d’aprenentatge</a:t>
            </a:r>
            <a:r>
              <a:rPr lang="es-ES" sz="2100" dirty="0"/>
              <a:t> i </a:t>
            </a:r>
            <a:r>
              <a:rPr lang="es-ES" sz="2100" dirty="0" err="1"/>
              <a:t>desenvolupar</a:t>
            </a:r>
            <a:r>
              <a:rPr lang="es-ES" sz="2100" dirty="0"/>
              <a:t>-se.  </a:t>
            </a:r>
          </a:p>
          <a:p>
            <a:pPr algn="just"/>
            <a:r>
              <a:rPr lang="es-ES" sz="2100" dirty="0" err="1"/>
              <a:t>Quan</a:t>
            </a:r>
            <a:r>
              <a:rPr lang="es-ES" sz="2100" dirty="0"/>
              <a:t> les </a:t>
            </a:r>
            <a:r>
              <a:rPr lang="es-ES" sz="2100" dirty="0" err="1"/>
              <a:t>famílies</a:t>
            </a:r>
            <a:r>
              <a:rPr lang="es-ES" sz="2100" dirty="0"/>
              <a:t> no </a:t>
            </a:r>
            <a:r>
              <a:rPr lang="es-ES" sz="2100" dirty="0" err="1"/>
              <a:t>tenen</a:t>
            </a:r>
            <a:r>
              <a:rPr lang="es-ES" sz="2100" dirty="0"/>
              <a:t> </a:t>
            </a:r>
            <a:r>
              <a:rPr lang="es-ES" sz="2100" dirty="0" err="1"/>
              <a:t>mitjans</a:t>
            </a:r>
            <a:r>
              <a:rPr lang="es-ES" sz="2100" dirty="0"/>
              <a:t> per pagar </a:t>
            </a:r>
            <a:r>
              <a:rPr lang="es-ES" sz="2100" dirty="0" err="1"/>
              <a:t>l’educació</a:t>
            </a:r>
            <a:r>
              <a:rPr lang="es-ES" sz="2100" dirty="0"/>
              <a:t> </a:t>
            </a:r>
            <a:r>
              <a:rPr lang="es-ES" sz="2100" dirty="0" err="1"/>
              <a:t>dels</a:t>
            </a:r>
            <a:r>
              <a:rPr lang="es-ES" sz="2100" dirty="0"/>
              <a:t> </a:t>
            </a:r>
            <a:r>
              <a:rPr lang="es-ES" sz="2100" dirty="0" err="1"/>
              <a:t>seus</a:t>
            </a:r>
            <a:r>
              <a:rPr lang="es-ES" sz="2100" dirty="0"/>
              <a:t> </a:t>
            </a:r>
            <a:r>
              <a:rPr lang="es-ES" sz="2100" dirty="0" err="1"/>
              <a:t>fills</a:t>
            </a:r>
            <a:r>
              <a:rPr lang="es-ES" sz="2100" dirty="0"/>
              <a:t> i </a:t>
            </a:r>
            <a:r>
              <a:rPr lang="es-ES" sz="2100" dirty="0" err="1"/>
              <a:t>filles</a:t>
            </a:r>
            <a:r>
              <a:rPr lang="es-ES" sz="2100" dirty="0"/>
              <a:t>, </a:t>
            </a:r>
            <a:r>
              <a:rPr lang="es-ES" sz="2100" dirty="0" err="1"/>
              <a:t>els</a:t>
            </a:r>
            <a:r>
              <a:rPr lang="es-ES" sz="2100" dirty="0"/>
              <a:t> </a:t>
            </a:r>
            <a:r>
              <a:rPr lang="es-ES" sz="2100" dirty="0" err="1"/>
              <a:t>nens</a:t>
            </a:r>
            <a:r>
              <a:rPr lang="es-ES" sz="2100" dirty="0"/>
              <a:t> i les nenes </a:t>
            </a:r>
            <a:r>
              <a:rPr lang="es-ES" sz="2100" dirty="0" err="1"/>
              <a:t>amb</a:t>
            </a:r>
            <a:r>
              <a:rPr lang="es-ES" sz="2100" dirty="0"/>
              <a:t> </a:t>
            </a:r>
            <a:r>
              <a:rPr lang="es-ES" sz="2100" dirty="0" err="1"/>
              <a:t>discapacitat</a:t>
            </a:r>
            <a:r>
              <a:rPr lang="es-ES" sz="2100" dirty="0"/>
              <a:t> poden ser </a:t>
            </a:r>
            <a:r>
              <a:rPr lang="es-ES" sz="2100" dirty="0" err="1"/>
              <a:t>els</a:t>
            </a:r>
            <a:r>
              <a:rPr lang="es-ES" sz="2100" dirty="0"/>
              <a:t> </a:t>
            </a:r>
            <a:r>
              <a:rPr lang="es-ES" sz="2100" dirty="0" err="1"/>
              <a:t>primers</a:t>
            </a:r>
            <a:r>
              <a:rPr lang="es-ES" sz="2100" dirty="0"/>
              <a:t> que es </a:t>
            </a:r>
            <a:r>
              <a:rPr lang="es-ES" sz="2100" dirty="0" err="1"/>
              <a:t>veuen</a:t>
            </a:r>
            <a:r>
              <a:rPr lang="es-ES" sz="2100" dirty="0"/>
              <a:t> </a:t>
            </a:r>
            <a:r>
              <a:rPr lang="es-ES" sz="2100" dirty="0" err="1"/>
              <a:t>privats</a:t>
            </a:r>
            <a:r>
              <a:rPr lang="es-ES" sz="2100" dirty="0"/>
              <a:t> de </a:t>
            </a:r>
            <a:r>
              <a:rPr lang="es-ES" sz="2100" dirty="0" err="1"/>
              <a:t>l’oportunitat</a:t>
            </a:r>
            <a:r>
              <a:rPr lang="es-ES" sz="2100" dirty="0"/>
              <a:t> </a:t>
            </a:r>
            <a:r>
              <a:rPr lang="es-ES" sz="2100" dirty="0" err="1"/>
              <a:t>d’anar</a:t>
            </a:r>
            <a:r>
              <a:rPr lang="es-ES" sz="2100" dirty="0"/>
              <a:t> a </a:t>
            </a:r>
            <a:r>
              <a:rPr lang="es-ES" sz="2100" dirty="0" err="1"/>
              <a:t>l’escola</a:t>
            </a:r>
            <a:endParaRPr lang="x-none" sz="2100" dirty="0"/>
          </a:p>
          <a:p>
            <a:pPr algn="just"/>
            <a:r>
              <a:rPr lang="ca-ES" sz="2100" dirty="0"/>
              <a:t>Fins i tot quan els menors sí que tenen l’oportunitat d’anar a l’escola, sovint els manca l’ajuda que els pot caldre perquè l’escola no té recursos per satisfer les seves necessitats d’aprenentatge</a:t>
            </a:r>
            <a:r>
              <a:rPr lang="en-US" sz="2100" dirty="0"/>
              <a:t>. </a:t>
            </a:r>
            <a:endParaRPr lang="x-none" sz="2100" dirty="0"/>
          </a:p>
          <a:p>
            <a:pPr algn="just"/>
            <a:r>
              <a:rPr lang="ca-ES" sz="2100" dirty="0"/>
              <a:t>L’impacte d’aquesta manca d’educació és a gran escala i a llarg termini</a:t>
            </a:r>
            <a:r>
              <a:rPr lang="en-US" sz="2100" dirty="0"/>
              <a:t>.</a:t>
            </a:r>
            <a:endParaRPr lang="x-none" sz="2100" dirty="0"/>
          </a:p>
          <a:p>
            <a:pPr algn="just"/>
            <a:endParaRPr lang="x-none" sz="2100" dirty="0"/>
          </a:p>
        </p:txBody>
      </p:sp>
      <p:sp>
        <p:nvSpPr>
          <p:cNvPr id="7" name="Title 1">
            <a:extLst>
              <a:ext uri="{FF2B5EF4-FFF2-40B4-BE49-F238E27FC236}">
                <a16:creationId xmlns:a16="http://schemas.microsoft.com/office/drawing/2014/main" id="{C909AEE5-A707-4434-9198-E6C5FDDADEDE}"/>
              </a:ext>
            </a:extLst>
          </p:cNvPr>
          <p:cNvSpPr>
            <a:spLocks noGrp="1"/>
          </p:cNvSpPr>
          <p:nvPr>
            <p:ph type="title"/>
          </p:nvPr>
        </p:nvSpPr>
        <p:spPr>
          <a:xfrm>
            <a:off x="389639" y="506412"/>
            <a:ext cx="9792000" cy="432000"/>
          </a:xfrm>
        </p:spPr>
        <p:txBody>
          <a:bodyPr/>
          <a:lstStyle/>
          <a:p>
            <a:r>
              <a:rPr lang="en-US" sz="2800" dirty="0" err="1"/>
              <a:t>Presentació</a:t>
            </a:r>
            <a:r>
              <a:rPr lang="en-US" sz="2800" dirty="0"/>
              <a:t>: </a:t>
            </a:r>
            <a:r>
              <a:rPr lang="en-US" sz="2800" dirty="0" err="1"/>
              <a:t>els</a:t>
            </a:r>
            <a:r>
              <a:rPr lang="en-US" sz="2800" dirty="0"/>
              <a:t> articles de la CDPD - 40</a:t>
            </a:r>
            <a:endParaRPr lang="x-none" sz="2800" dirty="0"/>
          </a:p>
        </p:txBody>
      </p:sp>
      <p:sp>
        <p:nvSpPr>
          <p:cNvPr id="8" name="Text Placeholder 5">
            <a:extLst>
              <a:ext uri="{FF2B5EF4-FFF2-40B4-BE49-F238E27FC236}">
                <a16:creationId xmlns:a16="http://schemas.microsoft.com/office/drawing/2014/main" id="{5BFB0E90-1712-9A49-827E-8781DC76142E}"/>
              </a:ext>
            </a:extLst>
          </p:cNvPr>
          <p:cNvSpPr>
            <a:spLocks noGrp="1"/>
          </p:cNvSpPr>
          <p:nvPr>
            <p:ph type="body" sz="quarter" idx="13"/>
          </p:nvPr>
        </p:nvSpPr>
        <p:spPr>
          <a:xfrm>
            <a:off x="507207" y="946614"/>
            <a:ext cx="11174400" cy="360000"/>
          </a:xfrm>
        </p:spPr>
        <p:txBody>
          <a:bodyPr/>
          <a:lstStyle/>
          <a:p>
            <a:r>
              <a:rPr lang="ca-ES" dirty="0"/>
              <a:t>Article 24. Educació</a:t>
            </a:r>
            <a:r>
              <a:rPr lang="es-ES" dirty="0"/>
              <a:t> </a:t>
            </a:r>
            <a:r>
              <a:rPr lang="en-US" dirty="0"/>
              <a:t>(a)</a:t>
            </a:r>
          </a:p>
        </p:txBody>
      </p:sp>
    </p:spTree>
    <p:extLst>
      <p:ext uri="{BB962C8B-B14F-4D97-AF65-F5344CB8AC3E}">
        <p14:creationId xmlns:p14="http://schemas.microsoft.com/office/powerpoint/2010/main" val="66400706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145EB8-C405-421E-B9ED-A1016755B042}"/>
              </a:ext>
            </a:extLst>
          </p:cNvPr>
          <p:cNvSpPr>
            <a:spLocks noGrp="1"/>
          </p:cNvSpPr>
          <p:nvPr>
            <p:ph idx="1"/>
          </p:nvPr>
        </p:nvSpPr>
        <p:spPr>
          <a:xfrm>
            <a:off x="507205" y="1739788"/>
            <a:ext cx="11037095" cy="4500000"/>
          </a:xfrm>
        </p:spPr>
        <p:txBody>
          <a:bodyPr/>
          <a:lstStyle/>
          <a:p>
            <a:pPr algn="just"/>
            <a:r>
              <a:rPr lang="ca-ES" dirty="0"/>
              <a:t>Segons l’article 24, els sistemes d’ensenyament han de ser inclusius amb les persones amb discapacitat a tots els nivells d’educació</a:t>
            </a:r>
            <a:r>
              <a:rPr lang="en-US" dirty="0"/>
              <a:t>. </a:t>
            </a:r>
          </a:p>
          <a:p>
            <a:pPr algn="just"/>
            <a:r>
              <a:rPr lang="es-ES" dirty="0" err="1"/>
              <a:t>Com</a:t>
            </a:r>
            <a:r>
              <a:rPr lang="es-ES" dirty="0"/>
              <a:t> </a:t>
            </a:r>
            <a:r>
              <a:rPr lang="ca-ES" dirty="0"/>
              <a:t>qualsevol altra persona, les persones amb discapacitat tenen dret a accedir a l’escola primària, a la secundària i a la universitat, així com dret a rebre la formació necessària per tenir una feina i progressar en les seves vides</a:t>
            </a:r>
            <a:r>
              <a:rPr lang="en-US" dirty="0"/>
              <a:t>.</a:t>
            </a:r>
            <a:endParaRPr lang="x-none" dirty="0"/>
          </a:p>
          <a:p>
            <a:pPr algn="just"/>
            <a:endParaRPr lang="x-none" dirty="0"/>
          </a:p>
        </p:txBody>
      </p:sp>
      <p:sp>
        <p:nvSpPr>
          <p:cNvPr id="7" name="Title 1">
            <a:extLst>
              <a:ext uri="{FF2B5EF4-FFF2-40B4-BE49-F238E27FC236}">
                <a16:creationId xmlns:a16="http://schemas.microsoft.com/office/drawing/2014/main" id="{C909AEE5-A707-4434-9198-E6C5FDDADEDE}"/>
              </a:ext>
            </a:extLst>
          </p:cNvPr>
          <p:cNvSpPr>
            <a:spLocks noGrp="1"/>
          </p:cNvSpPr>
          <p:nvPr>
            <p:ph type="title"/>
          </p:nvPr>
        </p:nvSpPr>
        <p:spPr>
          <a:xfrm>
            <a:off x="389639" y="506412"/>
            <a:ext cx="9792000" cy="432000"/>
          </a:xfrm>
        </p:spPr>
        <p:txBody>
          <a:bodyPr/>
          <a:lstStyle/>
          <a:p>
            <a:r>
              <a:rPr lang="en-US" sz="2800" dirty="0" err="1"/>
              <a:t>Presentació</a:t>
            </a:r>
            <a:r>
              <a:rPr lang="en-US" sz="2800" dirty="0"/>
              <a:t>: </a:t>
            </a:r>
            <a:r>
              <a:rPr lang="en-US" sz="2800" dirty="0" err="1"/>
              <a:t>els</a:t>
            </a:r>
            <a:r>
              <a:rPr lang="en-US" sz="2800" dirty="0"/>
              <a:t> articles de la CDPD - 41</a:t>
            </a:r>
            <a:endParaRPr lang="x-none" sz="2800" dirty="0"/>
          </a:p>
        </p:txBody>
      </p:sp>
      <p:sp>
        <p:nvSpPr>
          <p:cNvPr id="8" name="Text Placeholder 5">
            <a:extLst>
              <a:ext uri="{FF2B5EF4-FFF2-40B4-BE49-F238E27FC236}">
                <a16:creationId xmlns:a16="http://schemas.microsoft.com/office/drawing/2014/main" id="{5BFB0E90-1712-9A49-827E-8781DC76142E}"/>
              </a:ext>
            </a:extLst>
          </p:cNvPr>
          <p:cNvSpPr>
            <a:spLocks noGrp="1"/>
          </p:cNvSpPr>
          <p:nvPr>
            <p:ph type="body" sz="quarter" idx="13"/>
          </p:nvPr>
        </p:nvSpPr>
        <p:spPr>
          <a:xfrm>
            <a:off x="507207" y="946614"/>
            <a:ext cx="11174400" cy="360000"/>
          </a:xfrm>
        </p:spPr>
        <p:txBody>
          <a:bodyPr/>
          <a:lstStyle/>
          <a:p>
            <a:r>
              <a:rPr lang="ca-ES" dirty="0"/>
              <a:t>Article 24. Educació </a:t>
            </a:r>
            <a:r>
              <a:rPr lang="en-US" dirty="0"/>
              <a:t>(b)</a:t>
            </a:r>
          </a:p>
        </p:txBody>
      </p:sp>
    </p:spTree>
    <p:extLst>
      <p:ext uri="{BB962C8B-B14F-4D97-AF65-F5344CB8AC3E}">
        <p14:creationId xmlns:p14="http://schemas.microsoft.com/office/powerpoint/2010/main" val="249090840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0991A2-CE81-48ED-BECD-D9762C9BF302}"/>
              </a:ext>
            </a:extLst>
          </p:cNvPr>
          <p:cNvSpPr>
            <a:spLocks noGrp="1"/>
          </p:cNvSpPr>
          <p:nvPr>
            <p:ph idx="1"/>
          </p:nvPr>
        </p:nvSpPr>
        <p:spPr>
          <a:xfrm>
            <a:off x="507205" y="1590261"/>
            <a:ext cx="11175995" cy="4649527"/>
          </a:xfrm>
        </p:spPr>
        <p:txBody>
          <a:bodyPr/>
          <a:lstStyle/>
          <a:p>
            <a:pPr algn="just"/>
            <a:r>
              <a:rPr lang="ca-ES" dirty="0"/>
              <a:t>Els estats poden adoptar moltes mesures per garantir-ho. Per exemple </a:t>
            </a:r>
            <a:r>
              <a:rPr lang="en-US" dirty="0"/>
              <a:t>:</a:t>
            </a:r>
            <a:endParaRPr lang="x-none" dirty="0"/>
          </a:p>
          <a:p>
            <a:pPr lvl="2" algn="just"/>
            <a:r>
              <a:rPr lang="es-ES" sz="2200" dirty="0" err="1"/>
              <a:t>Assegurar</a:t>
            </a:r>
            <a:r>
              <a:rPr lang="es-ES" sz="2200" dirty="0"/>
              <a:t>-se que </a:t>
            </a:r>
            <a:r>
              <a:rPr lang="es-ES" sz="2200" dirty="0" err="1"/>
              <a:t>els</a:t>
            </a:r>
            <a:r>
              <a:rPr lang="es-ES" sz="2200" dirty="0"/>
              <a:t> </a:t>
            </a:r>
            <a:r>
              <a:rPr lang="es-ES" sz="2200" dirty="0" err="1"/>
              <a:t>nens</a:t>
            </a:r>
            <a:r>
              <a:rPr lang="es-ES" sz="2200" dirty="0"/>
              <a:t> i les nenes </a:t>
            </a:r>
            <a:r>
              <a:rPr lang="es-ES" sz="2200" dirty="0" err="1"/>
              <a:t>amb</a:t>
            </a:r>
            <a:r>
              <a:rPr lang="es-ES" sz="2200" dirty="0"/>
              <a:t> </a:t>
            </a:r>
            <a:r>
              <a:rPr lang="es-ES" sz="2200" dirty="0" err="1"/>
              <a:t>discapacitat</a:t>
            </a:r>
            <a:r>
              <a:rPr lang="es-ES" sz="2200" dirty="0"/>
              <a:t> </a:t>
            </a:r>
            <a:r>
              <a:rPr lang="es-ES" sz="2200" dirty="0" err="1"/>
              <a:t>tinguin</a:t>
            </a:r>
            <a:r>
              <a:rPr lang="es-ES" sz="2200" dirty="0"/>
              <a:t> </a:t>
            </a:r>
            <a:r>
              <a:rPr lang="es-ES" sz="2200" dirty="0" err="1"/>
              <a:t>accés</a:t>
            </a:r>
            <a:r>
              <a:rPr lang="es-ES" sz="2200" dirty="0"/>
              <a:t> al sistema </a:t>
            </a:r>
            <a:r>
              <a:rPr lang="es-ES" sz="2200" dirty="0" err="1"/>
              <a:t>d’educació</a:t>
            </a:r>
            <a:r>
              <a:rPr lang="es-ES" sz="2200" dirty="0"/>
              <a:t> general i que no </a:t>
            </a:r>
            <a:r>
              <a:rPr lang="es-ES" sz="2200" dirty="0" err="1"/>
              <a:t>se’ls</a:t>
            </a:r>
            <a:r>
              <a:rPr lang="es-ES" sz="2200" dirty="0"/>
              <a:t> </a:t>
            </a:r>
            <a:r>
              <a:rPr lang="es-ES" sz="2200" dirty="0" err="1"/>
              <a:t>segregui</a:t>
            </a:r>
            <a:r>
              <a:rPr lang="es-ES" sz="2200" dirty="0"/>
              <a:t> en «</a:t>
            </a:r>
            <a:r>
              <a:rPr lang="es-ES" sz="2200" dirty="0" err="1"/>
              <a:t>escoles</a:t>
            </a:r>
            <a:r>
              <a:rPr lang="es-ES" sz="2200" dirty="0"/>
              <a:t> </a:t>
            </a:r>
            <a:r>
              <a:rPr lang="es-ES" sz="2200" dirty="0" err="1"/>
              <a:t>especials</a:t>
            </a:r>
            <a:r>
              <a:rPr lang="es-ES" sz="2200" dirty="0"/>
              <a:t>». </a:t>
            </a:r>
          </a:p>
          <a:p>
            <a:pPr lvl="2" algn="just"/>
            <a:r>
              <a:rPr lang="es-ES" sz="2200" dirty="0" err="1"/>
              <a:t>Fer</a:t>
            </a:r>
            <a:r>
              <a:rPr lang="es-ES" sz="2200" dirty="0"/>
              <a:t> </a:t>
            </a:r>
            <a:r>
              <a:rPr lang="es-ES" sz="2200" dirty="0" err="1"/>
              <a:t>uns</a:t>
            </a:r>
            <a:r>
              <a:rPr lang="es-ES" sz="2200" dirty="0"/>
              <a:t> </a:t>
            </a:r>
            <a:r>
              <a:rPr lang="es-ES" sz="2200" dirty="0" err="1"/>
              <a:t>ajustos</a:t>
            </a:r>
            <a:r>
              <a:rPr lang="es-ES" sz="2200" dirty="0"/>
              <a:t> </a:t>
            </a:r>
            <a:r>
              <a:rPr lang="es-ES" sz="2200" dirty="0" err="1"/>
              <a:t>raonables</a:t>
            </a:r>
            <a:r>
              <a:rPr lang="es-ES" sz="2200" dirty="0"/>
              <a:t> i </a:t>
            </a:r>
            <a:r>
              <a:rPr lang="es-ES" sz="2200" dirty="0" err="1"/>
              <a:t>oferir</a:t>
            </a:r>
            <a:r>
              <a:rPr lang="es-ES" sz="2200" dirty="0"/>
              <a:t> </a:t>
            </a:r>
            <a:r>
              <a:rPr lang="es-ES" sz="2200" dirty="0" err="1"/>
              <a:t>suport</a:t>
            </a:r>
            <a:r>
              <a:rPr lang="es-ES" sz="2200" dirty="0"/>
              <a:t> a </a:t>
            </a:r>
            <a:r>
              <a:rPr lang="es-ES" sz="2200" dirty="0" err="1"/>
              <a:t>aquests</a:t>
            </a:r>
            <a:r>
              <a:rPr lang="es-ES" sz="2200" dirty="0"/>
              <a:t> </a:t>
            </a:r>
            <a:r>
              <a:rPr lang="es-ES" sz="2200" dirty="0" err="1"/>
              <a:t>nens</a:t>
            </a:r>
            <a:r>
              <a:rPr lang="es-ES" sz="2200" dirty="0"/>
              <a:t> i nenes a les </a:t>
            </a:r>
            <a:r>
              <a:rPr lang="es-ES" sz="2200" dirty="0" err="1"/>
              <a:t>escoles</a:t>
            </a:r>
            <a:r>
              <a:rPr lang="es-ES" sz="2200" dirty="0"/>
              <a:t>. </a:t>
            </a:r>
          </a:p>
          <a:p>
            <a:pPr lvl="2" algn="just"/>
            <a:r>
              <a:rPr lang="es-ES" sz="2200" dirty="0"/>
              <a:t>Facilitar </a:t>
            </a:r>
            <a:r>
              <a:rPr lang="es-ES" sz="2200" dirty="0" err="1"/>
              <a:t>l’ensenyament</a:t>
            </a:r>
            <a:r>
              <a:rPr lang="es-ES" sz="2200" dirty="0"/>
              <a:t> del </a:t>
            </a:r>
            <a:r>
              <a:rPr lang="es-ES" sz="2200" dirty="0" err="1"/>
              <a:t>llenguatge</a:t>
            </a:r>
            <a:r>
              <a:rPr lang="es-ES" sz="2200" dirty="0"/>
              <a:t> de signes, el braille o </a:t>
            </a:r>
            <a:r>
              <a:rPr lang="es-ES" sz="2200" dirty="0" err="1"/>
              <a:t>altres</a:t>
            </a:r>
            <a:r>
              <a:rPr lang="es-ES" sz="2200" dirty="0"/>
              <a:t> </a:t>
            </a:r>
            <a:r>
              <a:rPr lang="es-ES" sz="2200" dirty="0" err="1"/>
              <a:t>mètodes</a:t>
            </a:r>
            <a:r>
              <a:rPr lang="es-ES" sz="2200" dirty="0"/>
              <a:t> de </a:t>
            </a:r>
            <a:r>
              <a:rPr lang="es-ES" sz="2200" dirty="0" err="1"/>
              <a:t>comunicació</a:t>
            </a:r>
            <a:r>
              <a:rPr lang="es-ES" sz="2200" dirty="0"/>
              <a:t>. </a:t>
            </a:r>
          </a:p>
          <a:p>
            <a:pPr lvl="2" algn="just"/>
            <a:r>
              <a:rPr lang="es-ES" sz="2200" dirty="0"/>
              <a:t>Formar </a:t>
            </a:r>
            <a:r>
              <a:rPr lang="es-ES" sz="2200" dirty="0" err="1"/>
              <a:t>mestres</a:t>
            </a:r>
            <a:r>
              <a:rPr lang="es-ES" sz="2200" dirty="0"/>
              <a:t> per </a:t>
            </a:r>
            <a:r>
              <a:rPr lang="es-ES" sz="2200" dirty="0" err="1"/>
              <a:t>treballar</a:t>
            </a:r>
            <a:r>
              <a:rPr lang="es-ES" sz="2200" dirty="0"/>
              <a:t> </a:t>
            </a:r>
            <a:r>
              <a:rPr lang="es-ES" sz="2200" dirty="0" err="1"/>
              <a:t>amb</a:t>
            </a:r>
            <a:r>
              <a:rPr lang="es-ES" sz="2200" dirty="0"/>
              <a:t> persones </a:t>
            </a:r>
            <a:r>
              <a:rPr lang="es-ES" sz="2200" dirty="0" err="1"/>
              <a:t>amb</a:t>
            </a:r>
            <a:r>
              <a:rPr lang="es-ES" sz="2200" dirty="0"/>
              <a:t> </a:t>
            </a:r>
            <a:r>
              <a:rPr lang="es-ES" sz="2200" dirty="0" err="1"/>
              <a:t>discapacitat</a:t>
            </a:r>
            <a:r>
              <a:rPr lang="es-ES" sz="2200" dirty="0"/>
              <a:t> </a:t>
            </a:r>
            <a:r>
              <a:rPr lang="es-ES" sz="2200" dirty="0" err="1"/>
              <a:t>aplicant</a:t>
            </a:r>
            <a:r>
              <a:rPr lang="es-ES" sz="2200" dirty="0"/>
              <a:t> el respecte per la </a:t>
            </a:r>
            <a:r>
              <a:rPr lang="es-ES" sz="2200" dirty="0" err="1"/>
              <a:t>diversitat</a:t>
            </a:r>
            <a:r>
              <a:rPr lang="es-ES" sz="2200" dirty="0"/>
              <a:t> i per les </a:t>
            </a:r>
            <a:r>
              <a:rPr lang="es-ES" sz="2200" dirty="0" err="1"/>
              <a:t>necessitats</a:t>
            </a:r>
            <a:r>
              <a:rPr lang="es-ES" sz="2200" dirty="0"/>
              <a:t> i </a:t>
            </a:r>
            <a:r>
              <a:rPr lang="es-ES" sz="2200" dirty="0" err="1"/>
              <a:t>estils</a:t>
            </a:r>
            <a:r>
              <a:rPr lang="es-ES" sz="2200" dirty="0"/>
              <a:t> </a:t>
            </a:r>
            <a:r>
              <a:rPr lang="es-ES" sz="2200" dirty="0" err="1"/>
              <a:t>d’aprenentatge</a:t>
            </a:r>
            <a:r>
              <a:rPr lang="es-ES" sz="2200" dirty="0"/>
              <a:t> de cada persona</a:t>
            </a:r>
            <a:r>
              <a:rPr lang="en-US" sz="2200" dirty="0"/>
              <a:t>.</a:t>
            </a:r>
            <a:endParaRPr lang="x-none" sz="2200" dirty="0"/>
          </a:p>
          <a:p>
            <a:pPr lvl="2" algn="just"/>
            <a:r>
              <a:rPr lang="es-ES" sz="2200" dirty="0"/>
              <a:t>Proporcionar </a:t>
            </a:r>
            <a:r>
              <a:rPr lang="es-ES" sz="2200" dirty="0" err="1"/>
              <a:t>accés</a:t>
            </a:r>
            <a:r>
              <a:rPr lang="es-ES" sz="2200" dirty="0"/>
              <a:t> a les </a:t>
            </a:r>
            <a:r>
              <a:rPr lang="es-ES" sz="2200" dirty="0" err="1"/>
              <a:t>universitats</a:t>
            </a:r>
            <a:r>
              <a:rPr lang="es-ES" sz="2200" dirty="0"/>
              <a:t> i </a:t>
            </a:r>
            <a:r>
              <a:rPr lang="es-ES" sz="2200" dirty="0" err="1"/>
              <a:t>altres</a:t>
            </a:r>
            <a:r>
              <a:rPr lang="es-ES" sz="2200" dirty="0"/>
              <a:t> </a:t>
            </a:r>
            <a:r>
              <a:rPr lang="es-ES" sz="2200" dirty="0" err="1"/>
              <a:t>oportunitats</a:t>
            </a:r>
            <a:r>
              <a:rPr lang="es-ES" sz="2200" dirty="0"/>
              <a:t> de </a:t>
            </a:r>
            <a:r>
              <a:rPr lang="es-ES" sz="2200" dirty="0" err="1"/>
              <a:t>formació</a:t>
            </a:r>
            <a:r>
              <a:rPr lang="es-ES" sz="2200" dirty="0"/>
              <a:t> per a </a:t>
            </a:r>
            <a:r>
              <a:rPr lang="es-ES" sz="2200" dirty="0" err="1"/>
              <a:t>adults</a:t>
            </a:r>
            <a:r>
              <a:rPr lang="en-US" sz="2200" dirty="0"/>
              <a:t>.</a:t>
            </a:r>
            <a:endParaRPr lang="x-none" sz="2200" dirty="0"/>
          </a:p>
          <a:p>
            <a:pPr algn="just"/>
            <a:endParaRPr lang="x-none" dirty="0"/>
          </a:p>
        </p:txBody>
      </p:sp>
      <p:sp>
        <p:nvSpPr>
          <p:cNvPr id="7" name="Title 1">
            <a:extLst>
              <a:ext uri="{FF2B5EF4-FFF2-40B4-BE49-F238E27FC236}">
                <a16:creationId xmlns:a16="http://schemas.microsoft.com/office/drawing/2014/main" id="{C909AEE5-A707-4434-9198-E6C5FDDADEDE}"/>
              </a:ext>
            </a:extLst>
          </p:cNvPr>
          <p:cNvSpPr>
            <a:spLocks noGrp="1"/>
          </p:cNvSpPr>
          <p:nvPr>
            <p:ph type="title"/>
          </p:nvPr>
        </p:nvSpPr>
        <p:spPr>
          <a:xfrm>
            <a:off x="389639" y="506412"/>
            <a:ext cx="9792000" cy="432000"/>
          </a:xfrm>
        </p:spPr>
        <p:txBody>
          <a:bodyPr/>
          <a:lstStyle/>
          <a:p>
            <a:r>
              <a:rPr lang="en-US" sz="2800" dirty="0" err="1"/>
              <a:t>Presentació</a:t>
            </a:r>
            <a:r>
              <a:rPr lang="en-US" sz="2800" dirty="0"/>
              <a:t>: </a:t>
            </a:r>
            <a:r>
              <a:rPr lang="en-US" sz="2800" dirty="0" err="1"/>
              <a:t>els</a:t>
            </a:r>
            <a:r>
              <a:rPr lang="en-US" sz="2800" dirty="0"/>
              <a:t> articles de la CDPD - 42</a:t>
            </a:r>
            <a:endParaRPr lang="x-none" sz="2800" dirty="0"/>
          </a:p>
        </p:txBody>
      </p:sp>
      <p:sp>
        <p:nvSpPr>
          <p:cNvPr id="8" name="Text Placeholder 5">
            <a:extLst>
              <a:ext uri="{FF2B5EF4-FFF2-40B4-BE49-F238E27FC236}">
                <a16:creationId xmlns:a16="http://schemas.microsoft.com/office/drawing/2014/main" id="{5BFB0E90-1712-9A49-827E-8781DC76142E}"/>
              </a:ext>
            </a:extLst>
          </p:cNvPr>
          <p:cNvSpPr>
            <a:spLocks noGrp="1"/>
          </p:cNvSpPr>
          <p:nvPr>
            <p:ph type="body" sz="quarter" idx="13"/>
          </p:nvPr>
        </p:nvSpPr>
        <p:spPr>
          <a:xfrm>
            <a:off x="507207" y="946614"/>
            <a:ext cx="11174400" cy="360000"/>
          </a:xfrm>
        </p:spPr>
        <p:txBody>
          <a:bodyPr/>
          <a:lstStyle/>
          <a:p>
            <a:r>
              <a:rPr lang="ca-ES" dirty="0"/>
              <a:t>Article 24. Educació </a:t>
            </a:r>
            <a:r>
              <a:rPr lang="en-US" dirty="0"/>
              <a:t>(c)</a:t>
            </a:r>
          </a:p>
        </p:txBody>
      </p:sp>
    </p:spTree>
    <p:extLst>
      <p:ext uri="{BB962C8B-B14F-4D97-AF65-F5344CB8AC3E}">
        <p14:creationId xmlns:p14="http://schemas.microsoft.com/office/powerpoint/2010/main" val="92365945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55631B-25D1-44BA-AB2D-78457D3EC3EA}"/>
              </a:ext>
            </a:extLst>
          </p:cNvPr>
          <p:cNvSpPr>
            <a:spLocks noGrp="1"/>
          </p:cNvSpPr>
          <p:nvPr>
            <p:ph idx="1"/>
          </p:nvPr>
        </p:nvSpPr>
        <p:spPr>
          <a:xfrm>
            <a:off x="507205" y="1411357"/>
            <a:ext cx="11175995" cy="4828431"/>
          </a:xfrm>
        </p:spPr>
        <p:txBody>
          <a:bodyPr/>
          <a:lstStyle/>
          <a:p>
            <a:pPr algn="just"/>
            <a:r>
              <a:rPr lang="es-ES" dirty="0"/>
              <a:t>Les persones </a:t>
            </a:r>
            <a:r>
              <a:rPr lang="es-ES" dirty="0" err="1"/>
              <a:t>amb</a:t>
            </a:r>
            <a:r>
              <a:rPr lang="es-ES" dirty="0"/>
              <a:t> </a:t>
            </a:r>
            <a:r>
              <a:rPr lang="es-ES" dirty="0" err="1"/>
              <a:t>discapacitat</a:t>
            </a:r>
            <a:r>
              <a:rPr lang="es-ES" dirty="0"/>
              <a:t> </a:t>
            </a:r>
            <a:r>
              <a:rPr lang="es-ES" dirty="0" err="1"/>
              <a:t>tenen</a:t>
            </a:r>
            <a:r>
              <a:rPr lang="es-ES" dirty="0"/>
              <a:t> </a:t>
            </a:r>
            <a:r>
              <a:rPr lang="es-ES" dirty="0" err="1"/>
              <a:t>dret</a:t>
            </a:r>
            <a:r>
              <a:rPr lang="es-ES" dirty="0"/>
              <a:t> a </a:t>
            </a:r>
            <a:r>
              <a:rPr lang="es-ES" dirty="0" err="1"/>
              <a:t>accedir</a:t>
            </a:r>
            <a:r>
              <a:rPr lang="es-ES" dirty="0"/>
              <a:t> </a:t>
            </a:r>
            <a:r>
              <a:rPr lang="es-ES" dirty="0" err="1"/>
              <a:t>tant</a:t>
            </a:r>
            <a:r>
              <a:rPr lang="es-ES" dirty="0"/>
              <a:t> </a:t>
            </a:r>
            <a:r>
              <a:rPr lang="es-ES" dirty="0" err="1"/>
              <a:t>als</a:t>
            </a:r>
            <a:r>
              <a:rPr lang="es-ES" dirty="0"/>
              <a:t> </a:t>
            </a:r>
            <a:r>
              <a:rPr lang="es-ES" dirty="0" err="1"/>
              <a:t>serveis</a:t>
            </a:r>
            <a:r>
              <a:rPr lang="es-ES" dirty="0"/>
              <a:t> de </a:t>
            </a:r>
            <a:r>
              <a:rPr lang="es-ES" dirty="0" err="1"/>
              <a:t>salut</a:t>
            </a:r>
            <a:r>
              <a:rPr lang="es-ES" dirty="0"/>
              <a:t> física </a:t>
            </a:r>
            <a:r>
              <a:rPr lang="es-ES" dirty="0" err="1"/>
              <a:t>com</a:t>
            </a:r>
            <a:r>
              <a:rPr lang="es-ES" dirty="0"/>
              <a:t> mental en </a:t>
            </a:r>
            <a:r>
              <a:rPr lang="es-ES" dirty="0" err="1"/>
              <a:t>igualtat</a:t>
            </a:r>
            <a:r>
              <a:rPr lang="es-ES" dirty="0"/>
              <a:t> de </a:t>
            </a:r>
            <a:r>
              <a:rPr lang="es-ES" dirty="0" err="1"/>
              <a:t>condicions</a:t>
            </a:r>
            <a:r>
              <a:rPr lang="es-ES" dirty="0"/>
              <a:t> </a:t>
            </a:r>
            <a:r>
              <a:rPr lang="es-ES" dirty="0" err="1"/>
              <a:t>amb</a:t>
            </a:r>
            <a:r>
              <a:rPr lang="es-ES" dirty="0"/>
              <a:t> la resta de persones i a </a:t>
            </a:r>
            <a:r>
              <a:rPr lang="es-ES" dirty="0" err="1"/>
              <a:t>rebre</a:t>
            </a:r>
            <a:r>
              <a:rPr lang="es-ES" dirty="0"/>
              <a:t> el </a:t>
            </a:r>
            <a:r>
              <a:rPr lang="es-ES" dirty="0" err="1"/>
              <a:t>mateix</a:t>
            </a:r>
            <a:r>
              <a:rPr lang="es-ES" dirty="0"/>
              <a:t> </a:t>
            </a:r>
            <a:r>
              <a:rPr lang="es-ES" dirty="0" err="1"/>
              <a:t>estàndard</a:t>
            </a:r>
            <a:r>
              <a:rPr lang="es-ES" dirty="0"/>
              <a:t> de </a:t>
            </a:r>
            <a:r>
              <a:rPr lang="es-ES" dirty="0" err="1"/>
              <a:t>serveis</a:t>
            </a:r>
            <a:r>
              <a:rPr lang="es-ES" dirty="0"/>
              <a:t> </a:t>
            </a:r>
            <a:r>
              <a:rPr lang="en-GB" dirty="0"/>
              <a:t>.</a:t>
            </a:r>
            <a:endParaRPr lang="x-none" dirty="0"/>
          </a:p>
          <a:p>
            <a:pPr lvl="0" algn="just"/>
            <a:r>
              <a:rPr lang="ca-ES" dirty="0"/>
              <a:t>Els professionals de la salut mental i altres àmbits no han de tractar les persones amb discapacitat amb manca de respecte, negligència, grolleria ni els han de negar l’assistència o el tractament</a:t>
            </a:r>
            <a:r>
              <a:rPr lang="en-GB" dirty="0"/>
              <a:t>.</a:t>
            </a:r>
            <a:endParaRPr lang="x-none" dirty="0"/>
          </a:p>
          <a:p>
            <a:pPr lvl="0" algn="just"/>
            <a:r>
              <a:rPr lang="ca-ES" dirty="0"/>
              <a:t>Les persones amb discapacitat han de rebre els serveis de salut que necessitin</a:t>
            </a:r>
            <a:r>
              <a:rPr lang="en-GB" dirty="0"/>
              <a:t>. </a:t>
            </a:r>
          </a:p>
          <a:p>
            <a:pPr algn="just"/>
            <a:r>
              <a:rPr lang="ca-ES" dirty="0"/>
              <a:t>Els professionals de la salut han de ser conscients dels drets humans i l’autonomia de les persones amb discapacitat. No han d’actuar sense el consentiment informat dels pacients amb discapacitat. </a:t>
            </a:r>
            <a:endParaRPr lang="x-none" dirty="0"/>
          </a:p>
          <a:p>
            <a:pPr lvl="0" algn="just"/>
            <a:r>
              <a:rPr lang="ca-ES" dirty="0"/>
              <a:t>Les persones amb discapacitat no han de patir discriminació quan busquen una assegurança de vida o de salut</a:t>
            </a:r>
            <a:r>
              <a:rPr lang="en-GB" dirty="0"/>
              <a:t>.</a:t>
            </a:r>
            <a:endParaRPr lang="x-none" dirty="0"/>
          </a:p>
          <a:p>
            <a:pPr lvl="0" algn="just"/>
            <a:endParaRPr lang="x-none" dirty="0"/>
          </a:p>
        </p:txBody>
      </p:sp>
      <p:sp>
        <p:nvSpPr>
          <p:cNvPr id="7" name="Title 1">
            <a:extLst>
              <a:ext uri="{FF2B5EF4-FFF2-40B4-BE49-F238E27FC236}">
                <a16:creationId xmlns:a16="http://schemas.microsoft.com/office/drawing/2014/main" id="{C909AEE5-A707-4434-9198-E6C5FDDADEDE}"/>
              </a:ext>
            </a:extLst>
          </p:cNvPr>
          <p:cNvSpPr>
            <a:spLocks noGrp="1"/>
          </p:cNvSpPr>
          <p:nvPr>
            <p:ph type="title"/>
          </p:nvPr>
        </p:nvSpPr>
        <p:spPr>
          <a:xfrm>
            <a:off x="389639" y="506412"/>
            <a:ext cx="9792000" cy="432000"/>
          </a:xfrm>
        </p:spPr>
        <p:txBody>
          <a:bodyPr/>
          <a:lstStyle/>
          <a:p>
            <a:r>
              <a:rPr lang="en-US" sz="2800" dirty="0" err="1"/>
              <a:t>Presentació</a:t>
            </a:r>
            <a:r>
              <a:rPr lang="en-US" sz="2800" dirty="0"/>
              <a:t>: </a:t>
            </a:r>
            <a:r>
              <a:rPr lang="en-US" sz="2800" dirty="0" err="1"/>
              <a:t>els</a:t>
            </a:r>
            <a:r>
              <a:rPr lang="en-US" sz="2800" dirty="0"/>
              <a:t> articles de la CDPD - 43</a:t>
            </a:r>
            <a:endParaRPr lang="x-none" sz="2800" dirty="0"/>
          </a:p>
        </p:txBody>
      </p:sp>
      <p:sp>
        <p:nvSpPr>
          <p:cNvPr id="8" name="Text Placeholder 5">
            <a:extLst>
              <a:ext uri="{FF2B5EF4-FFF2-40B4-BE49-F238E27FC236}">
                <a16:creationId xmlns:a16="http://schemas.microsoft.com/office/drawing/2014/main" id="{5BFB0E90-1712-9A49-827E-8781DC76142E}"/>
              </a:ext>
            </a:extLst>
          </p:cNvPr>
          <p:cNvSpPr>
            <a:spLocks noGrp="1"/>
          </p:cNvSpPr>
          <p:nvPr>
            <p:ph type="body" sz="quarter" idx="13"/>
          </p:nvPr>
        </p:nvSpPr>
        <p:spPr>
          <a:xfrm>
            <a:off x="507207" y="946614"/>
            <a:ext cx="11174400" cy="360000"/>
          </a:xfrm>
        </p:spPr>
        <p:txBody>
          <a:bodyPr/>
          <a:lstStyle/>
          <a:p>
            <a:r>
              <a:rPr lang="ca-ES" dirty="0"/>
              <a:t>Article 25. Salut </a:t>
            </a:r>
            <a:endParaRPr lang="es-ES" dirty="0"/>
          </a:p>
        </p:txBody>
      </p:sp>
    </p:spTree>
    <p:extLst>
      <p:ext uri="{BB962C8B-B14F-4D97-AF65-F5344CB8AC3E}">
        <p14:creationId xmlns:p14="http://schemas.microsoft.com/office/powerpoint/2010/main" val="270646563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B9242-384F-49BA-9799-A4CDF4BAF9C1}"/>
              </a:ext>
            </a:extLst>
          </p:cNvPr>
          <p:cNvSpPr>
            <a:spLocks noGrp="1"/>
          </p:cNvSpPr>
          <p:nvPr>
            <p:ph idx="1"/>
          </p:nvPr>
        </p:nvSpPr>
        <p:spPr>
          <a:xfrm>
            <a:off x="507205" y="1466850"/>
            <a:ext cx="11175995" cy="4567667"/>
          </a:xfrm>
        </p:spPr>
        <p:txBody>
          <a:bodyPr/>
          <a:lstStyle/>
          <a:p>
            <a:pPr algn="just"/>
            <a:r>
              <a:rPr lang="ca-ES" sz="2100" dirty="0"/>
              <a:t>Els serveis d’habilitació i rehabilitació estan dissenyats per ajudar les persones a mantenir, desenvolupar, restaurar i/o millorar les capacitats necessàries per participar en la societat dia a dia. </a:t>
            </a:r>
            <a:endParaRPr lang="es-ES" sz="2100" dirty="0"/>
          </a:p>
          <a:p>
            <a:pPr algn="just"/>
            <a:r>
              <a:rPr lang="ca-ES" sz="2100" dirty="0"/>
              <a:t>No només parla d’habilitació i rehabilitació en el context de la salut, sinó sobre tota la gamma de serveis que les persones poden necessitar per viure una vida independent a la comunitat</a:t>
            </a:r>
            <a:r>
              <a:rPr lang="en-US" sz="2100" dirty="0"/>
              <a:t>.</a:t>
            </a:r>
          </a:p>
          <a:p>
            <a:pPr algn="just"/>
            <a:r>
              <a:rPr lang="ca-ES" sz="2100" dirty="0"/>
              <a:t>Els països han de prestar serveis i suport en els àmbits laboral, social, sanitari i d’ensenyament </a:t>
            </a:r>
            <a:r>
              <a:rPr lang="en-US" sz="2100" dirty="0"/>
              <a:t>.</a:t>
            </a:r>
          </a:p>
          <a:p>
            <a:pPr algn="just"/>
            <a:r>
              <a:rPr lang="ca-ES" sz="2100" dirty="0"/>
              <a:t>Aquests serveis i suports: </a:t>
            </a:r>
            <a:endParaRPr lang="es-ES" sz="2100" dirty="0"/>
          </a:p>
          <a:p>
            <a:pPr lvl="3" algn="just"/>
            <a:r>
              <a:rPr lang="ca-ES" sz="2100" dirty="0"/>
              <a:t> han d’estar disponibles a la comunitat;</a:t>
            </a:r>
            <a:endParaRPr lang="es-ES" sz="2100" dirty="0"/>
          </a:p>
          <a:p>
            <a:pPr lvl="3" algn="just" fontAlgn="base"/>
            <a:r>
              <a:rPr lang="ca-ES" sz="2100" dirty="0"/>
              <a:t>han de ser accessibles de manera voluntària;</a:t>
            </a:r>
            <a:endParaRPr lang="es-ES" sz="2100" dirty="0"/>
          </a:p>
          <a:p>
            <a:pPr lvl="3" algn="just"/>
            <a:r>
              <a:rPr lang="ca-ES" sz="2100" dirty="0"/>
              <a:t>han de ser el més propers possibles al lloc de residència de les persones amb discapacitat</a:t>
            </a:r>
          </a:p>
          <a:p>
            <a:pPr algn="just"/>
            <a:r>
              <a:rPr lang="ca-ES" sz="2100" dirty="0"/>
              <a:t> Les persones amb discapacitat també haurien de tenir accés a serveis de suport entre iguals.</a:t>
            </a:r>
            <a:r>
              <a:rPr lang="en-US" sz="2100" dirty="0"/>
              <a:t> </a:t>
            </a:r>
            <a:endParaRPr lang="x-none" sz="2100" dirty="0"/>
          </a:p>
        </p:txBody>
      </p:sp>
      <p:sp>
        <p:nvSpPr>
          <p:cNvPr id="7" name="Title 1">
            <a:extLst>
              <a:ext uri="{FF2B5EF4-FFF2-40B4-BE49-F238E27FC236}">
                <a16:creationId xmlns:a16="http://schemas.microsoft.com/office/drawing/2014/main" id="{C909AEE5-A707-4434-9198-E6C5FDDADEDE}"/>
              </a:ext>
            </a:extLst>
          </p:cNvPr>
          <p:cNvSpPr>
            <a:spLocks noGrp="1"/>
          </p:cNvSpPr>
          <p:nvPr>
            <p:ph type="title"/>
          </p:nvPr>
        </p:nvSpPr>
        <p:spPr>
          <a:xfrm>
            <a:off x="389639" y="506412"/>
            <a:ext cx="9792000" cy="432000"/>
          </a:xfrm>
        </p:spPr>
        <p:txBody>
          <a:bodyPr/>
          <a:lstStyle/>
          <a:p>
            <a:r>
              <a:rPr lang="en-US" sz="2800" dirty="0" err="1"/>
              <a:t>Presentació</a:t>
            </a:r>
            <a:r>
              <a:rPr lang="en-US" sz="2800" dirty="0"/>
              <a:t>: </a:t>
            </a:r>
            <a:r>
              <a:rPr lang="en-US" sz="2800" dirty="0" err="1"/>
              <a:t>els</a:t>
            </a:r>
            <a:r>
              <a:rPr lang="en-US" sz="2800" dirty="0"/>
              <a:t> articles de la CDPD - 44</a:t>
            </a:r>
            <a:endParaRPr lang="x-none" sz="2800" dirty="0"/>
          </a:p>
        </p:txBody>
      </p:sp>
      <p:sp>
        <p:nvSpPr>
          <p:cNvPr id="8" name="Text Placeholder 5">
            <a:extLst>
              <a:ext uri="{FF2B5EF4-FFF2-40B4-BE49-F238E27FC236}">
                <a16:creationId xmlns:a16="http://schemas.microsoft.com/office/drawing/2014/main" id="{5BFB0E90-1712-9A49-827E-8781DC76142E}"/>
              </a:ext>
            </a:extLst>
          </p:cNvPr>
          <p:cNvSpPr>
            <a:spLocks noGrp="1"/>
          </p:cNvSpPr>
          <p:nvPr>
            <p:ph type="body" sz="quarter" idx="13"/>
          </p:nvPr>
        </p:nvSpPr>
        <p:spPr>
          <a:xfrm>
            <a:off x="507207" y="946614"/>
            <a:ext cx="11174400" cy="360000"/>
          </a:xfrm>
        </p:spPr>
        <p:txBody>
          <a:bodyPr/>
          <a:lstStyle/>
          <a:p>
            <a:r>
              <a:rPr lang="ca-ES" dirty="0"/>
              <a:t>Article 26. Habilitació i rehabilitació </a:t>
            </a:r>
            <a:endParaRPr lang="es-ES" dirty="0"/>
          </a:p>
        </p:txBody>
      </p:sp>
    </p:spTree>
    <p:extLst>
      <p:ext uri="{BB962C8B-B14F-4D97-AF65-F5344CB8AC3E}">
        <p14:creationId xmlns:p14="http://schemas.microsoft.com/office/powerpoint/2010/main" val="22924873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SHAPETYPE" val="Source"/>
</p:tagLst>
</file>

<file path=ppt/tags/tag3.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SHAPETYPE" val="Classification"/>
</p:tagLst>
</file>

<file path=ppt/theme/theme1.xml><?xml version="1.0" encoding="utf-8"?>
<a:theme xmlns:a="http://schemas.openxmlformats.org/drawingml/2006/main" name="LPB">
  <a:themeElements>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fontScheme name="Lonza font theme">
      <a:majorFont>
        <a:latin typeface="Century Gothic"/>
        <a:ea typeface="Arial Unicode MS"/>
        <a:cs typeface="Arial Unicode MS"/>
      </a:majorFont>
      <a:minorFont>
        <a:latin typeface="Calibri Light"/>
        <a:ea typeface="Arial Unicode MS"/>
        <a:cs typeface="Arial Unicode MS"/>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t"/>
      <a:lstStyle>
        <a:defPPr algn="l">
          <a:defRPr sz="15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dirty="0">
            <a:solidFill>
              <a:schemeClr val="tx1"/>
            </a:solidFill>
          </a:defRPr>
        </a:defPPr>
      </a:lstStyle>
    </a:txDef>
  </a:objectDefaults>
  <a:extraClrSchemeLst/>
  <a:extLst>
    <a:ext uri="{05A4C25C-085E-4340-85A3-A5531E510DB2}">
      <thm15:themeFamily xmlns:thm15="http://schemas.microsoft.com/office/thememl/2012/main" name="TEMPLATE WHO PPT" id="{E2228241-3BEA-3843-838B-7F5DBA8F7E90}" vid="{0C4EC57B-1905-C64E-B6FC-1A29D42359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2.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3.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4.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5.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18013</TotalTime>
  <Words>45795</Words>
  <Application>Microsoft Office PowerPoint</Application>
  <PresentationFormat>Pantalla panoràmica</PresentationFormat>
  <Paragraphs>2597</Paragraphs>
  <Slides>166</Slides>
  <Notes>166</Notes>
  <HiddenSlides>0</HiddenSlides>
  <MMClips>0</MMClips>
  <ScaleCrop>false</ScaleCrop>
  <HeadingPairs>
    <vt:vector size="8" baseType="variant">
      <vt:variant>
        <vt:lpstr>Tipus de lletra utilitzats</vt:lpstr>
      </vt:variant>
      <vt:variant>
        <vt:i4>8</vt:i4>
      </vt:variant>
      <vt:variant>
        <vt:lpstr>Tema</vt:lpstr>
      </vt:variant>
      <vt:variant>
        <vt:i4>1</vt:i4>
      </vt:variant>
      <vt:variant>
        <vt:lpstr>Servidors OLE incrustats</vt:lpstr>
      </vt:variant>
      <vt:variant>
        <vt:i4>1</vt:i4>
      </vt:variant>
      <vt:variant>
        <vt:lpstr>Títols de les diapositives</vt:lpstr>
      </vt:variant>
      <vt:variant>
        <vt:i4>166</vt:i4>
      </vt:variant>
    </vt:vector>
  </HeadingPairs>
  <TitlesOfParts>
    <vt:vector size="176" baseType="lpstr">
      <vt:lpstr>Arial</vt:lpstr>
      <vt:lpstr>Calibri</vt:lpstr>
      <vt:lpstr>Calibri Light</vt:lpstr>
      <vt:lpstr>Century Gothic</vt:lpstr>
      <vt:lpstr>Courier New</vt:lpstr>
      <vt:lpstr>Symbol</vt:lpstr>
      <vt:lpstr>Times New Roman</vt:lpstr>
      <vt:lpstr>Wingdings</vt:lpstr>
      <vt:lpstr>LPB</vt:lpstr>
      <vt:lpstr>think-cell Slide</vt:lpstr>
      <vt:lpstr>Presentació del PowerPoint</vt:lpstr>
      <vt:lpstr>Presentació del PowerPoint</vt:lpstr>
      <vt:lpstr>Quality Rights de l’OMS: objectius i propòsits</vt:lpstr>
      <vt:lpstr>Nota preliminar sobre el llenguatge - 1</vt:lpstr>
      <vt:lpstr>Nota preliminar sobre el llenguatge - 2</vt:lpstr>
      <vt:lpstr>Objectius d’aprenentatge, temes i recursos </vt:lpstr>
      <vt:lpstr>Temes del módul</vt:lpstr>
      <vt:lpstr>Tema 1. Entendre la discriminació i la denegació dels drets  </vt:lpstr>
      <vt:lpstr>Exercici 1.1: Els drets de les persones amb discapacitat psicosocial, intel·lectual o cognitiva - 1</vt:lpstr>
      <vt:lpstr>Exercici 1.1: Els drets de les persones amb discapacitat psicosocial, intel·lectual o cognitiva - 2 </vt:lpstr>
      <vt:lpstr>Presentació: Definir la discriminació - 1 </vt:lpstr>
      <vt:lpstr>Presentació: Definir la discriminació - 2 </vt:lpstr>
      <vt:lpstr>Presentació: Definir la discriminació - 3 </vt:lpstr>
      <vt:lpstr>Presentació: Definir la discriminació - 4 </vt:lpstr>
      <vt:lpstr>Exercici 1.2: Debat – Jo no soc així! - 1</vt:lpstr>
      <vt:lpstr>Exercici 1.2: Debat – Jo no soc així! - 2</vt:lpstr>
      <vt:lpstr>Exercici 1.2: Debat – Jo no soc així! - 3</vt:lpstr>
      <vt:lpstr>Exercici 1.2: Debat – Jo no soc així! - 4</vt:lpstr>
      <vt:lpstr>Exercici 1.2: Debat – Jo no soc així! - 5</vt:lpstr>
      <vt:lpstr>Exercici 1.2: Debat – Jo no soc així! - 6</vt:lpstr>
      <vt:lpstr>Exercici 1.3: Debat – Què és la discriminació institucional? - 1</vt:lpstr>
      <vt:lpstr>Exercici 1.3: Debat – Què és la discriminació institucional? - 2</vt:lpstr>
      <vt:lpstr>Tema 2. Entendre la discapacitat des de la perspectiva dels drets humans  </vt:lpstr>
      <vt:lpstr>Exercici 2.1: Entendre la discapacitat</vt:lpstr>
      <vt:lpstr>Presentació: Els diferents models de discapacitat - 1</vt:lpstr>
      <vt:lpstr>Presentació: Els diferents models de discapacitat - 2</vt:lpstr>
      <vt:lpstr>Presentació: Els diferents models de discapacitat - 3</vt:lpstr>
      <vt:lpstr>Presentació: Els diferents models de discapacitat - 4</vt:lpstr>
      <vt:lpstr>Presentació: Els diferents models de discapacitat - 5</vt:lpstr>
      <vt:lpstr>Presentació: Els diferents models de discapacitat - 6</vt:lpstr>
      <vt:lpstr>Presentació: Els diferents models de discapacitat - 7</vt:lpstr>
      <vt:lpstr>Presentació: Els diferents models de discapacitat - 8</vt:lpstr>
      <vt:lpstr>Presentació: Els diferents models de discapacitat - 9</vt:lpstr>
      <vt:lpstr>Presentació: Els diferents models de discapacitat - 10</vt:lpstr>
      <vt:lpstr>Presentació: Els diferents models de discapacitat - 11</vt:lpstr>
      <vt:lpstr>Presentació: Els diferents models de discapacitat - 12</vt:lpstr>
      <vt:lpstr>Presentació: Els diferents models de discapacitat - 13</vt:lpstr>
      <vt:lpstr>Presentació: Els diferents models de discapacitat - 14</vt:lpstr>
      <vt:lpstr>Presentació: Els diferents models de discapacitat - 15</vt:lpstr>
      <vt:lpstr>Presentació: Els diferents models de discapacitat - 16</vt:lpstr>
      <vt:lpstr>Presentació: Els diferents models de discapacitat - 17</vt:lpstr>
      <vt:lpstr>Presentació: Els diferents models de discapacitat - 18</vt:lpstr>
      <vt:lpstr>Exercici de reflexió </vt:lpstr>
      <vt:lpstr>Tema 3. La Convenció sobre els drets de les persones amb discapacitat</vt:lpstr>
      <vt:lpstr>Reflexió sobre el temes anteriors </vt:lpstr>
      <vt:lpstr>Presentació: Introducció a la Convenció sobre els drets de les persones amb discapacitat - 1</vt:lpstr>
      <vt:lpstr>Presentació: Introducció a la Convenció sobre els drets de les persones amb discapacitat - 2</vt:lpstr>
      <vt:lpstr>Presentació: Introducció a la Convenció sobre els drets de les persones amb discapacitat - 3</vt:lpstr>
      <vt:lpstr>Presentació: Introducció a la Convenció sobre els drets de les persones amb discapacitat - 4</vt:lpstr>
      <vt:lpstr>Presentació: Introducció a la Convenció sobre els drets de les persones amb discapacitat - 5</vt:lpstr>
      <vt:lpstr>Presentació: Introducció a la Convenció sobre els drets de les persones amb discapacitat - 6</vt:lpstr>
      <vt:lpstr>Presentació: Introducció a la Convenció sobre els drets de les persones amb discapacitat - 7</vt:lpstr>
      <vt:lpstr>Presentació: Introducció a la Convenció sobre els drets de les persones amb discapacitat - 8</vt:lpstr>
      <vt:lpstr>Presentació: Introducció a la Convenció sobre els drets de les persones amb discapacitat - 9</vt:lpstr>
      <vt:lpstr>Presentació: Introducció a la Convenció sobre els drets de les persones amb discapacitat - 10</vt:lpstr>
      <vt:lpstr>Presentació: els articles de la CDPD - 1</vt:lpstr>
      <vt:lpstr>Presentació: els articles de la CDPD - 2 </vt:lpstr>
      <vt:lpstr>Presentació: els articles de la CDPD - 3</vt:lpstr>
      <vt:lpstr>Presentació: els articles de la CDPD - 4</vt:lpstr>
      <vt:lpstr>Presentació: els articles de la CDPD - 5</vt:lpstr>
      <vt:lpstr>Presentació: els articles de la CDPD - 6</vt:lpstr>
      <vt:lpstr>Presentació: els articles de la CDPD - 7</vt:lpstr>
      <vt:lpstr>Presentació: els articles de la CDPD - 8</vt:lpstr>
      <vt:lpstr>Presentació: els articles de la CDPD - 9</vt:lpstr>
      <vt:lpstr>Presentació: els articles de la CDPD - 10</vt:lpstr>
      <vt:lpstr>Presentació: els articles de la CDPD - 11</vt:lpstr>
      <vt:lpstr>Presentació: els articles de la CDPD - 12</vt:lpstr>
      <vt:lpstr>Presentació: els articles de la CDPD - 13</vt:lpstr>
      <vt:lpstr>Presentació: els articles de la CDPD - 14</vt:lpstr>
      <vt:lpstr>Presentació: els articles de la CDPD - 15</vt:lpstr>
      <vt:lpstr>Presentació: els articles de la CDPD - 16</vt:lpstr>
      <vt:lpstr>Presentació: els articles de la CDPD - 17</vt:lpstr>
      <vt:lpstr>Presentació: els articles de la CDPD - 18</vt:lpstr>
      <vt:lpstr>Presentació: els articles de la CDPD - 19</vt:lpstr>
      <vt:lpstr>Presentació: els articles de la CDPD - 20</vt:lpstr>
      <vt:lpstr>Presentació: els articles de la CDPD - 21</vt:lpstr>
      <vt:lpstr>Presentació: els articles de la CDPD - 22</vt:lpstr>
      <vt:lpstr>Presentació: els articles de la CDPD - 23</vt:lpstr>
      <vt:lpstr>Presentació: els articles de la CDPD - 24</vt:lpstr>
      <vt:lpstr>Presentació: els articles de la CDPD - 25</vt:lpstr>
      <vt:lpstr>Presentació: els articles de la CDPD - 26</vt:lpstr>
      <vt:lpstr>Presentació: els articles de la CDPD - 27</vt:lpstr>
      <vt:lpstr>Presentació: els articles de la CDPD - 28</vt:lpstr>
      <vt:lpstr>Presentació: els articles de la CDPD - 29</vt:lpstr>
      <vt:lpstr>Presentació: els articles de la CDPD - 30</vt:lpstr>
      <vt:lpstr>Presentació: els articles de la CDPD - 31</vt:lpstr>
      <vt:lpstr>Presentació: els articles de la CDPD - 32</vt:lpstr>
      <vt:lpstr>Presentació: els articles de la CDPD - 33</vt:lpstr>
      <vt:lpstr>Presentació: els articles de la CDPD - 34</vt:lpstr>
      <vt:lpstr>Presentació: els articles de la CDPD - 35</vt:lpstr>
      <vt:lpstr>Presentació: els articles de la CDPD - 36</vt:lpstr>
      <vt:lpstr>Presentació: els articles de la CDPD - 37</vt:lpstr>
      <vt:lpstr>Presentació: els articles de la CDPD - 38</vt:lpstr>
      <vt:lpstr>Presentació: els articles de la CDPD - 39</vt:lpstr>
      <vt:lpstr>Presentació: els articles de la CDPD - 40</vt:lpstr>
      <vt:lpstr>Presentació: els articles de la CDPD - 41</vt:lpstr>
      <vt:lpstr>Presentació: els articles de la CDPD - 42</vt:lpstr>
      <vt:lpstr>Presentació: els articles de la CDPD - 43</vt:lpstr>
      <vt:lpstr>Presentació: els articles de la CDPD - 44</vt:lpstr>
      <vt:lpstr>Presentació: els articles de la CDPD - 45</vt:lpstr>
      <vt:lpstr>Presentació: els articles de la CDPD - 46</vt:lpstr>
      <vt:lpstr>Presentació: els articles de la CDPD - 47</vt:lpstr>
      <vt:lpstr>Presentació: els articles de la CDPD - 48</vt:lpstr>
      <vt:lpstr>Presentació: els articles de la CDPD - 49</vt:lpstr>
      <vt:lpstr>Presentació: els articles de la CDPD - 50</vt:lpstr>
      <vt:lpstr>Presentació: els articles de la CDPD - 51</vt:lpstr>
      <vt:lpstr>Presentació: els articles de la CDPD - 52</vt:lpstr>
      <vt:lpstr>Tema 4: Aplicar la CDPD a situacions de la vida real  </vt:lpstr>
      <vt:lpstr>Exercicis 4.1: Diferents casos - 1</vt:lpstr>
      <vt:lpstr>Exercicis 4.1: Diferents casos - 2</vt:lpstr>
      <vt:lpstr>Exercicis 4.1: Diferents casos - 3</vt:lpstr>
      <vt:lpstr>Exercicis 4.1: Diferents casos - 4</vt:lpstr>
      <vt:lpstr>Exercicis 4.1: Diferents casos - 5</vt:lpstr>
      <vt:lpstr>Exercicis 4.1: Diferents casos - 6</vt:lpstr>
      <vt:lpstr>Exercicis 4.1: Diferents casos - 7</vt:lpstr>
      <vt:lpstr>Exercicis 4.1: Diferents casos - 8</vt:lpstr>
      <vt:lpstr>Exercicis 4.1: Diferents casos - 9</vt:lpstr>
      <vt:lpstr>Tema 5. Aprofundiment en l’article 12 - Igual reconeixement com a persona davant la llei</vt:lpstr>
      <vt:lpstr>Exercici 5.1: Aprofundiment en l’article 12 - Igual reconeixement com a persona davant la llei - 1</vt:lpstr>
      <vt:lpstr>Exercici 5.1: Aprofundiment en l’article 12 - Igual reconeixement com a persona davant la llei - 2</vt:lpstr>
      <vt:lpstr>Exercici 5.1: Aprofundiment en l’article 12 - Igual reconeixement com a persona davant la llei - 3</vt:lpstr>
      <vt:lpstr>Exercici 5.1: Aprofundiment en l’article 12 - Igual reconeixement com a persona davant la llei - 4</vt:lpstr>
      <vt:lpstr>Exercici 5.1: Aprofundiment en l’article 12 - Igual reconeixement com a persona davant la llei - 5</vt:lpstr>
      <vt:lpstr>Exercici 5.1: Aprofundiment en l’article 12 - Igual reconeixement com a persona davant la llei - 6</vt:lpstr>
      <vt:lpstr>Presentació: Article 12 de la CDPD «Igual reconeixement com a persona davant la llei - 1</vt:lpstr>
      <vt:lpstr>Presentació: Article 12 de la CDPD «Igual reconeixement com a persona davant la llei - 2</vt:lpstr>
      <vt:lpstr>Presentació: Article 12 de la CDPD «Igual reconeixement com a persona davant la llei - 3</vt:lpstr>
      <vt:lpstr>Presentació: Article 12 de la CDPD «Igual reconeixement com a persona davant la llei - 4</vt:lpstr>
      <vt:lpstr>Presentació: Article 12 de la CDPD «Igual reconeixement com a persona davant la llei - 5</vt:lpstr>
      <vt:lpstr>Presentació: Article 12 de la CDPD «Igual reconeixement com a persona davant la llei - 6</vt:lpstr>
      <vt:lpstr>Presentació: Article 12 de la CDPD «Igual reconeixement com a persona davant la llei - 7</vt:lpstr>
      <vt:lpstr>Presentació: Article 12 de la CDPD «Igual reconeixement com a persona davant la llei - 8</vt:lpstr>
      <vt:lpstr>Presentació: Article 12 de la CDPD «Igual reconeixement com a persona davant la llei - 9</vt:lpstr>
      <vt:lpstr>Presentació: Article 12 de la CDPD «Igual reconeixement com a persona davant la llei - 10</vt:lpstr>
      <vt:lpstr>Exercici 5.2: Quins canvis comporta l’article 12?  </vt:lpstr>
      <vt:lpstr>Tema 6. Aprofundiment en l’article 16 - Protecció contra l'explotació, la violència i l’abús </vt:lpstr>
      <vt:lpstr>Exercici 6.1: Debat sobre l’article 16 de la CDPD - Protecció contra l'explotació, la violència i l’abús - 1 </vt:lpstr>
      <vt:lpstr>Exercici 6.1: Debat sobre l’article 16 de la CDPD - Protecció contra l'explotació, la violència i l’abús - 2 </vt:lpstr>
      <vt:lpstr>Exercici 6.1: Debat sobre l’article 16 de la CDPD - Protecció contra l'explotació, la violència i l’abús - 3 </vt:lpstr>
      <vt:lpstr>Exercici 6.1: Debat sobre l’article 16 de la CDPD - Protecció contra l'explotació, la violència i l’abús - 4</vt:lpstr>
      <vt:lpstr>Exercici 6.1: Debat sobre l’article 16 de la CDPD - Protecció contra l'explotació, la violència i l’abús - 5 </vt:lpstr>
      <vt:lpstr>Exercici 6.1: Debat sobre l’article 16 de la CDPD - Protecció contra l'explotació, la violència i l’abús - 6 </vt:lpstr>
      <vt:lpstr>Exercici 6.2: Protecció contra l'explotació, la violència i l'abús - 1 </vt:lpstr>
      <vt:lpstr>Exercici 6.2: Protecció contra l'explotació, la violència i l'abús - 2</vt:lpstr>
      <vt:lpstr>Tema 7. Aprofundiment en l’article 19 - Dret a viure de forma independent i a ser inclòs en la comunitat</vt:lpstr>
      <vt:lpstr>Exercici 7.1: Debat sobre l’article 19 de la CDPD – Dret a viure de forma independent i a ser inclòs en la comunitat - 1</vt:lpstr>
      <vt:lpstr>Exercici 7.1: Debat sobre l’article 19 de la CDPD – Dret a viure de forma independent i a ser inclòs en la comunitat - 2</vt:lpstr>
      <vt:lpstr>Exercici 7.1: Debat sobre l’article 19 de la CDPD – Dret a viure de forma independent i a ser inclòs en la comunitat - 3</vt:lpstr>
      <vt:lpstr>Exercici 7.1: Debat sobre l’article 19 de la CDPD – Dret a viure de forma independent i a ser inclòs en la comunitat - 4</vt:lpstr>
      <vt:lpstr>Exercici 7.1: Debat sobre l’article 19 de la CDPD – Dret a viure de forma independent i a ser inclòs en la comunitat - 5</vt:lpstr>
      <vt:lpstr>Presentació: L’article 19 de la CDPD – Dret a viure de forma independent i a ser inclòs en la comunitat - 1</vt:lpstr>
      <vt:lpstr>Presentació: L’article 19 de la CDPD – Dret a viure de forma independent i a ser inclòs en la comunitat - 2</vt:lpstr>
      <vt:lpstr>Presentació: L’article 19 de la CDPD – Dret a viure de forma independent i a ser inclòs en la comunitat - 3</vt:lpstr>
      <vt:lpstr>Presentació: L’article 19 de la CDPD – Dret a viure de forma independent i a ser inclòs en la comunitat - 4</vt:lpstr>
      <vt:lpstr>Presentació: L’article 19 de la CDPD – Dret a viure de forma independent i a ser inclòs en la comunitat - 5</vt:lpstr>
      <vt:lpstr>Exercici de reflexió </vt:lpstr>
      <vt:lpstr>Tema 8. Empoderar les persones per defensar els drets de la CDPD</vt:lpstr>
      <vt:lpstr>Reflexió sobre els temes anteriors </vt:lpstr>
      <vt:lpstr>Exercici 8.1: Per què m’hauria d’implicar i què canviaria? - 1</vt:lpstr>
      <vt:lpstr>Exercici 8.1: Per què m’hauria d’implicar i què canviaria? - 2</vt:lpstr>
      <vt:lpstr>Exercici 8.1: Per què m’hauria d’implicar i què canviaria? - 3</vt:lpstr>
      <vt:lpstr>Exercici 8.2: Actuar per promoure els drets que recull la CDPD - 1 </vt:lpstr>
      <vt:lpstr>Exercici 8.2: Actuar per promoure els drets que recull la CDPD - 2</vt:lpstr>
      <vt:lpstr>Finalització de la formació </vt:lpstr>
      <vt:lpstr>Finalització de la formació </vt:lpstr>
      <vt:lpstr>Reconeixements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Bramley</dc:creator>
  <cp:lastModifiedBy>Maria José Velasco</cp:lastModifiedBy>
  <cp:revision>596</cp:revision>
  <cp:lastPrinted>2019-10-28T12:05:31Z</cp:lastPrinted>
  <dcterms:created xsi:type="dcterms:W3CDTF">2018-12-31T14:56:36Z</dcterms:created>
  <dcterms:modified xsi:type="dcterms:W3CDTF">2023-04-12T20:39:40Z</dcterms:modified>
</cp:coreProperties>
</file>