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heme/themeOverride4.xml" ContentType="application/vnd.openxmlformats-officedocument.themeOverride+xml"/>
  <Override PartName="/ppt/tags/tag9.xml" ContentType="application/vnd.openxmlformats-officedocument.presentationml.tags+xml"/>
  <Override PartName="/ppt/theme/themeOverride5.xml" ContentType="application/vnd.openxmlformats-officedocument.themeOverride+xml"/>
  <Override PartName="/ppt/tags/tag10.xml" ContentType="application/vnd.openxmlformats-officedocument.presentationml.tags+xml"/>
  <Override PartName="/ppt/theme/themeOverride6.xml" ContentType="application/vnd.openxmlformats-officedocument.themeOverride+xml"/>
  <Override PartName="/ppt/theme/themeOverride7.xml" ContentType="application/vnd.openxmlformats-officedocument.themeOverride+xml"/>
  <Override PartName="/ppt/tags/tag11.xml" ContentType="application/vnd.openxmlformats-officedocument.presentationml.tags+xml"/>
  <Override PartName="/ppt/theme/themeOverride8.xml" ContentType="application/vnd.openxmlformats-officedocument.themeOverride+xml"/>
  <Override PartName="/ppt/tags/tag12.xml" ContentType="application/vnd.openxmlformats-officedocument.presentationml.tags+xml"/>
  <Override PartName="/ppt/theme/themeOverride9.xml" ContentType="application/vnd.openxmlformats-officedocument.themeOverride+xml"/>
  <Override PartName="/ppt/theme/themeOverride10.xml" ContentType="application/vnd.openxmlformats-officedocument.themeOverride+xml"/>
  <Override PartName="/ppt/tags/tag13.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14.xml" ContentType="application/vnd.openxmlformats-officedocument.presentationml.tags+xml"/>
  <Override PartName="/ppt/theme/themeOverride13.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5"/>
  </p:notesMasterIdLst>
  <p:handoutMasterIdLst>
    <p:handoutMasterId r:id="rId116"/>
  </p:handoutMasterIdLst>
  <p:sldIdLst>
    <p:sldId id="256" r:id="rId6"/>
    <p:sldId id="408" r:id="rId7"/>
    <p:sldId id="417" r:id="rId8"/>
    <p:sldId id="418" r:id="rId9"/>
    <p:sldId id="419" r:id="rId10"/>
    <p:sldId id="303" r:id="rId11"/>
    <p:sldId id="304" r:id="rId12"/>
    <p:sldId id="324" r:id="rId13"/>
    <p:sldId id="305" r:id="rId14"/>
    <p:sldId id="306" r:id="rId15"/>
    <p:sldId id="307" r:id="rId16"/>
    <p:sldId id="308" r:id="rId17"/>
    <p:sldId id="325"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420"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384" r:id="rId91"/>
    <p:sldId id="385" r:id="rId92"/>
    <p:sldId id="386" r:id="rId93"/>
    <p:sldId id="387" r:id="rId94"/>
    <p:sldId id="388" r:id="rId95"/>
    <p:sldId id="389" r:id="rId96"/>
    <p:sldId id="390" r:id="rId97"/>
    <p:sldId id="391" r:id="rId98"/>
    <p:sldId id="392" r:id="rId99"/>
    <p:sldId id="393" r:id="rId100"/>
    <p:sldId id="394" r:id="rId101"/>
    <p:sldId id="395" r:id="rId102"/>
    <p:sldId id="397" r:id="rId103"/>
    <p:sldId id="398" r:id="rId104"/>
    <p:sldId id="399" r:id="rId105"/>
    <p:sldId id="400" r:id="rId106"/>
    <p:sldId id="401" r:id="rId107"/>
    <p:sldId id="402" r:id="rId108"/>
    <p:sldId id="403" r:id="rId109"/>
    <p:sldId id="404" r:id="rId110"/>
    <p:sldId id="405" r:id="rId111"/>
    <p:sldId id="406" r:id="rId112"/>
    <p:sldId id="407" r:id="rId113"/>
    <p:sldId id="411" r:id="rId114"/>
  </p:sldIdLst>
  <p:sldSz cx="12192000" cy="6858000"/>
  <p:notesSz cx="6808788" cy="9940925"/>
  <p:custDataLst>
    <p:tags r:id="rId117"/>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0"/>
    <a:srgbClr val="FFFFFF"/>
    <a:srgbClr val="73B6D2"/>
    <a:srgbClr val="F9D273"/>
    <a:srgbClr val="F6B392"/>
    <a:srgbClr val="F4AD00"/>
    <a:srgbClr val="EE7439"/>
    <a:srgbClr val="183F5A"/>
    <a:srgbClr val="00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98923" autoAdjust="0"/>
  </p:normalViewPr>
  <p:slideViewPr>
    <p:cSldViewPr snapToGrid="0">
      <p:cViewPr varScale="1">
        <p:scale>
          <a:sx n="110" d="100"/>
          <a:sy n="110" d="100"/>
        </p:scale>
        <p:origin x="426" y="114"/>
      </p:cViewPr>
      <p:guideLst>
        <p:guide orient="horz" pos="2160"/>
        <p:guide pos="3840"/>
      </p:guideLst>
    </p:cSldViewPr>
  </p:slideViewPr>
  <p:outlineViewPr>
    <p:cViewPr>
      <p:scale>
        <a:sx n="33" d="100"/>
        <a:sy n="33" d="100"/>
      </p:scale>
      <p:origin x="0" y="-1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gs" Target="tags/tag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viewProps" Target="view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sz="quarter" idx="1"/>
          </p:nvPr>
        </p:nvSpPr>
        <p:spPr>
          <a:xfrm>
            <a:off x="3856738" y="0"/>
            <a:ext cx="2950475" cy="498773"/>
          </a:xfrm>
          <a:prstGeom prst="rect">
            <a:avLst/>
          </a:prstGeom>
        </p:spPr>
        <p:txBody>
          <a:bodyPr vert="horz" lIns="95705" tIns="47853" rIns="95705" bIns="47853" rtlCol="0"/>
          <a:lstStyle>
            <a:lvl1pPr algn="r">
              <a:defRPr sz="1300"/>
            </a:lvl1pPr>
          </a:lstStyle>
          <a:p>
            <a:fld id="{B1875CDD-E462-4D05-8E51-5BB28922514F}" type="datetimeFigureOut">
              <a:rPr lang="en-GB" smtClean="0"/>
              <a:t>12/04/2023</a:t>
            </a:fld>
            <a:endParaRPr lang="en-GB"/>
          </a:p>
        </p:txBody>
      </p:sp>
      <p:sp>
        <p:nvSpPr>
          <p:cNvPr id="4" name="Footer Placeholder 3"/>
          <p:cNvSpPr>
            <a:spLocks noGrp="1"/>
          </p:cNvSpPr>
          <p:nvPr>
            <p:ph type="ftr" sz="quarter" idx="2"/>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5" name="Slide Number Placeholder 4"/>
          <p:cNvSpPr>
            <a:spLocks noGrp="1"/>
          </p:cNvSpPr>
          <p:nvPr>
            <p:ph type="sldNum" sz="quarter" idx="3"/>
          </p:nvPr>
        </p:nvSpPr>
        <p:spPr>
          <a:xfrm>
            <a:off x="3856738" y="9442156"/>
            <a:ext cx="2950475" cy="498772"/>
          </a:xfrm>
          <a:prstGeom prst="rect">
            <a:avLst/>
          </a:prstGeom>
        </p:spPr>
        <p:txBody>
          <a:bodyPr vert="horz" lIns="95705" tIns="47853" rIns="95705" bIns="47853" rtlCol="0" anchor="b"/>
          <a:lstStyle>
            <a:lvl1pPr algn="r">
              <a:defRPr sz="1300"/>
            </a:lvl1pPr>
          </a:lstStyle>
          <a:p>
            <a:fld id="{117AC3D9-9B3F-4360-932E-A90D2E48C150}" type="slidenum">
              <a:rPr lang="en-GB" smtClean="0"/>
              <a:t>‹#›</a:t>
            </a:fld>
            <a:endParaRPr lang="en-GB"/>
          </a:p>
        </p:txBody>
      </p:sp>
    </p:spTree>
    <p:extLst>
      <p:ext uri="{BB962C8B-B14F-4D97-AF65-F5344CB8AC3E}">
        <p14:creationId xmlns:p14="http://schemas.microsoft.com/office/powerpoint/2010/main" val="374078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5705" tIns="47853" rIns="95705" bIns="47853" rtlCol="0"/>
          <a:lstStyle>
            <a:lvl1pPr algn="r">
              <a:defRPr sz="1300"/>
            </a:lvl1pPr>
          </a:lstStyle>
          <a:p>
            <a:fld id="{1919DF5D-3936-4339-8B0B-D45B2ABD2C70}" type="datetimeFigureOut">
              <a:rPr lang="en-GB" smtClean="0"/>
              <a:t>12/04/2023</a:t>
            </a:fld>
            <a:endParaRPr lang="en-GB"/>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5705" tIns="47853" rIns="95705" bIns="47853" rtlCol="0" anchor="ctr"/>
          <a:lstStyle/>
          <a:p>
            <a:endParaRPr lang="en-GB"/>
          </a:p>
        </p:txBody>
      </p:sp>
      <p:sp>
        <p:nvSpPr>
          <p:cNvPr id="5" name="Notes Placeholder 4"/>
          <p:cNvSpPr>
            <a:spLocks noGrp="1"/>
          </p:cNvSpPr>
          <p:nvPr>
            <p:ph type="body" sz="quarter" idx="3"/>
          </p:nvPr>
        </p:nvSpPr>
        <p:spPr>
          <a:xfrm>
            <a:off x="680880" y="4784069"/>
            <a:ext cx="5447030" cy="3914240"/>
          </a:xfrm>
          <a:prstGeom prst="rect">
            <a:avLst/>
          </a:prstGeom>
        </p:spPr>
        <p:txBody>
          <a:bodyPr vert="horz" lIns="95705" tIns="47853" rIns="95705" bIns="478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7" name="Slide Number Placeholder 6"/>
          <p:cNvSpPr>
            <a:spLocks noGrp="1"/>
          </p:cNvSpPr>
          <p:nvPr>
            <p:ph type="sldNum" sz="quarter" idx="5"/>
          </p:nvPr>
        </p:nvSpPr>
        <p:spPr>
          <a:xfrm>
            <a:off x="3856738" y="9442156"/>
            <a:ext cx="2950475" cy="498772"/>
          </a:xfrm>
          <a:prstGeom prst="rect">
            <a:avLst/>
          </a:prstGeom>
        </p:spPr>
        <p:txBody>
          <a:bodyPr vert="horz" lIns="95705" tIns="47853" rIns="95705" bIns="47853" rtlCol="0" anchor="b"/>
          <a:lstStyle>
            <a:lvl1pPr algn="r">
              <a:defRPr sz="1300"/>
            </a:lvl1pPr>
          </a:lstStyle>
          <a:p>
            <a:fld id="{91600A8A-902E-430E-A833-453AE05FDB61}" type="slidenum">
              <a:rPr lang="en-GB" smtClean="0"/>
              <a:t>‹#›</a:t>
            </a:fld>
            <a:endParaRPr lang="en-GB"/>
          </a:p>
        </p:txBody>
      </p:sp>
    </p:spTree>
    <p:extLst>
      <p:ext uri="{BB962C8B-B14F-4D97-AF65-F5344CB8AC3E}">
        <p14:creationId xmlns:p14="http://schemas.microsoft.com/office/powerpoint/2010/main" val="1469557427"/>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_ENREF_41"/></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_ENREF_42"/><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dhr.audio/"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ohchr.org/EN/UDHR/Pages/UDHRinsignlanguages.aspx"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amnesty.org.uk/resources/lesson-understanding-human-right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_ENREF_4"/></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d-UuB1lKzJ0&amp;t=6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_ENREF_9"/></Relationships>
</file>

<file path=ppt/notesSlides/_rels/notesSlide36.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_ENREF_11"/></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_ENREF_13"/></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_ENREF_17"/></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_ENREF_22"/><Relationship Id="rId5" Type="http://schemas.openxmlformats.org/officeDocument/2006/relationships/hyperlink" Target="#_ENREF_21"/><Relationship Id="rId4" Type="http://schemas.openxmlformats.org/officeDocument/2006/relationships/hyperlink" Target="#_ENREF_20"/></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8" Type="http://schemas.openxmlformats.org/officeDocument/2006/relationships/hyperlink" Target="#_ENREF_30"/><Relationship Id="rId3" Type="http://schemas.openxmlformats.org/officeDocument/2006/relationships/hyperlink" Target="#_ENREF_25"/><Relationship Id="rId7" Type="http://schemas.openxmlformats.org/officeDocument/2006/relationships/hyperlink" Target="#_ENREF_29"/><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_ENREF_28"/><Relationship Id="rId5" Type="http://schemas.openxmlformats.org/officeDocument/2006/relationships/hyperlink" Target="#_ENREF_27"/><Relationship Id="rId4" Type="http://schemas.openxmlformats.org/officeDocument/2006/relationships/hyperlink" Target="#_ENREF_26"/><Relationship Id="rId9" Type="http://schemas.openxmlformats.org/officeDocument/2006/relationships/hyperlink" Target="#_ENREF_31"/></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80" y="4784069"/>
            <a:ext cx="5447030" cy="3914240"/>
          </a:xfrm>
        </p:spPr>
        <p:txBody>
          <a:bodyPr/>
          <a:lstStyle/>
          <a:p>
            <a:endParaRPr lang="en-GB" dirty="0"/>
          </a:p>
        </p:txBody>
      </p:sp>
      <p:sp>
        <p:nvSpPr>
          <p:cNvPr id="4" name="Slide Number Placeholder 3"/>
          <p:cNvSpPr>
            <a:spLocks noGrp="1"/>
          </p:cNvSpPr>
          <p:nvPr>
            <p:ph type="sldNum" sz="quarter" idx="10"/>
          </p:nvPr>
        </p:nvSpPr>
        <p:spPr/>
        <p:txBody>
          <a:bodyPr/>
          <a:lstStyle/>
          <a:p>
            <a:fld id="{91600A8A-902E-430E-A833-453AE05FDB61}" type="slidenum">
              <a:rPr lang="en-GB" smtClean="0"/>
              <a:t>1</a:t>
            </a:fld>
            <a:endParaRPr lang="en-GB"/>
          </a:p>
        </p:txBody>
      </p:sp>
    </p:spTree>
    <p:extLst>
      <p:ext uri="{BB962C8B-B14F-4D97-AF65-F5344CB8AC3E}">
        <p14:creationId xmlns:p14="http://schemas.microsoft.com/office/powerpoint/2010/main" val="412130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84263" y="3324240"/>
            <a:ext cx="5879299" cy="6214468"/>
          </a:xfrm>
        </p:spPr>
        <p:txBody>
          <a:bodyPr/>
          <a:lstStyle/>
          <a:p>
            <a:r>
              <a:rPr lang="en-GB" sz="1100" b="1" i="1" dirty="0">
                <a:latin typeface="Calibri" panose="020F0502020204030204" pitchFamily="34" charset="0"/>
                <a:ea typeface="SimSun" panose="02010600030101010101" pitchFamily="2" charset="-122"/>
                <a:cs typeface="Arial" panose="020B0604020202020204" pitchFamily="34" charset="0"/>
              </a:rPr>
              <a:t>Exercise 1.1: We are all born free and equal (10 min.)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ask the participants to gather in the centre of the room. Explain that you will read out a statement and ask people to move to the right of the room if they agree with the statement or to the left if they disagree.</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If participants have mobility issues, you can simply ask the whole group to raise their hands if they agree or disagree with the following statement.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This statement has been deliberately formulated to be open to interpretation. It is important to remind the group that at this point there is no correct answer. </a:t>
            </a:r>
            <a:endParaRPr lang="en-US" sz="11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endParaRPr lang="x-none" sz="1100" dirty="0">
              <a:latin typeface="Calibri" panose="020F0502020204030204" pitchFamily="34" charset="0"/>
              <a:ea typeface="SimSun" panose="02010600030101010101" pitchFamily="2" charset="-122"/>
              <a:cs typeface="Arial" panose="020B0604020202020204" pitchFamily="34" charset="0"/>
            </a:endParaRPr>
          </a:p>
          <a:p>
            <a:pPr>
              <a:spcAft>
                <a:spcPts val="1002"/>
              </a:spcAft>
            </a:pPr>
            <a:r>
              <a:rPr lang="en-GB" sz="1100" dirty="0">
                <a:latin typeface="Calibri" panose="020F0502020204030204" pitchFamily="34" charset="0"/>
                <a:ea typeface="SimSun" panose="02010600030101010101" pitchFamily="2" charset="-122"/>
                <a:cs typeface="Arial" panose="020B0604020202020204" pitchFamily="34" charset="0"/>
              </a:rPr>
              <a:t>Do you agree or disagree with the following statement?</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ctr">
              <a:spcAft>
                <a:spcPts val="1002"/>
              </a:spcAft>
            </a:pPr>
            <a:r>
              <a:rPr lang="en-GB" sz="1100" b="1" dirty="0">
                <a:latin typeface="Calibri" panose="020F0502020204030204" pitchFamily="34" charset="0"/>
                <a:ea typeface="SimSun" panose="02010600030101010101" pitchFamily="2" charset="-122"/>
                <a:cs typeface="Arial" panose="020B0604020202020204" pitchFamily="34" charset="0"/>
              </a:rPr>
              <a:t> “We are all born free and equal”</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their opinions on why they have chosen to agree or disagree with the above statement. Write down ideas on the flipchart. Encourage participants to discuss their ideas directly with each other.</a:t>
            </a:r>
            <a:endParaRPr lang="x-none" sz="1100" dirty="0">
              <a:latin typeface="Calibri" panose="020F0502020204030204" pitchFamily="34" charset="0"/>
              <a:ea typeface="SimSun" panose="02010600030101010101" pitchFamily="2" charset="-122"/>
              <a:cs typeface="Arial" panose="020B0604020202020204" pitchFamily="34" charset="0"/>
            </a:endParaRPr>
          </a:p>
          <a:p>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opinions: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Yes, we are all born free and equal. It is society that may deny us this right.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No, a person born into slavery or poverty will never be free.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Characteristics such as race, colour, sex, sexual orientation, language, religion, political or other opinion, national or social origin, property, birth or other status can contribute to many people not being treated equally.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No, many people lack freedom when they are born. </a:t>
            </a:r>
            <a:endParaRPr lang="x-none" sz="1100" dirty="0">
              <a:latin typeface="Calibri" panose="020F0502020204030204" pitchFamily="34" charset="0"/>
              <a:ea typeface="SimSun" panose="02010600030101010101" pitchFamily="2" charset="-122"/>
              <a:cs typeface="Arial" panose="020B0604020202020204" pitchFamily="34" charset="0"/>
            </a:endParaRPr>
          </a:p>
          <a:p>
            <a:r>
              <a:rPr lang="en-GB" sz="1100" dirty="0">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End this exercise by outlining the following for participants: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The statement “we are all born free and equal” is deliberately ambiguous.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On the one hand, by virtue of our humanity, we are all born free and equal.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On the other hand, in many cases government or society may deny many people their right to freedom and equality.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Human rights are about making sure that the freedom and equality of all people are respected</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a:t>
            </a:fld>
            <a:endParaRPr lang="en-GB"/>
          </a:p>
        </p:txBody>
      </p:sp>
    </p:spTree>
    <p:extLst>
      <p:ext uri="{BB962C8B-B14F-4D97-AF65-F5344CB8AC3E}">
        <p14:creationId xmlns:p14="http://schemas.microsoft.com/office/powerpoint/2010/main" val="17972909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Example 5. Martin Luther King Jr. </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4 #26"/>
              </a:rPr>
              <a:t>38</a:t>
            </a:r>
            <a:r>
              <a:rPr lang="en-GB" sz="1200" b="1" i="1" dirty="0">
                <a:latin typeface="Calibri" panose="020F0502020204030204" pitchFamily="34" charset="0"/>
                <a:ea typeface="SimSun" panose="02010600030101010101" pitchFamily="2" charset="-122"/>
                <a:cs typeface="Arial" panose="020B0604020202020204" pitchFamily="34" charset="0"/>
              </a:rPr>
              <a:t>)</a:t>
            </a:r>
            <a:endParaRPr lang="x-none"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Martin Luther King Jr. was the leader of the African-American Civil Rights Movement (see below). He campaigned for equal civil rights for all Americans, including African Americans, using non-violent civil disobedience. In 1963, he delivered a powerful speech – “I have a dream” – to protest against racial discrimination. This speech has become famous worldwide. In 1964 he received the Nobel Peace Prize for his work. He was assassinated in 1968.</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100</a:t>
            </a:fld>
            <a:endParaRPr lang="en-GB"/>
          </a:p>
        </p:txBody>
      </p:sp>
    </p:spTree>
    <p:extLst>
      <p:ext uri="{BB962C8B-B14F-4D97-AF65-F5344CB8AC3E}">
        <p14:creationId xmlns:p14="http://schemas.microsoft.com/office/powerpoint/2010/main" val="9731605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Communities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b="1" dirty="0">
                <a:latin typeface="Calibri" panose="020F0502020204030204" pitchFamily="34" charset="0"/>
                <a:ea typeface="SimSun" panose="02010600030101010101" pitchFamily="2" charset="-122"/>
                <a:cs typeface="Arial" panose="020B0604020202020204" pitchFamily="34" charset="0"/>
              </a:rPr>
              <a:t>Example 1. African-American Civil Rights Movement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Patterson, 2006 #27"/>
              </a:rPr>
              <a:t>39</a:t>
            </a:r>
            <a:r>
              <a:rPr lang="en-US" sz="1200" b="1" i="1" dirty="0">
                <a:latin typeface="Calibri" panose="020F0502020204030204" pitchFamily="34" charset="0"/>
                <a:ea typeface="SimSun" panose="02010600030101010101" pitchFamily="2" charset="-122"/>
                <a:cs typeface="Arial" panose="020B0604020202020204" pitchFamily="34" charset="0"/>
              </a:rPr>
              <a:t>)</a:t>
            </a:r>
            <a:endParaRPr lang="x-none"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In the 1960s the community of African Americans in the United States continued the struggle to achieve equal rights and to combat the disenfranchisement, racial segregation and race-inspired violence that was common place in the southern states of the USA. The use of non-violent protest and civil disobedience resulted in the Civil Rights Act of 1964 and allowed this community the right to vote</a:t>
            </a: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101</a:t>
            </a:fld>
            <a:endParaRPr lang="en-GB"/>
          </a:p>
        </p:txBody>
      </p:sp>
    </p:spTree>
    <p:extLst>
      <p:ext uri="{BB962C8B-B14F-4D97-AF65-F5344CB8AC3E}">
        <p14:creationId xmlns:p14="http://schemas.microsoft.com/office/powerpoint/2010/main" val="35871329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Example 2. </a:t>
            </a:r>
            <a:r>
              <a:rPr lang="en-US" sz="1200" b="1" dirty="0">
                <a:latin typeface="Calibri" panose="020F0502020204030204" pitchFamily="34" charset="0"/>
                <a:ea typeface="SimSun" panose="02010600030101010101" pitchFamily="2" charset="-122"/>
                <a:cs typeface="Arial" panose="020B0604020202020204" pitchFamily="34" charset="0"/>
              </a:rPr>
              <a:t>Movement of users and survivors of psychiatry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McLean, 2003 #28"/>
              </a:rPr>
              <a:t>40</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The users/survivors of psychiatry movement has grown and gained momentum both internationally and nationally. The movement developed largely in response to harm and abuse in psychiatry. In the USA, in the 1960s and 1970s, former “mental health patients” publicly denounced the harm caused by abuses in psychiatry – including violence, forced admission and treatment, use of seclusion and restraints and other coercive measures. The former “mental health patients” advocated for self-determination and full participation is society. This movement led to the creation of international NGOs such as </a:t>
            </a:r>
            <a:r>
              <a:rPr lang="en-US" sz="1200" dirty="0" err="1">
                <a:latin typeface="Calibri" panose="020F0502020204030204" pitchFamily="34" charset="0"/>
                <a:ea typeface="SimSun" panose="02010600030101010101" pitchFamily="2" charset="-122"/>
                <a:cs typeface="Arial" panose="020B0604020202020204" pitchFamily="34" charset="0"/>
              </a:rPr>
              <a:t>MindFreedom</a:t>
            </a:r>
            <a:r>
              <a:rPr lang="en-US" sz="1200" dirty="0">
                <a:latin typeface="Calibri" panose="020F0502020204030204" pitchFamily="34" charset="0"/>
                <a:ea typeface="SimSun" panose="02010600030101010101" pitchFamily="2" charset="-122"/>
                <a:cs typeface="Arial" panose="020B0604020202020204" pitchFamily="34" charset="0"/>
              </a:rPr>
              <a:t> International (MFI) </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 2015 #29"/>
              </a:rPr>
              <a:t>41</a:t>
            </a:r>
            <a:r>
              <a:rPr lang="en-US" sz="1200" i="1" dirty="0">
                <a:latin typeface="Calibri" panose="020F0502020204030204" pitchFamily="34" charset="0"/>
                <a:ea typeface="SimSun" panose="02010600030101010101" pitchFamily="2" charset="-122"/>
                <a:cs typeface="Arial" panose="020B0604020202020204" pitchFamily="34" charset="0"/>
              </a:rPr>
              <a:t>) </a:t>
            </a:r>
            <a:r>
              <a:rPr lang="en-US" sz="1200" dirty="0">
                <a:latin typeface="Calibri" panose="020F0502020204030204" pitchFamily="34" charset="0"/>
                <a:ea typeface="SimSun" panose="02010600030101010101" pitchFamily="2" charset="-122"/>
                <a:cs typeface="Arial" panose="020B0604020202020204" pitchFamily="34" charset="0"/>
              </a:rPr>
              <a:t>and the World Network of Users and Survivors of Psychiatry (WNUSP) as well as national organizations.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102</a:t>
            </a:fld>
            <a:endParaRPr lang="en-GB"/>
          </a:p>
        </p:txBody>
      </p:sp>
    </p:spTree>
    <p:extLst>
      <p:ext uri="{BB962C8B-B14F-4D97-AF65-F5344CB8AC3E}">
        <p14:creationId xmlns:p14="http://schemas.microsoft.com/office/powerpoint/2010/main" val="20113275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Governments </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Governments have the primary responsibility for protecting, respecting and fulfilling human rights. </a:t>
            </a: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The governments of the world have agreed to uphold the rights that are expressed in the UDHR and other major human rights treaties. Many governments have also drafted their own human rights laws or have integrated human rights principles into their constitutions. This means that these principles are legally binding and can be used to protect the human rights of citizens. </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Despite governments’ roles, violations of human rights are still common within countries.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103</a:t>
            </a:fld>
            <a:endParaRPr lang="en-GB"/>
          </a:p>
        </p:txBody>
      </p:sp>
    </p:spTree>
    <p:extLst>
      <p:ext uri="{BB962C8B-B14F-4D97-AF65-F5344CB8AC3E}">
        <p14:creationId xmlns:p14="http://schemas.microsoft.com/office/powerpoint/2010/main" val="956383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The United Nations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One of the major purposes of the United Nations is to “develop friendly relations among nations based on respect for the principle of equal rights and self-determination of peoples, and to take other appropriate measures to strengthen universal peace” </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1945 #30"/>
              </a:rPr>
              <a:t>42</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dirty="0">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Through the Office of the High Commissioner for Human Rights, the Human Rights Council and other critical agencies and mechanisms, the United Nations works to monitor, protect and promote human rights around the globe. The United Nations has also facilitated discussions and negotiations between governments to adopt human rights treaties and promote their implementation by countries.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104</a:t>
            </a:fld>
            <a:endParaRPr lang="en-GB"/>
          </a:p>
        </p:txBody>
      </p:sp>
    </p:spTree>
    <p:extLst>
      <p:ext uri="{BB962C8B-B14F-4D97-AF65-F5344CB8AC3E}">
        <p14:creationId xmlns:p14="http://schemas.microsoft.com/office/powerpoint/2010/main" val="34613318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Advocacy groups, NGOs and faith-based organizations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Groups have been founded to defend human rights around the world. Some well-known examples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US" sz="1200" dirty="0">
                <a:latin typeface="Calibri" panose="020F0502020204030204" pitchFamily="34" charset="0"/>
                <a:ea typeface="SimSun" panose="02010600030101010101" pitchFamily="2" charset="-122"/>
                <a:cs typeface="Arial" panose="020B0604020202020204" pitchFamily="34" charset="0"/>
              </a:rPr>
              <a:t>Amnesty International</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US" sz="1200" dirty="0">
                <a:latin typeface="Calibri" panose="020F0502020204030204" pitchFamily="34" charset="0"/>
                <a:ea typeface="SimSun" panose="02010600030101010101" pitchFamily="2" charset="-122"/>
                <a:cs typeface="Arial" panose="020B0604020202020204" pitchFamily="34" charset="0"/>
              </a:rPr>
              <a:t>CBM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US" sz="1200" dirty="0">
                <a:latin typeface="Calibri" panose="020F0502020204030204" pitchFamily="34" charset="0"/>
                <a:ea typeface="SimSun" panose="02010600030101010101" pitchFamily="2" charset="-122"/>
                <a:cs typeface="Arial" panose="020B0604020202020204" pitchFamily="34" charset="0"/>
              </a:rPr>
              <a:t>Human Rights Watch</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US" sz="1200" dirty="0">
                <a:latin typeface="Calibri" panose="020F0502020204030204" pitchFamily="34" charset="0"/>
                <a:ea typeface="SimSun" panose="02010600030101010101" pitchFamily="2" charset="-122"/>
                <a:cs typeface="Arial" panose="020B0604020202020204" pitchFamily="34" charset="0"/>
              </a:rPr>
              <a:t>Humanity and Inclusion.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These organizations campaign to respect, protect and fulfill people’s human rights around the world. These groups are usually made up of individual members who join because they believe strongly in the work that is being done by the organization.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Many such organizations have campaigned successfully for the release of famous human rights defenders such as Nelson Mandela. They often have an important impact on governments and their work can be very powerful and result in real change.</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105</a:t>
            </a:fld>
            <a:endParaRPr lang="en-GB"/>
          </a:p>
        </p:txBody>
      </p:sp>
    </p:spTree>
    <p:extLst>
      <p:ext uri="{BB962C8B-B14F-4D97-AF65-F5344CB8AC3E}">
        <p14:creationId xmlns:p14="http://schemas.microsoft.com/office/powerpoint/2010/main" val="12434660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the following questions: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Can you think of any human rights defenders or advocacy groups in your own country?</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Does a national human rights institution exist in your country? What has been its role in promoting rights?</a:t>
            </a:r>
            <a:endParaRPr lang="x-none" sz="120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should also be encouraged to think beyond famous names and look at “unsung heroes” in their own communities who advocate for human rights.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106</a:t>
            </a:fld>
            <a:endParaRPr lang="en-GB"/>
          </a:p>
        </p:txBody>
      </p:sp>
    </p:spTree>
    <p:extLst>
      <p:ext uri="{BB962C8B-B14F-4D97-AF65-F5344CB8AC3E}">
        <p14:creationId xmlns:p14="http://schemas.microsoft.com/office/powerpoint/2010/main" val="21067231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600A8A-902E-430E-A833-453AE05FDB61}" type="slidenum">
              <a:rPr lang="en-GB" smtClean="0"/>
              <a:t>107</a:t>
            </a:fld>
            <a:endParaRPr lang="en-GB"/>
          </a:p>
        </p:txBody>
      </p:sp>
    </p:spTree>
    <p:extLst>
      <p:ext uri="{BB962C8B-B14F-4D97-AF65-F5344CB8AC3E}">
        <p14:creationId xmlns:p14="http://schemas.microsoft.com/office/powerpoint/2010/main" val="368023165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Follow this question with the key take-home messages.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Take home points: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Human rights are basic rights that we have simply because we are human.</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We are all born with human rights and no one should take them away.</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Certain groups/segments of the population can be at higher risk of human rights violations.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We </a:t>
            </a:r>
            <a:r>
              <a:rPr lang="en-GB" sz="1200" b="1" u="sng" dirty="0">
                <a:latin typeface="Calibri" panose="020F0502020204030204" pitchFamily="34" charset="0"/>
                <a:ea typeface="SimSun" panose="02010600030101010101" pitchFamily="2" charset="-122"/>
                <a:cs typeface="Arial" panose="020B0604020202020204" pitchFamily="34" charset="0"/>
              </a:rPr>
              <a:t>all</a:t>
            </a:r>
            <a:r>
              <a:rPr lang="en-GB" sz="1200" dirty="0">
                <a:latin typeface="Calibri" panose="020F0502020204030204" pitchFamily="34" charset="0"/>
                <a:ea typeface="SimSun" panose="02010600030101010101" pitchFamily="2" charset="-122"/>
                <a:cs typeface="Arial" panose="020B0604020202020204" pitchFamily="34" charset="0"/>
              </a:rPr>
              <a:t> need to respect, protect and fulfil human rights everywhere – at home, in the community, in health and other settings.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Everybody has a key role to play in promoting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Across the world, advocacy groups, communities and individuals have worked to defend human rights.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108</a:t>
            </a:fld>
            <a:endParaRPr lang="en-GB"/>
          </a:p>
        </p:txBody>
      </p:sp>
    </p:spTree>
    <p:extLst>
      <p:ext uri="{BB962C8B-B14F-4D97-AF65-F5344CB8AC3E}">
        <p14:creationId xmlns:p14="http://schemas.microsoft.com/office/powerpoint/2010/main" val="141918066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109</a:t>
            </a:fld>
            <a:endParaRPr lang="en-GB"/>
          </a:p>
        </p:txBody>
      </p:sp>
      <p:sp>
        <p:nvSpPr>
          <p:cNvPr id="6" name="Rectangle 5">
            <a:extLst>
              <a:ext uri="{FF2B5EF4-FFF2-40B4-BE49-F238E27FC236}">
                <a16:creationId xmlns:a16="http://schemas.microsoft.com/office/drawing/2014/main" id="{D5556273-1832-8D40-88DC-545F6967C4EB}"/>
              </a:ext>
            </a:extLst>
          </p:cNvPr>
          <p:cNvSpPr/>
          <p:nvPr/>
        </p:nvSpPr>
        <p:spPr>
          <a:xfrm>
            <a:off x="457946" y="457858"/>
            <a:ext cx="5906943" cy="8907545"/>
          </a:xfrm>
          <a:prstGeom prst="rect">
            <a:avLst/>
          </a:prstGeom>
        </p:spPr>
        <p:txBody>
          <a:bodyPr wrap="square" lIns="91577" tIns="45789" rIns="91577" bIns="45789">
            <a:spAutoFit/>
          </a:bodyPr>
          <a:lstStyle/>
          <a:p>
            <a:r>
              <a:rPr lang="en-US" sz="1100" b="1" dirty="0">
                <a:solidFill>
                  <a:schemeClr val="accent2"/>
                </a:solidFill>
              </a:rPr>
              <a:t>WHO interns</a:t>
            </a:r>
          </a:p>
          <a:p>
            <a:r>
              <a:rPr lang="en-US" sz="1100" dirty="0"/>
              <a:t>Mona </a:t>
            </a:r>
            <a:r>
              <a:rPr lang="en-US" sz="1100" dirty="0" err="1"/>
              <a:t>Alqazzaz</a:t>
            </a:r>
            <a:r>
              <a:rPr lang="en-US" sz="1100" dirty="0"/>
              <a:t>, Paul Christiansen, Casey Chu, Julia Faure, Stephanie Fletcher, Jane Henty, Angela Hogg, April </a:t>
            </a:r>
            <a:r>
              <a:rPr lang="en-US" sz="1100" dirty="0" err="1"/>
              <a:t>Jakubec</a:t>
            </a:r>
            <a:r>
              <a:rPr lang="en-US" sz="1100" dirty="0"/>
              <a:t>, </a:t>
            </a:r>
            <a:r>
              <a:rPr lang="en-US" sz="1100" dirty="0" err="1"/>
              <a:t>Gunnhild</a:t>
            </a:r>
            <a:r>
              <a:rPr lang="en-US" sz="1100" dirty="0"/>
              <a:t> </a:t>
            </a:r>
            <a:r>
              <a:rPr lang="en-US" sz="1100" dirty="0" err="1"/>
              <a:t>Kjaer</a:t>
            </a:r>
            <a:r>
              <a:rPr lang="en-US" sz="1100" dirty="0"/>
              <a:t>, Yuri Lee, Adrienne Li, Kaitlyn Lyle, Joy </a:t>
            </a:r>
            <a:r>
              <a:rPr lang="en-US" sz="1100" dirty="0" err="1"/>
              <a:t>Muhia</a:t>
            </a:r>
            <a:r>
              <a:rPr lang="en-US" sz="1100" dirty="0"/>
              <a:t>, Zoe </a:t>
            </a:r>
            <a:r>
              <a:rPr lang="en-US" sz="1100" dirty="0" err="1"/>
              <a:t>Mulliez</a:t>
            </a:r>
            <a:r>
              <a:rPr lang="en-US" sz="1100" dirty="0"/>
              <a:t>, Maria Paula Acuna Gonzalez, Jade </a:t>
            </a:r>
            <a:r>
              <a:rPr lang="en-US" sz="1100" dirty="0" err="1"/>
              <a:t>Presnell</a:t>
            </a:r>
            <a:r>
              <a:rPr lang="en-US" sz="1100" dirty="0"/>
              <a:t>, Sarika Sharma, Katelyn </a:t>
            </a:r>
            <a:r>
              <a:rPr lang="en-US" sz="1100" dirty="0" err="1"/>
              <a:t>Tenbensel</a:t>
            </a:r>
            <a:r>
              <a:rPr lang="en-US" sz="1100" dirty="0"/>
              <a:t>, Peter Varnum, Xin </a:t>
            </a:r>
            <a:r>
              <a:rPr lang="en-US" sz="1100" dirty="0" err="1"/>
              <a:t>Ya</a:t>
            </a:r>
            <a:r>
              <a:rPr lang="en-US" sz="1100" dirty="0"/>
              <a:t> Lim, Izabella </a:t>
            </a:r>
            <a:r>
              <a:rPr lang="en-US" sz="1100" dirty="0" err="1"/>
              <a:t>Zant</a:t>
            </a:r>
            <a:endParaRPr lang="en-US" sz="1100" dirty="0"/>
          </a:p>
          <a:p>
            <a:endParaRPr lang="en-US" sz="1100" dirty="0"/>
          </a:p>
          <a:p>
            <a:r>
              <a:rPr lang="en-US" sz="1100" b="1" dirty="0">
                <a:solidFill>
                  <a:schemeClr val="accent2"/>
                </a:solidFill>
              </a:rPr>
              <a:t>WHO Headquarters and Regional Offices </a:t>
            </a:r>
          </a:p>
          <a:p>
            <a:r>
              <a:rPr lang="en-US" sz="1100" dirty="0"/>
              <a:t>Nazneen Anwar (WHO/SEARO), Florence </a:t>
            </a:r>
            <a:r>
              <a:rPr lang="en-US" sz="1100" dirty="0" err="1"/>
              <a:t>Baingana</a:t>
            </a:r>
            <a:r>
              <a:rPr lang="en-US" sz="1100" dirty="0"/>
              <a:t> (WHO/AFRO),  Andrea Bruni (WHO/AMRO), Darryl Barrett (WHO/WPRO), Rebecca Bosco Thomas (WHO HQ), </a:t>
            </a:r>
            <a:r>
              <a:rPr lang="en-US" sz="1100" dirty="0" err="1"/>
              <a:t>Claudina</a:t>
            </a:r>
            <a:r>
              <a:rPr lang="en-US" sz="1100" dirty="0"/>
              <a:t> Cayetano (WHO/AMRO), Daniel Chisholm (WHO/EURO), Neerja Chowdary (HOHQ), Fahmy Hanna (WHO HQ), Eva </a:t>
            </a:r>
            <a:r>
              <a:rPr lang="en-US" sz="1100" dirty="0" err="1"/>
              <a:t>Lustigova</a:t>
            </a:r>
            <a:r>
              <a:rPr lang="en-US" sz="1100" dirty="0"/>
              <a:t> (WHO HQ), Carmen Martinez (WHO/AMRO), Maristela Monteiro (WHO/AMRO), Melita </a:t>
            </a:r>
            <a:r>
              <a:rPr lang="en-US" sz="1100" dirty="0" err="1"/>
              <a:t>Murko</a:t>
            </a:r>
            <a:r>
              <a:rPr lang="en-US" sz="1100" dirty="0"/>
              <a:t> (WHO/EURO), Khalid Saeed (WHO/EMRO), Steven </a:t>
            </a:r>
            <a:r>
              <a:rPr lang="en-US" sz="1100" dirty="0" err="1"/>
              <a:t>Shongwe</a:t>
            </a:r>
            <a:r>
              <a:rPr lang="en-US" sz="1100" dirty="0"/>
              <a:t> (WHO/AFRO),  </a:t>
            </a:r>
            <a:r>
              <a:rPr lang="en-US" sz="1100" dirty="0" err="1"/>
              <a:t>Yutaro</a:t>
            </a:r>
            <a:r>
              <a:rPr lang="en-US" sz="1100" dirty="0"/>
              <a:t> </a:t>
            </a:r>
            <a:r>
              <a:rPr lang="en-US" sz="1100" dirty="0" err="1"/>
              <a:t>Setoya</a:t>
            </a:r>
            <a:r>
              <a:rPr lang="en-US" sz="1100" dirty="0"/>
              <a:t> (WHO/WPRO), Martin </a:t>
            </a:r>
            <a:r>
              <a:rPr lang="en-US" sz="1100" dirty="0" err="1"/>
              <a:t>Vandendyck</a:t>
            </a:r>
            <a:r>
              <a:rPr lang="en-US" sz="1100" dirty="0"/>
              <a:t> (WHO/WPRO),  Mark Van Ommeren (WHO HQ), Edith </a:t>
            </a:r>
            <a:r>
              <a:rPr lang="en-US" sz="1100" dirty="0" err="1"/>
              <a:t>Van’t</a:t>
            </a:r>
            <a:r>
              <a:rPr lang="en-US" sz="1100" dirty="0"/>
              <a:t> Hof (WHO HQ) and </a:t>
            </a:r>
            <a:r>
              <a:rPr lang="en-US" sz="1100" dirty="0" err="1"/>
              <a:t>Dévora</a:t>
            </a:r>
            <a:r>
              <a:rPr lang="en-US" sz="1100" dirty="0"/>
              <a:t> </a:t>
            </a:r>
            <a:r>
              <a:rPr lang="en-US" sz="1100" dirty="0" err="1"/>
              <a:t>Kestel</a:t>
            </a:r>
            <a:r>
              <a:rPr lang="en-US" sz="1100" dirty="0"/>
              <a:t> (WHO  HQ).</a:t>
            </a:r>
          </a:p>
          <a:p>
            <a:endParaRPr lang="en-US" sz="1100" dirty="0"/>
          </a:p>
          <a:p>
            <a:r>
              <a:rPr lang="en-US" sz="1100" b="1" dirty="0"/>
              <a:t>WHO administrative and editorial support</a:t>
            </a:r>
            <a:endParaRPr lang="en-US" sz="1100" dirty="0"/>
          </a:p>
          <a:p>
            <a:r>
              <a:rPr lang="en-US" sz="1100" dirty="0"/>
              <a:t>Patricia Robertson, Mental Health Policy and Service Development, Department of Mental Health and Substance Abuse (WHO, Geneva); David </a:t>
            </a:r>
            <a:r>
              <a:rPr lang="en-US" sz="1100" dirty="0" err="1"/>
              <a:t>Bramley</a:t>
            </a:r>
            <a:r>
              <a:rPr lang="en-US" sz="1100" dirty="0"/>
              <a:t>, editing (Switzerland); Julia Faure (France), Casey Chu (Canada) and Benjamin Funk (Switzerland), design and support</a:t>
            </a:r>
          </a:p>
          <a:p>
            <a:endParaRPr lang="en-US" sz="1100" dirty="0"/>
          </a:p>
          <a:p>
            <a:r>
              <a:rPr lang="en-US" sz="1100" b="1" dirty="0"/>
              <a:t>Video contributions</a:t>
            </a:r>
          </a:p>
          <a:p>
            <a:r>
              <a:rPr lang="en-US" sz="1100" dirty="0"/>
              <a:t>We would like to thank the following individuals and organizations for granting permission to use their videos in these materials:</a:t>
            </a:r>
          </a:p>
          <a:p>
            <a:endParaRPr lang="en-US" sz="1100" dirty="0"/>
          </a:p>
          <a:p>
            <a:r>
              <a:rPr lang="en-US" sz="1100" b="1" dirty="0"/>
              <a:t>50 Mums, 50 Kids, 1 Extra Chromosome</a:t>
            </a:r>
          </a:p>
          <a:p>
            <a:r>
              <a:rPr lang="en-US" sz="1100" i="1" dirty="0"/>
              <a:t>Video produced by Wouldn`t Change a Thing</a:t>
            </a:r>
          </a:p>
          <a:p>
            <a:r>
              <a:rPr lang="en-US" sz="1100" b="1" dirty="0"/>
              <a:t>Breaking the chains by Erminia Colucci</a:t>
            </a:r>
          </a:p>
          <a:p>
            <a:r>
              <a:rPr lang="en-US" sz="1100" i="1" dirty="0"/>
              <a:t>Video produced by Movie-</a:t>
            </a:r>
            <a:r>
              <a:rPr lang="en-US" sz="1100" i="1" dirty="0" err="1"/>
              <a:t>Ment</a:t>
            </a:r>
            <a:endParaRPr lang="en-US" sz="1100" i="1" dirty="0"/>
          </a:p>
          <a:p>
            <a:r>
              <a:rPr lang="en-US" sz="1100" b="1" dirty="0"/>
              <a:t>Chained and Locked Up in Somaliland</a:t>
            </a:r>
          </a:p>
          <a:p>
            <a:r>
              <a:rPr lang="en-US" sz="1100" i="1" dirty="0"/>
              <a:t>Video produced by Human Rights Watch</a:t>
            </a:r>
          </a:p>
          <a:p>
            <a:r>
              <a:rPr lang="en-US" sz="1100" b="1" dirty="0"/>
              <a:t>Circles of Support</a:t>
            </a:r>
          </a:p>
          <a:p>
            <a:r>
              <a:rPr lang="en-US" sz="1100" i="1" dirty="0"/>
              <a:t>Video produced by Inclusion Melbourne</a:t>
            </a:r>
          </a:p>
          <a:p>
            <a:r>
              <a:rPr lang="en-US" sz="1100" b="1" dirty="0"/>
              <a:t>Decolonizing the Mind: A Trans-cultural Dialogue on Rights, Inclusion and Community (International Network toward Alternatives and Recovery - INTAR, India, 2016)</a:t>
            </a:r>
          </a:p>
          <a:p>
            <a:r>
              <a:rPr lang="en-US" sz="1100" i="1" dirty="0"/>
              <a:t>Video produced by </a:t>
            </a:r>
            <a:r>
              <a:rPr lang="en-US" sz="1100" i="1" dirty="0" err="1"/>
              <a:t>Bapu</a:t>
            </a:r>
            <a:r>
              <a:rPr lang="en-US" sz="1100" i="1" dirty="0"/>
              <a:t> Trust for Research on Mind &amp; Discourse</a:t>
            </a:r>
          </a:p>
          <a:p>
            <a:r>
              <a:rPr lang="en-US" sz="1100" b="1" dirty="0"/>
              <a:t>Dementia, Disability &amp; Rights - Kate </a:t>
            </a:r>
            <a:r>
              <a:rPr lang="en-US" sz="1100" b="1" dirty="0" err="1"/>
              <a:t>Swaffer</a:t>
            </a:r>
            <a:endParaRPr lang="en-US" sz="1100" b="1" dirty="0"/>
          </a:p>
          <a:p>
            <a:r>
              <a:rPr lang="en-US" sz="1100" i="1" dirty="0"/>
              <a:t>Video produced by Dementia Alliance International</a:t>
            </a:r>
          </a:p>
          <a:p>
            <a:r>
              <a:rPr lang="en-US" sz="1100" b="1" dirty="0"/>
              <a:t>Finger Prints and Foot Prints</a:t>
            </a:r>
          </a:p>
          <a:p>
            <a:r>
              <a:rPr lang="en-US" sz="1100" i="1" dirty="0"/>
              <a:t>Video produced by PROMISE Global</a:t>
            </a:r>
          </a:p>
          <a:p>
            <a:r>
              <a:rPr lang="en-GB" sz="1100" b="1" dirty="0"/>
              <a:t>Forget the Stigma</a:t>
            </a:r>
            <a:endParaRPr lang="en-US" sz="1100" dirty="0"/>
          </a:p>
          <a:p>
            <a:r>
              <a:rPr lang="en-GB" sz="1100" i="1" dirty="0"/>
              <a:t>Video produced by The Alzheimer Society of Ireland</a:t>
            </a:r>
            <a:endParaRPr lang="en-US" sz="1100" dirty="0"/>
          </a:p>
          <a:p>
            <a:r>
              <a:rPr lang="en-GB" sz="1100" b="1" dirty="0"/>
              <a:t>Ghana: Abuse of people with disabilities</a:t>
            </a:r>
            <a:endParaRPr lang="en-US" sz="1100" dirty="0"/>
          </a:p>
          <a:p>
            <a:r>
              <a:rPr lang="en-GB" sz="1100" i="1" dirty="0"/>
              <a:t>Video produced by Human Rights Watch</a:t>
            </a:r>
            <a:endParaRPr lang="en-US" sz="1100" dirty="0"/>
          </a:p>
          <a:p>
            <a:r>
              <a:rPr lang="en-GB" sz="1100" b="1" dirty="0"/>
              <a:t>Global Campaign: The Right to Decide</a:t>
            </a:r>
            <a:endParaRPr lang="en-US" sz="1100" dirty="0"/>
          </a:p>
          <a:p>
            <a:r>
              <a:rPr lang="en-GB" sz="1100" i="1" dirty="0"/>
              <a:t>Video produced by Inclusion International</a:t>
            </a:r>
            <a:endParaRPr lang="en-US" sz="1100" dirty="0"/>
          </a:p>
          <a:p>
            <a:r>
              <a:rPr lang="en-GB" sz="1100" b="1" dirty="0"/>
              <a:t>Human Rights, Ageing and Dementia: Challenging Current Practice by Kate </a:t>
            </a:r>
            <a:r>
              <a:rPr lang="en-GB" sz="1100" b="1" dirty="0" err="1"/>
              <a:t>Swaffer</a:t>
            </a:r>
            <a:endParaRPr lang="en-US" sz="1100" dirty="0"/>
          </a:p>
          <a:p>
            <a:r>
              <a:rPr lang="en-GB" sz="1100" i="1" dirty="0"/>
              <a:t>Video produced by Your aged and disability advocates (ADA), Australia</a:t>
            </a:r>
          </a:p>
          <a:p>
            <a:r>
              <a:rPr lang="en-GB" sz="1100" b="1" dirty="0"/>
              <a:t>I go home</a:t>
            </a:r>
          </a:p>
          <a:p>
            <a:r>
              <a:rPr lang="en-GB" sz="1100" i="1" dirty="0"/>
              <a:t>Video produced by WITF TV, Harrisburg, PA. © 2016 WITF</a:t>
            </a:r>
            <a:endParaRPr lang="en-GB" sz="1100" b="1" dirty="0"/>
          </a:p>
          <a:p>
            <a:r>
              <a:rPr lang="en-GB" sz="1100" b="1" dirty="0"/>
              <a:t>Inclusive Health Overview</a:t>
            </a:r>
            <a:endParaRPr lang="en-US" sz="1100" dirty="0"/>
          </a:p>
          <a:p>
            <a:r>
              <a:rPr lang="en-GB" sz="1100" i="1" dirty="0"/>
              <a:t>Video produced by Special Olympics</a:t>
            </a:r>
            <a:endParaRPr lang="en-US" sz="1100" dirty="0"/>
          </a:p>
          <a:p>
            <a:endParaRPr lang="en-US" sz="1100" dirty="0"/>
          </a:p>
        </p:txBody>
      </p:sp>
    </p:spTree>
    <p:extLst>
      <p:ext uri="{BB962C8B-B14F-4D97-AF65-F5344CB8AC3E}">
        <p14:creationId xmlns:p14="http://schemas.microsoft.com/office/powerpoint/2010/main" val="176297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600A8A-902E-430E-A833-453AE05FDB61}" type="slidenum">
              <a:rPr lang="en-GB" smtClean="0"/>
              <a:t>11</a:t>
            </a:fld>
            <a:endParaRPr lang="en-GB"/>
          </a:p>
        </p:txBody>
      </p:sp>
    </p:spTree>
    <p:extLst>
      <p:ext uri="{BB962C8B-B14F-4D97-AF65-F5344CB8AC3E}">
        <p14:creationId xmlns:p14="http://schemas.microsoft.com/office/powerpoint/2010/main" val="83826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65" y="4605607"/>
            <a:ext cx="5962856" cy="4836548"/>
          </a:xfrm>
        </p:spPr>
        <p:txBody>
          <a:bodyPr/>
          <a:lstStyle/>
          <a:p>
            <a:pPr>
              <a:lnSpc>
                <a:spcPct val="115000"/>
              </a:lnSpc>
              <a:spcAft>
                <a:spcPts val="1002"/>
              </a:spcAft>
            </a:pPr>
            <a:r>
              <a:rPr lang="en-GB" sz="1200" b="1" i="1" dirty="0">
                <a:latin typeface="Helvetica" panose="020B0604020202020204" pitchFamily="34" charset="0"/>
                <a:ea typeface="SimSun" panose="02010600030101010101" pitchFamily="2" charset="-122"/>
                <a:cs typeface="Arial" panose="020B0604020202020204" pitchFamily="34" charset="0"/>
              </a:rPr>
              <a:t>Exercise 1.2: Living a good life (15 min.)</a:t>
            </a:r>
            <a:endParaRPr lang="en-US" sz="1200" dirty="0">
              <a:latin typeface="Helvetica" panose="020B0604020202020204" pitchFamily="34" charset="0"/>
              <a:ea typeface="SimSun" panose="02010600030101010101" pitchFamily="2" charset="-122"/>
              <a:cs typeface="Arial" panose="020B0604020202020204" pitchFamily="34" charset="0"/>
            </a:endParaRPr>
          </a:p>
          <a:p>
            <a:pPr marL="90305"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exercise is to allow participants to explore what is fundamentally important for them to live a good, decent life. It is likely that the ideas expressed by the group will be similar to those contained in the Universal Declaration of Human Rights (UDHR). This will allow the group to see how human rights are relevant and important to all people.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90305">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these two questions: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is most important to you in life?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is required to live a good life?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90305"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Enable participants to discuss as a group and list ideas on the flipchart. You can write “good life” in the middle of the flipchart and then add people’s ideas around this. Encourage participants to give their own personal examples (e.g. some may say travelling, others having a family, socializing with friends, or financial security).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Highlight that many people around the world would probably reach similar conclusions on what is required to live a good life. Keep this list as it will be used again later in this training.</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End this exercise by highlighting that we need some essential elements in order to live a good life. In fact, many of the elements identified in this exercise are rights within the Universal Declaration of Human Rights that we shall explore under the next topic. </a:t>
            </a: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12</a:t>
            </a:fld>
            <a:endParaRPr lang="en-GB"/>
          </a:p>
        </p:txBody>
      </p:sp>
    </p:spTree>
    <p:extLst>
      <p:ext uri="{BB962C8B-B14F-4D97-AF65-F5344CB8AC3E}">
        <p14:creationId xmlns:p14="http://schemas.microsoft.com/office/powerpoint/2010/main" val="68764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4F81BD"/>
                </a:solidFill>
                <a:latin typeface="Calibri" panose="020F0502020204030204" pitchFamily="34" charset="0"/>
                <a:ea typeface="SimSun" panose="02010600030101010101" pitchFamily="2" charset="-122"/>
                <a:cs typeface="Arial" panose="020B0604020202020204" pitchFamily="34" charset="0"/>
              </a:rPr>
              <a:t>Time for this topic</a:t>
            </a:r>
            <a:endPar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en-US" sz="1200" dirty="0"/>
              <a:t>Approximately 1 hour and 5 minutes.</a:t>
            </a:r>
            <a:endParaRPr lang="en-GB" sz="1200" dirty="0"/>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13</a:t>
            </a:fld>
            <a:endParaRPr lang="en-GB"/>
          </a:p>
        </p:txBody>
      </p:sp>
    </p:spTree>
    <p:extLst>
      <p:ext uri="{BB962C8B-B14F-4D97-AF65-F5344CB8AC3E}">
        <p14:creationId xmlns:p14="http://schemas.microsoft.com/office/powerpoint/2010/main" val="263655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42950"/>
            <a:ext cx="5089525" cy="2862263"/>
          </a:xfrm>
        </p:spPr>
      </p:sp>
      <p:sp>
        <p:nvSpPr>
          <p:cNvPr id="3" name="Notes Placeholder 2"/>
          <p:cNvSpPr>
            <a:spLocks noGrp="1"/>
          </p:cNvSpPr>
          <p:nvPr>
            <p:ph type="body" idx="1"/>
          </p:nvPr>
        </p:nvSpPr>
        <p:spPr>
          <a:xfrm>
            <a:off x="470986" y="3605632"/>
            <a:ext cx="6007062" cy="5914000"/>
          </a:xfrm>
        </p:spPr>
        <p:txBody>
          <a:bodyPr/>
          <a:lstStyle/>
          <a:p>
            <a:pPr>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Presentation: What are human rights? (35 min.)</a:t>
            </a:r>
            <a:r>
              <a:rPr lang="en-GB" sz="1200" b="1" i="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“Human rights are what no one can take away from you”</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This is a quote by Rene Cassin, one of the drafters of the Universal Declaration of Human Rights (UDHR).</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Human rights are not a gift or a privilege. They are not bestowed on us by others.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They are basic rights that we have simply because we are human. They are fundamental for living a good life and for flourishing.</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provide participants with a copy of the UDHR (with the associated simplified version by Amnesty International in Annex 2).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Different language versions of the UDHR can be found here: </a:t>
            </a:r>
            <a:r>
              <a:rPr lang="en-GB" sz="1200"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https://udhr.audio/</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UDHR in sign language can be found here: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sz="1200"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http://www.ohchr.org/EN/UDHR/Pages/UDHRinsignlanguages.aspx</a:t>
            </a: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 (accessed 23 November 2018).</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UDHR will be used throughout this module as it provides a general introduction to human rights. The intention is not to provide in-depth knowledge and training on the international human rights framework, which would require extensive additional information. The purpose of using the UDHR in this module is to introduce participants to human rights issues and concepts in a way that is easy to understand</a:t>
            </a:r>
            <a:r>
              <a:rPr lang="en-GB" sz="1200" dirty="0">
                <a:latin typeface="Times New Roman" panose="02020603050405020304" pitchFamily="18"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 subsequent modules, the Convention on the Rights of Person with Disabilities (CRPD) will be extensively examined.</a:t>
            </a:r>
            <a:endParaRPr lang="x-none" sz="1200" dirty="0">
              <a:latin typeface="Calibri" panose="020F0502020204030204" pitchFamily="34" charset="0"/>
              <a:ea typeface="SimSun" panose="02010600030101010101" pitchFamily="2" charset="-122"/>
              <a:cs typeface="Arial" panose="020B0604020202020204" pitchFamily="34" charset="0"/>
            </a:endParaRPr>
          </a:p>
          <a:p>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minutes to read through the UDHR. </a:t>
            </a:r>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14</a:t>
            </a:fld>
            <a:endParaRPr lang="en-GB"/>
          </a:p>
        </p:txBody>
      </p:sp>
    </p:spTree>
    <p:extLst>
      <p:ext uri="{BB962C8B-B14F-4D97-AF65-F5344CB8AC3E}">
        <p14:creationId xmlns:p14="http://schemas.microsoft.com/office/powerpoint/2010/main" val="16312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57200"/>
            <a:ext cx="5095875" cy="2867025"/>
          </a:xfrm>
        </p:spPr>
      </p:sp>
      <p:sp>
        <p:nvSpPr>
          <p:cNvPr id="3" name="Notes Placeholder 2"/>
          <p:cNvSpPr>
            <a:spLocks noGrp="1"/>
          </p:cNvSpPr>
          <p:nvPr>
            <p:ph type="body" idx="1"/>
          </p:nvPr>
        </p:nvSpPr>
        <p:spPr>
          <a:xfrm>
            <a:off x="680878" y="3381474"/>
            <a:ext cx="5447030" cy="6080926"/>
          </a:xfrm>
        </p:spPr>
        <p:txBody>
          <a:bodyPr/>
          <a:lstStyle/>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Show the following photograph:</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Photograph from concentration camp </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Amnesty International UK, 2013 #2"/>
              </a:rPr>
              <a:t>2</a:t>
            </a:r>
            <a:r>
              <a:rPr lang="en-GB" sz="1200" b="1" i="1" dirty="0">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rPr>
              <a:t>{NOTE: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 Photo reference: Lesson 1 Everyone Everywhere – Understanding human rights. (Presentation Power Point) Amnesty International UK. URL:</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hlinkClick r:id="rId4"/>
              </a:rPr>
              <a:t>http://www.amnesty.org.uk/resources/lesson-understanding-human-rights</a:t>
            </a:r>
            <a:r>
              <a:rPr lang="en-GB" sz="1200" b="1" dirty="0">
                <a:latin typeface="Calibri" panose="020F0502020204030204" pitchFamily="34" charset="0"/>
                <a:ea typeface="SimSun" panose="02010600030101010101" pitchFamily="2" charset="-122"/>
                <a:cs typeface="Arial" panose="020B0604020202020204" pitchFamily="34" charset="0"/>
              </a:rPr>
              <a:t>  (accessed 7/7/2014}</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Does anyone recognize where this photo might have been taken?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photograph was taken at one of the liberated concentration camps at the end of World War II and in the aftermath of the Holocaust.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idea with this question and photograph is to help participants to understand the connection between the events of World War II, the holocaust, and the global realization of the need for the United Nations and for the drafting of the UDHR. You could ask participants if they know anything about the United Nations, why it was created, its goals, purpose and key United Nations documents.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15</a:t>
            </a:fld>
            <a:endParaRPr lang="en-GB"/>
          </a:p>
        </p:txBody>
      </p:sp>
    </p:spTree>
    <p:extLst>
      <p:ext uri="{BB962C8B-B14F-4D97-AF65-F5344CB8AC3E}">
        <p14:creationId xmlns:p14="http://schemas.microsoft.com/office/powerpoint/2010/main" val="89849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After participants have shared their thoughts, highlight the following information: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After the horrors of World War II, the leaders of the world got together and set up a new organization called the United Nations. Its purpose was to stop wars between countries and build a better world.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One of the first tasks of the United Nations was to draw up a list of human rights that belong to every human being in the world: the UDHR.</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governments of the world promised that they would respect, protect and fulfil the rights contained in the UDHR.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16</a:t>
            </a:fld>
            <a:endParaRPr lang="en-GB"/>
          </a:p>
        </p:txBody>
      </p:sp>
    </p:spTree>
    <p:extLst>
      <p:ext uri="{BB962C8B-B14F-4D97-AF65-F5344CB8AC3E}">
        <p14:creationId xmlns:p14="http://schemas.microsoft.com/office/powerpoint/2010/main" val="46823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The Declaration was adopted by the </a:t>
            </a: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United Nations General Assembly in 1948: 56 countries </a:t>
            </a: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from all around the world adopted a core set of human rights that should be protected.</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pP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The</a:t>
            </a:r>
            <a:r>
              <a:rPr lang="en-US" sz="12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UDHR is not originally a legally binding document – which means that it does not set legal requirements on governments – but over the years it has been considered to have become a </a:t>
            </a:r>
            <a:r>
              <a:rPr lang="en-US" sz="1200" u="sng" dirty="0">
                <a:solidFill>
                  <a:srgbClr val="000000"/>
                </a:solidFill>
                <a:latin typeface="Calibri" panose="020F0502020204030204" pitchFamily="34" charset="0"/>
                <a:ea typeface="SimSun" panose="02010600030101010101" pitchFamily="2" charset="-122"/>
                <a:cs typeface="Arial" panose="020B0604020202020204" pitchFamily="34" charset="0"/>
              </a:rPr>
              <a:t>binding customary international law</a:t>
            </a: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 which means that governments are compelled to respect it. </a:t>
            </a:r>
          </a:p>
          <a:p>
            <a:pPr marL="171707" indent="-171707" algn="just">
              <a:lnSpc>
                <a:spcPct val="115000"/>
              </a:lnSpc>
              <a:spcAft>
                <a:spcPts val="1002"/>
              </a:spcAft>
              <a:buFont typeface="Arial" panose="020B0604020202020204" pitchFamily="34" charset="0"/>
              <a:buChar char="•"/>
            </a:pPr>
            <a:endPar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707" indent="-171707" algn="just" defTabSz="915772">
              <a:lnSpc>
                <a:spcPct val="115000"/>
              </a:lnSpc>
              <a:spcAft>
                <a:spcPts val="1002"/>
              </a:spcAft>
              <a:buFont typeface="Arial" panose="020B0604020202020204" pitchFamily="34" charset="0"/>
              <a:buChar char="•"/>
              <a:defRPr/>
            </a:pPr>
            <a:r>
              <a:rPr lang="en-GB" sz="1200" dirty="0">
                <a:latin typeface="Calibri" panose="020F0502020204030204" pitchFamily="34" charset="0"/>
                <a:ea typeface="SimSun" panose="02010600030101010101" pitchFamily="2" charset="-122"/>
                <a:cs typeface="Arial" panose="020B0604020202020204" pitchFamily="34" charset="0"/>
              </a:rPr>
              <a:t>Some people argue that human rights is a western concept or that they have only been agreed upon by high-income countries and are not realistic in low-resource settings. However, it is important to note that the UDHR was adopted and endorsed by high-, middle- and low-income countries throughout the world.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17</a:t>
            </a:fld>
            <a:endParaRPr lang="en-GB"/>
          </a:p>
        </p:txBody>
      </p:sp>
    </p:spTree>
    <p:extLst>
      <p:ext uri="{BB962C8B-B14F-4D97-AF65-F5344CB8AC3E}">
        <p14:creationId xmlns:p14="http://schemas.microsoft.com/office/powerpoint/2010/main" val="176098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431037"/>
            <a:ext cx="5447030" cy="5859665"/>
          </a:xfrm>
        </p:spPr>
        <p:txBody>
          <a:bodyPr/>
          <a:lstStyle/>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Human rights principles were further reaffirmed in 1966 when two important treaties were drafted: </a:t>
            </a:r>
          </a:p>
          <a:p>
            <a:pPr marL="343414"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International Covenant on Civil and Political Rights (ICCPR)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Office of the United Nations High Commissioner for Human Rights (OHCHR), 1976 #3"/>
              </a:rPr>
              <a:t>3</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and </a:t>
            </a:r>
          </a:p>
          <a:p>
            <a:pPr marL="343414" lvl="1"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International Covenant on Economic, Social and Cultural Rights (ICESCR)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Office of the United Nations High Commissioner for Human Rights (OHCHR), 1976 #328"/>
              </a:rPr>
              <a:t>4</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These covenants have been ratified by the vast majority of countries around the world. As a consequence, governments around the world have obligations to protect the human rights of their citizens.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Other treaties have also been adopted to provide specific protections to certain groups of people. For example: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lvl="1" indent="-171707">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Convention on the Rights of the Child (CRC);</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lvl="1" indent="-171707">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Convention on the Elimination of All Forms of Discrimination Against Women (CEDAW); and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lvl="1" indent="-171707">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Convention on the Rights of Persons with Disabilities (CRPD) which we shall be exploring in greater detail later in the training.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addition to these international human rights instruments, many countries protect human rights in their national legislation (e.g. through a Bill of Rights or their national constitution). In fact, many rights in national laws have been inspired by and reflect international human rights instruments.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18</a:t>
            </a:fld>
            <a:endParaRPr lang="en-GB"/>
          </a:p>
        </p:txBody>
      </p:sp>
    </p:spTree>
    <p:extLst>
      <p:ext uri="{BB962C8B-B14F-4D97-AF65-F5344CB8AC3E}">
        <p14:creationId xmlns:p14="http://schemas.microsoft.com/office/powerpoint/2010/main" val="261195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a different participant to volunteer to read each of the following quotes out loud and ask people to share their thoughts about them.</a:t>
            </a: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19</a:t>
            </a:fld>
            <a:endParaRPr lang="en-GB"/>
          </a:p>
        </p:txBody>
      </p:sp>
    </p:spTree>
    <p:extLst>
      <p:ext uri="{BB962C8B-B14F-4D97-AF65-F5344CB8AC3E}">
        <p14:creationId xmlns:p14="http://schemas.microsoft.com/office/powerpoint/2010/main" val="128531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1600A8A-902E-430E-A833-453AE05FDB61}" type="slidenum">
              <a:rPr lang="en-GB" smtClean="0"/>
              <a:t>2</a:t>
            </a:fld>
            <a:endParaRPr lang="en-GB"/>
          </a:p>
        </p:txBody>
      </p:sp>
    </p:spTree>
    <p:extLst>
      <p:ext uri="{BB962C8B-B14F-4D97-AF65-F5344CB8AC3E}">
        <p14:creationId xmlns:p14="http://schemas.microsoft.com/office/powerpoint/2010/main" val="106111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Would anyone like to explain what Eleanor Roosevelt is saying here?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Then explain to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Eleanor Roosevelt is saying that respect for human rights has to start in “small places” by all fellow citizens.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She is highlighting that only if all of us uphold rights “close to home” – in the places where people live, learn and work – can we hope to create a better world.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other words, we all have a responsibility to uphold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20</a:t>
            </a:fld>
            <a:endParaRPr lang="en-GB"/>
          </a:p>
        </p:txBody>
      </p:sp>
    </p:spTree>
    <p:extLst>
      <p:ext uri="{BB962C8B-B14F-4D97-AF65-F5344CB8AC3E}">
        <p14:creationId xmlns:p14="http://schemas.microsoft.com/office/powerpoint/2010/main" val="326320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There are a number of core principles that underpin human rights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Equality and Human Rights Commission, 2017 #4"/>
              </a:rPr>
              <a:t>5</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b="1"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Fairness</a:t>
            </a:r>
            <a:r>
              <a:rPr lang="en-GB" sz="1200" dirty="0">
                <a:latin typeface="Calibri" panose="020F0502020204030204" pitchFamily="34" charset="0"/>
                <a:ea typeface="SimSun" panose="02010600030101010101" pitchFamily="2" charset="-122"/>
                <a:cs typeface="Arial" panose="020B0604020202020204" pitchFamily="34" charset="0"/>
              </a:rPr>
              <a:t> towards all human beings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Respect</a:t>
            </a:r>
            <a:r>
              <a:rPr lang="en-GB" sz="1200" dirty="0">
                <a:latin typeface="Calibri" panose="020F0502020204030204" pitchFamily="34" charset="0"/>
                <a:ea typeface="SimSun" panose="02010600030101010101" pitchFamily="2" charset="-122"/>
                <a:cs typeface="Arial" panose="020B0604020202020204" pitchFamily="34" charset="0"/>
              </a:rPr>
              <a:t> for others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Equality</a:t>
            </a:r>
            <a:r>
              <a:rPr lang="en-GB" sz="1200" dirty="0">
                <a:latin typeface="Calibri" panose="020F0502020204030204" pitchFamily="34" charset="0"/>
                <a:ea typeface="SimSun" panose="02010600030101010101" pitchFamily="2" charset="-122"/>
                <a:cs typeface="Arial" panose="020B0604020202020204" pitchFamily="34" charset="0"/>
              </a:rPr>
              <a:t> among all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Dignity</a:t>
            </a:r>
            <a:r>
              <a:rPr lang="en-GB" sz="1200" dirty="0">
                <a:latin typeface="Calibri" panose="020F0502020204030204" pitchFamily="34" charset="0"/>
                <a:ea typeface="SimSun" panose="02010600030101010101" pitchFamily="2" charset="-122"/>
                <a:cs typeface="Arial" panose="020B0604020202020204" pitchFamily="34" charset="0"/>
              </a:rPr>
              <a:t> is to be preserved at all times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b="1" dirty="0">
                <a:latin typeface="Calibri" panose="020F0502020204030204" pitchFamily="34" charset="0"/>
                <a:ea typeface="SimSun" panose="02010600030101010101" pitchFamily="2" charset="-122"/>
                <a:cs typeface="Arial" panose="020B0604020202020204" pitchFamily="34" charset="0"/>
              </a:rPr>
              <a:t>Freedom</a:t>
            </a:r>
            <a:r>
              <a:rPr lang="en-GB" sz="1200" dirty="0">
                <a:latin typeface="Calibri" panose="020F0502020204030204" pitchFamily="34" charset="0"/>
                <a:ea typeface="SimSun" panose="02010600030101010101" pitchFamily="2" charset="-122"/>
                <a:cs typeface="Arial" panose="020B0604020202020204" pitchFamily="34" charset="0"/>
              </a:rPr>
              <a:t> for all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The UDHR is the starting point for making these values real in people’s lives so that they may live “a good life”.</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21</a:t>
            </a:fld>
            <a:endParaRPr lang="en-GB"/>
          </a:p>
        </p:txBody>
      </p:sp>
    </p:spTree>
    <p:extLst>
      <p:ext uri="{BB962C8B-B14F-4D97-AF65-F5344CB8AC3E}">
        <p14:creationId xmlns:p14="http://schemas.microsoft.com/office/powerpoint/2010/main" val="2779496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706003" y="3322651"/>
            <a:ext cx="5447030" cy="6119505"/>
          </a:xfrm>
        </p:spPr>
        <p:txBody>
          <a:bodyPr/>
          <a:lstStyle/>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What parts of our lives does the UDHR talk about?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UDHR promotes and protects a range of different rights, including civil, political, economic, social and cultural rights. These rights are necessary to ensure that we are all, without discrimination, able to participate fully in society.</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Examples of </a:t>
            </a:r>
            <a:r>
              <a:rPr lang="en-GB" sz="1200" b="1" dirty="0">
                <a:latin typeface="Calibri" panose="020F0502020204030204" pitchFamily="34" charset="0"/>
                <a:ea typeface="SimSun" panose="02010600030101010101" pitchFamily="2" charset="-122"/>
                <a:cs typeface="Arial" panose="020B0604020202020204" pitchFamily="34" charset="0"/>
              </a:rPr>
              <a:t>civil and political rights </a:t>
            </a:r>
            <a:r>
              <a:rPr lang="en-GB" sz="1200" dirty="0">
                <a:latin typeface="Calibri" panose="020F0502020204030204" pitchFamily="34" charset="0"/>
                <a:ea typeface="SimSun" panose="02010600030101010101" pitchFamily="2" charset="-122"/>
                <a:cs typeface="Arial" panose="020B0604020202020204" pitchFamily="34" charset="0"/>
              </a:rPr>
              <a:t>include the right to liberty, being recognized as a person before the law, and freedom from torture and other cruel inhuman or degrading treatment. It also includes the right to marry or enter into other forms of civil union or partnerships, the right to found a family; the right to </a:t>
            </a:r>
            <a:r>
              <a:rPr lang="en-US" sz="1200" dirty="0">
                <a:latin typeface="Calibri" panose="020F0502020204030204" pitchFamily="34" charset="0"/>
                <a:ea typeface="SimSun" panose="02010600030101010101" pitchFamily="2" charset="-122"/>
                <a:cs typeface="Arial" panose="020B0604020202020204" pitchFamily="34" charset="0"/>
              </a:rPr>
              <a:t>freedom of thought, conscience and religion; to </a:t>
            </a:r>
            <a:r>
              <a:rPr lang="en-GB" sz="1200" dirty="0">
                <a:latin typeface="Calibri" panose="020F0502020204030204" pitchFamily="34" charset="0"/>
                <a:ea typeface="SimSun" panose="02010600030101010101" pitchFamily="2" charset="-122"/>
                <a:cs typeface="Arial" panose="020B0604020202020204" pitchFamily="34" charset="0"/>
              </a:rPr>
              <a:t>freedom of opinion and expression; to peaceful assembly, to vote and to take part in government.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Examples of </a:t>
            </a:r>
            <a:r>
              <a:rPr lang="en-GB" sz="1200" b="1" dirty="0">
                <a:latin typeface="Calibri" panose="020F0502020204030204" pitchFamily="34" charset="0"/>
                <a:ea typeface="SimSun" panose="02010600030101010101" pitchFamily="2" charset="-122"/>
                <a:cs typeface="Arial" panose="020B0604020202020204" pitchFamily="34" charset="0"/>
              </a:rPr>
              <a:t>economic, social and cultural rights</a:t>
            </a:r>
            <a:r>
              <a:rPr lang="en-GB" sz="1200" dirty="0">
                <a:latin typeface="Calibri" panose="020F0502020204030204" pitchFamily="34" charset="0"/>
                <a:ea typeface="SimSun" panose="02010600030101010101" pitchFamily="2" charset="-122"/>
                <a:cs typeface="Arial" panose="020B0604020202020204" pitchFamily="34" charset="0"/>
              </a:rPr>
              <a:t> include the right to work; the right to an adequate standard of living; the rights to health and to education; and the right to participate in the cultural rights of our communities.</a:t>
            </a:r>
          </a:p>
          <a:p>
            <a:pPr marL="171707" indent="-171707" algn="just" defTabSz="915772">
              <a:lnSpc>
                <a:spcPct val="115000"/>
              </a:lnSpc>
              <a:spcAft>
                <a:spcPts val="1002"/>
              </a:spcAft>
              <a:buFont typeface="Arial" panose="020B0604020202020204" pitchFamily="34" charset="0"/>
              <a:buChar char="•"/>
              <a:defRPr/>
            </a:pPr>
            <a:r>
              <a:rPr lang="en-GB" sz="1200" dirty="0">
                <a:solidFill>
                  <a:prstClr val="black"/>
                </a:solidFill>
                <a:latin typeface="Calibri" panose="020F0502020204030204" pitchFamily="34" charset="0"/>
                <a:ea typeface="SimSun" panose="02010600030101010101" pitchFamily="2" charset="-122"/>
                <a:cs typeface="Arial" panose="020B0604020202020204" pitchFamily="34" charset="0"/>
              </a:rPr>
              <a:t>These rights ensure that we can participate fully in society without discrimination.</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22</a:t>
            </a:fld>
            <a:endParaRPr lang="en-GB" dirty="0"/>
          </a:p>
        </p:txBody>
      </p:sp>
    </p:spTree>
    <p:extLst>
      <p:ext uri="{BB962C8B-B14F-4D97-AF65-F5344CB8AC3E}">
        <p14:creationId xmlns:p14="http://schemas.microsoft.com/office/powerpoint/2010/main" val="820153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6" y="3324241"/>
            <a:ext cx="5962857" cy="6117914"/>
          </a:xfrm>
        </p:spPr>
        <p:txBody>
          <a:bodyPr/>
          <a:lstStyle/>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It is important to note that not all human rights are absolute. Some rights can be restricted in specific situations. For instance:</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 right can be subject to reasonable restrictions or limitations if the exercise of that right by one person infringes upon the rights of another person (e.g. the right to freedom of expression can sometimes be restricted if someone uses it to incite hatred towards a particular group).</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Certain rights can be limited or suspended in certain extreme situations (e.g. during a public emergency).</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But it is important to note that: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Any restrictions or limitations on a right cannot be arbitrary. There has to be a valid reason for it (e.g. because it infringes on the rights of others).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Certain rights that can never be limited or restricted. They are: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life;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torture, cruel, inhuman or degrading treatment or punishment;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slavery;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recognition everywhere as a person before the law; </a:t>
            </a:r>
          </a:p>
          <a:p>
            <a:pPr marL="801300" lvl="1"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and the right not to be discriminated against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American Association for the International Commission of Jurists (AAICJ), 1985 #5"/>
              </a:rPr>
              <a:t>6</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908776" lvl="1" indent="-450890">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23</a:t>
            </a:fld>
            <a:endParaRPr lang="en-GB"/>
          </a:p>
        </p:txBody>
      </p:sp>
    </p:spTree>
    <p:extLst>
      <p:ext uri="{BB962C8B-B14F-4D97-AF65-F5344CB8AC3E}">
        <p14:creationId xmlns:p14="http://schemas.microsoft.com/office/powerpoint/2010/main" val="433287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Over the years, discussions about human rights issues have led to an understanding of two different generations of rights: </a:t>
            </a: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“first generation of rights” (civil and political rights) </a:t>
            </a: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and the “second generation of rights” (economic, social and cultural rights).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More recently, much attention has been focused on a “third generation of rights” involving collective rights notably linked to indigenous populations, such as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identity, land and resources,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a healthy environment and sustainability,</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and the right to development.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24</a:t>
            </a:fld>
            <a:endParaRPr lang="en-GB"/>
          </a:p>
        </p:txBody>
      </p:sp>
    </p:spTree>
    <p:extLst>
      <p:ext uri="{BB962C8B-B14F-4D97-AF65-F5344CB8AC3E}">
        <p14:creationId xmlns:p14="http://schemas.microsoft.com/office/powerpoint/2010/main" val="3461703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In summary,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concern every part of our lives;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belong to everybody in the world;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must not be arbitrarily taken away from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are all necessary for human beings to participate and flourish in society.</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To sum up the presentation, show the following video to participants: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Universal Declaration of Human Rights</a:t>
            </a: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rPr>
              <a:t>(6:10 min.) </a:t>
            </a:r>
            <a:r>
              <a:rPr lang="en-GB" sz="1200" u="sng" dirty="0">
                <a:hlinkClick r:id="rId3"/>
              </a:rPr>
              <a:t>https://www.youtube.com/watch?v=d-UuB1lKzJ0&amp;t=6s</a:t>
            </a:r>
            <a:r>
              <a:rPr lang="en-US" sz="1200" dirty="0"/>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sz="1200" dirty="0">
              <a:latin typeface="Calibri" panose="020F0502020204030204" pitchFamily="34" charset="0"/>
              <a:ea typeface="SimSun" panose="02010600030101010101" pitchFamily="2" charset="-122"/>
              <a:cs typeface="Arial" panose="020B0604020202020204" pitchFamily="34" charset="0"/>
            </a:endParaRPr>
          </a:p>
          <a:p>
            <a:pPr>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25</a:t>
            </a:fld>
            <a:endParaRPr lang="en-GB"/>
          </a:p>
        </p:txBody>
      </p:sp>
    </p:spTree>
    <p:extLst>
      <p:ext uri="{BB962C8B-B14F-4D97-AF65-F5344CB8AC3E}">
        <p14:creationId xmlns:p14="http://schemas.microsoft.com/office/powerpoint/2010/main" val="148844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2.1: Comparative exercise with living a good life (25 min.)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Show participants the list that was made during Exercise 1.2 (Living a good life). Ask the following questions: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Can you compare the list of rights in the UDHR to the list of what we identified earlier as important to live a good life?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are the similarities?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are the differences?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sufficient time to reflect and discuss as a group</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Make sure that participants have understood all the terms and concepts from the UDHR. Take time to clarify any point that is still unclear.</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26</a:t>
            </a:fld>
            <a:endParaRPr lang="en-GB"/>
          </a:p>
        </p:txBody>
      </p:sp>
    </p:spTree>
    <p:extLst>
      <p:ext uri="{BB962C8B-B14F-4D97-AF65-F5344CB8AC3E}">
        <p14:creationId xmlns:p14="http://schemas.microsoft.com/office/powerpoint/2010/main" val="54063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27</a:t>
            </a:fld>
            <a:endParaRPr lang="en-GB"/>
          </a:p>
        </p:txBody>
      </p:sp>
    </p:spTree>
    <p:extLst>
      <p:ext uri="{BB962C8B-B14F-4D97-AF65-F5344CB8AC3E}">
        <p14:creationId xmlns:p14="http://schemas.microsoft.com/office/powerpoint/2010/main" val="3285505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0838" y="498475"/>
            <a:ext cx="3567112" cy="2006600"/>
          </a:xfrm>
        </p:spPr>
      </p:sp>
      <p:sp>
        <p:nvSpPr>
          <p:cNvPr id="3" name="Notes Placeholder 2"/>
          <p:cNvSpPr>
            <a:spLocks noGrp="1"/>
          </p:cNvSpPr>
          <p:nvPr>
            <p:ph type="body" idx="1"/>
          </p:nvPr>
        </p:nvSpPr>
        <p:spPr>
          <a:xfrm>
            <a:off x="680878" y="2593640"/>
            <a:ext cx="5447030" cy="6563521"/>
          </a:xfrm>
        </p:spPr>
        <p:txBody>
          <a:bodyPr/>
          <a:lstStyle/>
          <a:p>
            <a:pPr>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3.1: How all human rights are linked (20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deals with the indivisibility of rights and how people require all of their human rights in order to live a good life. It is designed to help participants understand that all rights are important.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Give the following instructions to the group:</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Choose the one right from the UDHR that you feel is most important to enable you to live a good life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(two rights may also be chosen to allow for a more expansive discussion if time allows)</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the rest of the discussion, we will imagine that this right is the only one that is guaranteed.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Think about why you chose this right and why it is the most important to you.</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ask one person in the group to volunteer to share their chosen right with the other participants. Ask the volunteer to explain the reasons why he or she thinks this is the most important right in order to live a good life (this can be repeated with 2–3 other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Now ask all the participants to look at their copies of the UDHR and ask: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What other rights would this person need to fully enjoy his or her chosen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Examples: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Clr>
                <a:srgbClr val="4F81BD"/>
              </a:buClr>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If a person has chosen the right to have a job (article 23) then he or she would be unable to enjoy this right if they are held in slavery or servitude (article 4) by their job.</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Clr>
                <a:srgbClr val="4F81BD"/>
              </a:buClr>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If a person has chosen the right to freedom of expression (article 19) then he or she need to be free and equal (article 1) in order to express themselves.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Clr>
                <a:srgbClr val="4F81BD"/>
              </a:buClr>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If a person has chosen the right to health (article 25) then he or she need to be free from torture or cruel, inhuman or degrading treatment or punishment (article 5).</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28</a:t>
            </a:fld>
            <a:endParaRPr lang="en-GB"/>
          </a:p>
        </p:txBody>
      </p:sp>
    </p:spTree>
    <p:extLst>
      <p:ext uri="{BB962C8B-B14F-4D97-AF65-F5344CB8AC3E}">
        <p14:creationId xmlns:p14="http://schemas.microsoft.com/office/powerpoint/2010/main" val="1697972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Then ask the group:</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Based on previous discussions, is it possible to live “a good life” with only one or some of your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29</a:t>
            </a:fld>
            <a:endParaRPr lang="en-GB"/>
          </a:p>
        </p:txBody>
      </p:sp>
    </p:spTree>
    <p:extLst>
      <p:ext uri="{BB962C8B-B14F-4D97-AF65-F5344CB8AC3E}">
        <p14:creationId xmlns:p14="http://schemas.microsoft.com/office/powerpoint/2010/main" val="334281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End this exercise by highlighting that:</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All rights are indivisible, interdependent and inter-related, whether they are civil, political, economic, social or cultural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The enjoyment of one right is dependent on the possibility of being able to enjoy other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Similarly, the denial of one right adversely affects other rights.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this topic, give participants the opportunity to express any concerns they may have about human rights, the UDHR and the practical usefulness of human rights.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are violated every day and everywhere. As a consequence, some people may feel that talking about human rights is idealistic and serves little purpose. Emphasize that everybody can take action to improve the situation and to respect, protect and fulfil human rights. This point will be developed later in this training.</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30</a:t>
            </a:fld>
            <a:endParaRPr lang="en-GB"/>
          </a:p>
        </p:txBody>
      </p:sp>
    </p:spTree>
    <p:extLst>
      <p:ext uri="{BB962C8B-B14F-4D97-AF65-F5344CB8AC3E}">
        <p14:creationId xmlns:p14="http://schemas.microsoft.com/office/powerpoint/2010/main" val="3366354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b="1" dirty="0">
                <a:solidFill>
                  <a:srgbClr val="4F81BD"/>
                </a:solidFill>
                <a:latin typeface="Calibri" panose="020F0502020204030204" pitchFamily="34" charset="0"/>
                <a:ea typeface="SimSun" panose="02010600030101010101" pitchFamily="2" charset="-122"/>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000000"/>
                </a:solidFill>
                <a:latin typeface="Calibri" panose="020F0502020204030204" pitchFamily="34" charset="0"/>
                <a:ea typeface="SimSun" panose="02010600030101010101" pitchFamily="2" charset="-122"/>
                <a:cs typeface="Calibri" panose="020F0502020204030204" pitchFamily="34" charset="0"/>
              </a:rPr>
              <a:t>Approximately 1 hour and 20 minutes.</a:t>
            </a:r>
            <a:endParaRPr lang="en-GB" sz="1200" dirty="0">
              <a:latin typeface="Calibri" panose="020F0502020204030204" pitchFamily="34" charset="0"/>
              <a:ea typeface="SimSun" panose="02010600030101010101" pitchFamily="2" charset="-122"/>
              <a:cs typeface="Arial" panose="020B0604020202020204" pitchFamily="34" charset="0"/>
            </a:endParaRPr>
          </a:p>
          <a:p>
            <a:pPr marL="270916" indent="-270916">
              <a:lnSpc>
                <a:spcPct val="115000"/>
              </a:lnSpc>
              <a:spcAft>
                <a:spcPts val="1002"/>
              </a:spcAft>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270916" indent="-270916">
              <a:lnSpc>
                <a:spcPct val="115000"/>
              </a:lnSpc>
            </a:pPr>
            <a:r>
              <a:rPr lang="en-US" sz="1200" b="1" dirty="0">
                <a:latin typeface="Calibri" panose="020F0502020204030204" pitchFamily="34" charset="0"/>
                <a:ea typeface="SimSun" panose="02010600030101010101" pitchFamily="2" charset="-122"/>
                <a:cs typeface="Arial" panose="020B0604020202020204" pitchFamily="34" charset="0"/>
              </a:rPr>
              <a:t> </a:t>
            </a:r>
          </a:p>
          <a:p>
            <a:pPr indent="-270916" algn="just">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Warning</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Discussion of human rights violations may provoke strong emotional responses from some people, leading to distress, arousing sad memories, and re-traumatization in some cases. </a:t>
            </a:r>
            <a:endParaRPr lang="x-none"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indent="-270916"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Facilitators should be mindful of this. Prior to this activity, facilitators </a:t>
            </a:r>
            <a:r>
              <a:rPr lang="en-GB" sz="1200" b="1" dirty="0">
                <a:latin typeface="Calibri" panose="020F0502020204030204" pitchFamily="34" charset="0"/>
                <a:ea typeface="SimSun" panose="02010600030101010101" pitchFamily="2" charset="-122"/>
                <a:cs typeface="Arial" panose="020B0604020202020204" pitchFamily="34" charset="0"/>
              </a:rPr>
              <a:t>should let participants know that they should feel free to voice their emotions, or take a pause or step out of the training session until the end of the activity.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also be mindful of any sign of distress shown by participants and should be prepared to provide support.</a:t>
            </a:r>
            <a:endParaRPr lang="x-none"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916" indent="-270916">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270916" indent="-270916">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31</a:t>
            </a:fld>
            <a:endParaRPr lang="en-GB"/>
          </a:p>
        </p:txBody>
      </p:sp>
    </p:spTree>
    <p:extLst>
      <p:ext uri="{BB962C8B-B14F-4D97-AF65-F5344CB8AC3E}">
        <p14:creationId xmlns:p14="http://schemas.microsoft.com/office/powerpoint/2010/main" val="346923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57200"/>
            <a:ext cx="5095875" cy="2867025"/>
          </a:xfrm>
        </p:spPr>
      </p:sp>
      <p:sp>
        <p:nvSpPr>
          <p:cNvPr id="3" name="Notes Placeholder 2"/>
          <p:cNvSpPr>
            <a:spLocks noGrp="1"/>
          </p:cNvSpPr>
          <p:nvPr>
            <p:ph type="body" idx="1"/>
          </p:nvPr>
        </p:nvSpPr>
        <p:spPr>
          <a:xfrm>
            <a:off x="680878" y="3324242"/>
            <a:ext cx="5447030" cy="5822498"/>
          </a:xfrm>
        </p:spPr>
        <p:txBody>
          <a:bodyPr/>
          <a:lstStyle/>
          <a:p>
            <a:pPr algn="just">
              <a:spcAft>
                <a:spcPts val="1002"/>
              </a:spcAft>
            </a:pPr>
            <a:r>
              <a:rPr lang="en-GB" sz="1100" b="1" i="1" dirty="0">
                <a:latin typeface="Calibri" panose="020F0502020204030204" pitchFamily="34" charset="0"/>
                <a:ea typeface="SimSun" panose="02010600030101010101" pitchFamily="2" charset="-122"/>
                <a:cs typeface="Arial" panose="020B0604020202020204" pitchFamily="34" charset="0"/>
              </a:rPr>
              <a:t>Presentation: Human rights violations (40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The topic of violations of human rights must be introduced sensitively. Try to avoid highly political and controversial examples and instead focus on violations that are widely agreed upon.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707" indent="-171707">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Violations of human rights can be carried out by: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801300" lvl="1" indent="-343414">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governments and officials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801300" lvl="1" indent="-343414">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non-state actors such as: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201950" lvl="2" indent="-286179">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organizations and corporations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201950" lvl="2" indent="-286179">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service providers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201950" lvl="2" indent="-286179">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individuals.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When do violations occur?</a:t>
            </a:r>
            <a:endParaRPr lang="en-US" sz="1100" dirty="0">
              <a:latin typeface="Calibri" panose="020F0502020204030204" pitchFamily="34" charset="0"/>
              <a:ea typeface="SimSun" panose="02010600030101010101" pitchFamily="2" charset="-122"/>
              <a:cs typeface="Arial" panose="020B0604020202020204" pitchFamily="34" charset="0"/>
            </a:endParaRPr>
          </a:p>
          <a:p>
            <a:pPr marL="629593" lvl="1" indent="-171707" algn="just">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Violations occur when a person or group of people do not have all their human rights respected by others.</a:t>
            </a:r>
          </a:p>
          <a:p>
            <a:pPr marL="629593" lvl="1" indent="-171707" algn="just">
              <a:spcAft>
                <a:spcPts val="601"/>
              </a:spcAft>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Any of the 30 rights in the UDHR are at risk of being violated and this can, and does, occur all around the world</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Before continuing the presentation, ask the following question.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Can you name any historical events that constitute violations of human rights?</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they can mention historical events that happened in their country as well as in other countries. There are numerous examples of human rights violations in all countries across the world, whether past or present, but the following examples focus only on internationally well-known violations. More day-to-day examples of human rights violations will be discussed later in this training. If facilitators think it is appropriate, they can prepare in advance examples of historical violations of human rights which make more sense in the context or country in which the training is taking place.</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32</a:t>
            </a:fld>
            <a:endParaRPr lang="en-GB"/>
          </a:p>
        </p:txBody>
      </p:sp>
    </p:spTree>
    <p:extLst>
      <p:ext uri="{BB962C8B-B14F-4D97-AF65-F5344CB8AC3E}">
        <p14:creationId xmlns:p14="http://schemas.microsoft.com/office/powerpoint/2010/main" val="1722487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Some well-known and major historical violations of human rights include:</a:t>
            </a:r>
          </a:p>
          <a:p>
            <a:r>
              <a:rPr lang="en-GB" sz="1200" dirty="0"/>
              <a:t> </a:t>
            </a:r>
          </a:p>
          <a:p>
            <a:pPr lvl="0"/>
            <a:r>
              <a:rPr lang="en-GB" sz="1200" dirty="0"/>
              <a:t>The slave trade</a:t>
            </a:r>
          </a:p>
          <a:p>
            <a:pPr lvl="0"/>
            <a:r>
              <a:rPr lang="en-GB" sz="1200" dirty="0"/>
              <a:t>The Holocaust</a:t>
            </a:r>
          </a:p>
          <a:p>
            <a:pPr lvl="0"/>
            <a:r>
              <a:rPr lang="en-GB" sz="1200" dirty="0"/>
              <a:t>The oppression of Maori people</a:t>
            </a:r>
          </a:p>
          <a:p>
            <a:pPr lvl="0"/>
            <a:r>
              <a:rPr lang="en-GB" sz="1200" dirty="0"/>
              <a:t>The Apartheid in South Africa</a:t>
            </a:r>
          </a:p>
          <a:p>
            <a:pPr lvl="0"/>
            <a:r>
              <a:rPr lang="en-GB" sz="1200" dirty="0"/>
              <a:t>The Cambodian genocide</a:t>
            </a:r>
          </a:p>
          <a:p>
            <a:pPr lvl="0"/>
            <a:r>
              <a:rPr lang="en-GB" sz="1200" dirty="0"/>
              <a:t>The Rwandan genocide.</a:t>
            </a:r>
          </a:p>
          <a:p>
            <a:r>
              <a:rPr lang="en-GB" sz="1200" dirty="0"/>
              <a:t> </a:t>
            </a:r>
          </a:p>
          <a:p>
            <a:r>
              <a:rPr lang="en-GB" sz="1200" dirty="0"/>
              <a:t>Now we will analyse a couple of these major violations.</a:t>
            </a:r>
          </a:p>
          <a:p>
            <a:r>
              <a:rPr lang="en-GB" sz="1200" dirty="0"/>
              <a:t> </a:t>
            </a:r>
          </a:p>
          <a:p>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select just two or three examples of the major violations in this presentation.  </a:t>
            </a: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33</a:t>
            </a:fld>
            <a:endParaRPr lang="en-GB"/>
          </a:p>
        </p:txBody>
      </p:sp>
    </p:spTree>
    <p:extLst>
      <p:ext uri="{BB962C8B-B14F-4D97-AF65-F5344CB8AC3E}">
        <p14:creationId xmlns:p14="http://schemas.microsoft.com/office/powerpoint/2010/main" val="1119442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247650"/>
            <a:ext cx="5094288" cy="2867025"/>
          </a:xfrm>
        </p:spPr>
      </p:sp>
      <p:sp>
        <p:nvSpPr>
          <p:cNvPr id="3" name="Notes Placeholder 2"/>
          <p:cNvSpPr>
            <a:spLocks noGrp="1"/>
          </p:cNvSpPr>
          <p:nvPr>
            <p:ph type="body" idx="1"/>
          </p:nvPr>
        </p:nvSpPr>
        <p:spPr>
          <a:xfrm>
            <a:off x="451315" y="3219457"/>
            <a:ext cx="6054588" cy="6473817"/>
          </a:xfrm>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The Slave Trade </a:t>
            </a:r>
            <a:r>
              <a:rPr lang="en-GB" sz="1200" b="1" u="sng" dirty="0">
                <a:latin typeface="Calibri" panose="020F0502020204030204" pitchFamily="34" charset="0"/>
                <a:ea typeface="SimSun" panose="02010600030101010101" pitchFamily="2" charset="-122"/>
                <a:cs typeface="Calibri" panose="020F0502020204030204" pitchFamily="34" charset="0"/>
              </a:rPr>
              <a:t>(</a:t>
            </a:r>
            <a:r>
              <a:rPr lang="en-GB" sz="1200" b="1" u="sng" dirty="0">
                <a:solidFill>
                  <a:srgbClr val="252525"/>
                </a:solidFill>
                <a:latin typeface="Calibri" panose="020F0502020204030204" pitchFamily="34" charset="0"/>
                <a:ea typeface="SimSun" panose="02010600030101010101" pitchFamily="2" charset="-122"/>
                <a:cs typeface="Calibri" panose="020F0502020204030204" pitchFamily="34" charset="0"/>
              </a:rPr>
              <a:t>16th to 19th century) </a:t>
            </a:r>
            <a:r>
              <a:rPr lang="en-GB" sz="1200" b="1" i="1" u="sng" dirty="0">
                <a:solidFill>
                  <a:srgbClr val="252525"/>
                </a:solidFill>
                <a:latin typeface="Calibri" panose="020F0502020204030204" pitchFamily="34" charset="0"/>
                <a:ea typeface="SimSun" panose="02010600030101010101" pitchFamily="2" charset="-122"/>
                <a:cs typeface="Calibri" panose="020F0502020204030204" pitchFamily="34" charset="0"/>
              </a:rPr>
              <a:t>(</a:t>
            </a:r>
            <a:r>
              <a:rPr lang="en-GB" sz="1200" b="1" i="1" u="sng" dirty="0">
                <a:solidFill>
                  <a:srgbClr val="252525"/>
                </a:solidFill>
                <a:latin typeface="Calibri" panose="020F0502020204030204" pitchFamily="34" charset="0"/>
                <a:ea typeface="SimSun" panose="02010600030101010101" pitchFamily="2" charset="-122"/>
                <a:cs typeface="Calibri" panose="020F0502020204030204" pitchFamily="34" charset="0"/>
                <a:hlinkClick r:id="rId3" action="ppaction://hlinkfile" tooltip="United Nations Educational, 2016 #10">
                  <a:extLst>
                    <a:ext uri="{A12FA001-AC4F-418D-AE19-62706E023703}">
                      <ahyp:hlinkClr xmlns:ahyp="http://schemas.microsoft.com/office/drawing/2018/hyperlinkcolor" val="tx"/>
                    </a:ext>
                  </a:extLst>
                </a:hlinkClick>
              </a:rPr>
              <a:t>7</a:t>
            </a:r>
            <a:r>
              <a:rPr lang="en-GB" sz="1200" b="1" i="1" u="sng" dirty="0">
                <a:solidFill>
                  <a:srgbClr val="252525"/>
                </a:solidFill>
                <a:latin typeface="Calibri" panose="020F0502020204030204" pitchFamily="34" charset="0"/>
                <a:ea typeface="SimSun" panose="02010600030101010101" pitchFamily="2" charset="-122"/>
                <a:cs typeface="Calibri" panose="020F0502020204030204" pitchFamily="34" charset="0"/>
              </a:rPr>
              <a:t>)</a:t>
            </a:r>
            <a:r>
              <a:rPr lang="en-GB" sz="1200" b="1" u="sng" dirty="0">
                <a:solidFill>
                  <a:srgbClr val="252525"/>
                </a:solidFill>
                <a:latin typeface="Calibri" panose="020F0502020204030204" pitchFamily="34" charset="0"/>
                <a:ea typeface="SimSun" panose="02010600030101010101" pitchFamily="2" charset="-122"/>
                <a:cs typeface="Calibri" panose="020F050202020403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This refers to the trade routes that developed on both sides of the Atlantic from the 16</a:t>
            </a:r>
            <a:r>
              <a:rPr lang="en-GB" sz="1200" baseline="30000" dirty="0">
                <a:latin typeface="Calibri" panose="020F0502020204030204" pitchFamily="34" charset="0"/>
                <a:ea typeface="SimSun" panose="02010600030101010101" pitchFamily="2" charset="-122"/>
                <a:cs typeface="Arial" panose="020B0604020202020204" pitchFamily="34" charset="0"/>
              </a:rPr>
              <a:t>th</a:t>
            </a:r>
            <a:r>
              <a:rPr lang="en-GB" sz="1200" dirty="0">
                <a:latin typeface="Calibri" panose="020F0502020204030204" pitchFamily="34" charset="0"/>
                <a:ea typeface="SimSun" panose="02010600030101010101" pitchFamily="2" charset="-122"/>
                <a:cs typeface="Arial" panose="020B0604020202020204" pitchFamily="34" charset="0"/>
              </a:rPr>
              <a:t> through to the 19</a:t>
            </a:r>
            <a:r>
              <a:rPr lang="en-GB" sz="1200" baseline="30000" dirty="0">
                <a:latin typeface="Calibri" panose="020F0502020204030204" pitchFamily="34" charset="0"/>
                <a:ea typeface="SimSun" panose="02010600030101010101" pitchFamily="2" charset="-122"/>
                <a:cs typeface="Arial" panose="020B0604020202020204" pitchFamily="34" charset="0"/>
              </a:rPr>
              <a:t>th</a:t>
            </a:r>
            <a:r>
              <a:rPr lang="en-GB" sz="1200" dirty="0">
                <a:latin typeface="Calibri" panose="020F0502020204030204" pitchFamily="34" charset="0"/>
                <a:ea typeface="SimSun" panose="02010600030101010101" pitchFamily="2" charset="-122"/>
                <a:cs typeface="Arial" panose="020B0604020202020204" pitchFamily="34" charset="0"/>
              </a:rPr>
              <a:t> century.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Trading ships would set sail from Europe with a cargo of goods to the west coast of Africa. These goods would be traded for captured people – slaves - provided by African traders.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When the European traders’ ships were full, they would cross the Atlantic to the Americas, where the slaves would be to be traded for rum, sugar or other luxury items.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These slaves were destined to work on plantations in the Caribbean or the Americas which produced goods for consumption in Europe.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slaves were transported under horrific conditions and many died during the voyage.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slaves were kept as property and were regularly bought and sold. They were frequently victims of violence and murder.</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Although slavery has been abolished, modern forms of slavery still exist today. Many people around the world are subjected to forced labour. In addition, sex slavery, which particularly affects young girls and women, is still a reality in many parts of the world.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Invite participants to refer to their copy of the UDHR and to highlight which rights they think may have been violated.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enslaved (article 4).</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many slaves died during the journey or were victims of murder.</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tortured (article 5): slaves were frequently victims of violence.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be paid a fair wage for work (article 23): slaves were not paid for their work.</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rest from work (article 24): hours of work were long and often without breaks.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34</a:t>
            </a:fld>
            <a:endParaRPr lang="en-GB"/>
          </a:p>
        </p:txBody>
      </p:sp>
    </p:spTree>
    <p:extLst>
      <p:ext uri="{BB962C8B-B14F-4D97-AF65-F5344CB8AC3E}">
        <p14:creationId xmlns:p14="http://schemas.microsoft.com/office/powerpoint/2010/main" val="1083330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5" y="3324241"/>
            <a:ext cx="5962856" cy="5960103"/>
          </a:xfrm>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The Holocaust (1933–1945) </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 2001 #8"/>
              </a:rPr>
              <a:t>8</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u="sng"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Holocaust was one of the main reasons for the writing of the UDHR.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Holocaust of the Second World War resulted in the murder of 6 million Jewish people in Europe by the Nazi regime and its allies.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Most of the murders occurred in “concentration camps” set up in Nazi-occupied territories. Other groups were also targeted and murdered, including people of different political backgrounds or of specific ethnic, cultural, sexual and religious identities (e.g. Roma people, communists, homosexual people).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Nazi exterminations also involved the murder of some 250 000 to 275 000 </a:t>
            </a:r>
            <a:r>
              <a:rPr lang="en-GB" sz="1200" b="1" dirty="0">
                <a:latin typeface="Calibri" panose="020F0502020204030204" pitchFamily="34" charset="0"/>
                <a:ea typeface="SimSun" panose="02010600030101010101" pitchFamily="2" charset="-122"/>
                <a:cs typeface="Arial" panose="020B0604020202020204" pitchFamily="34" charset="0"/>
              </a:rPr>
              <a:t>people with disabilities, including people with psychosocial and intellectual disabilities </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01 #8"/>
              </a:rPr>
              <a:t>8</a:t>
            </a:r>
            <a:r>
              <a:rPr lang="en-GB" sz="1200" b="1" i="1" dirty="0">
                <a:latin typeface="Calibri" panose="020F0502020204030204" pitchFamily="34" charset="0"/>
                <a:ea typeface="SimSun" panose="02010600030101010101" pitchFamily="2" charset="-122"/>
                <a:cs typeface="Arial" panose="020B0604020202020204" pitchFamily="34" charset="0"/>
              </a:rPr>
              <a:t>, </a:t>
            </a:r>
            <a:r>
              <a:rPr lang="en-GB" sz="1200" b="1" i="1" dirty="0">
                <a:latin typeface="Calibri" panose="020F0502020204030204" pitchFamily="34" charset="0"/>
                <a:ea typeface="SimSun" panose="02010600030101010101" pitchFamily="2" charset="-122"/>
                <a:cs typeface="Arial" panose="020B0604020202020204" pitchFamily="34" charset="0"/>
                <a:hlinkClick r:id="rId4" action="ppaction://hlinkfile" tooltip=", 2008 #9"/>
              </a:rPr>
              <a:t>9</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(mainly Germans) living in institutions.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Invite participants to refer to their copy of the UDHR and to highlight which rights they think were violated.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discriminated against (article 2): people were treated as second-class citizens because they were Jewish or from minority groups.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be free from torture and cruel, inhuman or degrading treatment or punishment (article 5).</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imprisoned without due process (article 9): people were detained arbitrarily in concentration camps.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freedom of religion (article 18): millions of people were persecuted because of their religion.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an adequate standard of living (article 25): the conditions in concentration camps were horrendous.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35</a:t>
            </a:fld>
            <a:endParaRPr lang="en-GB"/>
          </a:p>
        </p:txBody>
      </p:sp>
    </p:spTree>
    <p:extLst>
      <p:ext uri="{BB962C8B-B14F-4D97-AF65-F5344CB8AC3E}">
        <p14:creationId xmlns:p14="http://schemas.microsoft.com/office/powerpoint/2010/main" val="1127807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03225"/>
            <a:ext cx="5094288" cy="2867025"/>
          </a:xfrm>
        </p:spPr>
      </p:sp>
      <p:sp>
        <p:nvSpPr>
          <p:cNvPr id="3" name="Notes Placeholder 2"/>
          <p:cNvSpPr>
            <a:spLocks noGrp="1"/>
          </p:cNvSpPr>
          <p:nvPr>
            <p:ph type="body" idx="1"/>
          </p:nvPr>
        </p:nvSpPr>
        <p:spPr>
          <a:xfrm>
            <a:off x="680878" y="3270188"/>
            <a:ext cx="5447030" cy="6171967"/>
          </a:xfrm>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The oppression of Maori people (19th to 20th</a:t>
            </a:r>
            <a:r>
              <a:rPr lang="en-GB" sz="1200" b="1" u="sng" baseline="30000" dirty="0">
                <a:latin typeface="Calibri" panose="020F0502020204030204" pitchFamily="34" charset="0"/>
                <a:ea typeface="SimSun" panose="02010600030101010101" pitchFamily="2" charset="-122"/>
                <a:cs typeface="Arial" panose="020B0604020202020204" pitchFamily="34" charset="0"/>
              </a:rPr>
              <a:t> </a:t>
            </a:r>
            <a:r>
              <a:rPr lang="en-GB" sz="1200" b="1" u="sng" dirty="0">
                <a:latin typeface="Calibri" panose="020F0502020204030204" pitchFamily="34" charset="0"/>
                <a:ea typeface="SimSun" panose="02010600030101010101" pitchFamily="2" charset="-122"/>
                <a:cs typeface="Arial" panose="020B0604020202020204" pitchFamily="34" charset="0"/>
              </a:rPr>
              <a:t>century) </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 2018 #368"/>
              </a:rPr>
              <a:t>10</a:t>
            </a:r>
            <a:r>
              <a:rPr lang="en-GB" sz="1200" b="1" i="1" u="sng" dirty="0">
                <a:latin typeface="Calibri" panose="020F0502020204030204" pitchFamily="34" charset="0"/>
                <a:ea typeface="SimSun" panose="02010600030101010101" pitchFamily="2" charset="-122"/>
                <a:cs typeface="Arial" panose="020B0604020202020204" pitchFamily="34" charset="0"/>
              </a:rPr>
              <a:t>), (</a:t>
            </a:r>
            <a:r>
              <a:rPr lang="en-GB" sz="1200" b="1" i="1" u="sng" dirty="0">
                <a:latin typeface="Calibri" panose="020F0502020204030204" pitchFamily="34" charset="0"/>
                <a:ea typeface="SimSun" panose="02010600030101010101" pitchFamily="2" charset="-122"/>
                <a:cs typeface="Arial" panose="020B0604020202020204" pitchFamily="34" charset="0"/>
                <a:hlinkClick r:id="rId4" action="ppaction://hlinkfile" tooltip=", 2018 #369"/>
              </a:rPr>
              <a:t>11</a:t>
            </a:r>
            <a:r>
              <a:rPr lang="en-GB" sz="1200" b="1" i="1" u="sng"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arrival of white settlers in New Zealand led to the decline of the indigenous Maori population. </a:t>
            </a: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colonial policy led to land deprivation and cultural assimilation. Deprived of their means of survival, many Maori people were forced to move to urban areas. </a:t>
            </a: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1881, government troops invaded the settlement of </a:t>
            </a:r>
            <a:r>
              <a:rPr lang="en-GB" sz="1200" dirty="0" err="1">
                <a:latin typeface="Calibri" panose="020F0502020204030204" pitchFamily="34" charset="0"/>
                <a:ea typeface="SimSun" panose="02010600030101010101" pitchFamily="2" charset="-122"/>
                <a:cs typeface="Arial" panose="020B0604020202020204" pitchFamily="34" charset="0"/>
              </a:rPr>
              <a:t>Parihaka</a:t>
            </a:r>
            <a:r>
              <a:rPr lang="en-GB" sz="1200" dirty="0">
                <a:latin typeface="Calibri" panose="020F0502020204030204" pitchFamily="34" charset="0"/>
                <a:ea typeface="SimSun" panose="02010600030101010101" pitchFamily="2" charset="-122"/>
                <a:cs typeface="Arial" panose="020B0604020202020204" pitchFamily="34" charset="0"/>
              </a:rPr>
              <a:t> which was a symbol of peaceful resistance against land confiscation. </a:t>
            </a:r>
          </a:p>
          <a:p>
            <a:pPr marL="171707" indent="-171707" algn="just">
              <a:lnSpc>
                <a:spcPct val="115000"/>
              </a:lnSpc>
              <a:spcAft>
                <a:spcPts val="300"/>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Hundreds of men were sent to prison without trial while the village was destroyed and the inhabitants dispersed.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Invite participants to refer to their copy of the UDHR and to highlight which rights they think may have been violated.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imprisoned without due process (article 9): men were sent to prison without trial.</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own property and not be deprived of property (article 17): Maori people’s land was confiscated by the government.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an adequate standard of living (article 25): the land they relied on for survival was taken from them.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participate in the cultural life of the community (article 27): the government imposed a policy of forced assimilation.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36</a:t>
            </a:fld>
            <a:endParaRPr lang="en-GB"/>
          </a:p>
        </p:txBody>
      </p:sp>
    </p:spTree>
    <p:extLst>
      <p:ext uri="{BB962C8B-B14F-4D97-AF65-F5344CB8AC3E}">
        <p14:creationId xmlns:p14="http://schemas.microsoft.com/office/powerpoint/2010/main" val="3994260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4175" y="341313"/>
            <a:ext cx="3498850" cy="1968500"/>
          </a:xfrm>
        </p:spPr>
      </p:sp>
      <p:sp>
        <p:nvSpPr>
          <p:cNvPr id="3" name="Notes Placeholder 2"/>
          <p:cNvSpPr>
            <a:spLocks noGrp="1"/>
          </p:cNvSpPr>
          <p:nvPr>
            <p:ph type="body" idx="1"/>
          </p:nvPr>
        </p:nvSpPr>
        <p:spPr>
          <a:xfrm>
            <a:off x="521870" y="2443906"/>
            <a:ext cx="5763459" cy="7155214"/>
          </a:xfrm>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The Apartheid in South Africa (1948–1991) </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 2016 #11"/>
              </a:rPr>
              <a:t>12</a:t>
            </a:r>
            <a:r>
              <a:rPr lang="en-GB" sz="1200" b="1" i="1" u="sng" dirty="0">
                <a:latin typeface="Calibri" panose="020F0502020204030204" pitchFamily="34" charset="0"/>
                <a:ea typeface="SimSun" panose="02010600030101010101" pitchFamily="2" charset="-122"/>
                <a:cs typeface="Arial" panose="020B0604020202020204" pitchFamily="34" charset="0"/>
              </a:rPr>
              <a:t>)</a:t>
            </a:r>
            <a:r>
              <a:rPr lang="en-GB" sz="1200" b="1" u="sng"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Between 1948 and 1991 in South Africa the government enforced a collection of laws that resulted in the segregation of black and other non-white South Africans from the white population. </a:t>
            </a:r>
            <a:r>
              <a:rPr lang="en-US" sz="1200" dirty="0">
                <a:latin typeface="Calibri" panose="020F0502020204030204" pitchFamily="34" charset="0"/>
                <a:ea typeface="SimSun" panose="02010600030101010101" pitchFamily="2" charset="-122"/>
                <a:cs typeface="Arial" panose="020B0604020202020204" pitchFamily="34" charset="0"/>
              </a:rPr>
              <a:t>Legislation classified inhabitants into four racial groups: “black", "white", "</a:t>
            </a:r>
            <a:r>
              <a:rPr lang="en-US" sz="1200" dirty="0" err="1">
                <a:latin typeface="Calibri" panose="020F0502020204030204" pitchFamily="34" charset="0"/>
                <a:ea typeface="SimSun" panose="02010600030101010101" pitchFamily="2" charset="-122"/>
                <a:cs typeface="Arial" panose="020B0604020202020204" pitchFamily="34" charset="0"/>
              </a:rPr>
              <a:t>coloured</a:t>
            </a:r>
            <a:r>
              <a:rPr lang="en-US" sz="1200" dirty="0">
                <a:latin typeface="Calibri" panose="020F0502020204030204" pitchFamily="34" charset="0"/>
                <a:ea typeface="SimSun" panose="02010600030101010101" pitchFamily="2" charset="-122"/>
                <a:cs typeface="Arial" panose="020B0604020202020204" pitchFamily="34" charset="0"/>
              </a:rPr>
              <a:t>” and "Indian".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These laws forced non-white South Africans to live in different areas from white people, go to different schools and use separate health-care facilities and other public services.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The non-white population was not allowed to vote or to have political representation in government. Non-white people were also denied freedom of association and their right of citizenship.</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Some 80% of the land in the country was set aside for the white minority. Mixed marriages between different racial groups were prohibited.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During this period there was also violent repression of non-white South Africans, with hundreds of people imprisoned or murdered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Reeves A, 2000-2017 #12"/>
              </a:rPr>
              <a:t>13</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Invite participants to refer to their copy of the UDHR and to highlight which rights they think may have been violated.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discriminated against (article 2).</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people were killed.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Freedom of movement (article 13): non-white people were not allowed in the same areas as white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marry (article 16): mixed marriages were prohibited.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own property and not be deprived of property (article 17): 80% of land was held by white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Freedom of association (article 20): non-white political groups were outlawed.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an education (article 26): children were denied equal educational opportunities.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health (article 25): non-white people did not have access to the same facilities as white people.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buClr>
                <a:srgbClr val="4F81BD"/>
              </a:buClr>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Political rights (i.e. representation) (article 21): non-white people were denied political participation in the government.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37</a:t>
            </a:fld>
            <a:endParaRPr lang="en-GB"/>
          </a:p>
        </p:txBody>
      </p:sp>
    </p:spTree>
    <p:extLst>
      <p:ext uri="{BB962C8B-B14F-4D97-AF65-F5344CB8AC3E}">
        <p14:creationId xmlns:p14="http://schemas.microsoft.com/office/powerpoint/2010/main" val="60540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339725"/>
            <a:ext cx="4008438" cy="2254250"/>
          </a:xfrm>
        </p:spPr>
      </p:sp>
      <p:sp>
        <p:nvSpPr>
          <p:cNvPr id="3" name="Notes Placeholder 2"/>
          <p:cNvSpPr>
            <a:spLocks noGrp="1"/>
          </p:cNvSpPr>
          <p:nvPr>
            <p:ph type="body" idx="1"/>
          </p:nvPr>
        </p:nvSpPr>
        <p:spPr>
          <a:xfrm>
            <a:off x="680878" y="2723708"/>
            <a:ext cx="5447030" cy="6458889"/>
          </a:xfrm>
        </p:spPr>
        <p:txBody>
          <a:bodyPr/>
          <a:lstStyle/>
          <a:p>
            <a:pPr algn="just">
              <a:lnSpc>
                <a:spcPct val="115000"/>
              </a:lnSpc>
              <a:spcAft>
                <a:spcPts val="1002"/>
              </a:spcAft>
            </a:pPr>
            <a:r>
              <a:rPr lang="en-GB"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The Cambodian genocide (1975–1979) </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02 #13">
                  <a:extLst>
                    <a:ext uri="{A12FA001-AC4F-418D-AE19-62706E023703}">
                      <ahyp:hlinkClr xmlns:ahyp="http://schemas.microsoft.com/office/drawing/2018/hyperlinkcolor" val="tx"/>
                    </a:ext>
                  </a:extLst>
                </a:hlinkClick>
              </a:rPr>
              <a:t>14</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Between 1975 and 1979 around three million people died at the hands of the Khmer Rouge regime in Cambodia.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The Khmer Rouge regime wanted to make everybody work on farms run by the state in order to produce enough food to make Cambodia independent of outside aid.</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Children were separated from their parents and made to work in labour camps and adults were forced to move to rural areas to work in farms.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Many people died from starvation and forced labour at the farms. Opponents or suspected opponents to the regime, intellectuals, ethnic minorities and religious people were interrogated, tortured and killed.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Numerous Buddhist temples were destroyed.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men, women and children died at the hands of the Khmer Rouge regime.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subjected to torture or to cruel, inhuman or degrading treatment or punishment (article 5): people were often tortured when suspected to be opponents of the regime.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family life (article 12): children were taken from their parents and made to work in labour camps.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freedom of movement and residence (article 13): people were made to move to rural areas in order to work on farms far from their homes.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Freedom of thought, conscience and religion (article 18): opponents of the regime were executed, people had no right to practise their religion and many Buddhist temples were destroyed.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free choice of employment (article 23): people were forced to work on farms.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food (article 25): people died from starvation.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38</a:t>
            </a:fld>
            <a:endParaRPr lang="en-GB"/>
          </a:p>
        </p:txBody>
      </p:sp>
    </p:spTree>
    <p:extLst>
      <p:ext uri="{BB962C8B-B14F-4D97-AF65-F5344CB8AC3E}">
        <p14:creationId xmlns:p14="http://schemas.microsoft.com/office/powerpoint/2010/main" val="1248306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03225"/>
            <a:ext cx="5964238" cy="3354388"/>
          </a:xfrm>
        </p:spPr>
      </p:sp>
      <p:sp>
        <p:nvSpPr>
          <p:cNvPr id="3" name="Notes Placeholder 2"/>
          <p:cNvSpPr>
            <a:spLocks noGrp="1"/>
          </p:cNvSpPr>
          <p:nvPr>
            <p:ph type="body" idx="1"/>
          </p:nvPr>
        </p:nvSpPr>
        <p:spPr>
          <a:xfrm>
            <a:off x="680878" y="3931945"/>
            <a:ext cx="5539574" cy="4996287"/>
          </a:xfrm>
        </p:spPr>
        <p:txBody>
          <a:bodyPr/>
          <a:lstStyle/>
          <a:p>
            <a:pPr>
              <a:lnSpc>
                <a:spcPct val="115000"/>
              </a:lnSpc>
              <a:spcAft>
                <a:spcPts val="1002"/>
              </a:spcAft>
            </a:pPr>
            <a:r>
              <a:rPr lang="en-GB"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The Rwandan genocide (1994) </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1 #14">
                  <a:extLst>
                    <a:ext uri="{A12FA001-AC4F-418D-AE19-62706E023703}">
                      <ahyp:hlinkClr xmlns:ahyp="http://schemas.microsoft.com/office/drawing/2018/hyperlinkcolor" val="tx"/>
                    </a:ext>
                  </a:extLst>
                </a:hlinkClick>
              </a:rPr>
              <a:t>15</a:t>
            </a:r>
            <a:r>
              <a:rPr lang="en-GB" sz="1200" b="1" i="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In 1994, during the civil war, 20% of the Rwandan population died in a conflict between two ethnic groups.</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Tutsis and moderate Hutus were tortured and killed on a massive scale by members of the Hutu majority. The murders were perpetrated by officials as well as civilians encouraged by racist propaganda.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Women and girls were particularly targeted in the conflict as rape was systematically used against them.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Many Tutsi houses were also destroyed. </a:t>
            </a:r>
          </a:p>
          <a:p>
            <a:pPr marL="171707" indent="-171707" algn="just">
              <a:lnSpc>
                <a:spcPct val="115000"/>
              </a:lnSpc>
              <a:spcAft>
                <a:spcPts val="401"/>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The international community failed to intervene promptly in the Rwandan genocide.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Some human rights violated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life (article 3): a huge number of Rwandan people were killed because of their ethnic background.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not to be subjected to torture or cruel, inhuman or degrading treatment or punishment (article 5): people were tortured throughout the genocide and women and girls were raped.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right to own property (article 17): the homes of many Tutsi people were destroyed.</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39</a:t>
            </a:fld>
            <a:endParaRPr lang="en-GB"/>
          </a:p>
        </p:txBody>
      </p:sp>
    </p:spTree>
    <p:extLst>
      <p:ext uri="{BB962C8B-B14F-4D97-AF65-F5344CB8AC3E}">
        <p14:creationId xmlns:p14="http://schemas.microsoft.com/office/powerpoint/2010/main" val="204712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3438" y="301625"/>
            <a:ext cx="5141912" cy="2892425"/>
          </a:xfrm>
        </p:spPr>
      </p:sp>
      <p:sp>
        <p:nvSpPr>
          <p:cNvPr id="3" name="Notes Placeholder 2"/>
          <p:cNvSpPr>
            <a:spLocks noGrp="1"/>
          </p:cNvSpPr>
          <p:nvPr>
            <p:ph type="body" idx="1"/>
          </p:nvPr>
        </p:nvSpPr>
        <p:spPr>
          <a:xfrm>
            <a:off x="680878" y="3410496"/>
            <a:ext cx="5552295" cy="4487555"/>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4.1: Scenarios on human rights violations (40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Select three scenarios (or more, depending on the size of the group) from the list in Annex 1.</a:t>
            </a:r>
            <a:endParaRPr lang="x-none" sz="1200" dirty="0">
              <a:latin typeface="Times New Roman" panose="02020603050405020304" pitchFamily="18" charset="0"/>
              <a:ea typeface="Times New Roman" panose="02020603050405020304" pitchFamily="18"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Ask participants to split in groups and allocate one of the selected scenarios to each group. Then ask participants the following:</a:t>
            </a:r>
            <a:endParaRPr lang="x-none" sz="1200" dirty="0">
              <a:latin typeface="Times New Roman" panose="02020603050405020304" pitchFamily="18" charset="0"/>
              <a:ea typeface="Times New Roman" panose="02020603050405020304" pitchFamily="18" charset="0"/>
            </a:endParaRPr>
          </a:p>
          <a:p>
            <a:pPr marL="343414" indent="-343414" fontAlgn="base">
              <a:lnSpc>
                <a:spcPct val="115000"/>
              </a:lnSpc>
              <a:spcAft>
                <a:spcPts val="601"/>
              </a:spcAft>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Using your copy of the UDHR, can you identify what human rights have been violated in this case?</a:t>
            </a:r>
            <a:endParaRPr lang="x-none" sz="1200" dirty="0">
              <a:latin typeface="Times New Roman" panose="02020603050405020304" pitchFamily="18" charset="0"/>
              <a:ea typeface="Times New Roman" panose="02020603050405020304" pitchFamily="18" charset="0"/>
            </a:endParaRPr>
          </a:p>
          <a:p>
            <a:pPr algn="just" fontAlgn="base">
              <a:lnSpc>
                <a:spcPct val="115000"/>
              </a:lnSpc>
              <a:tabLst>
                <a:tab pos="3892029" algn="l"/>
              </a:tabLst>
            </a:pPr>
            <a:r>
              <a:rPr lang="en-GB" sz="1200" dirty="0">
                <a:solidFill>
                  <a:srgbClr val="4F81BD"/>
                </a:solidFill>
                <a:latin typeface="Calibri" panose="020F0502020204030204" pitchFamily="34" charset="0"/>
                <a:ea typeface="Times New Roman" panose="02020603050405020304" pitchFamily="18" charset="0"/>
              </a:rPr>
              <a:t>Give people 10 minutes to discuss the scenario in groups. Once participants have discussed in their groups, ask each group to nominate a spokesperson to report their answers concerning the different scenarios back to plenary. </a:t>
            </a:r>
            <a:endParaRPr lang="x-none" sz="1200" dirty="0">
              <a:latin typeface="Times New Roman" panose="02020603050405020304" pitchFamily="18" charset="0"/>
              <a:ea typeface="Times New Roman" panose="02020603050405020304" pitchFamily="18"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The facilitator notes below provide some guidance on what participants might highlight as human rights violations. However, it is possible that participants identify other rights beyond those listed in the facilitator notes. In each case ask participants to explain why they think a particular right has been violated.</a:t>
            </a:r>
            <a:endParaRPr lang="x-none" sz="1200" dirty="0">
              <a:latin typeface="Times New Roman" panose="02020603050405020304" pitchFamily="18" charset="0"/>
              <a:ea typeface="Times New Roman" panose="02020603050405020304" pitchFamily="18"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Article 1 (freedom and equality) and article 2 (non-discrimination) of the UDHR are likely to apply to all the scenarios. </a:t>
            </a:r>
            <a:endParaRPr lang="x-none" sz="1200" dirty="0">
              <a:latin typeface="Times New Roman" panose="02020603050405020304" pitchFamily="18" charset="0"/>
              <a:ea typeface="Times New Roman" panose="02020603050405020304" pitchFamily="18" charset="0"/>
            </a:endParaRPr>
          </a:p>
          <a:p>
            <a:pPr algn="just" fontAlgn="base">
              <a:spcBef>
                <a:spcPts val="150"/>
              </a:spcBef>
              <a:spcAft>
                <a:spcPts val="601"/>
              </a:spcAft>
            </a:pPr>
            <a:r>
              <a:rPr lang="en-GB" sz="1200" dirty="0">
                <a:solidFill>
                  <a:srgbClr val="4F81BD"/>
                </a:solidFill>
                <a:latin typeface="Calibri" panose="020F0502020204030204" pitchFamily="34" charset="0"/>
                <a:ea typeface="Times New Roman" panose="02020603050405020304" pitchFamily="18" charset="0"/>
              </a:rPr>
              <a:t>Any participants who do not feel there has been a violation should also be given time to express and explain their opinion. </a:t>
            </a:r>
            <a:endParaRPr lang="x-none" sz="1200" dirty="0">
              <a:latin typeface="Times New Roman" panose="02020603050405020304" pitchFamily="18" charset="0"/>
              <a:ea typeface="Times New Roman" panose="02020603050405020304" pitchFamily="18"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40</a:t>
            </a:fld>
            <a:endParaRPr lang="en-GB"/>
          </a:p>
        </p:txBody>
      </p:sp>
    </p:spTree>
    <p:extLst>
      <p:ext uri="{BB962C8B-B14F-4D97-AF65-F5344CB8AC3E}">
        <p14:creationId xmlns:p14="http://schemas.microsoft.com/office/powerpoint/2010/main" val="1553342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5125"/>
            <a:ext cx="5964238" cy="3354388"/>
          </a:xfrm>
        </p:spPr>
      </p:sp>
      <p:sp>
        <p:nvSpPr>
          <p:cNvPr id="3" name="Notes Placeholder 2"/>
          <p:cNvSpPr>
            <a:spLocks noGrp="1"/>
          </p:cNvSpPr>
          <p:nvPr>
            <p:ph type="body" idx="1"/>
          </p:nvPr>
        </p:nvSpPr>
        <p:spPr>
          <a:xfrm>
            <a:off x="680878" y="3817480"/>
            <a:ext cx="5447030" cy="3914240"/>
          </a:xfrm>
        </p:spPr>
        <p:txBody>
          <a:bodyPr/>
          <a:lstStyle/>
          <a:p>
            <a:pPr algn="just">
              <a:lnSpc>
                <a:spcPct val="115000"/>
              </a:lnSpc>
              <a:spcAft>
                <a:spcPts val="1002"/>
              </a:spcAft>
            </a:pPr>
            <a:r>
              <a:rPr lang="en-GB" sz="1200" dirty="0">
                <a:latin typeface="Calibri" panose="020F0502020204030204" pitchFamily="34" charset="0"/>
                <a:ea typeface="SimSun" panose="02010600030101010101" pitchFamily="2" charset="-122"/>
                <a:cs typeface="Calibri" panose="020F0502020204030204" pitchFamily="34" charset="0"/>
              </a:rPr>
              <a:t>Mariko is a biology student and a leader of the university student union. A year ago, she wrote an article in the student newspaper calling for education reform and complaining about the government’s inaction in this field. Two days later she was arrested by policemen on the campus. She has been in prison since then. No reasons were stated for the arrest, she has not been able to contact a lawyer and there is no date for a future court hearing.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 this case Mariko is denied her right to liberty (article 3) and to a fair trial (article 10) as she is held in custody without a fair hearing.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freedom of expression (article 19) was denied as she was arrested because of an article she wrote for the newspaper.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She has been arbitrarily arrested and detained (article 9)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….and is being denied her right to equal recognition and protection before the law (article 6 and article 7).</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41</a:t>
            </a:fld>
            <a:endParaRPr lang="en-GB"/>
          </a:p>
        </p:txBody>
      </p:sp>
    </p:spTree>
    <p:extLst>
      <p:ext uri="{BB962C8B-B14F-4D97-AF65-F5344CB8AC3E}">
        <p14:creationId xmlns:p14="http://schemas.microsoft.com/office/powerpoint/2010/main" val="138990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Scenario 2:</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rPr>
              <a:t>Wei</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IN" sz="1200" dirty="0">
                <a:latin typeface="Calibri" panose="020F0502020204030204" pitchFamily="34" charset="0"/>
                <a:ea typeface="SimSun" panose="02010600030101010101" pitchFamily="2" charset="-122"/>
                <a:cs typeface="Arial" panose="020B0604020202020204" pitchFamily="34" charset="0"/>
              </a:rPr>
              <a:t>Wei is a 50-year-old man who lives in a small and remote town. Both his kidneys have significantly reduced in their functioning, and so he has to undergo dialysis three times a week. The nearest health facility is 200 kilometres away from where he lives. The cost of the service, medicines and the travel take a toll on his financial situation. Despite his health condition, his employer does not allow him to take time off from work. If he takes a day off, he suffers a cut to his salary.</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Wei is denied the right to earn enough money to live on (article 23) and the right to security in the event of unemployment (article 25).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 is denied the right to rest from work (article 24).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 does not have access to medical care since the nearest health facility is far away from his home and health-care costs are unaffordable, so he is denied the right to health (article 25).</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42</a:t>
            </a:fld>
            <a:endParaRPr lang="en-GB"/>
          </a:p>
        </p:txBody>
      </p:sp>
    </p:spTree>
    <p:extLst>
      <p:ext uri="{BB962C8B-B14F-4D97-AF65-F5344CB8AC3E}">
        <p14:creationId xmlns:p14="http://schemas.microsoft.com/office/powerpoint/2010/main" val="1110443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Scenario</a:t>
            </a:r>
            <a:r>
              <a:rPr lang="en-GB" sz="1200" b="1" dirty="0">
                <a:latin typeface="Calibri" panose="020F0502020204030204" pitchFamily="34" charset="0"/>
                <a:ea typeface="SimSun" panose="02010600030101010101" pitchFamily="2" charset="-122"/>
                <a:cs typeface="Calibri" panose="020F0502020204030204" pitchFamily="34" charset="0"/>
              </a:rPr>
              <a:t> 3: </a:t>
            </a:r>
            <a:r>
              <a:rPr lang="en-GB" sz="1200" b="1" dirty="0">
                <a:latin typeface="Calibri" panose="020F0502020204030204" pitchFamily="34" charset="0"/>
                <a:ea typeface="SimSun" panose="02010600030101010101" pitchFamily="2" charset="-122"/>
                <a:cs typeface="Arial" panose="020B0604020202020204" pitchFamily="34" charset="0"/>
              </a:rPr>
              <a:t>Yonas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Calibri" panose="020F0502020204030204" pitchFamily="34" charset="0"/>
              </a:rPr>
              <a:t>Yonas is a famous singer and musician. He is also an activist close to the opposition party and has on several occasions criticized the government in public. Recently, all his concerts have been cancelled. His passport has been confiscated and he is no longer allowed to travel abroad for personal or professional reasons.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Yonas is not allowed to travel so therefore he is denied the right to freedom of movement (article 13).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As his concerts have been cancelled, he is also denied the right to freedom of opinion and expression (article 19) and the right to work (article 23).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His right to participate in the cultural life of the community is also being violated (article 27</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43</a:t>
            </a:fld>
            <a:endParaRPr lang="en-GB"/>
          </a:p>
        </p:txBody>
      </p:sp>
    </p:spTree>
    <p:extLst>
      <p:ext uri="{BB962C8B-B14F-4D97-AF65-F5344CB8AC3E}">
        <p14:creationId xmlns:p14="http://schemas.microsoft.com/office/powerpoint/2010/main" val="1693212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084" y="3372341"/>
            <a:ext cx="5502206" cy="6110726"/>
          </a:xfrm>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Scenario</a:t>
            </a:r>
            <a:r>
              <a:rPr lang="en-GB" sz="1200" b="1" dirty="0">
                <a:latin typeface="Calibri" panose="020F0502020204030204" pitchFamily="34" charset="0"/>
                <a:ea typeface="SimSun" panose="02010600030101010101" pitchFamily="2" charset="-122"/>
                <a:cs typeface="Calibri" panose="020F0502020204030204" pitchFamily="34" charset="0"/>
              </a:rPr>
              <a:t> 4: </a:t>
            </a:r>
            <a:r>
              <a:rPr lang="en-GB" sz="1200" b="1" dirty="0" err="1">
                <a:latin typeface="Calibri" panose="020F0502020204030204" pitchFamily="34" charset="0"/>
                <a:ea typeface="SimSun" panose="02010600030101010101" pitchFamily="2" charset="-122"/>
                <a:cs typeface="Arial" panose="020B0604020202020204" pitchFamily="34" charset="0"/>
              </a:rPr>
              <a:t>Esma</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err="1">
                <a:latin typeface="Calibri" panose="020F0502020204030204" pitchFamily="34" charset="0"/>
                <a:ea typeface="SimSun" panose="02010600030101010101" pitchFamily="2" charset="-122"/>
                <a:cs typeface="Calibri" panose="020F0502020204030204" pitchFamily="34" charset="0"/>
              </a:rPr>
              <a:t>Esma</a:t>
            </a:r>
            <a:r>
              <a:rPr lang="en-GB" sz="1200" dirty="0">
                <a:latin typeface="Calibri" panose="020F0502020204030204" pitchFamily="34" charset="0"/>
                <a:ea typeface="SimSun" panose="02010600030101010101" pitchFamily="2" charset="-122"/>
                <a:cs typeface="Calibri" panose="020F0502020204030204" pitchFamily="34" charset="0"/>
              </a:rPr>
              <a:t> wants to marry a man of another religion and to adopt this man’s faith. As this is a persecuted minority religious group in her country, she is abducted and forcibly married to another man. He treats her like a servant and forces her to do things that she does not want to do. She has no way of escaping this situation. Because of the national law of the country regarding marriage, there are many things that she cannot do without his agreement, such as finding another place to live or complaining to the police. Divorce is also prohibited.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In this case </a:t>
            </a:r>
            <a:r>
              <a:rPr lang="en-GB" sz="1200" dirty="0" err="1">
                <a:solidFill>
                  <a:srgbClr val="4F81BD"/>
                </a:solidFill>
                <a:latin typeface="Calibri" panose="020F0502020204030204" pitchFamily="34" charset="0"/>
                <a:ea typeface="SimSun" panose="02010600030101010101" pitchFamily="2" charset="-122"/>
                <a:cs typeface="Calibri" panose="020F0502020204030204" pitchFamily="34" charset="0"/>
              </a:rPr>
              <a:t>Esma’s</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right to marry, to give free and full consent to marriage, to have equal rights during marriage (article 16)</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….and her right to liberty (article 3) are denied as she is abducted and prevented from marrying the man she wants and is forced to marry someone else.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There is also a violation of her freedom of religion (article 18).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In addition, her right not to be held in slavery or servitude is denied as she is treated as a servant by her husband (article 4)</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….and she is unable to seek an effective remedy to the violation of her rights (article 8).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She is not receiving equal protection before the law of the country (article 7) and is being denied her rights and freedoms based on her gender (article 2).</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44</a:t>
            </a:fld>
            <a:endParaRPr lang="en-GB"/>
          </a:p>
        </p:txBody>
      </p:sp>
    </p:spTree>
    <p:extLst>
      <p:ext uri="{BB962C8B-B14F-4D97-AF65-F5344CB8AC3E}">
        <p14:creationId xmlns:p14="http://schemas.microsoft.com/office/powerpoint/2010/main" val="185165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Scenario</a:t>
            </a:r>
            <a:r>
              <a:rPr lang="en-GB" sz="1200" b="1" dirty="0">
                <a:latin typeface="Calibri" panose="020F0502020204030204" pitchFamily="34" charset="0"/>
                <a:ea typeface="SimSun" panose="02010600030101010101" pitchFamily="2" charset="-122"/>
                <a:cs typeface="Calibri" panose="020F0502020204030204" pitchFamily="34" charset="0"/>
              </a:rPr>
              <a:t> 5:</a:t>
            </a:r>
            <a:r>
              <a:rPr lang="en-GB" sz="1200" dirty="0">
                <a:latin typeface="Calibri" panose="020F0502020204030204" pitchFamily="34" charset="0"/>
                <a:ea typeface="SimSun" panose="02010600030101010101" pitchFamily="2" charset="-122"/>
                <a:cs typeface="Calibri" panose="020F0502020204030204" pitchFamily="34" charset="0"/>
              </a:rPr>
              <a:t> </a:t>
            </a:r>
            <a:r>
              <a:rPr lang="en-GB" sz="1200" b="1" dirty="0">
                <a:latin typeface="Calibri" panose="020F0502020204030204" pitchFamily="34" charset="0"/>
                <a:ea typeface="SimSun" panose="02010600030101010101" pitchFamily="2" charset="-122"/>
                <a:cs typeface="Calibri" panose="020F0502020204030204" pitchFamily="34" charset="0"/>
              </a:rPr>
              <a:t>David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Calibri" panose="020F0502020204030204" pitchFamily="34" charset="0"/>
              </a:rPr>
              <a:t>David is a human rights defender and is trying to create a human rights advocacy NGO in his country. Two months ago, he was arrested and sentenced to the death penalty for treason because he criticized the government. Since being put in prison, he has been repeatedly humiliated and tortured. The letters he receives in prison are opened by prison officials before they are transmitted to him and in some cases they are even confiscated.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The most obvious violation of human rights is David’s right to life (article 3) as he has been sentenced to death.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He is trying to create an NGO which is the reason for his imprisonment, and therefore he is also being deprived of his right to freedom of association (article 20).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His right to freedom from torture is being violated (article 5)</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….as well as his right not to be subjected to arbitrary interference with his privacy, particularly his correspondence (article 12).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45</a:t>
            </a:fld>
            <a:endParaRPr lang="en-GB"/>
          </a:p>
        </p:txBody>
      </p:sp>
    </p:spTree>
    <p:extLst>
      <p:ext uri="{BB962C8B-B14F-4D97-AF65-F5344CB8AC3E}">
        <p14:creationId xmlns:p14="http://schemas.microsoft.com/office/powerpoint/2010/main" val="4136788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5" y="3324240"/>
            <a:ext cx="5962856" cy="6117915"/>
          </a:xfrm>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Calibri" panose="020F0502020204030204" pitchFamily="34" charset="0"/>
              </a:rPr>
              <a:t>Scenario 6: </a:t>
            </a:r>
            <a:r>
              <a:rPr lang="en-GB" sz="1200" b="1" dirty="0" err="1">
                <a:latin typeface="Calibri" panose="020F0502020204030204" pitchFamily="34" charset="0"/>
                <a:ea typeface="SimSun" panose="02010600030101010101" pitchFamily="2" charset="-122"/>
                <a:cs typeface="Calibri" panose="020F0502020204030204" pitchFamily="34" charset="0"/>
              </a:rPr>
              <a:t>Adsila</a:t>
            </a:r>
            <a:endParaRPr lang="en-US"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err="1">
                <a:latin typeface="Calibri" panose="020F0502020204030204" pitchFamily="34" charset="0"/>
                <a:ea typeface="SimSun" panose="02010600030101010101" pitchFamily="2" charset="-122"/>
                <a:cs typeface="Arial" panose="020B0604020202020204" pitchFamily="34" charset="0"/>
              </a:rPr>
              <a:t>Adsila</a:t>
            </a:r>
            <a:r>
              <a:rPr lang="en-GB" sz="1200" dirty="0">
                <a:latin typeface="Calibri" panose="020F0502020204030204" pitchFamily="34" charset="0"/>
                <a:ea typeface="SimSun" panose="02010600030101010101" pitchFamily="2" charset="-122"/>
                <a:cs typeface="Arial" panose="020B0604020202020204" pitchFamily="34" charset="0"/>
              </a:rPr>
              <a:t> is a young woman with a cognitive disability. She was wandering on the street making fast-paced and repeated bodily movements which led the police to approach her. When she failed to respond to questioning, she was arrested, which she actively resisted.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2"/>
              </a:spcAft>
            </a:pPr>
            <a:r>
              <a:rPr lang="en-GB" sz="1200" dirty="0">
                <a:latin typeface="Calibri" panose="020F0502020204030204" pitchFamily="34" charset="0"/>
                <a:ea typeface="SimSun" panose="02010600030101010101" pitchFamily="2" charset="-122"/>
                <a:cs typeface="Arial" panose="020B0604020202020204" pitchFamily="34" charset="0"/>
              </a:rPr>
              <a:t>She was later transferred to a psychiatric hospital where she was forced to take high doses of psychotropic drugs which made here extremely unwell. She was bullied and attacked by a member of the staff and several male patients. She has no way to challenge her detention.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liberty and security (article 3) is violated because </a:t>
            </a:r>
            <a:r>
              <a:rPr lang="en-GB" sz="1200" dirty="0" err="1">
                <a:solidFill>
                  <a:srgbClr val="4F81BD"/>
                </a:solidFill>
                <a:latin typeface="Calibri" panose="020F0502020204030204" pitchFamily="34" charset="0"/>
                <a:ea typeface="SimSun" panose="02010600030101010101" pitchFamily="2" charset="-122"/>
                <a:cs typeface="Arial" panose="020B0604020202020204" pitchFamily="34" charset="0"/>
              </a:rPr>
              <a:t>Adsila</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was detained in prison and then in the psychiatric hospital although she has not committed any offence.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equal protection before the law (article 7)</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…and her right not to be arbitrarily arrested or detained (article 9) are violated.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fact that she cannot challenge her detention violates her right to a fair hearing (article 10).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fact that she is forced to take high doses of psychotropic drugs, bullied and attacked violates her right not to be subjected to torture or to cruel, inhuman or degrading treatment or punishment (article 5).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46</a:t>
            </a:fld>
            <a:endParaRPr lang="en-GB"/>
          </a:p>
        </p:txBody>
      </p:sp>
    </p:spTree>
    <p:extLst>
      <p:ext uri="{BB962C8B-B14F-4D97-AF65-F5344CB8AC3E}">
        <p14:creationId xmlns:p14="http://schemas.microsoft.com/office/powerpoint/2010/main" val="150489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5" y="3324240"/>
            <a:ext cx="5962856" cy="6117915"/>
          </a:xfrm>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Calibri" panose="020F0502020204030204" pitchFamily="34" charset="0"/>
              </a:rPr>
              <a:t>Scenario 6: </a:t>
            </a:r>
            <a:r>
              <a:rPr lang="en-GB" sz="1200" b="1" dirty="0" err="1">
                <a:latin typeface="Calibri" panose="020F0502020204030204" pitchFamily="34" charset="0"/>
                <a:ea typeface="SimSun" panose="02010600030101010101" pitchFamily="2" charset="-122"/>
                <a:cs typeface="Calibri" panose="020F0502020204030204" pitchFamily="34" charset="0"/>
              </a:rPr>
              <a:t>Adsila</a:t>
            </a:r>
            <a:endParaRPr lang="en-US"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err="1">
                <a:latin typeface="Calibri" panose="020F0502020204030204" pitchFamily="34" charset="0"/>
                <a:ea typeface="SimSun" panose="02010600030101010101" pitchFamily="2" charset="-122"/>
                <a:cs typeface="Arial" panose="020B0604020202020204" pitchFamily="34" charset="0"/>
              </a:rPr>
              <a:t>Adsila</a:t>
            </a:r>
            <a:r>
              <a:rPr lang="en-GB" sz="1200" dirty="0">
                <a:latin typeface="Calibri" panose="020F0502020204030204" pitchFamily="34" charset="0"/>
                <a:ea typeface="SimSun" panose="02010600030101010101" pitchFamily="2" charset="-122"/>
                <a:cs typeface="Arial" panose="020B0604020202020204" pitchFamily="34" charset="0"/>
              </a:rPr>
              <a:t> is a young woman with a cognitive disability. She was wandering on the street making fast-paced and repeated bodily movements which led the police to approach her. When she failed to respond to questioning, she was arrested, which she actively resisted.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2"/>
              </a:spcAft>
            </a:pPr>
            <a:r>
              <a:rPr lang="en-GB" sz="1200" dirty="0">
                <a:latin typeface="Calibri" panose="020F0502020204030204" pitchFamily="34" charset="0"/>
                <a:ea typeface="SimSun" panose="02010600030101010101" pitchFamily="2" charset="-122"/>
                <a:cs typeface="Arial" panose="020B0604020202020204" pitchFamily="34" charset="0"/>
              </a:rPr>
              <a:t>She was later transferred to a psychiatric hospital where she was forced to take high doses of psychotropic drugs which made here extremely unwell. She was bullied and attacked by a member of the staff and several male patients. She has no way to challenge her detention.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liberty and security (article 3) is violated because </a:t>
            </a:r>
            <a:r>
              <a:rPr lang="en-GB" sz="1200" dirty="0" err="1">
                <a:solidFill>
                  <a:srgbClr val="4F81BD"/>
                </a:solidFill>
                <a:latin typeface="Calibri" panose="020F0502020204030204" pitchFamily="34" charset="0"/>
                <a:ea typeface="SimSun" panose="02010600030101010101" pitchFamily="2" charset="-122"/>
                <a:cs typeface="Arial" panose="020B0604020202020204" pitchFamily="34" charset="0"/>
              </a:rPr>
              <a:t>Adsila</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was detained in prison and then in the psychiatric hospital although she has not committed any offence.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Her right to equal protection before the law (article 7)</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…and her right not to be arbitrarily arrested or detained (article 9) are violated.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fact that she cannot challenge her detention violates her right to a fair hearing (article 10).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fact that she is forced to take high doses of psychotropic drugs, bullied and attacked violates her right not to be subjected to torture or to cruel, inhuman or degrading treatment or punishment (article 5).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47</a:t>
            </a:fld>
            <a:endParaRPr lang="en-GB"/>
          </a:p>
        </p:txBody>
      </p:sp>
    </p:spTree>
    <p:extLst>
      <p:ext uri="{BB962C8B-B14F-4D97-AF65-F5344CB8AC3E}">
        <p14:creationId xmlns:p14="http://schemas.microsoft.com/office/powerpoint/2010/main" val="150489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IN" sz="1200" b="1" dirty="0">
                <a:latin typeface="Calibri" panose="020F0502020204030204" pitchFamily="34" charset="0"/>
                <a:ea typeface="SimSun" panose="02010600030101010101" pitchFamily="2" charset="-122"/>
                <a:cs typeface="Arial" panose="020B0604020202020204" pitchFamily="34" charset="0"/>
              </a:rPr>
              <a:t>Scenario 7: Jaya</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IN" sz="1200" dirty="0">
                <a:latin typeface="Calibri" panose="020F0502020204030204" pitchFamily="34" charset="0"/>
                <a:ea typeface="SimSun" panose="02010600030101010101" pitchFamily="2" charset="-122"/>
                <a:cs typeface="Arial" panose="020B0604020202020204" pitchFamily="34" charset="0"/>
              </a:rPr>
              <a:t>Jaya is a 24-year-old woman, who is pregnant. On a visit to the health centre, the doctor informs her that she is HIV-positive. Hearing this news, her husband calls her a “prostitute” and tells her to leave the house without her possessions. </a:t>
            </a:r>
          </a:p>
          <a:p>
            <a:pPr algn="just">
              <a:lnSpc>
                <a:spcPct val="115000"/>
              </a:lnSpc>
              <a:spcAft>
                <a:spcPts val="1002"/>
              </a:spcAft>
            </a:pPr>
            <a:r>
              <a:rPr lang="en-IN" sz="1200" dirty="0">
                <a:latin typeface="Calibri" panose="020F0502020204030204" pitchFamily="34" charset="0"/>
                <a:ea typeface="SimSun" panose="02010600030101010101" pitchFamily="2" charset="-122"/>
                <a:cs typeface="Arial" panose="020B0604020202020204" pitchFamily="34" charset="0"/>
              </a:rPr>
              <a:t>The law of her country does not allow Jaya to fight her husband in court to get her belongings back. No one comes forward to help her or provide shelter to her, because of the fear of “being infected”. Jaya does not have access to social support even though she is destitute.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In this case the rights denied include: equal rights between men and women as regards marriage, during marriage and at its dissolution (article 16),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the right to property (article 17), </a:t>
            </a:r>
          </a:p>
          <a:p>
            <a:pPr marL="171707" indent="-171707" algn="just">
              <a:lnSpc>
                <a:spcPct val="115000"/>
              </a:lnSpc>
              <a:spcAft>
                <a:spcPts val="1002"/>
              </a:spcAft>
              <a:buFont typeface="Arial" panose="020B0604020202020204" pitchFamily="34" charset="0"/>
              <a:buChar char="•"/>
            </a:pPr>
            <a:r>
              <a:rPr lang="en-GB" sz="1200" dirty="0">
                <a:solidFill>
                  <a:srgbClr val="4F81BD"/>
                </a:solidFill>
                <a:latin typeface="Calibri" panose="020F0502020204030204" pitchFamily="34" charset="0"/>
                <a:ea typeface="SimSun" panose="02010600030101010101" pitchFamily="2" charset="-122"/>
                <a:cs typeface="Calibri" panose="020F0502020204030204" pitchFamily="34" charset="0"/>
              </a:rPr>
              <a:t>...the right to a home and the right to an adequate standard of living (enough food, clothing, etc). (article 25).</a:t>
            </a:r>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48</a:t>
            </a:fld>
            <a:endParaRPr lang="en-GB"/>
          </a:p>
        </p:txBody>
      </p:sp>
    </p:spTree>
    <p:extLst>
      <p:ext uri="{BB962C8B-B14F-4D97-AF65-F5344CB8AC3E}">
        <p14:creationId xmlns:p14="http://schemas.microsoft.com/office/powerpoint/2010/main" val="1697033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457200"/>
            <a:ext cx="5094288" cy="2867025"/>
          </a:xfrm>
        </p:spPr>
      </p:sp>
      <p:sp>
        <p:nvSpPr>
          <p:cNvPr id="3" name="Notes Placeholder 2"/>
          <p:cNvSpPr>
            <a:spLocks noGrp="1"/>
          </p:cNvSpPr>
          <p:nvPr>
            <p:ph type="body" idx="1"/>
          </p:nvPr>
        </p:nvSpPr>
        <p:spPr>
          <a:xfrm>
            <a:off x="614677" y="3324240"/>
            <a:ext cx="5758426" cy="6158826"/>
          </a:xfrm>
        </p:spPr>
        <p:txBody>
          <a:bodyPr/>
          <a:lstStyle/>
          <a:p>
            <a:pPr algn="just">
              <a:lnSpc>
                <a:spcPct val="115000"/>
              </a:lnSpc>
              <a:spcAft>
                <a:spcPts val="1002"/>
              </a:spcAft>
            </a:pPr>
            <a:r>
              <a:rPr lang="en-GB" sz="1100" b="1" dirty="0">
                <a:latin typeface="Calibri" panose="020F0502020204030204" pitchFamily="34" charset="0"/>
                <a:ea typeface="SimSun" panose="02010600030101010101" pitchFamily="2" charset="-122"/>
                <a:cs typeface="Calibri" panose="020F0502020204030204" pitchFamily="34" charset="0"/>
              </a:rPr>
              <a:t>Scenario 9: Ramon</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100" dirty="0">
                <a:latin typeface="Calibri" panose="020F0502020204030204" pitchFamily="34" charset="0"/>
                <a:ea typeface="SimSun" panose="02010600030101010101" pitchFamily="2" charset="-122"/>
                <a:cs typeface="Calibri" panose="020F0502020204030204" pitchFamily="34" charset="0"/>
              </a:rPr>
              <a:t>Ramon is a 25-year-old man who comes from an impoverished family. He was taken out of school by his parents at a very young age so that he could earn a living by washing cups and dishes in a roadside tea shop. When he was 20, he started his own tea stall and started earning well. However, he became increasingly distressed and started to hear threatening voices. </a:t>
            </a:r>
          </a:p>
          <a:p>
            <a:pPr algn="just">
              <a:lnSpc>
                <a:spcPct val="115000"/>
              </a:lnSpc>
              <a:spcAft>
                <a:spcPts val="1002"/>
              </a:spcAft>
            </a:pPr>
            <a:r>
              <a:rPr lang="en-GB" sz="1100" dirty="0">
                <a:latin typeface="Calibri" panose="020F0502020204030204" pitchFamily="34" charset="0"/>
                <a:ea typeface="SimSun" panose="02010600030101010101" pitchFamily="2" charset="-122"/>
                <a:cs typeface="Calibri" panose="020F0502020204030204" pitchFamily="34" charset="0"/>
              </a:rPr>
              <a:t>Subsequently, he was diagnosed with schizophrenia. No mental health services were available near Ramon’s home town, so his parents felt they had no choice but to admit him against his will into a State mental hospital in the capital, which was free of charge.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100" dirty="0">
                <a:latin typeface="Calibri" panose="020F0502020204030204" pitchFamily="34" charset="0"/>
                <a:ea typeface="SimSun" panose="02010600030101010101" pitchFamily="2" charset="-122"/>
                <a:cs typeface="Calibri" panose="020F0502020204030204" pitchFamily="34" charset="0"/>
              </a:rPr>
              <a:t>At the state hospital, Ramon is regularly beaten, made to wear a uniform and to live in a closed ward in unhygienic conditions. After nearly a year he is finally discharged. He applies for a job as an errand boy in a local government office and is selected for the position. However, when the office head hears about his mental health diagnosis, he dismisses Ramon.</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100" i="1" dirty="0">
                <a:solidFill>
                  <a:srgbClr val="4F81BD"/>
                </a:solidFill>
                <a:latin typeface="Calibri" panose="020F0502020204030204" pitchFamily="34" charset="0"/>
                <a:ea typeface="SimSun" panose="02010600030101010101" pitchFamily="2" charset="-122"/>
                <a:cs typeface="Calibri" panose="020F0502020204030204" pitchFamily="34" charset="0"/>
              </a:rPr>
              <a:t>Human rights violated:</a:t>
            </a: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Ramon was denied the right to education as he was withdrawn from school at an early age (article 26).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His right to liberty as well as his rights to freedom of movement and residence are violated as he was admitted in a mental hospital against his will (articles 3 and 13).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The fact that no mental health services are available in the community also amounts to a violation of his right to health (article 25).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The ill-treatment he suffered is a violation of the right to be free from torture and cruel, inhuman or degrading treatment (Article 5). </a:t>
            </a:r>
          </a:p>
          <a:p>
            <a:pPr marL="171707" indent="-171707" algn="just">
              <a:lnSpc>
                <a:spcPct val="115000"/>
              </a:lnSpc>
              <a:spcAft>
                <a:spcPts val="1002"/>
              </a:spcAft>
              <a:buFont typeface="Arial" panose="020B0604020202020204" pitchFamily="34" charset="0"/>
              <a:buChar char="•"/>
            </a:pPr>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Finally, he is denied the right to not be discriminated against and the right to work (articles 2 and 23).</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dirty="0"/>
          </a:p>
        </p:txBody>
      </p:sp>
      <p:sp>
        <p:nvSpPr>
          <p:cNvPr id="4" name="Slide Number Placeholder 3"/>
          <p:cNvSpPr>
            <a:spLocks noGrp="1"/>
          </p:cNvSpPr>
          <p:nvPr>
            <p:ph type="sldNum" sz="quarter" idx="5"/>
          </p:nvPr>
        </p:nvSpPr>
        <p:spPr/>
        <p:txBody>
          <a:bodyPr/>
          <a:lstStyle/>
          <a:p>
            <a:fld id="{91600A8A-902E-430E-A833-453AE05FDB61}" type="slidenum">
              <a:rPr lang="en-GB" smtClean="0"/>
              <a:t>49</a:t>
            </a:fld>
            <a:endParaRPr lang="en-GB"/>
          </a:p>
        </p:txBody>
      </p:sp>
    </p:spTree>
    <p:extLst>
      <p:ext uri="{BB962C8B-B14F-4D97-AF65-F5344CB8AC3E}">
        <p14:creationId xmlns:p14="http://schemas.microsoft.com/office/powerpoint/2010/main" val="105468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35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50</a:t>
            </a:fld>
            <a:endParaRPr lang="en-GB"/>
          </a:p>
        </p:txBody>
      </p:sp>
    </p:spTree>
    <p:extLst>
      <p:ext uri="{BB962C8B-B14F-4D97-AF65-F5344CB8AC3E}">
        <p14:creationId xmlns:p14="http://schemas.microsoft.com/office/powerpoint/2010/main" val="36194292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dirty="0">
                <a:latin typeface="Calibri" panose="020F0502020204030204" pitchFamily="34" charset="0"/>
                <a:ea typeface="SimSun" panose="02010600030101010101" pitchFamily="2" charset="-122"/>
                <a:cs typeface="Arial" panose="020B0604020202020204" pitchFamily="34" charset="0"/>
              </a:rPr>
              <a:t>Presentation: Groups/segments of the population at risk of human rights violations (35 min.)</a:t>
            </a:r>
            <a:endParaRPr lang="en-GB"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In this presentation we are going to look at the human rights violations experienced by different groups of the population.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Certain groups of people or segments of the population are more at risk than others of experiencing social exclusion, discrimination and other human rights violations. </a:t>
            </a: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They are sometimes called “marginalized” or “vulnerable” groups (</a:t>
            </a: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the term “vulnerability” in this context does not imply fragility, weakness or deficiency vis-a-vis the individuals or groups concerned).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51</a:t>
            </a:fld>
            <a:endParaRPr lang="en-GB"/>
          </a:p>
        </p:txBody>
      </p:sp>
    </p:spTree>
    <p:extLst>
      <p:ext uri="{BB962C8B-B14F-4D97-AF65-F5344CB8AC3E}">
        <p14:creationId xmlns:p14="http://schemas.microsoft.com/office/powerpoint/2010/main" val="2566587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Examples of such at-risk groups/segments of the population may include: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women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refugees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indigenous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who are lesbian, gay, bisexual, transgender, intersex or questioning (LGBTIQ)</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children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HIV/AIDS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children and adults with disabilities (particularly those with psychosocial, intellectual or cognitive disabilities)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older people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migrants.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52</a:t>
            </a:fld>
            <a:endParaRPr lang="en-GB"/>
          </a:p>
        </p:txBody>
      </p:sp>
    </p:spTree>
    <p:extLst>
      <p:ext uri="{BB962C8B-B14F-4D97-AF65-F5344CB8AC3E}">
        <p14:creationId xmlns:p14="http://schemas.microsoft.com/office/powerpoint/2010/main" val="589152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When presenting the list of vulnerable groups, remind participants that:</a:t>
            </a: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Sometimes groups/segments of the population subjected to human rights violations may represent a significant part of the population (e.g. women).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addition, </a:t>
            </a: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t</a:t>
            </a:r>
            <a:r>
              <a:rPr lang="en-GB" sz="1200" dirty="0">
                <a:latin typeface="Calibri" panose="020F0502020204030204" pitchFamily="34" charset="0"/>
                <a:ea typeface="SimSun" panose="02010600030101010101" pitchFamily="2" charset="-122"/>
                <a:cs typeface="Arial" panose="020B0604020202020204" pitchFamily="34" charset="0"/>
              </a:rPr>
              <a:t>hese groups are not exclusive.</a:t>
            </a: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dirty="0">
                <a:latin typeface="Calibri" panose="020F0502020204030204" pitchFamily="34" charset="0"/>
                <a:ea typeface="SimSun" panose="02010600030101010101" pitchFamily="2" charset="-122"/>
                <a:cs typeface="Arial" panose="020B0604020202020204" pitchFamily="34" charset="0"/>
              </a:rPr>
              <a:t>People may belong to more than one </a:t>
            </a:r>
            <a:r>
              <a:rPr lang="en-US" sz="1200" dirty="0">
                <a:latin typeface="Calibri" panose="020F0502020204030204" pitchFamily="34" charset="0"/>
                <a:ea typeface="SimSun" panose="02010600030101010101" pitchFamily="2" charset="-122"/>
                <a:cs typeface="Arial" panose="020B0604020202020204" pitchFamily="34" charset="0"/>
              </a:rPr>
              <a:t>at-risk</a:t>
            </a:r>
            <a:r>
              <a:rPr lang="en-GB" sz="1200" dirty="0">
                <a:latin typeface="Calibri" panose="020F0502020204030204" pitchFamily="34" charset="0"/>
                <a:ea typeface="SimSun" panose="02010600030101010101" pitchFamily="2" charset="-122"/>
                <a:cs typeface="Arial" panose="020B0604020202020204" pitchFamily="34" charset="0"/>
              </a:rPr>
              <a:t> group or segment of the population which can expose them to even more human rights violations, including multiple and intersecting forms of discrimination (e.g. women with disabilities, indigenous persons diagnosed with HIV/AIDS).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There can also be important differences between individuals within these groups; for instance, gay and bisexual men are often at higher risk of suicide, with differences in rates seen across factors that include income, education and the living environment)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Ferlatte, 2017 #370">
                  <a:extLst>
                    <a:ext uri="{A12FA001-AC4F-418D-AE19-62706E023703}">
                      <ahyp:hlinkClr xmlns:ahyp="http://schemas.microsoft.com/office/drawing/2018/hyperlinkcolor" val="tx"/>
                    </a:ext>
                  </a:extLst>
                </a:hlinkClick>
              </a:rPr>
              <a:t>16</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Finally, it is important to note that groups that might be considered at risk of human rights violations can also experience power and advantage, and can demonstrate resilience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Caxaj CS, 2010 #371">
                  <a:extLst>
                    <a:ext uri="{A12FA001-AC4F-418D-AE19-62706E023703}">
                      <ahyp:hlinkClr xmlns:ahyp="http://schemas.microsoft.com/office/drawing/2018/hyperlinkcolor" val="tx"/>
                    </a:ext>
                  </a:extLst>
                </a:hlinkClick>
              </a:rPr>
              <a:t>17</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53</a:t>
            </a:fld>
            <a:endParaRPr lang="en-GB"/>
          </a:p>
        </p:txBody>
      </p:sp>
    </p:spTree>
    <p:extLst>
      <p:ext uri="{BB962C8B-B14F-4D97-AF65-F5344CB8AC3E}">
        <p14:creationId xmlns:p14="http://schemas.microsoft.com/office/powerpoint/2010/main" val="652680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1325"/>
            <a:ext cx="4549775" cy="2560638"/>
          </a:xfrm>
        </p:spPr>
      </p:sp>
      <p:sp>
        <p:nvSpPr>
          <p:cNvPr id="3" name="Notes Placeholder 2"/>
          <p:cNvSpPr>
            <a:spLocks noGrp="1"/>
          </p:cNvSpPr>
          <p:nvPr>
            <p:ph type="body" idx="1"/>
          </p:nvPr>
        </p:nvSpPr>
        <p:spPr>
          <a:xfrm>
            <a:off x="680084" y="3025172"/>
            <a:ext cx="5451323" cy="5165399"/>
          </a:xfrm>
        </p:spPr>
        <p:txBody>
          <a:bodyPr/>
          <a:lstStyle/>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the following questions and write down their responses on the flipchart: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Which of these groups/segments of society can be particularly at risk of human rights violations in your country?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makes these groups/segments of the population at high risk of having their human rights violated? (Consider social factors that such groups may experience.)</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allow participants to come up with examples that are specific to the groups that have been listed. Allow participants to debate these issues.</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Based on the responses above, what are some overarching/shared experiences that these groups have in common?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Some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They are often distinguished as different or set apart from the rest of society and they can become socially isolated or excluded.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They are often less able to exercise power, people tend not to listen to them and the dynamics of power are weighted against them.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They may lack the social support network that many people rely on in times of difficulty.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They can face barriers to accessing health services.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Their human rights tend to be less protected, less prioritized or not taken into account by legislation.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54</a:t>
            </a:fld>
            <a:endParaRPr lang="en-GB"/>
          </a:p>
        </p:txBody>
      </p:sp>
    </p:spTree>
    <p:extLst>
      <p:ext uri="{BB962C8B-B14F-4D97-AF65-F5344CB8AC3E}">
        <p14:creationId xmlns:p14="http://schemas.microsoft.com/office/powerpoint/2010/main" val="13384911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After the short discussion in plenary, continue with the presentation: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Although these groups or segments of the population may differ across societies and countries, they generally share common challenges due to social, economic or other factors and conditions.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Key challenges that these groups/segments of the population may have in common include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010 #15"/>
              </a:rPr>
              <a:t>18</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discrimination in all areas of their lives;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violence, abuse and neglect;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restrictions in exercising civil and political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exclusion from participating fully in society;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reduced access to social services, including housing;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reduced access to health care and support;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reduced access to emergency relief services;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lack of educational opportunities;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exclusion from, or reduced access to, income-generation and employment opportunities;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increased rates of illness and premature death.</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55</a:t>
            </a:fld>
            <a:endParaRPr lang="en-GB"/>
          </a:p>
        </p:txBody>
      </p:sp>
    </p:spTree>
    <p:extLst>
      <p:ext uri="{BB962C8B-B14F-4D97-AF65-F5344CB8AC3E}">
        <p14:creationId xmlns:p14="http://schemas.microsoft.com/office/powerpoint/2010/main" val="751692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Discrimination in all areas of their lives: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2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Some groups/segments of the population face discriminations in all areas of their lives: education, work, family life, leisure, etc.</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2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Discrimination is caused by complex factors which interact with each other – such as the lack of education and ignorance in parts of the general population which result in fear and negative attitudes. These factors lead some people to act in a discriminatory way towards groups or segments of the population, thus excluding them from equal enjoyment of rights and freedom.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202"/>
              </a:spcAft>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Power imbalances between different groups in society also play an important role in creating and perpetuating discrimination. In addition, traditional norms, whether legal or social, as well as roles and structures in society, result in systems where some groups or segments have fewer opportunities and rights than others and are discriminated against.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Some people may belong to more than one at-risk group/segment of the population and, as a consequence, face multiple and intersecting forms of discrimination (e.g. women with disabilities, older people with cognitive disabilities).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56</a:t>
            </a:fld>
            <a:endParaRPr lang="en-GB"/>
          </a:p>
        </p:txBody>
      </p:sp>
    </p:spTree>
    <p:extLst>
      <p:ext uri="{BB962C8B-B14F-4D97-AF65-F5344CB8AC3E}">
        <p14:creationId xmlns:p14="http://schemas.microsoft.com/office/powerpoint/2010/main" val="19252436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u="sng" dirty="0">
                <a:latin typeface="Calibri" panose="020F0502020204030204" pitchFamily="34" charset="0"/>
                <a:ea typeface="SimSun" panose="02010600030101010101" pitchFamily="2" charset="-122"/>
                <a:cs typeface="Arial" panose="020B0604020202020204" pitchFamily="34" charset="0"/>
              </a:rPr>
              <a:t>Violence, abuse and neglect: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 At-risk groups or segments of the population are more likely to experience violence, abuse and neglect. This occurs all around the world to varying degrees, scales and length of time.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For instance, studies have shown that domestic violence against women is widespread all across the world </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012 #16"/>
              </a:rPr>
              <a:t>19</a:t>
            </a:r>
            <a:r>
              <a:rPr lang="en-US" sz="1200" i="1" dirty="0">
                <a:latin typeface="Calibri" panose="020F0502020204030204" pitchFamily="34" charset="0"/>
                <a:ea typeface="SimSun" panose="02010600030101010101" pitchFamily="2" charset="-122"/>
                <a:cs typeface="Arial" panose="020B0604020202020204" pitchFamily="34" charset="0"/>
              </a:rPr>
              <a:t>), (</a:t>
            </a:r>
            <a:r>
              <a:rPr lang="en-US"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 2010 #17"/>
              </a:rPr>
              <a:t>20</a:t>
            </a:r>
            <a:r>
              <a:rPr lang="en-US" sz="1200" i="1" dirty="0">
                <a:latin typeface="Calibri" panose="020F0502020204030204" pitchFamily="34" charset="0"/>
                <a:ea typeface="SimSun" panose="02010600030101010101" pitchFamily="2" charset="-122"/>
                <a:cs typeface="Arial" panose="020B0604020202020204" pitchFamily="34" charset="0"/>
              </a:rPr>
              <a:t>), (</a:t>
            </a:r>
            <a:r>
              <a:rPr lang="en-US" sz="1200" i="1" dirty="0">
                <a:latin typeface="Calibri" panose="020F0502020204030204" pitchFamily="34" charset="0"/>
                <a:ea typeface="SimSun" panose="02010600030101010101" pitchFamily="2" charset="-122"/>
                <a:cs typeface="Arial" panose="020B0604020202020204" pitchFamily="34" charset="0"/>
                <a:hlinkClick r:id="rId5" action="ppaction://hlinkfile" tooltip="Garcia-Moreno C, 2006 #372"/>
              </a:rPr>
              <a:t>21</a:t>
            </a:r>
            <a:r>
              <a:rPr lang="en-US" sz="1200" i="1" dirty="0">
                <a:latin typeface="Calibri" panose="020F0502020204030204" pitchFamily="34" charset="0"/>
                <a:ea typeface="SimSun" panose="02010600030101010101" pitchFamily="2" charset="-122"/>
                <a:cs typeface="Arial" panose="020B0604020202020204" pitchFamily="34" charset="0"/>
              </a:rPr>
              <a:t>)</a:t>
            </a:r>
            <a:r>
              <a:rPr lang="en-US" sz="1200"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disabilities also experience high rates of violence, abuse and neglect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psychosocial disabilities have been found to be the most at risk of violence among people with disabilities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6" action="ppaction://hlinkfile" tooltip="Hughes, 2012 #185"/>
              </a:rPr>
              <a:t>22</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57</a:t>
            </a:fld>
            <a:endParaRPr lang="en-GB"/>
          </a:p>
        </p:txBody>
      </p:sp>
    </p:spTree>
    <p:extLst>
      <p:ext uri="{BB962C8B-B14F-4D97-AF65-F5344CB8AC3E}">
        <p14:creationId xmlns:p14="http://schemas.microsoft.com/office/powerpoint/2010/main" val="34102830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Restrictions in exercising civil and political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US"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Throughout history, certain communities of people have been denied voting rights and the right to stand for government positions and therefore cannot have an influence in government. For example, during the Civil Rights Movement in the United States, protesters were denied the right of assembly which prevented their message being heard.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If people cannot exercise their civil and political rights they are unable to defend themselves, their interests and the interests of their community, which puts them at heightened risk for human rights violations.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58</a:t>
            </a:fld>
            <a:endParaRPr lang="en-GB"/>
          </a:p>
        </p:txBody>
      </p:sp>
    </p:spTree>
    <p:extLst>
      <p:ext uri="{BB962C8B-B14F-4D97-AF65-F5344CB8AC3E}">
        <p14:creationId xmlns:p14="http://schemas.microsoft.com/office/powerpoint/2010/main" val="1474130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Exclusion from participating fully in society:</a:t>
            </a: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Some people or groups may be prevented from accessing mainstream services which are available to the public. </a:t>
            </a:r>
            <a:r>
              <a:rPr lang="en-GB" sz="1200" dirty="0">
                <a:latin typeface="Calibri" panose="020F0502020204030204" pitchFamily="34" charset="0"/>
                <a:ea typeface="SimSun" panose="02010600030101010101" pitchFamily="2" charset="-122"/>
                <a:cs typeface="Arial" panose="020B0604020202020204" pitchFamily="34" charset="0"/>
              </a:rPr>
              <a:t>They may face barriers to securing support structures such as a good education, a job and housing, which can result in these groups being unable to participate fully in society and in the life of their communities.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instance, people with sensory or physical disabilities may experience many accessibility problems in relation to their environment.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disabilities may also be forced to live in institutions with little or no contact with the outside world.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59</a:t>
            </a:fld>
            <a:endParaRPr lang="en-GB"/>
          </a:p>
        </p:txBody>
      </p:sp>
    </p:spTree>
    <p:extLst>
      <p:ext uri="{BB962C8B-B14F-4D97-AF65-F5344CB8AC3E}">
        <p14:creationId xmlns:p14="http://schemas.microsoft.com/office/powerpoint/2010/main" val="182382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Learning objectives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64868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Reduced access to social services, including housing:</a:t>
            </a: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Some groups are denied, or face significant barriers to accessing, social services (e.g. people in remote or isolated areas, refugees, people with HIV/AIDS, and people with psychosocial, intellectual or cognitive disabilities).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Their options may be limited due to the social and economic</a:t>
            </a: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dirty="0">
                <a:latin typeface="Calibri" panose="020F0502020204030204" pitchFamily="34" charset="0"/>
                <a:ea typeface="SimSun" panose="02010600030101010101" pitchFamily="2" charset="-122"/>
                <a:cs typeface="Arial" panose="020B0604020202020204" pitchFamily="34" charset="0"/>
              </a:rPr>
              <a:t>circumstances in the country or location where they live, which may be further restricted and reduced by the</a:t>
            </a:r>
            <a:r>
              <a:rPr lang="en-GB" sz="1200" b="1" dirty="0">
                <a:latin typeface="Calibri" panose="020F0502020204030204" pitchFamily="34" charset="0"/>
                <a:ea typeface="SimSun" panose="02010600030101010101" pitchFamily="2" charset="-122"/>
                <a:cs typeface="Arial" panose="020B0604020202020204" pitchFamily="34" charset="0"/>
              </a:rPr>
              <a:t> </a:t>
            </a:r>
            <a:r>
              <a:rPr lang="en-GB" sz="1200" dirty="0">
                <a:latin typeface="Calibri" panose="020F0502020204030204" pitchFamily="34" charset="0"/>
                <a:ea typeface="SimSun" panose="02010600030101010101" pitchFamily="2" charset="-122"/>
                <a:cs typeface="Arial" panose="020B0604020202020204" pitchFamily="34" charset="0"/>
              </a:rPr>
              <a:t>discrimination and exclusion that they face</a:t>
            </a:r>
            <a:r>
              <a:rPr lang="en-GB" sz="1200" b="1" dirty="0">
                <a:latin typeface="Calibri" panose="020F0502020204030204" pitchFamily="34" charset="0"/>
                <a:ea typeface="SimSun" panose="02010600030101010101" pitchFamily="2" charset="-122"/>
                <a:cs typeface="Arial" panose="020B0604020202020204" pitchFamily="34" charset="0"/>
              </a:rPr>
              <a: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instance, housing options for people with psychosocial, intellectual or cognitive disabilities may be limited or non-existent (e.g. shelters or other housing options may refuse to accept them).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Consequently, many people end up in psychiatric hospitals or other institutions where they lack autonomy in their daily lives and are subjected to serious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60</a:t>
            </a:fld>
            <a:endParaRPr lang="en-GB"/>
          </a:p>
        </p:txBody>
      </p:sp>
    </p:spTree>
    <p:extLst>
      <p:ext uri="{BB962C8B-B14F-4D97-AF65-F5344CB8AC3E}">
        <p14:creationId xmlns:p14="http://schemas.microsoft.com/office/powerpoint/2010/main" val="10907216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Reduced access to health care and support: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When people are denied access to health services, receive treatment of a lesser quality, or when their health complaints are disregarded or not taken seriously, this has a significant impact on their morbidity and mortality.</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instance, indigenous people suffer from poorer health than non-Indigenous people (e.g. reduced life expectancy, infant mortality, etc.) as a result of many factors – including</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lack of access to quality health services</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forced displacement</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lack of access to education and social services</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destruction of indigenous economies and </a:t>
            </a:r>
            <a:r>
              <a:rPr lang="en-GB" sz="1200" dirty="0" err="1">
                <a:latin typeface="Calibri" panose="020F0502020204030204" pitchFamily="34" charset="0"/>
                <a:ea typeface="SimSun" panose="02010600030101010101" pitchFamily="2" charset="-122"/>
                <a:cs typeface="Arial" panose="020B0604020202020204" pitchFamily="34" charset="0"/>
              </a:rPr>
              <a:t>sociopolitical</a:t>
            </a:r>
            <a:r>
              <a:rPr lang="en-GB" sz="1200" dirty="0">
                <a:latin typeface="Calibri" panose="020F0502020204030204" pitchFamily="34" charset="0"/>
                <a:ea typeface="SimSun" panose="02010600030101010101" pitchFamily="2" charset="-122"/>
                <a:cs typeface="Arial" panose="020B0604020202020204" pitchFamily="34" charset="0"/>
              </a:rPr>
              <a:t> structures</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loss and degradation of customary lands and resources</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exclusion of traditional practices and knowledge</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mistrust of the health-care system</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61</a:t>
            </a:fld>
            <a:endParaRPr lang="en-GB"/>
          </a:p>
        </p:txBody>
      </p:sp>
    </p:spTree>
    <p:extLst>
      <p:ext uri="{BB962C8B-B14F-4D97-AF65-F5344CB8AC3E}">
        <p14:creationId xmlns:p14="http://schemas.microsoft.com/office/powerpoint/2010/main" val="1465423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Reduced access to emergency relief services:</a:t>
            </a: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Vulnerable groups/segments of the population may be excluded from relief operations after natural disasters or violent events. For instance, after Hurricane Katrina struck the United States in 2005, the needs of people with disabilities were largely disregarded by the relief operation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006 #18"/>
              </a:rPr>
              <a:t>24</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When these groups or people are excluded from, or not specifically included in, emergency services and relief operations, injury and death can quickly occur.</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62</a:t>
            </a:fld>
            <a:endParaRPr lang="en-GB"/>
          </a:p>
        </p:txBody>
      </p:sp>
    </p:spTree>
    <p:extLst>
      <p:ext uri="{BB962C8B-B14F-4D97-AF65-F5344CB8AC3E}">
        <p14:creationId xmlns:p14="http://schemas.microsoft.com/office/powerpoint/2010/main" val="10846565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Lack of educational opportunities:</a:t>
            </a: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Without access to good education it is difficult for people to rise out of poverty and disadvantaged circumstances since education has an impact on future prospects of obtaining employment and achieving independence.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some countries, girls in particular are denied educational opportunities because of gender-based discrimination.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In addition, children with intellectual or psychosocial disabilities may be prevented from going to the same schools as others, thus often leaving them with no education – or a second-rate education – which creates more barriers for inclusion at a later age and compounds discrimination.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63</a:t>
            </a:fld>
            <a:endParaRPr lang="en-GB"/>
          </a:p>
        </p:txBody>
      </p:sp>
    </p:spTree>
    <p:extLst>
      <p:ext uri="{BB962C8B-B14F-4D97-AF65-F5344CB8AC3E}">
        <p14:creationId xmlns:p14="http://schemas.microsoft.com/office/powerpoint/2010/main" val="29775408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Exclusion from or reduced access to income-generation and employment opportunities:</a:t>
            </a:r>
          </a:p>
          <a:p>
            <a:pPr algn="just">
              <a:lnSpc>
                <a:spcPct val="115000"/>
              </a:lnSpc>
            </a:pP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Some groups and segments of the population have historically been denied equal access to employment and income on the grounds of race, colour, sex, gender, language, religion, disability or other status.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This can result in these groups being unable to live independently and participate fully in society and in the life of their communities. </a:t>
            </a:r>
          </a:p>
          <a:p>
            <a:pPr marL="171707" indent="-171707" algn="just">
              <a:lnSpc>
                <a:spcPct val="115000"/>
              </a:lnSpc>
              <a:buFont typeface="Arial" panose="020B0604020202020204" pitchFamily="34" charset="0"/>
              <a:buChar char="•"/>
            </a:pPr>
            <a:endParaRPr lang="en-GB"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Without the ability to earn an income, these groups or segments can quickly descend into poverty or are unable to rise out of it.</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64</a:t>
            </a:fld>
            <a:endParaRPr lang="en-GB"/>
          </a:p>
        </p:txBody>
      </p:sp>
    </p:spTree>
    <p:extLst>
      <p:ext uri="{BB962C8B-B14F-4D97-AF65-F5344CB8AC3E}">
        <p14:creationId xmlns:p14="http://schemas.microsoft.com/office/powerpoint/2010/main" val="12147264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Increased rates of illness and premature death</a:t>
            </a:r>
            <a:r>
              <a:rPr lang="en-GB" sz="1200" b="1" dirty="0">
                <a:latin typeface="Calibri" panose="020F0502020204030204" pitchFamily="34" charset="0"/>
                <a:ea typeface="SimSun" panose="02010600030101010101" pitchFamily="2" charset="-122"/>
                <a:cs typeface="Arial" panose="020B0604020202020204" pitchFamily="34" charset="0"/>
              </a:rPr>
              <a:t>:</a:t>
            </a:r>
          </a:p>
          <a:p>
            <a:pPr algn="just">
              <a:lnSpc>
                <a:spcPct val="115000"/>
              </a:lnSpc>
            </a:pP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As a result, all of these factors and challenges combined cause increased rates of illness and premature death.</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For example, studies have found that people with severe mental health conditions die at an average age 10–20 years younger than the rest of the population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006 #19"/>
              </a:rPr>
              <a:t>25</a:t>
            </a:r>
            <a:r>
              <a:rPr lang="en-GB" sz="1200" i="1" dirty="0">
                <a:latin typeface="Calibri" panose="020F0502020204030204" pitchFamily="34" charset="0"/>
                <a:ea typeface="SimSun" panose="02010600030101010101" pitchFamily="2" charset="-122"/>
                <a:cs typeface="Arial" panose="020B0604020202020204" pitchFamily="34" charset="0"/>
              </a:rPr>
              <a:t>) (</a:t>
            </a:r>
            <a:r>
              <a:rPr lang="en-GB" sz="1200" i="1" dirty="0">
                <a:latin typeface="Calibri" panose="020F0502020204030204" pitchFamily="34" charset="0"/>
                <a:ea typeface="SimSun" panose="02010600030101010101" pitchFamily="2" charset="-122"/>
                <a:cs typeface="Arial" panose="020B0604020202020204" pitchFamily="34" charset="0"/>
                <a:hlinkClick r:id="rId4" action="ppaction://hlinkfile" tooltip="Lawrence, 2013 #20"/>
              </a:rPr>
              <a:t>26</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p>
          <a:p>
            <a:pPr marL="629593" lvl="1"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This is due to a number of factors such as lack of access to preventive interventions and treatment for health conditions and infectious diseases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5" action="ppaction://hlinkfile" tooltip="Hjorthøj C, 2017 #375"/>
              </a:rPr>
              <a:t>27</a:t>
            </a:r>
            <a:r>
              <a:rPr lang="en-GB" sz="1200" i="1" dirty="0">
                <a:latin typeface="Calibri" panose="020F0502020204030204" pitchFamily="34" charset="0"/>
                <a:ea typeface="SimSun" panose="02010600030101010101" pitchFamily="2" charset="-122"/>
                <a:cs typeface="Arial" panose="020B0604020202020204" pitchFamily="34" charset="0"/>
              </a:rPr>
              <a:t>) (</a:t>
            </a:r>
            <a:r>
              <a:rPr lang="en-GB" sz="1200" i="1" dirty="0">
                <a:latin typeface="Calibri" panose="020F0502020204030204" pitchFamily="34" charset="0"/>
                <a:ea typeface="SimSun" panose="02010600030101010101" pitchFamily="2" charset="-122"/>
                <a:cs typeface="Arial" panose="020B0604020202020204" pitchFamily="34" charset="0"/>
                <a:hlinkClick r:id="rId6" action="ppaction://hlinkfile" tooltip="Fekadu A, 2015 #376"/>
              </a:rPr>
              <a:t>28</a:t>
            </a:r>
            <a:r>
              <a:rPr lang="en-GB" sz="1200" i="1" dirty="0">
                <a:latin typeface="Calibri" panose="020F0502020204030204" pitchFamily="34" charset="0"/>
                <a:ea typeface="SimSun" panose="02010600030101010101" pitchFamily="2" charset="-122"/>
                <a:cs typeface="Arial" panose="020B0604020202020204" pitchFamily="34" charset="0"/>
              </a:rPr>
              <a:t>) (</a:t>
            </a:r>
            <a:r>
              <a:rPr lang="en-GB" sz="1200" i="1" dirty="0">
                <a:latin typeface="Calibri" panose="020F0502020204030204" pitchFamily="34" charset="0"/>
                <a:ea typeface="SimSun" panose="02010600030101010101" pitchFamily="2" charset="-122"/>
                <a:cs typeface="Arial" panose="020B0604020202020204" pitchFamily="34" charset="0"/>
                <a:hlinkClick r:id="rId7" action="ppaction://hlinkfile" tooltip=", 2017 #377"/>
              </a:rPr>
              <a:t>29</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lack of adequate living conditions, lack of access to services and support and negative effects of medication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8" action="ppaction://hlinkfile" tooltip="European Society of Cardiology (ESC), 2018 #378"/>
              </a:rPr>
              <a:t>30</a:t>
            </a:r>
            <a:r>
              <a:rPr lang="en-GB" sz="1200" i="1" dirty="0">
                <a:latin typeface="Calibri" panose="020F0502020204030204" pitchFamily="34" charset="0"/>
                <a:ea typeface="SimSun" panose="02010600030101010101" pitchFamily="2" charset="-122"/>
                <a:cs typeface="Arial" panose="020B0604020202020204" pitchFamily="34" charset="0"/>
              </a:rPr>
              <a:t>), (</a:t>
            </a:r>
            <a:r>
              <a:rPr lang="en-GB" sz="1200" i="1" dirty="0">
                <a:latin typeface="Calibri" panose="020F0502020204030204" pitchFamily="34" charset="0"/>
                <a:ea typeface="SimSun" panose="02010600030101010101" pitchFamily="2" charset="-122"/>
                <a:cs typeface="Arial" panose="020B0604020202020204" pitchFamily="34" charset="0"/>
                <a:hlinkClick r:id="rId9" action="ppaction://hlinkfile" tooltip="Maslej MM, 2017 #379"/>
              </a:rPr>
              <a:t>31</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65</a:t>
            </a:fld>
            <a:endParaRPr lang="en-GB"/>
          </a:p>
        </p:txBody>
      </p:sp>
    </p:spTree>
    <p:extLst>
      <p:ext uri="{BB962C8B-B14F-4D97-AF65-F5344CB8AC3E}">
        <p14:creationId xmlns:p14="http://schemas.microsoft.com/office/powerpoint/2010/main" val="1641914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40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66</a:t>
            </a:fld>
            <a:endParaRPr lang="en-GB"/>
          </a:p>
        </p:txBody>
      </p:sp>
    </p:spTree>
    <p:extLst>
      <p:ext uri="{BB962C8B-B14F-4D97-AF65-F5344CB8AC3E}">
        <p14:creationId xmlns:p14="http://schemas.microsoft.com/office/powerpoint/2010/main" val="3779992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6.1: Identify examples of human rights violations (40 min.)</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look at their copy of the UDHR.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Select two groups from the list below:</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Women</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Refugees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Indigenous people</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who are lesbian, gay, bisexual, transgender, intersex or questioning (LGBTIQ)</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Children</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HIV/AIDS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Children and adults with disabilities, particularly those with psychosocial, intellectual or cognitive disabilities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Older persons.</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identify examples of human rights violations relevant to the two selected groups using their copies of the UDHR. Write the ideas of the participants on the flipchart.</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67</a:t>
            </a:fld>
            <a:endParaRPr lang="en-GB"/>
          </a:p>
        </p:txBody>
      </p:sp>
    </p:spTree>
    <p:extLst>
      <p:ext uri="{BB962C8B-B14F-4D97-AF65-F5344CB8AC3E}">
        <p14:creationId xmlns:p14="http://schemas.microsoft.com/office/powerpoint/2010/main" val="8997200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339725"/>
            <a:ext cx="4745037" cy="2670175"/>
          </a:xfrm>
        </p:spPr>
      </p:sp>
      <p:sp>
        <p:nvSpPr>
          <p:cNvPr id="3" name="Notes Placeholder 2"/>
          <p:cNvSpPr>
            <a:spLocks noGrp="1"/>
          </p:cNvSpPr>
          <p:nvPr>
            <p:ph type="body" idx="1"/>
          </p:nvPr>
        </p:nvSpPr>
        <p:spPr>
          <a:xfrm>
            <a:off x="680878" y="3143412"/>
            <a:ext cx="5628620" cy="5759383"/>
          </a:xfrm>
        </p:spPr>
        <p:txBody>
          <a:bodyPr/>
          <a:lstStyle/>
          <a:p>
            <a:pPr algn="just">
              <a:lnSpc>
                <a:spcPct val="115000"/>
              </a:lnSpc>
              <a:spcAft>
                <a:spcPts val="601"/>
              </a:spcAft>
            </a:pPr>
            <a:r>
              <a:rPr lang="en-GB" sz="1200" b="1" i="1" dirty="0">
                <a:latin typeface="Calibri" panose="020F0502020204030204" pitchFamily="34" charset="0"/>
                <a:ea typeface="SimSun" panose="02010600030101010101" pitchFamily="2" charset="-122"/>
                <a:cs typeface="Helvetica" panose="020B0604020202020204" pitchFamily="34" charset="0"/>
              </a:rPr>
              <a:t>Presentation (optional): Groups that are often subjected to human rights violations (20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presentation </a:t>
            </a:r>
            <a:r>
              <a:rPr lang="en-GB" sz="1200" b="1" u="sng" dirty="0">
                <a:solidFill>
                  <a:srgbClr val="4F81BD"/>
                </a:solidFill>
                <a:latin typeface="Calibri" panose="020F0502020204030204" pitchFamily="34" charset="0"/>
                <a:ea typeface="SimSun" panose="02010600030101010101" pitchFamily="2" charset="-122"/>
                <a:cs typeface="Arial" panose="020B0604020202020204" pitchFamily="34" charset="0"/>
              </a:rPr>
              <a:t>is optional</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depending on whether participants have been able to get a good grasp of the issues concerning human rights violations of different at-risk groups/segments of the population, based on previous exercises and presentations. However, if the facilitator feels that some of the issues need to be covered or re-emphasized, then the facilitator should go through the following information with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b="1" u="sng" dirty="0">
                <a:latin typeface="Calibri" panose="020F0502020204030204" pitchFamily="34" charset="0"/>
                <a:ea typeface="SimSun" panose="02010600030101010101" pitchFamily="2" charset="-122"/>
                <a:cs typeface="Arial" panose="020B0604020202020204" pitchFamily="34" charset="0"/>
              </a:rPr>
              <a:t>Women: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Many women have had, and continue to have, their human rights violated.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Examples of violations they can face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life (article 3): everyday, women die from domestic violence across the world.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have a job (article 23): some people believe women should not work and instead should stay at home and undertake only domestic activities.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education (article 26): in many countries girls are denied an education as people believe only boys should benefit from it.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equal pay for equal work (article 23): women are generally paid less than men for similar work/positions.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marry (article 16): in some countries women have no say in the choice of their husband.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torture and cruel, inhuman or degrading treatment or punishment (article 5): domestic violence and sexual violence are significant problems that particularly affect women around the world. In some countries, girls are subjected to female genital mutilation without their consent.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68</a:t>
            </a:fld>
            <a:endParaRPr lang="en-GB"/>
          </a:p>
        </p:txBody>
      </p:sp>
    </p:spTree>
    <p:extLst>
      <p:ext uri="{BB962C8B-B14F-4D97-AF65-F5344CB8AC3E}">
        <p14:creationId xmlns:p14="http://schemas.microsoft.com/office/powerpoint/2010/main" val="5723076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Refugees: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When populations are forced to flee their own country due to war, famine or natural disasters, their human rights may often be abused.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Rights that are often violated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a nationality (article 15): children born in a foreign country may be left stateless when neither their parent’s country of origin, nor the country where they are born, recognize them and provide them with a nationality.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own property (article 17): land and homes are often stolen during war or destroyed as a consequence of natural disasters.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not to be detained or exiled (article 9): refugees are often detained in camps or other settings while their case is processed and this can last for many years.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return to your country (article 13): countries sometimes refuse to allow refugees to return.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a standard of living adequate for health and well-being (article 25): conditions in refugee camps and non-camp settings can be terrible.</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69</a:t>
            </a:fld>
            <a:endParaRPr lang="en-GB"/>
          </a:p>
        </p:txBody>
      </p:sp>
    </p:spTree>
    <p:extLst>
      <p:ext uri="{BB962C8B-B14F-4D97-AF65-F5344CB8AC3E}">
        <p14:creationId xmlns:p14="http://schemas.microsoft.com/office/powerpoint/2010/main" val="348109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spcAft>
                <a:spcPts val="601"/>
              </a:spcAft>
            </a:pPr>
            <a:r>
              <a:rPr lang="en-GB" sz="1200" b="1" dirty="0">
                <a:latin typeface="Calibri" panose="020F0502020204030204" pitchFamily="34" charset="0"/>
                <a:ea typeface="SimSun" panose="02010600030101010101" pitchFamily="2" charset="-122"/>
                <a:cs typeface="Calibri" panose="020F0502020204030204" pitchFamily="34" charset="0"/>
              </a:rPr>
              <a:t>Nine related topics are dealt with in this module. They are:</a:t>
            </a:r>
            <a:endParaRPr lang="x-none" sz="1200" dirty="0">
              <a:latin typeface="Calibri" panose="020F0502020204030204" pitchFamily="34" charset="0"/>
              <a:ea typeface="SimSun" panose="02010600030101010101" pitchFamily="2" charset="-122"/>
              <a:cs typeface="Arial" panose="020B0604020202020204" pitchFamily="34" charset="0"/>
            </a:endParaRPr>
          </a:p>
          <a:p>
            <a:r>
              <a:rPr lang="en-GB" sz="1200" b="1" dirty="0"/>
              <a:t>Topic 1</a:t>
            </a:r>
            <a:r>
              <a:rPr lang="en-GB" sz="1200" dirty="0"/>
              <a:t>:  Human rights and living a good life (30 minutes)</a:t>
            </a:r>
          </a:p>
          <a:p>
            <a:r>
              <a:rPr lang="en-GB" sz="1200" b="1" dirty="0"/>
              <a:t>Topic 2:</a:t>
            </a:r>
            <a:r>
              <a:rPr lang="en-GB" sz="1200" dirty="0"/>
              <a:t>  What are human rights? (1 hour and 5 minutes)</a:t>
            </a:r>
          </a:p>
          <a:p>
            <a:r>
              <a:rPr lang="en-GB" sz="1200" b="1" dirty="0"/>
              <a:t>Topic 3</a:t>
            </a:r>
            <a:r>
              <a:rPr lang="en-GB" sz="1200" dirty="0"/>
              <a:t>:  The relationship between different rights (20 minutes)</a:t>
            </a:r>
          </a:p>
          <a:p>
            <a:r>
              <a:rPr lang="en-GB" sz="1200" b="1" dirty="0"/>
              <a:t>Topic 4:</a:t>
            </a:r>
            <a:r>
              <a:rPr lang="en-GB" sz="1200" dirty="0"/>
              <a:t>  Examples of human rights violations (1 hour and 20 minutes)</a:t>
            </a:r>
          </a:p>
          <a:p>
            <a:r>
              <a:rPr lang="en-GB" sz="1200" b="1" dirty="0"/>
              <a:t>Topic 5:</a:t>
            </a:r>
            <a:r>
              <a:rPr lang="en-GB" sz="1200" dirty="0"/>
              <a:t>  Groups/segments of the population at risk of human rights violations (35 minutes)</a:t>
            </a:r>
          </a:p>
          <a:p>
            <a:r>
              <a:rPr lang="en-GB" sz="1200" b="1" dirty="0"/>
              <a:t>Topic 6</a:t>
            </a:r>
            <a:r>
              <a:rPr lang="en-GB" sz="1200" dirty="0"/>
              <a:t>:  Consequences of human rights violations (1 hour and 40 minutes)</a:t>
            </a:r>
          </a:p>
          <a:p>
            <a:r>
              <a:rPr lang="en-GB" sz="1200" b="1" dirty="0"/>
              <a:t>Topic 7</a:t>
            </a:r>
            <a:r>
              <a:rPr lang="en-GB" sz="1200" dirty="0"/>
              <a:t>:  Respecting, protecting and fulfilling human rights (35 minutes) </a:t>
            </a:r>
          </a:p>
          <a:p>
            <a:r>
              <a:rPr lang="en-GB" sz="1200" b="1" dirty="0"/>
              <a:t>Topic 8</a:t>
            </a:r>
            <a:r>
              <a:rPr lang="en-GB" sz="1200" dirty="0"/>
              <a:t>:  Empowering people to defend human rights (45 minutes) </a:t>
            </a:r>
          </a:p>
          <a:p>
            <a:r>
              <a:rPr lang="en-GB" sz="1200" b="1" dirty="0"/>
              <a:t>Topic 9</a:t>
            </a:r>
            <a:r>
              <a:rPr lang="en-GB" sz="1200" dirty="0"/>
              <a:t>:  Human rights advocacy (30 minutes)</a:t>
            </a:r>
          </a:p>
          <a:p>
            <a:endParaRPr lang="en-US" sz="1200" dirty="0"/>
          </a:p>
          <a:p>
            <a:r>
              <a:rPr lang="en-US" sz="1200" b="1" dirty="0">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sz="1200" dirty="0"/>
          </a:p>
          <a:p>
            <a:endParaRPr lang="en-US" sz="1200" dirty="0"/>
          </a:p>
          <a:p>
            <a:endParaRPr lang="en-GB" sz="1200" dirty="0"/>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a:t>
            </a:fld>
            <a:endParaRPr lang="en-GB"/>
          </a:p>
        </p:txBody>
      </p:sp>
    </p:spTree>
    <p:extLst>
      <p:ext uri="{BB962C8B-B14F-4D97-AF65-F5344CB8AC3E}">
        <p14:creationId xmlns:p14="http://schemas.microsoft.com/office/powerpoint/2010/main" val="37821779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6"/>
          </a:xfrm>
        </p:spPr>
        <p:txBody>
          <a:bodyPr/>
          <a:lstStyle/>
          <a:p>
            <a:pPr>
              <a:lnSpc>
                <a:spcPct val="115000"/>
              </a:lnSpc>
              <a:spcAft>
                <a:spcPts val="1002"/>
              </a:spcAft>
            </a:pPr>
            <a:r>
              <a:rPr lang="en-GB" sz="1100" b="1" u="sng" dirty="0">
                <a:latin typeface="Calibri" panose="020F0502020204030204" pitchFamily="34" charset="0"/>
                <a:ea typeface="SimSun" panose="02010600030101010101" pitchFamily="2" charset="-122"/>
                <a:cs typeface="Arial" panose="020B0604020202020204" pitchFamily="34" charset="0"/>
              </a:rPr>
              <a:t>Indigenous people </a:t>
            </a:r>
            <a:r>
              <a:rPr lang="en-GB" sz="1100" b="1" i="1" u="sng" dirty="0">
                <a:latin typeface="Calibri" panose="020F0502020204030204" pitchFamily="34" charset="0"/>
                <a:ea typeface="SimSun" panose="02010600030101010101" pitchFamily="2" charset="-122"/>
                <a:cs typeface="Arial" panose="020B0604020202020204" pitchFamily="34" charset="0"/>
              </a:rPr>
              <a:t>(</a:t>
            </a:r>
            <a:r>
              <a:rPr lang="en-GB" sz="1100"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United Nations Human Rights Council (UNHCR), 2007 #380"/>
              </a:rPr>
              <a:t>32</a:t>
            </a:r>
            <a:r>
              <a:rPr lang="en-GB" sz="1100" b="1" i="1" u="sng" dirty="0">
                <a:latin typeface="Calibri" panose="020F0502020204030204" pitchFamily="34" charset="0"/>
                <a:ea typeface="SimSun" panose="02010600030101010101" pitchFamily="2" charset="-122"/>
                <a:cs typeface="Arial" panose="020B0604020202020204" pitchFamily="34" charset="0"/>
              </a:rPr>
              <a:t>)</a:t>
            </a:r>
            <a:r>
              <a:rPr lang="en-GB" sz="1100" b="1" u="sng" dirty="0">
                <a:latin typeface="Calibri" panose="020F0502020204030204" pitchFamily="34" charset="0"/>
                <a:ea typeface="SimSun" panose="02010600030101010101" pitchFamily="2" charset="-122"/>
                <a:cs typeface="Arial" panose="020B0604020202020204" pitchFamily="34"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100" dirty="0">
                <a:latin typeface="Calibri" panose="020F0502020204030204" pitchFamily="34" charset="0"/>
                <a:ea typeface="SimSun" panose="02010600030101010101" pitchFamily="2" charset="-122"/>
                <a:cs typeface="Arial" panose="020B0604020202020204" pitchFamily="34" charset="0"/>
              </a:rPr>
              <a:t>Indigenous people often have their basic human rights violated and experience racial and cultural discrimination. For example, they are often denied: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be free from torture and cruel, inhuman or degrading treatment or punishment (article 5): indigenous women face high rates of sexual assault and are subjected to sex trafficking; indigenous persons in detention may be subjected to mistreatment and even torture.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not to be arbitrarily arrested or detained (article 9): indigenous people may be arbitrarily detained by authorities, in particular if they protest to defend their land.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own property and not to be arbitrarily deprived of one’s property (article 17): ancestral lands are taken away from individuals and communities.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take part in the government of the country (article 21): in many countries, Indigenous communities are not given an effective say either in self-governance or in the national government of the country.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an adequate standard of living (article 25): very often, natural resources on which they depend for subsistence and survival are destroyed; in consequence, some indigenous people migrate to urban areas where they live in terrible conditions.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Arial" panose="020B0604020202020204" pitchFamily="34" charset="0"/>
              </a:rPr>
              <a:t>The right to work (article 23): they are often discriminated against in the area of employment and consequently unemployment rates among indigenous people are higher than in the general population.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100" dirty="0">
                <a:latin typeface="Calibri" panose="020F0502020204030204" pitchFamily="34" charset="0"/>
                <a:ea typeface="SimSun" panose="02010600030101010101" pitchFamily="2" charset="-122"/>
                <a:cs typeface="Calibri" panose="020F0502020204030204" pitchFamily="34" charset="0"/>
              </a:rPr>
              <a:t>The right to participate in the cultural life of the community (article 27): they are often prevented from maintaining </a:t>
            </a: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their own cultural identity (e.g. they are forbidden to speak their own language in schools and other public places) and </a:t>
            </a:r>
            <a:r>
              <a:rPr lang="en-GB" sz="1100" dirty="0">
                <a:latin typeface="Calibri" panose="020F0502020204030204" pitchFamily="34" charset="0"/>
                <a:ea typeface="SimSun" panose="02010600030101010101" pitchFamily="2" charset="-122"/>
                <a:cs typeface="Calibri" panose="020F0502020204030204" pitchFamily="34" charset="0"/>
              </a:rPr>
              <a:t>historically </a:t>
            </a: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have been </a:t>
            </a:r>
            <a:r>
              <a:rPr lang="en-GB" sz="1100" dirty="0">
                <a:latin typeface="Calibri" panose="020F0502020204030204" pitchFamily="34" charset="0"/>
                <a:ea typeface="SimSun" panose="02010600030101010101" pitchFamily="2" charset="-122"/>
                <a:cs typeface="Calibri" panose="020F0502020204030204" pitchFamily="34" charset="0"/>
              </a:rPr>
              <a:t>subjected to forced assimilation (forced to adopt the culture of an established and generally larger community) despite their historical origins and links to the country or territory.</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dirty="0"/>
          </a:p>
        </p:txBody>
      </p:sp>
      <p:sp>
        <p:nvSpPr>
          <p:cNvPr id="4" name="Slide Number Placeholder 3"/>
          <p:cNvSpPr>
            <a:spLocks noGrp="1"/>
          </p:cNvSpPr>
          <p:nvPr>
            <p:ph type="sldNum" sz="quarter" idx="5"/>
          </p:nvPr>
        </p:nvSpPr>
        <p:spPr/>
        <p:txBody>
          <a:bodyPr/>
          <a:lstStyle/>
          <a:p>
            <a:fld id="{91600A8A-902E-430E-A833-453AE05FDB61}" type="slidenum">
              <a:rPr lang="en-GB" smtClean="0"/>
              <a:t>70</a:t>
            </a:fld>
            <a:endParaRPr lang="en-GB"/>
          </a:p>
        </p:txBody>
      </p:sp>
    </p:spTree>
    <p:extLst>
      <p:ext uri="{BB962C8B-B14F-4D97-AF65-F5344CB8AC3E}">
        <p14:creationId xmlns:p14="http://schemas.microsoft.com/office/powerpoint/2010/main" val="8294045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People who are lesbian, gay, bisexual, transgender, intersex or questioning (LGBTIQ):</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In many countries around the world, LGBTIQ people continue to face human rights violations. They can be denied: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life (article 3): they can be executed because of their identity, gender expression or sexual orientation.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work (article 23): they are refused jobs or are dismissed by their employer because of their sexual orientation.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marry and to have a family (article 16): they cannot marry or have children and sometimes are deprived of the custody of their children.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cruel, inhuman and degrading treatment (article 5): they are often subjected to verbal and physical abuse; young people who are gay or gender-nonconforming (i.e. who do not conform to existing or traditional feminine or masculine roles) are subjected to different types of interventions aimed at changing their identity and sexual orientation.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515122" lvl="1" indent="-343414">
              <a:lnSpc>
                <a:spcPct val="115000"/>
              </a:lnSpc>
              <a:buFont typeface="Arial" panose="020B0604020202020204" pitchFamily="34" charset="0"/>
              <a:buChar char="•"/>
            </a:pPr>
            <a:r>
              <a:rPr lang="en-US" sz="1200" dirty="0">
                <a:latin typeface="Calibri" panose="020F0502020204030204" pitchFamily="34" charset="0"/>
                <a:ea typeface="SimSun" panose="02010600030101010101" pitchFamily="2" charset="-122"/>
                <a:cs typeface="Arial" panose="020B0604020202020204" pitchFamily="34" charset="0"/>
              </a:rPr>
              <a:t>The right to freedom of movement (article 13)</a:t>
            </a:r>
            <a:r>
              <a:rPr lang="en-GB" sz="1200" dirty="0">
                <a:latin typeface="Calibri" panose="020F0502020204030204" pitchFamily="34" charset="0"/>
                <a:ea typeface="SimSun" panose="02010600030101010101" pitchFamily="2" charset="-122"/>
                <a:cs typeface="Arial" panose="020B0604020202020204" pitchFamily="34" charset="0"/>
              </a:rPr>
              <a:t>: people are denied identity papers which match their gender and therefore cannot travel.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71</a:t>
            </a:fld>
            <a:endParaRPr lang="en-GB"/>
          </a:p>
        </p:txBody>
      </p:sp>
    </p:spTree>
    <p:extLst>
      <p:ext uri="{BB962C8B-B14F-4D97-AF65-F5344CB8AC3E}">
        <p14:creationId xmlns:p14="http://schemas.microsoft.com/office/powerpoint/2010/main" val="30440188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Children: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Children rely on their parents, teachers and communities to flourish. Unfortunately, they are also at high risk of having their human rights denied, including:</a:t>
            </a:r>
            <a:endParaRPr lang="x-none" sz="1200" dirty="0">
              <a:latin typeface="Calibri" panose="020F0502020204030204" pitchFamily="34" charset="0"/>
              <a:ea typeface="SimSun" panose="02010600030101010101" pitchFamily="2" charset="-122"/>
              <a:cs typeface="Arial" panose="020B0604020202020204" pitchFamily="34" charset="0"/>
            </a:endParaRPr>
          </a:p>
          <a:p>
            <a:pPr lvl="1" indent="-286179">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be free from cruel, inhuman and degrading treatment (article 5): children may be victims of physical, psychological and sexual violence and abuse.</a:t>
            </a:r>
            <a:endParaRPr lang="x-none" sz="1200" dirty="0">
              <a:latin typeface="Calibri" panose="020F0502020204030204" pitchFamily="34" charset="0"/>
              <a:ea typeface="SimSun" panose="02010600030101010101" pitchFamily="2" charset="-122"/>
              <a:cs typeface="Arial" panose="020B0604020202020204" pitchFamily="34" charset="0"/>
            </a:endParaRPr>
          </a:p>
          <a:p>
            <a:pPr lvl="1" indent="-286179">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to education (article 26): in some countries child labour is rife and children do not access education; when educational opportunities are limited, boys are very often prioritized over girls.</a:t>
            </a:r>
            <a:endParaRPr lang="x-none" sz="1200" dirty="0">
              <a:latin typeface="Calibri" panose="020F0502020204030204" pitchFamily="34" charset="0"/>
              <a:ea typeface="SimSun" panose="02010600030101010101" pitchFamily="2" charset="-122"/>
              <a:cs typeface="Arial" panose="020B0604020202020204" pitchFamily="34" charset="0"/>
            </a:endParaRPr>
          </a:p>
          <a:p>
            <a:pPr lvl="1" indent="-286179">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 right not to be a slave (article 4): some children are enslaved in forced labour (e.g. children forced to work in factories) and are also sometimes forced to join armed forces and to become child soldiers.</a:t>
            </a:r>
            <a:endParaRPr lang="x-none" sz="1200" dirty="0">
              <a:latin typeface="Calibri" panose="020F0502020204030204" pitchFamily="34" charset="0"/>
              <a:ea typeface="SimSun" panose="02010600030101010101" pitchFamily="2" charset="-122"/>
              <a:cs typeface="Arial" panose="020B0604020202020204" pitchFamily="34" charset="0"/>
            </a:endParaRPr>
          </a:p>
          <a:p>
            <a:pPr lvl="1" indent="-286179">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Freedom of expression (article 19): children’s views are often not taken into account or even listened to.</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72</a:t>
            </a:fld>
            <a:endParaRPr lang="en-GB"/>
          </a:p>
        </p:txBody>
      </p:sp>
    </p:spTree>
    <p:extLst>
      <p:ext uri="{BB962C8B-B14F-4D97-AF65-F5344CB8AC3E}">
        <p14:creationId xmlns:p14="http://schemas.microsoft.com/office/powerpoint/2010/main" val="3460383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gn="just">
              <a:lnSpc>
                <a:spcPct val="115000"/>
              </a:lnSpc>
            </a:pPr>
            <a:r>
              <a:rPr lang="en-GB" sz="1200" b="1" u="sng" dirty="0">
                <a:latin typeface="Calibri" panose="020F0502020204030204" pitchFamily="34" charset="0"/>
                <a:ea typeface="SimSun" panose="02010600030101010101" pitchFamily="2" charset="-122"/>
                <a:cs typeface="Arial" panose="020B0604020202020204" pitchFamily="34" charset="0"/>
              </a:rPr>
              <a:t>People with HIV/AIDS: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People who live with HIV or AIDS also often experience violations of their human rights. This can happen in the communities where they live, at work, in the home and even in health-care settings.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Examples of violations of rights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health (article 25): some people with HIV/AIDS are denied health insurance and treatment.</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200" dirty="0">
                <a:latin typeface="Calibri" panose="020F0502020204030204" pitchFamily="34" charset="0"/>
                <a:ea typeface="SimSun" panose="02010600030101010101" pitchFamily="2" charset="-122"/>
                <a:cs typeface="Arial" panose="020B0604020202020204" pitchFamily="34" charset="0"/>
              </a:rPr>
              <a:t>The right to a job (article 23): people with HIV/AIDS are sometimes refused jobs or are fired by their employer.</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tabLst>
                <a:tab pos="541196" algn="l"/>
              </a:tabLst>
            </a:pPr>
            <a:r>
              <a:rPr lang="en-US" sz="1200" dirty="0">
                <a:latin typeface="Calibri" panose="020F0502020204030204" pitchFamily="34" charset="0"/>
                <a:ea typeface="SimSun" panose="02010600030101010101" pitchFamily="2" charset="-122"/>
                <a:cs typeface="Arial" panose="020B0604020202020204" pitchFamily="34" charset="0"/>
              </a:rPr>
              <a:t>Freedom of movement (article 13): in the past, in some countries, people with HIV/AIDS were forced to live together in designated areas from which they were prevented from leaving.</a:t>
            </a:r>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73</a:t>
            </a:fld>
            <a:endParaRPr lang="en-GB"/>
          </a:p>
        </p:txBody>
      </p:sp>
    </p:spTree>
    <p:extLst>
      <p:ext uri="{BB962C8B-B14F-4D97-AF65-F5344CB8AC3E}">
        <p14:creationId xmlns:p14="http://schemas.microsoft.com/office/powerpoint/2010/main" val="19090278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57200"/>
            <a:ext cx="5095875" cy="2867025"/>
          </a:xfrm>
        </p:spPr>
      </p:sp>
      <p:sp>
        <p:nvSpPr>
          <p:cNvPr id="3" name="Notes Placeholder 2"/>
          <p:cNvSpPr>
            <a:spLocks noGrp="1"/>
          </p:cNvSpPr>
          <p:nvPr>
            <p:ph type="body" idx="1"/>
          </p:nvPr>
        </p:nvSpPr>
        <p:spPr>
          <a:xfrm>
            <a:off x="604555" y="3324240"/>
            <a:ext cx="5832151" cy="6117916"/>
          </a:xfrm>
        </p:spPr>
        <p:txBody>
          <a:bodyPr/>
          <a:lstStyle/>
          <a:p>
            <a:pPr marL="360585" indent="-360585" algn="just">
              <a:lnSpc>
                <a:spcPct val="115000"/>
              </a:lnSpc>
              <a:spcAft>
                <a:spcPts val="601"/>
              </a:spcAft>
            </a:pPr>
            <a:r>
              <a:rPr lang="en-GB" sz="1000" b="1" u="sng" dirty="0">
                <a:latin typeface="Calibri" panose="020F0502020204030204" pitchFamily="34" charset="0"/>
                <a:ea typeface="SimSun" panose="02010600030101010101" pitchFamily="2" charset="-122"/>
                <a:cs typeface="Arial" panose="020B0604020202020204" pitchFamily="34" charset="0"/>
              </a:rPr>
              <a:t>Children and adults with psychosocial, intellectual or cognitive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000" dirty="0">
                <a:latin typeface="Calibri" panose="020F0502020204030204" pitchFamily="34" charset="0"/>
                <a:ea typeface="SimSun" panose="02010600030101010101" pitchFamily="2" charset="-122"/>
                <a:cs typeface="Arial" panose="020B0604020202020204" pitchFamily="34" charset="0"/>
              </a:rPr>
              <a:t>Children and adults with psychosocial, intellectual or cognitive disabilities are at risk of having their human rights violated or restricted in their homes, in the community, in mental health and social services, or in institutions.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spcAft>
                <a:spcPts val="601"/>
              </a:spcAft>
            </a:pPr>
            <a:r>
              <a:rPr lang="en-GB" sz="1000" dirty="0">
                <a:latin typeface="Calibri" panose="020F0502020204030204" pitchFamily="34" charset="0"/>
                <a:ea typeface="SimSun" panose="02010600030101010101" pitchFamily="2" charset="-122"/>
                <a:cs typeface="Arial" panose="020B0604020202020204" pitchFamily="34" charset="0"/>
              </a:rPr>
              <a:t>Some violations of human rights include: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not to be discriminated against (article 2): they are often treated unfairly and denied access to opportunities, services and activities just because they are perceived as different from others or are known to have received a mental health or related diagnosis. </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not to be subjected to cruel, inhuman or degrading treatment or punishment (article 5): they are more likely to experience abuse, coercion and neglect than people without disabilities in mental health settings and in the community, and they may be inappropriately and/or forcefully treated with psychotropic drugs and other interventions.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education (article 26): some countries do not have education systems that can accommodate people with psychosocial, intellectual or cognitive disabilities.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work (article 23): in most countries people with psychosocial, intellectual or cognitive disabilities experience discrimination in obtaining and retaining jobs, with employers refusing to employ them or dismissing them on the basis of their disability.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vote (article 21): in some countries they are not permitted to vote.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marry and to have a family (article 16): some countries make it illegal for </a:t>
            </a: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to marry or have children; in other cases, their condition or disability may also be used as a justification to deny them custody of their children or to remove their children from the home.</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liberty (article 3): in many countries people are locked up in mental health facilities against their will and sometimes they are also detained in prisons.</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541196"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recognition everywhere as a person before the law (article 6):</a:t>
            </a:r>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 people with psychosocial, intellectual or cognitive disabilities </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are often denied equal recognition before the law; this means they are not given the same legal protections as everyone else (e.g. they are often detained by mental health or related services or prison on the basis of disability); further, guardianship laws may deny people the right to make decisions for themselves (i.e. the right to exercise their legal capacity). </a:t>
            </a:r>
          </a:p>
          <a:p>
            <a:pPr>
              <a:lnSpc>
                <a:spcPct val="115000"/>
              </a:lnSpc>
              <a:tabLst>
                <a:tab pos="541196" algn="l"/>
              </a:tabLst>
            </a:pPr>
            <a:endParaRPr lang="x-none" sz="10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The topic of violations against people with psychosocial, intellectual and cognitive disabilities will be covered in much greater depth in the module on </a:t>
            </a:r>
            <a:r>
              <a:rPr lang="en-GB" sz="1000" i="1" dirty="0">
                <a:solidFill>
                  <a:srgbClr val="4F81BD"/>
                </a:solidFill>
                <a:latin typeface="Calibri" panose="020F0502020204030204" pitchFamily="34" charset="0"/>
                <a:ea typeface="SimSun" panose="02010600030101010101" pitchFamily="2" charset="-122"/>
                <a:cs typeface="Arial" panose="020B0604020202020204" pitchFamily="34" charset="0"/>
              </a:rPr>
              <a:t>Mental health, disability and human rights</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en-US" sz="1000" dirty="0"/>
          </a:p>
        </p:txBody>
      </p:sp>
      <p:sp>
        <p:nvSpPr>
          <p:cNvPr id="4" name="Slide Number Placeholder 3"/>
          <p:cNvSpPr>
            <a:spLocks noGrp="1"/>
          </p:cNvSpPr>
          <p:nvPr>
            <p:ph type="sldNum" sz="quarter" idx="5"/>
          </p:nvPr>
        </p:nvSpPr>
        <p:spPr/>
        <p:txBody>
          <a:bodyPr/>
          <a:lstStyle/>
          <a:p>
            <a:fld id="{91600A8A-902E-430E-A833-453AE05FDB61}" type="slidenum">
              <a:rPr lang="en-GB" smtClean="0"/>
              <a:t>74</a:t>
            </a:fld>
            <a:endParaRPr lang="en-GB"/>
          </a:p>
        </p:txBody>
      </p:sp>
    </p:spTree>
    <p:extLst>
      <p:ext uri="{BB962C8B-B14F-4D97-AF65-F5344CB8AC3E}">
        <p14:creationId xmlns:p14="http://schemas.microsoft.com/office/powerpoint/2010/main" val="11997826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tabLst>
                <a:tab pos="541196" algn="l"/>
              </a:tabLst>
            </a:pPr>
            <a:r>
              <a:rPr lang="en-US" sz="1200" b="1" u="sng" dirty="0">
                <a:solidFill>
                  <a:srgbClr val="000000"/>
                </a:solidFill>
                <a:latin typeface="Calibri" panose="020F0502020204030204" pitchFamily="34" charset="0"/>
                <a:ea typeface="SimSun" panose="02010600030101010101" pitchFamily="2" charset="-122"/>
                <a:cs typeface="Arial" panose="020B0604020202020204" pitchFamily="34" charset="0"/>
              </a:rPr>
              <a:t>Older persons:</a:t>
            </a:r>
          </a:p>
          <a:p>
            <a:pPr>
              <a:lnSpc>
                <a:spcPct val="115000"/>
              </a:lnSpc>
              <a:tabLst>
                <a:tab pos="541196" algn="l"/>
              </a:tabLst>
            </a:pP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liberty (article 3): older persons are often placed in care homes against their wishes and prevented from leaving.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The right to be free from cruel, inhuman and degrading treatment (article 5): older people may be subjected to verbal, physical, emotional and financial abuse and neglect in institutions or in the community in which they live.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The right to own property and not to be arbitrarily deprived of one’s property (article 17): older people are sometime deprived of their property and of their resources when they are placed in care homes.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75</a:t>
            </a:fld>
            <a:endParaRPr lang="en-GB"/>
          </a:p>
        </p:txBody>
      </p:sp>
    </p:spTree>
    <p:extLst>
      <p:ext uri="{BB962C8B-B14F-4D97-AF65-F5344CB8AC3E}">
        <p14:creationId xmlns:p14="http://schemas.microsoft.com/office/powerpoint/2010/main" val="19594979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b="1" i="1" dirty="0">
                <a:latin typeface="Calibri" panose="020F0502020204030204" pitchFamily="34" charset="0"/>
                <a:ea typeface="SimSun" panose="02010600030101010101" pitchFamily="2" charset="-122"/>
                <a:cs typeface="Arial" panose="020B0604020202020204" pitchFamily="34" charset="0"/>
              </a:rPr>
              <a:t>Exercise 6.2: Impacts of violations (35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Helvetica"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Helvetica" panose="020B0604020202020204" pitchFamily="34" charset="0"/>
              </a:rPr>
              <a:t>Ask participants the following questions and write down ideas on the flipchart:</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Helvetica"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What are the consequences of the violations of human rights that have just been discussed:</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For the individuals within the two selected groups/segments of the population?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450890">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is an opportunity to reflect on the personal impacts of human rights violations. The facilitator can pose questions such as: How might a violation affect the person’s mental health and well-being? What about their family? Their future?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For each group as a whole?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450890">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Could this give rise to violations of human rights in the future for these groups? Is their social / cultural / economic and political participation or position in society being affected?</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For the wider community or society in which they live?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450890">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Could this event give rise to human rights violations for other at-risk groups/segments of the population? Are societies that persecute groups/segments of society good places to live? Does this result in a loss of diversity or culture?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the discussion, summarize what has been said based on the ideas written down on the flipchart.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76</a:t>
            </a:fld>
            <a:endParaRPr lang="en-GB"/>
          </a:p>
        </p:txBody>
      </p:sp>
    </p:spTree>
    <p:extLst>
      <p:ext uri="{BB962C8B-B14F-4D97-AF65-F5344CB8AC3E}">
        <p14:creationId xmlns:p14="http://schemas.microsoft.com/office/powerpoint/2010/main" val="6203763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314325"/>
            <a:ext cx="5481637" cy="3084513"/>
          </a:xfrm>
        </p:spPr>
      </p:sp>
      <p:sp>
        <p:nvSpPr>
          <p:cNvPr id="3" name="Notes Placeholder 2"/>
          <p:cNvSpPr>
            <a:spLocks noGrp="1"/>
          </p:cNvSpPr>
          <p:nvPr>
            <p:ph type="body" idx="1"/>
          </p:nvPr>
        </p:nvSpPr>
        <p:spPr>
          <a:xfrm>
            <a:off x="422966" y="3398960"/>
            <a:ext cx="5848371" cy="6043195"/>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Reflective exercise (5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b="1" dirty="0">
                <a:solidFill>
                  <a:srgbClr val="FF0000"/>
                </a:solidFill>
                <a:latin typeface="Calibri" panose="020F0502020204030204" pitchFamily="34" charset="0"/>
                <a:ea typeface="SimSun" panose="02010600030101010101" pitchFamily="2" charset="-122"/>
                <a:cs typeface="Arial" panose="020B0604020202020204" pitchFamily="34" charset="0"/>
              </a:rPr>
              <a:t>   </a:t>
            </a:r>
            <a:r>
              <a:rPr lang="en-GB" sz="1200" b="1" dirty="0">
                <a:latin typeface="Calibri" panose="020F0502020204030204" pitchFamily="34" charset="0"/>
                <a:ea typeface="SimSun" panose="02010600030101010101" pitchFamily="2" charset="-122"/>
                <a:cs typeface="Arial" panose="020B0604020202020204" pitchFamily="34" charset="0"/>
              </a:rPr>
              <a:t>Warning:</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reflective exercise is a sensitive one and participants must feel secure and must understand that the point is not to judge them. Rather, it is designed to encourage participants to reflect on their own personal role in upholding or violating someone’s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Highlight and explain to participants the following information: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An important step for change is to reflect on how our own beliefs or actions may help or hinder other people’s enjoyment of human rights. </a:t>
            </a:r>
          </a:p>
          <a:p>
            <a:pPr algn="just">
              <a:lnSpc>
                <a:spcPct val="115000"/>
              </a:lnSpc>
              <a:spcAft>
                <a:spcPts val="601"/>
              </a:spcAft>
            </a:pPr>
            <a:r>
              <a:rPr lang="en-GB" sz="1200" dirty="0">
                <a:latin typeface="Calibri" panose="020F0502020204030204" pitchFamily="34" charset="0"/>
                <a:ea typeface="SimSun" panose="02010600030101010101" pitchFamily="2" charset="-122"/>
                <a:cs typeface="Arial" panose="020B0604020202020204" pitchFamily="34" charset="0"/>
              </a:rPr>
              <a:t>Here are two questions to reflect on. You can either write down your answer to discuss at the next session or simply think about your answers.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Has there ever been a time when you yourself have witnessed someone you know (a friend/neighbour, colleague or community member) violating someone’s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Has there ever been a time that you may have been responsible for not supporting and upholding someone’s human rights? This may be something you realized after a situation occurred and it may not have necessarily been intentional.</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Inform the participants that they will not be required to share details of this exercise with others if they do not wish to do so.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who would like to share their experience should be asked not to reveal the names of the individual(s) involved in the experience and not to give details that would allow these individuals to be identified.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Another option is for participants to write down their experience anonymously and share it with the facilitator who can read it out at the next session.</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77</a:t>
            </a:fld>
            <a:endParaRPr lang="en-GB"/>
          </a:p>
        </p:txBody>
      </p:sp>
    </p:spTree>
    <p:extLst>
      <p:ext uri="{BB962C8B-B14F-4D97-AF65-F5344CB8AC3E}">
        <p14:creationId xmlns:p14="http://schemas.microsoft.com/office/powerpoint/2010/main" val="36997618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35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78</a:t>
            </a:fld>
            <a:endParaRPr lang="en-GB"/>
          </a:p>
        </p:txBody>
      </p:sp>
    </p:spTree>
    <p:extLst>
      <p:ext uri="{BB962C8B-B14F-4D97-AF65-F5344CB8AC3E}">
        <p14:creationId xmlns:p14="http://schemas.microsoft.com/office/powerpoint/2010/main" val="2641643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057275"/>
            <a:ext cx="5964238" cy="3354388"/>
          </a:xfrm>
        </p:spPr>
      </p:sp>
      <p:sp>
        <p:nvSpPr>
          <p:cNvPr id="3" name="Notes Placeholder 2"/>
          <p:cNvSpPr>
            <a:spLocks noGrp="1"/>
          </p:cNvSpPr>
          <p:nvPr>
            <p:ph type="body" idx="1"/>
          </p:nvPr>
        </p:nvSpPr>
        <p:spPr/>
        <p:txBody>
          <a:bodyPr/>
          <a:lstStyle/>
          <a:p>
            <a:pPr>
              <a:lnSpc>
                <a:spcPct val="115000"/>
              </a:lnSpc>
              <a:spcBef>
                <a:spcPts val="3005"/>
              </a:spcBef>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Reflective exercise from previous topic (20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is an opportunity for participants to share their reflections and examples from the reflective exercise at the end of the Topic 6. Remind participants not to provide</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details that would allow people to be identified when discussing the examples.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is also an opportunity to recap the overall rules of this training which aims to provide a non-judgemental and safe environment in which people can freely express their thoughts and experiences.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Without the need for specific details, would anyone like to share their experience of a time when </a:t>
            </a:r>
            <a:r>
              <a:rPr lang="en-GB" sz="1200" u="sng" dirty="0">
                <a:latin typeface="Calibri" panose="020F0502020204030204" pitchFamily="34" charset="0"/>
                <a:ea typeface="SimSun" panose="02010600030101010101" pitchFamily="2" charset="-122"/>
                <a:cs typeface="Arial" panose="020B0604020202020204" pitchFamily="34" charset="0"/>
              </a:rPr>
              <a:t>someone you know</a:t>
            </a:r>
            <a:r>
              <a:rPr lang="en-GB" sz="1200" dirty="0">
                <a:latin typeface="Calibri" panose="020F0502020204030204" pitchFamily="34" charset="0"/>
                <a:ea typeface="SimSun" panose="02010600030101010101" pitchFamily="2" charset="-122"/>
                <a:cs typeface="Arial" panose="020B0604020202020204" pitchFamily="34" charset="0"/>
              </a:rPr>
              <a:t> (such as a friend, employer, colleague, neighbour or community member) violated someone’s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79</a:t>
            </a:fld>
            <a:endParaRPr lang="en-GB"/>
          </a:p>
        </p:txBody>
      </p:sp>
    </p:spTree>
    <p:extLst>
      <p:ext uri="{BB962C8B-B14F-4D97-AF65-F5344CB8AC3E}">
        <p14:creationId xmlns:p14="http://schemas.microsoft.com/office/powerpoint/2010/main" val="157614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600A8A-902E-430E-A833-453AE05FDB61}" type="slidenum">
              <a:rPr lang="en-GB" smtClean="0"/>
              <a:t>8</a:t>
            </a:fld>
            <a:endParaRPr lang="en-GB"/>
          </a:p>
        </p:txBody>
      </p:sp>
    </p:spTree>
    <p:extLst>
      <p:ext uri="{BB962C8B-B14F-4D97-AF65-F5344CB8AC3E}">
        <p14:creationId xmlns:p14="http://schemas.microsoft.com/office/powerpoint/2010/main" val="1923722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While remaining aware of the sensitive nature of these examples, you can probe the story a little deeper by asking additional questions. For instance, you can ask: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Why do you think this violation occurred (causes)?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What consequences did it have for the individual or community (impacts)?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How did you feel about this violation?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Were you aware this was a human rights violation at the time?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Do you think you would approach the situation differently?</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80</a:t>
            </a:fld>
            <a:endParaRPr lang="en-GB"/>
          </a:p>
        </p:txBody>
      </p:sp>
    </p:spTree>
    <p:extLst>
      <p:ext uri="{BB962C8B-B14F-4D97-AF65-F5344CB8AC3E}">
        <p14:creationId xmlns:p14="http://schemas.microsoft.com/office/powerpoint/2010/main" val="1705640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Then ask the group:</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Think about a time when you failed to support or uphold someone’s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Without the need for specific details, would anyone like to share how they felt on this occasion?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For this question, it is important to focus on the feelings surrounding the violation.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81</a:t>
            </a:fld>
            <a:endParaRPr lang="en-GB"/>
          </a:p>
        </p:txBody>
      </p:sp>
    </p:spTree>
    <p:extLst>
      <p:ext uri="{BB962C8B-B14F-4D97-AF65-F5344CB8AC3E}">
        <p14:creationId xmlns:p14="http://schemas.microsoft.com/office/powerpoint/2010/main" val="2222909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It is possible to probe further by asking: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Why do you think you failed to support or uphold human rights in this case (causes) and what consequences did it have for the individual and/or community (impacts)?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Were you aware this was a human rights violation at the time?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How did you feel about this experience?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Do you think you would approach the situation differently if it happened again?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Be mindful of participants’ reactions. Be aware that some participants may find the discussion emotionally difficult or distressing, so be prepared to offer support.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If written anonymous experiences are shared by participants, the facilitator can read these out.</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82</a:t>
            </a:fld>
            <a:endParaRPr lang="en-GB"/>
          </a:p>
        </p:txBody>
      </p:sp>
    </p:spTree>
    <p:extLst>
      <p:ext uri="{BB962C8B-B14F-4D97-AF65-F5344CB8AC3E}">
        <p14:creationId xmlns:p14="http://schemas.microsoft.com/office/powerpoint/2010/main" val="12215541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14325"/>
            <a:ext cx="4605338" cy="2590800"/>
          </a:xfrm>
        </p:spPr>
      </p:sp>
      <p:sp>
        <p:nvSpPr>
          <p:cNvPr id="3" name="Notes Placeholder 2"/>
          <p:cNvSpPr>
            <a:spLocks noGrp="1"/>
          </p:cNvSpPr>
          <p:nvPr>
            <p:ph type="body" idx="1"/>
          </p:nvPr>
        </p:nvSpPr>
        <p:spPr>
          <a:xfrm>
            <a:off x="680878" y="3013343"/>
            <a:ext cx="5628620" cy="6054790"/>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Presentation: Respect / protect / fulfil</a:t>
            </a:r>
            <a:r>
              <a:rPr lang="en-GB" sz="1200" dirty="0">
                <a:latin typeface="Calibri" panose="020F0502020204030204" pitchFamily="34" charset="0"/>
                <a:ea typeface="SimSun" panose="02010600030101010101" pitchFamily="2" charset="-122"/>
                <a:cs typeface="Arial" panose="020B0604020202020204" pitchFamily="34" charset="0"/>
              </a:rPr>
              <a:t> </a:t>
            </a:r>
            <a:r>
              <a:rPr lang="en-GB" sz="1200" b="1" i="1" dirty="0">
                <a:latin typeface="Calibri" panose="020F0502020204030204" pitchFamily="34" charset="0"/>
                <a:ea typeface="SimSun" panose="02010600030101010101" pitchFamily="2" charset="-122"/>
                <a:cs typeface="Arial" panose="020B0604020202020204" pitchFamily="34" charset="0"/>
              </a:rPr>
              <a:t>(15 min.) </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Upholding the human rights of others involves 3 main tasks </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i="1" dirty="0">
                <a:latin typeface="Calibri" panose="020F0502020204030204" pitchFamily="34" charset="0"/>
                <a:ea typeface="SimSun" panose="02010600030101010101" pitchFamily="2" charset="-122"/>
                <a:cs typeface="Arial" panose="020B0604020202020204" pitchFamily="34" charset="0"/>
                <a:hlinkClick r:id="rId3" action="ppaction://hlinkfile" tooltip=",  #21"/>
              </a:rPr>
              <a:t>33</a:t>
            </a:r>
            <a:r>
              <a:rPr lang="en-GB" sz="1200" i="1" dirty="0">
                <a:latin typeface="Calibri" panose="020F0502020204030204" pitchFamily="34" charset="0"/>
                <a:ea typeface="SimSun" panose="02010600030101010101" pitchFamily="2" charset="-122"/>
                <a:cs typeface="Arial" panose="020B0604020202020204" pitchFamily="34" charset="0"/>
              </a:rPr>
              <a:t>)</a:t>
            </a:r>
            <a:r>
              <a:rPr lang="en-GB" sz="1200" dirty="0">
                <a:latin typeface="Calibri" panose="020F0502020204030204" pitchFamily="34" charset="0"/>
                <a:ea typeface="SimSun" panose="02010600030101010101" pitchFamily="2" charset="-122"/>
                <a:cs typeface="Arial" panose="020B0604020202020204" pitchFamily="34" charset="0"/>
              </a:rPr>
              <a:t>:</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sz="1200" b="1" dirty="0">
                <a:latin typeface="Calibri" panose="020F0502020204030204" pitchFamily="34" charset="0"/>
                <a:ea typeface="SimSun" panose="02010600030101010101" pitchFamily="2" charset="-122"/>
                <a:cs typeface="Arial" panose="020B0604020202020204" pitchFamily="34" charset="0"/>
              </a:rPr>
              <a:t>To Respect:</a:t>
            </a:r>
            <a:r>
              <a:rPr lang="en-GB" sz="1200" dirty="0">
                <a:latin typeface="Calibri" panose="020F0502020204030204" pitchFamily="34" charset="0"/>
                <a:ea typeface="SimSun" panose="02010600030101010101" pitchFamily="2" charset="-122"/>
                <a:cs typeface="Arial" panose="020B0604020202020204" pitchFamily="34" charset="0"/>
              </a:rPr>
              <a:t> this is achieved by </a:t>
            </a:r>
            <a:r>
              <a:rPr lang="en-GB" sz="1200" b="1" i="1" dirty="0">
                <a:latin typeface="Calibri" panose="020F0502020204030204" pitchFamily="34" charset="0"/>
                <a:ea typeface="SimSun" panose="02010600030101010101" pitchFamily="2" charset="-122"/>
                <a:cs typeface="Arial" panose="020B0604020202020204" pitchFamily="34" charset="0"/>
              </a:rPr>
              <a:t>not violating</a:t>
            </a:r>
            <a:r>
              <a:rPr lang="en-GB" sz="1200" dirty="0">
                <a:latin typeface="Calibri" panose="020F0502020204030204" pitchFamily="34" charset="0"/>
                <a:ea typeface="SimSun" panose="02010600030101010101" pitchFamily="2" charset="-122"/>
                <a:cs typeface="Arial" panose="020B0604020202020204" pitchFamily="34" charset="0"/>
              </a:rPr>
              <a:t> the human rights of another person.</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Examples:</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Listen to and respect a person’s preference concerning what treatment they would like or not like (e.g. if someone says they don’t like a particular medicine because it makes them feel ill).</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Respect a person’s right to privacy by not going into their private room without their permission.</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spcAft>
                <a:spcPts val="1002"/>
              </a:spcAft>
              <a:buFont typeface="Arial" panose="020B0604020202020204" pitchFamily="34" charset="0"/>
              <a:buChar char="•"/>
            </a:pPr>
            <a:r>
              <a:rPr lang="en-GB" sz="1200" b="1" dirty="0">
                <a:latin typeface="Calibri" panose="020F0502020204030204" pitchFamily="34" charset="0"/>
                <a:ea typeface="SimSun" panose="02010600030101010101" pitchFamily="2" charset="-122"/>
                <a:cs typeface="Arial" panose="020B0604020202020204" pitchFamily="34" charset="0"/>
              </a:rPr>
              <a:t>To Protect:</a:t>
            </a:r>
            <a:r>
              <a:rPr lang="en-GB" sz="1200" dirty="0">
                <a:latin typeface="Calibri" panose="020F0502020204030204" pitchFamily="34" charset="0"/>
                <a:ea typeface="SimSun" panose="02010600030101010101" pitchFamily="2" charset="-122"/>
                <a:cs typeface="Arial" panose="020B0604020202020204" pitchFamily="34" charset="0"/>
              </a:rPr>
              <a:t> this is achieved by </a:t>
            </a:r>
            <a:r>
              <a:rPr lang="en-GB" sz="1200" b="1" i="1" dirty="0">
                <a:latin typeface="Calibri" panose="020F0502020204030204" pitchFamily="34" charset="0"/>
                <a:ea typeface="SimSun" panose="02010600030101010101" pitchFamily="2" charset="-122"/>
                <a:cs typeface="Arial" panose="020B0604020202020204" pitchFamily="34" charset="0"/>
              </a:rPr>
              <a:t>preventing others</a:t>
            </a:r>
            <a:r>
              <a:rPr lang="en-GB" sz="1200" dirty="0">
                <a:latin typeface="Calibri" panose="020F0502020204030204" pitchFamily="34" charset="0"/>
                <a:ea typeface="SimSun" panose="02010600030101010101" pitchFamily="2" charset="-122"/>
                <a:cs typeface="Arial" panose="020B0604020202020204" pitchFamily="34" charset="0"/>
              </a:rPr>
              <a:t> from violating a person’s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Make sure others do not give the person treatment or medication that the person may not want. </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Protect a person’s right to privacy by stopping others from going into their private room.</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spcAft>
                <a:spcPts val="1002"/>
              </a:spcAft>
              <a:buFont typeface="Arial" panose="020B0604020202020204" pitchFamily="34" charset="0"/>
              <a:buChar char="•"/>
            </a:pPr>
            <a:r>
              <a:rPr lang="en-GB" sz="1200" b="1" dirty="0">
                <a:latin typeface="Calibri" panose="020F0502020204030204" pitchFamily="34" charset="0"/>
                <a:ea typeface="SimSun" panose="02010600030101010101" pitchFamily="2" charset="-122"/>
                <a:cs typeface="Arial" panose="020B0604020202020204" pitchFamily="34" charset="0"/>
              </a:rPr>
              <a:t>To Fulfil:</a:t>
            </a:r>
            <a:r>
              <a:rPr lang="en-GB" sz="1200" dirty="0">
                <a:latin typeface="Calibri" panose="020F0502020204030204" pitchFamily="34" charset="0"/>
                <a:ea typeface="SimSun" panose="02010600030101010101" pitchFamily="2" charset="-122"/>
                <a:cs typeface="Arial" panose="020B0604020202020204" pitchFamily="34" charset="0"/>
              </a:rPr>
              <a:t> this is achieved </a:t>
            </a:r>
            <a:r>
              <a:rPr lang="en-GB" sz="1200" b="1" i="1" dirty="0">
                <a:latin typeface="Calibri" panose="020F0502020204030204" pitchFamily="34" charset="0"/>
                <a:ea typeface="SimSun" panose="02010600030101010101" pitchFamily="2" charset="-122"/>
                <a:cs typeface="Arial" panose="020B0604020202020204" pitchFamily="34" charset="0"/>
              </a:rPr>
              <a:t>by taking positive steps</a:t>
            </a:r>
            <a:r>
              <a:rPr lang="en-GB" sz="1200" dirty="0">
                <a:latin typeface="Calibri" panose="020F0502020204030204" pitchFamily="34" charset="0"/>
                <a:ea typeface="SimSun" panose="02010600030101010101" pitchFamily="2" charset="-122"/>
                <a:cs typeface="Arial" panose="020B0604020202020204" pitchFamily="34" charset="0"/>
              </a:rPr>
              <a:t> to make sure that a particular person or group has the same human rights protections as everyone else</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Write down in the person’s file or treatment plan what medication they dislike to make sure that they are not given it in the future.</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Enable the person to have a lock on their door (or a “Do not disturb” sign) so that they may choose when they want to have visitors.</a:t>
            </a:r>
            <a:endParaRPr lang="x-none" sz="1200">
              <a:latin typeface="Calibri" panose="020F0502020204030204" pitchFamily="34" charset="0"/>
              <a:ea typeface="SimSun" panose="02010600030101010101" pitchFamily="2" charset="-122"/>
              <a:cs typeface="Arial" panose="020B0604020202020204" pitchFamily="34" charset="0"/>
            </a:endParaRPr>
          </a:p>
          <a:p>
            <a:pPr marL="572357" lvl="1" indent="-228943">
              <a:lnSpc>
                <a:spcPct val="115000"/>
              </a:lnSpc>
              <a:spcAft>
                <a:spcPts val="1002"/>
              </a:spcAft>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Educate others about the right to privacy.</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83</a:t>
            </a:fld>
            <a:endParaRPr lang="en-GB"/>
          </a:p>
        </p:txBody>
      </p:sp>
    </p:spTree>
    <p:extLst>
      <p:ext uri="{BB962C8B-B14F-4D97-AF65-F5344CB8AC3E}">
        <p14:creationId xmlns:p14="http://schemas.microsoft.com/office/powerpoint/2010/main" val="23583809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Read to participants the following question:</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Can you think of examples from your work or life where you have taken steps to respect someone else’s rights? </a:t>
            </a:r>
          </a:p>
          <a:p>
            <a:pPr marL="343414" indent="-343414">
              <a:lnSpc>
                <a:spcPct val="115000"/>
              </a:lnSpc>
              <a:spcAft>
                <a:spcPts val="100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Did you take action in one, two or all of the three areas (respect, protect and fulfil)?</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try to encourage the group to think of practical examples (e.g. supporting a person with a psychosocial, intellectual or cognitive disability to fill in voting papers for an election in order to help fulfil a person’s right to vote).</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84</a:t>
            </a:fld>
            <a:endParaRPr lang="en-GB"/>
          </a:p>
        </p:txBody>
      </p:sp>
    </p:spTree>
    <p:extLst>
      <p:ext uri="{BB962C8B-B14F-4D97-AF65-F5344CB8AC3E}">
        <p14:creationId xmlns:p14="http://schemas.microsoft.com/office/powerpoint/2010/main" val="30414782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85</a:t>
            </a:fld>
            <a:endParaRPr lang="en-GB"/>
          </a:p>
        </p:txBody>
      </p:sp>
    </p:spTree>
    <p:extLst>
      <p:ext uri="{BB962C8B-B14F-4D97-AF65-F5344CB8AC3E}">
        <p14:creationId xmlns:p14="http://schemas.microsoft.com/office/powerpoint/2010/main" val="24993922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1"/>
            <a:ext cx="5447030" cy="6158826"/>
          </a:xfrm>
        </p:spPr>
        <p:txBody>
          <a:bodyPr/>
          <a:lstStyle/>
          <a:p>
            <a:pPr algn="just">
              <a:lnSpc>
                <a:spcPct val="115000"/>
              </a:lnSpc>
              <a:spcAft>
                <a:spcPts val="1002"/>
              </a:spcAft>
            </a:pPr>
            <a:r>
              <a:rPr lang="en-GB" sz="1200" b="1" i="1" dirty="0">
                <a:latin typeface="Calibri" panose="020F0502020204030204" pitchFamily="34" charset="0"/>
                <a:ea typeface="SimSun" panose="02010600030101010101" pitchFamily="2" charset="-122"/>
                <a:cs typeface="Arial" panose="020B0604020202020204" pitchFamily="34" charset="0"/>
              </a:rPr>
              <a:t>Exercise 8.1: Defending human rights in mental health (45 min.)</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exercise is to inspire personal action and to allow for a discussion as to how participants can become defenders of human rights.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consider the following: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How can the following people defend the human rights of people with psychosocial, intellectual, and cognitive disabilities: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themselves;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mental health and other practitioners;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families, care partners and other supporters;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other persons of status or influence in the community (e.g. members of the police force, teachers, religious or community leaders)?</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Keep in mind that one person can belong to more than one of the groups above.</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Allow participants 15 minutes to discuss with the persons next to them and then give feedback to the main group. This is an opportunity to explore the relationship (which can be conflictual or cooperative) between mental health and other practitioners, families, care partners, other supporters and people with psychosocial, intellectual or cognitive disabilities. When discussing the responses of the different groups, the facilitator should highlight that people with psychosocial, intellectual and cognitive disabilities know best how their human rights should be defended and how others can support them. </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86</a:t>
            </a:fld>
            <a:endParaRPr lang="en-GB"/>
          </a:p>
        </p:txBody>
      </p:sp>
    </p:spTree>
    <p:extLst>
      <p:ext uri="{BB962C8B-B14F-4D97-AF65-F5344CB8AC3E}">
        <p14:creationId xmlns:p14="http://schemas.microsoft.com/office/powerpoint/2010/main" val="36303736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pPr>
            <a:r>
              <a:rPr lang="en-GB" sz="1200" u="sng"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about what people with psychosocial, intellectual or cognitive disabilities can do:</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Know and understand their own rights.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Speak out about human rights violations and organize actions to stop these violations.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Support others in claiming their rights and form groups to come together and claim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Use the media to highlight problems and violations and to disseminate information about rights.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Work with lawyers, human rights NGOs, institutions and mechanisms to enforce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Build the knowledge and capacity of practitioners, families and others to understand and promote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Develop one’s own capacities on human rights through legal and human rights training.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Develop programmes for peer-run alternatives and community-based services and supports.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Develop model laws and policies relevant to the human rights of persons with psychosocial intellectual disabilities and cognitive disabilities.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Develop in plain language some easy-to-read and accessible materials to help people with different needs to build their own capacities for human rights advocacy and engagement.</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87</a:t>
            </a:fld>
            <a:endParaRPr lang="en-GB"/>
          </a:p>
        </p:txBody>
      </p:sp>
    </p:spTree>
    <p:extLst>
      <p:ext uri="{BB962C8B-B14F-4D97-AF65-F5344CB8AC3E}">
        <p14:creationId xmlns:p14="http://schemas.microsoft.com/office/powerpoint/2010/main" val="23273323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85800"/>
            <a:ext cx="5964238" cy="3354388"/>
          </a:xfrm>
        </p:spPr>
      </p:sp>
      <p:sp>
        <p:nvSpPr>
          <p:cNvPr id="3" name="Notes Placeholder 2"/>
          <p:cNvSpPr>
            <a:spLocks noGrp="1"/>
          </p:cNvSpPr>
          <p:nvPr>
            <p:ph type="body" idx="1"/>
          </p:nvPr>
        </p:nvSpPr>
        <p:spPr>
          <a:xfrm>
            <a:off x="680878" y="4199029"/>
            <a:ext cx="5447030" cy="3914240"/>
          </a:xfrm>
        </p:spPr>
        <p:txBody>
          <a:bodyPr/>
          <a:lstStyle/>
          <a:p>
            <a:pPr algn="just">
              <a:lnSpc>
                <a:spcPct val="115000"/>
              </a:lnSpc>
            </a:pPr>
            <a:r>
              <a:rPr lang="en-GB" sz="1200" u="sng"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concerning what mental health and other practitioners can do:</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Connect people who can provide support (lawyers, NGOs, peer supporters, advocates, etc.) in order to help them to defend their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Strengthen one’s own knowledge of the rights of people with psychosocial, intellectual and cognitive disabilities, including the rights of people using the services.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Identify and take responsibility for current practices (both personal and within services and society) that can violate people’s rights, and take action to change them.</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Speak out about human rights violations in the workplace and take action to stop them.</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88</a:t>
            </a:fld>
            <a:endParaRPr lang="en-GB"/>
          </a:p>
        </p:txBody>
      </p:sp>
    </p:spTree>
    <p:extLst>
      <p:ext uri="{BB962C8B-B14F-4D97-AF65-F5344CB8AC3E}">
        <p14:creationId xmlns:p14="http://schemas.microsoft.com/office/powerpoint/2010/main" val="9713451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u="sng"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concerning what families/supporters can do:</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Learn about the rights of people with disabilities.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Support relatives or friends to claim and defend their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Provide people with the tools and information to exercise their autonomy and make decisions for themselves.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Speak up about violations and the impact of poor-quality services.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89</a:t>
            </a:fld>
            <a:endParaRPr lang="en-GB"/>
          </a:p>
        </p:txBody>
      </p:sp>
    </p:spTree>
    <p:extLst>
      <p:ext uri="{BB962C8B-B14F-4D97-AF65-F5344CB8AC3E}">
        <p14:creationId xmlns:p14="http://schemas.microsoft.com/office/powerpoint/2010/main" val="390169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4F81BD"/>
                </a:solidFill>
                <a:latin typeface="Calibri" panose="020F0502020204030204" pitchFamily="34" charset="0"/>
                <a:ea typeface="SimSun" panose="02010600030101010101" pitchFamily="2" charset="-122"/>
                <a:cs typeface="Arial" panose="020B0604020202020204" pitchFamily="34" charset="0"/>
              </a:rPr>
              <a:t>Time for this topic</a:t>
            </a:r>
            <a:endPar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en-US" sz="1200" dirty="0"/>
              <a:t>Approximately 30 minutes.</a:t>
            </a:r>
            <a:endParaRPr lang="en-GB" sz="1200" dirty="0"/>
          </a:p>
          <a:p>
            <a:pPr>
              <a:lnSpc>
                <a:spcPct val="115000"/>
              </a:lnSpc>
              <a:spcAft>
                <a:spcPts val="1002"/>
              </a:spcAft>
            </a:pPr>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 question (5 min.):</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sz="1200" dirty="0">
                <a:solidFill>
                  <a:prstClr val="black"/>
                </a:solidFill>
                <a:latin typeface="Calibri" panose="020F0502020204030204" pitchFamily="34" charset="0"/>
                <a:ea typeface="SimSun" panose="02010600030101010101" pitchFamily="2" charset="-122"/>
                <a:cs typeface="Arial" panose="020B0604020202020204" pitchFamily="34" charset="0"/>
              </a:rPr>
              <a:t>What do you understand by the term “human rights”?</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moments to reflect and list their answers on the flipchart.</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After listening to participants, the facilitator can draw on the responses from within the group to show how people have an intuitive understanding of the concept of human rights.</a:t>
            </a:r>
            <a:endParaRPr lang="x-none" sz="12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a:t>
            </a:fld>
            <a:endParaRPr lang="en-GB"/>
          </a:p>
        </p:txBody>
      </p:sp>
    </p:spTree>
    <p:extLst>
      <p:ext uri="{BB962C8B-B14F-4D97-AF65-F5344CB8AC3E}">
        <p14:creationId xmlns:p14="http://schemas.microsoft.com/office/powerpoint/2010/main" val="36730119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u="sng"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concerning what other person of status or influence in the community can do:</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Members of the police force can undergo training on human rights to ensure that they treat people with psychosocial, intellectual or cognitive disabilities with respect and dignity. They can make sure that they investigate complaints of abuse.</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Teachers can educate about disability and can talk to students about the value in accepting and respecting diversity.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Religious or community leaders can help raise awareness in communities about the need to respect people’s rights.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90</a:t>
            </a:fld>
            <a:endParaRPr lang="en-GB"/>
          </a:p>
        </p:txBody>
      </p:sp>
    </p:spTree>
    <p:extLst>
      <p:ext uri="{BB962C8B-B14F-4D97-AF65-F5344CB8AC3E}">
        <p14:creationId xmlns:p14="http://schemas.microsoft.com/office/powerpoint/2010/main" val="14729512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marL="360585" indent="-360585" algn="just">
              <a:lnSpc>
                <a:spcPct val="115000"/>
              </a:lnSpc>
            </a:pPr>
            <a:r>
              <a:rPr lang="en-GB" sz="1200" b="1" i="1" dirty="0">
                <a:latin typeface="Calibri" panose="020F0502020204030204" pitchFamily="34" charset="0"/>
                <a:ea typeface="SimSun" panose="02010600030101010101" pitchFamily="2" charset="-122"/>
                <a:cs typeface="Arial" panose="020B0604020202020204" pitchFamily="34" charset="0"/>
              </a:rPr>
              <a:t>In plenary: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 plenary, ask all participants the following:</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Why is defending human rights important for people with psychosocial, intellectual or cognitive disabilities?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Guide the conversation in order to emphasize the role of all these groups as advocates for the rights of people with psychosocial, intellectual and cognitive disabilities and to show how – by respecting, protecting and fulfilling human rights – peoples’ ability to live “the good life” can be realized.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Examples of answers may include:</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It is necessary to enable people to realize their full potential and to be included and participate in society.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Without these rights, many people will continue to be marginalized, and less able to exercise power.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These rights allow people to live a good life and to contribute to their community.</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91</a:t>
            </a:fld>
            <a:endParaRPr lang="en-GB"/>
          </a:p>
        </p:txBody>
      </p:sp>
    </p:spTree>
    <p:extLst>
      <p:ext uri="{BB962C8B-B14F-4D97-AF65-F5344CB8AC3E}">
        <p14:creationId xmlns:p14="http://schemas.microsoft.com/office/powerpoint/2010/main" val="22861476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What resources are necessary to defend people’s rights successfully?</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Encourage participants to think about non-financial resources. Some answers may include:</a:t>
            </a:r>
            <a:endParaRPr lang="x-none" sz="1200">
              <a:latin typeface="Calibri" panose="020F0502020204030204" pitchFamily="34" charset="0"/>
              <a:ea typeface="SimSun" panose="02010600030101010101" pitchFamily="2" charset="-122"/>
              <a:cs typeface="Arial" panose="020B0604020202020204" pitchFamily="34" charset="0"/>
            </a:endParaRPr>
          </a:p>
          <a:p>
            <a:pPr marL="360585" indent="-360585" algn="just">
              <a:lnSpc>
                <a:spcPct val="115000"/>
              </a:lnSpc>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education about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a network of support people around a person to make sure that others respect this person’s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knowledge of institutions or organizations which advocate for human rights;</a:t>
            </a:r>
            <a:endParaRPr lang="x-none" sz="120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Increased involvement of people with lived experience.</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92</a:t>
            </a:fld>
            <a:endParaRPr lang="en-GB"/>
          </a:p>
        </p:txBody>
      </p:sp>
    </p:spTree>
    <p:extLst>
      <p:ext uri="{BB962C8B-B14F-4D97-AF65-F5344CB8AC3E}">
        <p14:creationId xmlns:p14="http://schemas.microsoft.com/office/powerpoint/2010/main" val="8511110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End this discussion by stating that:</a:t>
            </a:r>
            <a:endParaRPr lang="x-none" sz="120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Although resources are often much needed and necessary, defending and promoting rights does not necessarily require a large financial budget. </a:t>
            </a:r>
          </a:p>
          <a:p>
            <a:pPr marL="171707" indent="-171707">
              <a:lnSpc>
                <a:spcPct val="115000"/>
              </a:lnSpc>
              <a:spcAft>
                <a:spcPts val="1002"/>
              </a:spcAft>
              <a:buFont typeface="Arial" panose="020B0604020202020204" pitchFamily="34" charset="0"/>
              <a:buChar char="•"/>
            </a:pPr>
            <a:r>
              <a:rPr lang="en-GB" sz="1200" dirty="0">
                <a:solidFill>
                  <a:srgbClr val="000000"/>
                </a:solidFill>
                <a:latin typeface="Calibri" panose="020F0502020204030204" pitchFamily="34" charset="0"/>
                <a:ea typeface="SimSun" panose="02010600030101010101" pitchFamily="2" charset="-122"/>
                <a:cs typeface="Arial" panose="020B0604020202020204" pitchFamily="34" charset="0"/>
              </a:rPr>
              <a:t>Much can be done, even with minimal resources, to change people’s attitudes and practices and to promote human rights.</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93</a:t>
            </a:fld>
            <a:endParaRPr lang="en-GB"/>
          </a:p>
        </p:txBody>
      </p:sp>
    </p:spTree>
    <p:extLst>
      <p:ext uri="{BB962C8B-B14F-4D97-AF65-F5344CB8AC3E}">
        <p14:creationId xmlns:p14="http://schemas.microsoft.com/office/powerpoint/2010/main" val="28961140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94</a:t>
            </a:fld>
            <a:endParaRPr lang="en-GB"/>
          </a:p>
        </p:txBody>
      </p:sp>
    </p:spTree>
    <p:extLst>
      <p:ext uri="{BB962C8B-B14F-4D97-AF65-F5344CB8AC3E}">
        <p14:creationId xmlns:p14="http://schemas.microsoft.com/office/powerpoint/2010/main" val="16244687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1200" b="1" i="1" dirty="0">
                <a:latin typeface="Calibri" panose="020F0502020204030204" pitchFamily="34" charset="0"/>
                <a:ea typeface="SimSun" panose="02010600030101010101" pitchFamily="2" charset="-122"/>
                <a:cs typeface="Helvetica" panose="020B0604020202020204" pitchFamily="34" charset="0"/>
              </a:rPr>
              <a:t>Presentation: Fighting for rights – human rights defenders (30 min.)</a:t>
            </a:r>
            <a:endParaRPr lang="en-US" sz="1200" dirty="0">
              <a:latin typeface="Calibri" panose="020F0502020204030204" pitchFamily="34" charset="0"/>
              <a:ea typeface="SimSun" panose="02010600030101010101" pitchFamily="2" charset="-122"/>
              <a:cs typeface="Helvetica" panose="020B0604020202020204" pitchFamily="34" charset="0"/>
            </a:endParaRPr>
          </a:p>
          <a:p>
            <a:pPr algn="just">
              <a:lnSpc>
                <a:spcPct val="115000"/>
              </a:lnSpc>
              <a:spcAft>
                <a:spcPts val="1002"/>
              </a:spcAft>
            </a:pP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This final topic should be delivered as a positive message. Participants should leave with a clear idea that defending human rights can improve the lives of individuals, groups and society as a whole. </a:t>
            </a:r>
            <a:endParaRPr lang="x-none"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Who fights for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Individuals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Communities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Governments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The United Nations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sz="1200" dirty="0">
                <a:latin typeface="Calibri" panose="020F0502020204030204" pitchFamily="34" charset="0"/>
                <a:ea typeface="SimSun" panose="02010600030101010101" pitchFamily="2" charset="-122"/>
                <a:cs typeface="Arial" panose="020B0604020202020204" pitchFamily="34" charset="0"/>
              </a:rPr>
              <a:t>Advocacy groups.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95</a:t>
            </a:fld>
            <a:endParaRPr lang="en-GB"/>
          </a:p>
        </p:txBody>
      </p:sp>
    </p:spTree>
    <p:extLst>
      <p:ext uri="{BB962C8B-B14F-4D97-AF65-F5344CB8AC3E}">
        <p14:creationId xmlns:p14="http://schemas.microsoft.com/office/powerpoint/2010/main" val="32164057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dirty="0">
                <a:solidFill>
                  <a:srgbClr val="4F81BD"/>
                </a:solidFill>
                <a:latin typeface="Calibri" panose="020F0502020204030204" pitchFamily="34" charset="0"/>
                <a:ea typeface="SimSun" panose="02010600030101010101" pitchFamily="2" charset="-122"/>
                <a:cs typeface="Arial" panose="020B0604020202020204" pitchFamily="34" charset="0"/>
              </a:rPr>
              <a:t>From among the examples below, present 2 or 3 of the individuals who are the most relevant to participants’ cultural or geographical context.</a:t>
            </a:r>
          </a:p>
          <a:p>
            <a:pPr algn="just">
              <a:lnSpc>
                <a:spcPct val="115000"/>
              </a:lnSpc>
              <a:spcAft>
                <a:spcPts val="1002"/>
              </a:spcAft>
            </a:pPr>
            <a:r>
              <a:rPr lang="en-US" sz="1200" b="1" u="sng" dirty="0">
                <a:latin typeface="Calibri" panose="020F0502020204030204" pitchFamily="34" charset="0"/>
                <a:ea typeface="SimSun" panose="02010600030101010101" pitchFamily="2" charset="-122"/>
                <a:cs typeface="Arial" panose="020B0604020202020204" pitchFamily="34" charset="0"/>
              </a:rPr>
              <a:t>Individuals</a:t>
            </a:r>
            <a:endParaRPr lang="x-none" sz="1200" b="1" u="sng">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b="1" dirty="0"/>
              <a:t>Example 1. </a:t>
            </a:r>
            <a:r>
              <a:rPr lang="en-US" sz="1200" b="1" dirty="0">
                <a:latin typeface="Calibri" panose="020F0502020204030204" pitchFamily="34" charset="0"/>
                <a:ea typeface="SimSun" panose="02010600030101010101" pitchFamily="2" charset="-122"/>
                <a:cs typeface="Arial" panose="020B0604020202020204" pitchFamily="34" charset="0"/>
              </a:rPr>
              <a:t>Mahatma Gandhi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02 #22"/>
              </a:rPr>
              <a:t>34</a:t>
            </a:r>
            <a:r>
              <a:rPr lang="en-US" sz="1200" b="1" i="1" dirty="0">
                <a:latin typeface="Calibri" panose="020F0502020204030204" pitchFamily="34" charset="0"/>
                <a:ea typeface="SimSun" panose="02010600030101010101" pitchFamily="2" charset="-122"/>
                <a:cs typeface="Arial" panose="020B0604020202020204" pitchFamily="34" charset="0"/>
              </a:rPr>
              <a:t>)</a:t>
            </a:r>
            <a:endParaRPr lang="x-none" sz="12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One of the most famous individuals who fought for the human rights (before they were written down) of a whole nation was Mohandas Karamchand (Mahatma) Gandhi. He is considered as the father of the Indian independence movement and used the concept of </a:t>
            </a:r>
            <a:r>
              <a:rPr lang="en-US" sz="1200" i="1" dirty="0">
                <a:latin typeface="Calibri" panose="020F0502020204030204" pitchFamily="34" charset="0"/>
                <a:ea typeface="SimSun" panose="02010600030101010101" pitchFamily="2" charset="-122"/>
                <a:cs typeface="Arial" panose="020B0604020202020204" pitchFamily="34" charset="0"/>
              </a:rPr>
              <a:t>satyagraha</a:t>
            </a:r>
            <a:r>
              <a:rPr lang="en-US" sz="1200" dirty="0">
                <a:latin typeface="Calibri" panose="020F0502020204030204" pitchFamily="34" charset="0"/>
                <a:ea typeface="SimSun" panose="02010600030101010101" pitchFamily="2" charset="-122"/>
                <a:cs typeface="Arial" panose="020B0604020202020204" pitchFamily="34" charset="0"/>
              </a:rPr>
              <a:t>, as a means of non-violent protest against injustice. This form of protest has been adopted by many who have fought for human rights in the 20</a:t>
            </a:r>
            <a:r>
              <a:rPr lang="en-US" sz="1200" baseline="30000" dirty="0">
                <a:latin typeface="Calibri" panose="020F0502020204030204" pitchFamily="34" charset="0"/>
                <a:ea typeface="SimSun" panose="02010600030101010101" pitchFamily="2" charset="-122"/>
                <a:cs typeface="Arial" panose="020B0604020202020204" pitchFamily="34" charset="0"/>
              </a:rPr>
              <a:t>th</a:t>
            </a:r>
            <a:r>
              <a:rPr lang="en-US" sz="1200" dirty="0">
                <a:latin typeface="Calibri" panose="020F0502020204030204" pitchFamily="34" charset="0"/>
                <a:ea typeface="SimSun" panose="02010600030101010101" pitchFamily="2" charset="-122"/>
                <a:cs typeface="Arial" panose="020B0604020202020204" pitchFamily="34" charset="0"/>
              </a:rPr>
              <a:t> and 21</a:t>
            </a:r>
            <a:r>
              <a:rPr lang="en-US" sz="1200" baseline="30000" dirty="0">
                <a:latin typeface="Calibri" panose="020F0502020204030204" pitchFamily="34" charset="0"/>
                <a:ea typeface="SimSun" panose="02010600030101010101" pitchFamily="2" charset="-122"/>
                <a:cs typeface="Arial" panose="020B0604020202020204" pitchFamily="34" charset="0"/>
              </a:rPr>
              <a:t>st</a:t>
            </a:r>
            <a:r>
              <a:rPr lang="en-US" sz="1200" dirty="0">
                <a:latin typeface="Calibri" panose="020F0502020204030204" pitchFamily="34" charset="0"/>
                <a:ea typeface="SimSun" panose="02010600030101010101" pitchFamily="2" charset="-122"/>
                <a:cs typeface="Arial" panose="020B0604020202020204" pitchFamily="34" charset="0"/>
              </a:rPr>
              <a:t> centuries.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96</a:t>
            </a:fld>
            <a:endParaRPr lang="en-GB"/>
          </a:p>
        </p:txBody>
      </p:sp>
    </p:spTree>
    <p:extLst>
      <p:ext uri="{BB962C8B-B14F-4D97-AF65-F5344CB8AC3E}">
        <p14:creationId xmlns:p14="http://schemas.microsoft.com/office/powerpoint/2010/main" val="40726742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dirty="0">
                <a:latin typeface="Calibri" panose="020F0502020204030204" pitchFamily="34" charset="0"/>
                <a:ea typeface="SimSun" panose="02010600030101010101" pitchFamily="2" charset="-122"/>
                <a:cs typeface="Arial" panose="020B0604020202020204" pitchFamily="34" charset="0"/>
              </a:rPr>
              <a:t>Example 2. Malala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8 #381"/>
              </a:rPr>
              <a:t>35</a:t>
            </a:r>
            <a:r>
              <a:rPr lang="en-US" sz="1200" b="1" i="1" dirty="0">
                <a:latin typeface="Calibri" panose="020F0502020204030204" pitchFamily="34" charset="0"/>
                <a:ea typeface="SimSun" panose="02010600030101010101" pitchFamily="2" charset="-122"/>
                <a:cs typeface="Arial" panose="020B0604020202020204" pitchFamily="34" charset="0"/>
              </a:rPr>
              <a:t>)</a:t>
            </a:r>
            <a:endParaRPr lang="x-none" sz="1200" b="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sz="1200" dirty="0">
                <a:latin typeface="Calibri" panose="020F0502020204030204" pitchFamily="34" charset="0"/>
                <a:ea typeface="SimSun" panose="02010600030101010101" pitchFamily="2" charset="-122"/>
                <a:cs typeface="Arial" panose="020B0604020202020204" pitchFamily="34" charset="0"/>
              </a:rPr>
              <a:t>Malala is a young woman who was attacked and seriously injured for speaking up against the Taliban in Pakistan and for promoting girls’ right to education. She was able to recover and now continues her campaign, speaking all around the world in </a:t>
            </a:r>
            <a:r>
              <a:rPr lang="en-US" sz="1200" dirty="0" err="1">
                <a:latin typeface="Calibri" panose="020F0502020204030204" pitchFamily="34" charset="0"/>
                <a:ea typeface="SimSun" panose="02010600030101010101" pitchFamily="2" charset="-122"/>
                <a:cs typeface="Arial" panose="020B0604020202020204" pitchFamily="34" charset="0"/>
              </a:rPr>
              <a:t>favour</a:t>
            </a:r>
            <a:r>
              <a:rPr lang="en-US" sz="1200" dirty="0">
                <a:latin typeface="Calibri" panose="020F0502020204030204" pitchFamily="34" charset="0"/>
                <a:ea typeface="SimSun" panose="02010600030101010101" pitchFamily="2" charset="-122"/>
                <a:cs typeface="Arial" panose="020B0604020202020204" pitchFamily="34" charset="0"/>
              </a:rPr>
              <a:t> of girls’ education. She received the Nobel Peace Prize in 2014. </a:t>
            </a:r>
            <a:endParaRPr lang="x-none" sz="120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97</a:t>
            </a:fld>
            <a:endParaRPr lang="en-GB"/>
          </a:p>
        </p:txBody>
      </p:sp>
    </p:spTree>
    <p:extLst>
      <p:ext uri="{BB962C8B-B14F-4D97-AF65-F5344CB8AC3E}">
        <p14:creationId xmlns:p14="http://schemas.microsoft.com/office/powerpoint/2010/main" val="11647292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sz="1200" b="1" dirty="0">
                <a:latin typeface="Calibri" panose="020F0502020204030204" pitchFamily="34" charset="0"/>
                <a:ea typeface="SimSun" panose="02010600030101010101" pitchFamily="2" charset="-122"/>
                <a:cs typeface="Arial" panose="020B0604020202020204" pitchFamily="34" charset="0"/>
              </a:rPr>
              <a:t>Example 3. Nelson Mandela </a:t>
            </a:r>
            <a:r>
              <a:rPr lang="en-US" sz="1200" b="1" i="1" dirty="0">
                <a:latin typeface="Calibri" panose="020F0502020204030204" pitchFamily="34" charset="0"/>
                <a:ea typeface="SimSun" panose="02010600030101010101" pitchFamily="2" charset="-122"/>
                <a:cs typeface="Arial" panose="020B0604020202020204" pitchFamily="34" charset="0"/>
              </a:rPr>
              <a:t>(</a:t>
            </a:r>
            <a:r>
              <a:rPr lang="en-US"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3 #24"/>
              </a:rPr>
              <a:t>36</a:t>
            </a:r>
            <a:r>
              <a:rPr lang="en-US" sz="1200" b="1" i="1" dirty="0">
                <a:latin typeface="Calibri" panose="020F0502020204030204" pitchFamily="34" charset="0"/>
                <a:ea typeface="SimSun" panose="02010600030101010101" pitchFamily="2" charset="-122"/>
                <a:cs typeface="Arial" panose="020B0604020202020204" pitchFamily="34" charset="0"/>
              </a:rPr>
              <a:t>)</a:t>
            </a:r>
            <a:endParaRPr lang="x-none"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Nelson Mandela is the most famous leader in the fight against the Apartheid regime in South Africa. He was detained in prison by the pro-Apartheid regime for 27 years. After his release, he became President of South Africa from 1994 to 1999. He continued the fight for racial reconciliation and the realization of human rights for all in South Africa.</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98</a:t>
            </a:fld>
            <a:endParaRPr lang="en-GB"/>
          </a:p>
        </p:txBody>
      </p:sp>
    </p:spTree>
    <p:extLst>
      <p:ext uri="{BB962C8B-B14F-4D97-AF65-F5344CB8AC3E}">
        <p14:creationId xmlns:p14="http://schemas.microsoft.com/office/powerpoint/2010/main" val="2945638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sz="1200" b="1" dirty="0">
                <a:latin typeface="Calibri" panose="020F0502020204030204" pitchFamily="34" charset="0"/>
                <a:ea typeface="SimSun" panose="02010600030101010101" pitchFamily="2" charset="-122"/>
                <a:cs typeface="Arial" panose="020B0604020202020204" pitchFamily="34" charset="0"/>
              </a:rPr>
              <a:t>Example 4. Rosa Parks </a:t>
            </a:r>
            <a:r>
              <a:rPr lang="en-GB" sz="1200" b="1" i="1" dirty="0">
                <a:latin typeface="Calibri" panose="020F0502020204030204" pitchFamily="34" charset="0"/>
                <a:ea typeface="SimSun" panose="02010600030101010101" pitchFamily="2" charset="-122"/>
                <a:cs typeface="Arial" panose="020B0604020202020204" pitchFamily="34" charset="0"/>
              </a:rPr>
              <a:t>(</a:t>
            </a:r>
            <a:r>
              <a:rPr lang="en-GB" sz="1200" b="1" i="1" dirty="0">
                <a:latin typeface="Calibri" panose="020F0502020204030204" pitchFamily="34" charset="0"/>
                <a:ea typeface="SimSun" panose="02010600030101010101" pitchFamily="2" charset="-122"/>
                <a:cs typeface="Arial" panose="020B0604020202020204" pitchFamily="34" charset="0"/>
                <a:hlinkClick r:id="rId3" action="ppaction://hlinkfile" tooltip=", March–April 2015 #25"/>
              </a:rPr>
              <a:t>37</a:t>
            </a:r>
            <a:r>
              <a:rPr lang="en-GB" sz="1200" b="1" i="1" dirty="0">
                <a:latin typeface="Calibri" panose="020F0502020204030204" pitchFamily="34" charset="0"/>
                <a:ea typeface="SimSun" panose="02010600030101010101" pitchFamily="2" charset="-122"/>
                <a:cs typeface="Arial" panose="020B0604020202020204" pitchFamily="34" charset="0"/>
              </a:rPr>
              <a:t>)</a:t>
            </a:r>
            <a:endParaRPr lang="x-none" sz="120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sz="1200" dirty="0">
                <a:latin typeface="Calibri" panose="020F0502020204030204" pitchFamily="34" charset="0"/>
                <a:ea typeface="SimSun" panose="02010600030101010101" pitchFamily="2" charset="-122"/>
                <a:cs typeface="Arial" panose="020B0604020202020204" pitchFamily="34" charset="0"/>
              </a:rPr>
              <a:t>Rosa Parks was an African-American woman who became famous in 1955 for refusing to give up her seat to a white passenger on a bus in Alabama in the United States. This act became an important symbol against racial segregation. She took part in the Civil Rights Movement and fought for racial equality.</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99</a:t>
            </a:fld>
            <a:endParaRPr lang="en-GB"/>
          </a:p>
        </p:txBody>
      </p:sp>
    </p:spTree>
    <p:extLst>
      <p:ext uri="{BB962C8B-B14F-4D97-AF65-F5344CB8AC3E}">
        <p14:creationId xmlns:p14="http://schemas.microsoft.com/office/powerpoint/2010/main" val="11768181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hemeOverride" Target="../theme/themeOverride1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12.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13.x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hemeOverride" Target="../theme/themeOverride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5.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7.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hemeOverride" Target="../theme/themeOverride8.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381421593"/>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4950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pPr/>
              <a:t>‹#›</a:t>
            </a:fld>
            <a:endParaRPr lang="en-US"/>
          </a:p>
        </p:txBody>
      </p:sp>
      <p:sp>
        <p:nvSpPr>
          <p:cNvPr id="7" name="Title 6"/>
          <p:cNvSpPr>
            <a:spLocks noGrp="1"/>
          </p:cNvSpPr>
          <p:nvPr>
            <p:ph type="title"/>
          </p:nvPr>
        </p:nvSpPr>
        <p:spPr>
          <a:xfrm>
            <a:off x="507206" y="2313946"/>
            <a:ext cx="9792000" cy="432000"/>
          </a:xfrm>
        </p:spPr>
        <p:txBody>
          <a:bodyPr/>
          <a:lstStyle>
            <a:lvl1pPr>
              <a:defRPr sz="4000"/>
            </a:lvl1pPr>
          </a:lstStyle>
          <a:p>
            <a:r>
              <a:rPr lang="en-US" dirty="0"/>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348735853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266367896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351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73511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55667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390486976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4/12/2023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46709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240092021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1305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0179613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4839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8831612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493457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87822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4948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44634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91082325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2706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26434385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4198377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6"/>
            </p:custDataLst>
            <p:extLst>
              <p:ext uri="{D42A27DB-BD31-4B8C-83A1-F6EECF244321}">
                <p14:modId xmlns:p14="http://schemas.microsoft.com/office/powerpoint/2010/main" val="3352196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353" imgH="353" progId="TCLayout.ActiveDocument.1">
                  <p:embed/>
                </p:oleObj>
              </mc:Choice>
              <mc:Fallback>
                <p:oleObj name="think-cell Slide" r:id="rId19" imgW="353" imgH="353" progId="TCLayout.ActiveDocument.1">
                  <p:embed/>
                  <p:pic>
                    <p:nvPicPr>
                      <p:cNvPr id="7" name="Object 6"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r>
              <a:rPr lang="en-US"/>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p:custDataLst>
              <p:tags r:id="rId17"/>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p:custDataLst>
              <p:tags r:id="rId18"/>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43993882"/>
      </p:ext>
    </p:extLst>
  </p:cSld>
  <p:clrMap bg1="lt1" tx1="dk1" bg2="lt2" tx2="dk2" accent1="accent1" accent2="accent2" accent3="accent3" accent4="accent4" accent5="accent5" accent6="accent6" hlink="hlink" folHlink="folHlink"/>
  <p:sldLayoutIdLst>
    <p:sldLayoutId id="2147483695" r:id="rId1"/>
    <p:sldLayoutId id="2147483662" r:id="rId2"/>
    <p:sldLayoutId id="2147483663" r:id="rId3"/>
    <p:sldLayoutId id="2147483693" r:id="rId4"/>
    <p:sldLayoutId id="2147483678" r:id="rId5"/>
    <p:sldLayoutId id="2147483686" r:id="rId6"/>
    <p:sldLayoutId id="2147483691" r:id="rId7"/>
    <p:sldLayoutId id="2147483692" r:id="rId8"/>
    <p:sldLayoutId id="2147483683" r:id="rId9"/>
    <p:sldLayoutId id="2147483666" r:id="rId10"/>
    <p:sldLayoutId id="2147483667" r:id="rId11"/>
    <p:sldLayoutId id="2147483697" r:id="rId12"/>
    <p:sldLayoutId id="2147483694" r:id="rId13"/>
    <p:sldLayoutId id="2147483698" r:id="rId14"/>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userDrawn="1">
          <p15:clr>
            <a:srgbClr val="F26B43"/>
          </p15:clr>
        </p15:guide>
        <p15:guide id="2" pos="3840" userDrawn="1">
          <p15:clr>
            <a:srgbClr val="F26B43"/>
          </p15:clr>
        </p15:guide>
        <p15:guide id="3" pos="320" userDrawn="1">
          <p15:clr>
            <a:srgbClr val="F26B43"/>
          </p15:clr>
        </p15:guide>
        <p15:guide id="4" pos="7360" userDrawn="1">
          <p15:clr>
            <a:srgbClr val="F26B43"/>
          </p15:clr>
        </p15:guide>
        <p15:guide id="5" orient="horz" pos="319" userDrawn="1">
          <p15:clr>
            <a:srgbClr val="F26B43"/>
          </p15:clr>
        </p15:guide>
        <p15:guide id="6" orient="horz" pos="4001" userDrawn="1">
          <p15:clr>
            <a:srgbClr val="F26B43"/>
          </p15:clr>
        </p15:guide>
        <p15:guide id="7" orient="horz" pos="1200" userDrawn="1">
          <p15:clr>
            <a:srgbClr val="F26B43"/>
          </p15:clr>
        </p15:guide>
        <p15:guide id="8" orient="horz" pos="2160" userDrawn="1">
          <p15:clr>
            <a:srgbClr val="F26B43"/>
          </p15:clr>
        </p15:guide>
        <p15:guide id="9" pos="3761" userDrawn="1">
          <p15:clr>
            <a:srgbClr val="F26B43"/>
          </p15:clr>
        </p15:guide>
        <p15:guide id="10" pos="3920" userDrawn="1">
          <p15:clr>
            <a:srgbClr val="F26B43"/>
          </p15:clr>
        </p15:guide>
        <p15:guide id="11" pos="2718" userDrawn="1">
          <p15:clr>
            <a:srgbClr val="F26B43"/>
          </p15:clr>
        </p15:guide>
        <p15:guide id="12" pos="2560" userDrawn="1">
          <p15:clr>
            <a:srgbClr val="F26B43"/>
          </p15:clr>
        </p15:guide>
        <p15:guide id="13" pos="1518" userDrawn="1">
          <p15:clr>
            <a:srgbClr val="F26B43"/>
          </p15:clr>
        </p15:guide>
        <p15:guide id="14" pos="1360" userDrawn="1">
          <p15:clr>
            <a:srgbClr val="F26B43"/>
          </p15:clr>
        </p15:guide>
        <p15:guide id="15" pos="4961" userDrawn="1">
          <p15:clr>
            <a:srgbClr val="F26B43"/>
          </p15:clr>
        </p15:guide>
        <p15:guide id="16" pos="5120" userDrawn="1">
          <p15:clr>
            <a:srgbClr val="F26B43"/>
          </p15:clr>
        </p15:guide>
        <p15:guide id="17" pos="6163" userDrawn="1">
          <p15:clr>
            <a:srgbClr val="F26B43"/>
          </p15:clr>
        </p15:guide>
        <p15:guide id="18" pos="63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d-UuB1lKzJ0&amp;t=6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B205FCC-7DF1-410C-8C69-0B6BBFB019C7}"/>
              </a:ext>
            </a:extLst>
          </p:cNvPr>
          <p:cNvSpPr/>
          <p:nvPr/>
        </p:nvSpPr>
        <p:spPr>
          <a:xfrm>
            <a:off x="-14516" y="4992914"/>
            <a:ext cx="12206516" cy="18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 t="755" r="23" b="50107"/>
          <a:stretch/>
        </p:blipFill>
        <p:spPr bwMode="auto">
          <a:xfrm>
            <a:off x="-59700" y="-1"/>
            <a:ext cx="12245246" cy="393644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2" y="2766645"/>
            <a:ext cx="6239379" cy="1446353"/>
            <a:chOff x="438676" y="5077006"/>
            <a:chExt cx="5593309" cy="1446353"/>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5593309" cy="1155810"/>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77006"/>
              <a:ext cx="5362595"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rgbClr val="FFFFFE"/>
                  </a:solidFill>
                  <a:effectLst/>
                  <a:latin typeface="Calibri" panose="020F0502020204030204" pitchFamily="34" charset="0"/>
                </a:rPr>
                <a:t>Els</a:t>
              </a:r>
              <a:r>
                <a:rPr kumimoji="0" lang="en-US" altLang="en-US" sz="4800" b="1" i="0" u="none" strike="noStrike" cap="none" normalizeH="0" baseline="0" dirty="0">
                  <a:ln>
                    <a:noFill/>
                  </a:ln>
                  <a:solidFill>
                    <a:srgbClr val="FFFFFE"/>
                  </a:solidFill>
                  <a:effectLst/>
                  <a:latin typeface="Calibri" panose="020F0502020204030204" pitchFamily="34" charset="0"/>
                </a:rPr>
                <a:t> </a:t>
              </a:r>
              <a:r>
                <a:rPr kumimoji="0" lang="en-US" altLang="en-US" sz="4800" b="1" i="0" u="none" strike="noStrike" cap="none" normalizeH="0" baseline="0" dirty="0" err="1">
                  <a:ln>
                    <a:noFill/>
                  </a:ln>
                  <a:solidFill>
                    <a:srgbClr val="FFFFFE"/>
                  </a:solidFill>
                  <a:effectLst/>
                  <a:latin typeface="Calibri" panose="020F0502020204030204" pitchFamily="34" charset="0"/>
                </a:rPr>
                <a:t>drets</a:t>
              </a:r>
              <a:r>
                <a:rPr kumimoji="0" lang="en-US" altLang="en-US" sz="4800" b="1" i="0" u="none" strike="noStrike" cap="none" normalizeH="0" baseline="0" dirty="0">
                  <a:ln>
                    <a:noFill/>
                  </a:ln>
                  <a:solidFill>
                    <a:srgbClr val="FFFFFE"/>
                  </a:solidFill>
                  <a:effectLst/>
                  <a:latin typeface="Calibri" panose="020F0502020204030204" pitchFamily="34" charset="0"/>
                </a:rPr>
                <a:t> humans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1" name="Text Box 12">
            <a:extLst>
              <a:ext uri="{FF2B5EF4-FFF2-40B4-BE49-F238E27FC236}">
                <a16:creationId xmlns:a16="http://schemas.microsoft.com/office/drawing/2014/main" id="{8A889705-826F-4E1D-98E9-D019463EE526}"/>
              </a:ext>
            </a:extLst>
          </p:cNvPr>
          <p:cNvSpPr txBox="1">
            <a:spLocks noChangeArrowheads="1"/>
          </p:cNvSpPr>
          <p:nvPr/>
        </p:nvSpPr>
        <p:spPr bwMode="auto">
          <a:xfrm>
            <a:off x="395132" y="4231291"/>
            <a:ext cx="7388991" cy="12103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00B0F0"/>
                </a:solidFill>
                <a:latin typeface="Calibri" panose="020F0502020204030204" pitchFamily="34" charset="0"/>
              </a:rPr>
              <a:t>Formació</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bàsica</a:t>
            </a:r>
            <a:r>
              <a:rPr lang="en-GB" altLang="en-US" sz="3000" dirty="0">
                <a:solidFill>
                  <a:srgbClr val="00B0F0"/>
                </a:solidFill>
                <a:latin typeface="Calibri" panose="020F0502020204030204" pitchFamily="34" charset="0"/>
              </a:rPr>
              <a:t> de Quality Rights de </a:t>
            </a:r>
            <a:r>
              <a:rPr lang="en-GB" altLang="en-US" sz="3000" dirty="0" err="1">
                <a:solidFill>
                  <a:srgbClr val="00B0F0"/>
                </a:solidFill>
                <a:latin typeface="Calibri" panose="020F0502020204030204" pitchFamily="34" charset="0"/>
              </a:rPr>
              <a:t>l’OMS</a:t>
            </a:r>
            <a:r>
              <a:rPr lang="en-GB" altLang="en-US" sz="3000" dirty="0">
                <a:solidFill>
                  <a:srgbClr val="00B0F0"/>
                </a:solidFill>
                <a:latin typeface="Calibri" panose="020F0502020204030204" pitchFamily="34" charset="0"/>
              </a:rPr>
              <a:t>: per a tots </a:t>
            </a:r>
            <a:r>
              <a:rPr lang="en-GB" altLang="en-US" sz="3000" dirty="0" err="1">
                <a:solidFill>
                  <a:srgbClr val="00B0F0"/>
                </a:solidFill>
                <a:latin typeface="Calibri" panose="020F0502020204030204" pitchFamily="34" charset="0"/>
              </a:rPr>
              <a:t>els</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serveis</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i</a:t>
            </a:r>
            <a:r>
              <a:rPr lang="en-GB" altLang="en-US" sz="3000" dirty="0">
                <a:solidFill>
                  <a:srgbClr val="00B0F0"/>
                </a:solidFill>
                <a:latin typeface="Calibri" panose="020F0502020204030204" pitchFamily="34" charset="0"/>
              </a:rPr>
              <a:t> totes les </a:t>
            </a:r>
            <a:r>
              <a:rPr lang="en-GB" altLang="en-US" sz="3000" dirty="0" err="1">
                <a:solidFill>
                  <a:srgbClr val="00B0F0"/>
                </a:solidFill>
                <a:latin typeface="Calibri" panose="020F0502020204030204" pitchFamily="34" charset="0"/>
              </a:rPr>
              <a:t>persones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460995" y="-1"/>
            <a:ext cx="3731005"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800" dirty="0" err="1">
                <a:solidFill>
                  <a:srgbClr val="FFFFFE"/>
                </a:solidFill>
                <a:latin typeface="Calibri" panose="020F0502020204030204" pitchFamily="34" charset="0"/>
              </a:rPr>
              <a:t>Diapositives</a:t>
            </a:r>
            <a:r>
              <a:rPr lang="en-GB" altLang="en-US" sz="2800" dirty="0">
                <a:solidFill>
                  <a:srgbClr val="FFFFFE"/>
                </a:solidFill>
                <a:latin typeface="Calibri" panose="020F0502020204030204" pitchFamily="34" charset="0"/>
              </a:rPr>
              <a:t> del curs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B158319C-2106-4198-8576-70841645B56D}"/>
              </a:ext>
            </a:extLst>
          </p:cNvPr>
          <p:cNvSpPr txBox="1">
            <a:spLocks noChangeArrowheads="1"/>
          </p:cNvSpPr>
          <p:nvPr/>
        </p:nvSpPr>
        <p:spPr bwMode="auto">
          <a:xfrm>
            <a:off x="11157084" y="3185587"/>
            <a:ext cx="1343025"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WHO/Heba Farid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Imatge 2">
            <a:extLst>
              <a:ext uri="{FF2B5EF4-FFF2-40B4-BE49-F238E27FC236}">
                <a16:creationId xmlns:a16="http://schemas.microsoft.com/office/drawing/2014/main" id="{742E5FDA-E993-F9DF-800B-D87129A0A3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93" y="5818171"/>
            <a:ext cx="2025434" cy="521194"/>
          </a:xfrm>
          <a:prstGeom prst="rect">
            <a:avLst/>
          </a:prstGeom>
        </p:spPr>
      </p:pic>
    </p:spTree>
    <p:extLst>
      <p:ext uri="{BB962C8B-B14F-4D97-AF65-F5344CB8AC3E}">
        <p14:creationId xmlns:p14="http://schemas.microsoft.com/office/powerpoint/2010/main" val="234741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4B302-75C3-0D4D-A3BA-ABDE9F30C0B1}"/>
              </a:ext>
            </a:extLst>
          </p:cNvPr>
          <p:cNvSpPr>
            <a:spLocks noGrp="1"/>
          </p:cNvSpPr>
          <p:nvPr>
            <p:ph type="sldNum" sz="quarter" idx="12"/>
          </p:nvPr>
        </p:nvSpPr>
        <p:spPr/>
        <p:txBody>
          <a:bodyPr/>
          <a:lstStyle/>
          <a:p>
            <a:fld id="{04260D4A-DEC1-45DD-8AB2-A3349BAAA59E}" type="slidenum">
              <a:rPr lang="en-US" smtClean="0"/>
              <a:pPr/>
              <a:t>10</a:t>
            </a:fld>
            <a:endParaRPr lang="en-US"/>
          </a:p>
        </p:txBody>
      </p:sp>
      <p:sp>
        <p:nvSpPr>
          <p:cNvPr id="5" name="Title 4">
            <a:extLst>
              <a:ext uri="{FF2B5EF4-FFF2-40B4-BE49-F238E27FC236}">
                <a16:creationId xmlns:a16="http://schemas.microsoft.com/office/drawing/2014/main" id="{EA1E28B0-F263-7249-82F6-187E5C3F5E87}"/>
              </a:ext>
            </a:extLst>
          </p:cNvPr>
          <p:cNvSpPr>
            <a:spLocks noGrp="1"/>
          </p:cNvSpPr>
          <p:nvPr>
            <p:ph type="title"/>
          </p:nvPr>
        </p:nvSpPr>
        <p:spPr/>
        <p:txBody>
          <a:bodyPr/>
          <a:lstStyle/>
          <a:p>
            <a:r>
              <a:rPr lang="es-ES" dirty="0" err="1"/>
              <a:t>Exercici</a:t>
            </a:r>
            <a:r>
              <a:rPr lang="es-ES" dirty="0"/>
              <a:t> 1.1: </a:t>
            </a:r>
            <a:r>
              <a:rPr lang="es-ES" dirty="0" err="1"/>
              <a:t>Tots</a:t>
            </a:r>
            <a:r>
              <a:rPr lang="es-ES" dirty="0"/>
              <a:t> </a:t>
            </a:r>
            <a:r>
              <a:rPr lang="es-ES" dirty="0" err="1"/>
              <a:t>naixem</a:t>
            </a:r>
            <a:r>
              <a:rPr lang="es-ES" dirty="0"/>
              <a:t> </a:t>
            </a:r>
            <a:r>
              <a:rPr lang="es-ES" dirty="0" err="1"/>
              <a:t>lliures</a:t>
            </a:r>
            <a:r>
              <a:rPr lang="es-ES" dirty="0"/>
              <a:t> i </a:t>
            </a:r>
            <a:r>
              <a:rPr lang="es-ES" dirty="0" err="1"/>
              <a:t>iguals</a:t>
            </a:r>
            <a:r>
              <a:rPr lang="es-ES" dirty="0"/>
              <a:t> -1 </a:t>
            </a:r>
            <a:endParaRPr lang="en-US" dirty="0"/>
          </a:p>
        </p:txBody>
      </p:sp>
      <p:sp>
        <p:nvSpPr>
          <p:cNvPr id="6" name="Content Placeholder 3">
            <a:extLst>
              <a:ext uri="{FF2B5EF4-FFF2-40B4-BE49-F238E27FC236}">
                <a16:creationId xmlns:a16="http://schemas.microsoft.com/office/drawing/2014/main" id="{8F260882-30AE-C148-AEDC-95AAAB4F2184}"/>
              </a:ext>
            </a:extLst>
          </p:cNvPr>
          <p:cNvSpPr>
            <a:spLocks noGrp="1"/>
          </p:cNvSpPr>
          <p:nvPr>
            <p:ph sz="quarter" idx="14"/>
          </p:nvPr>
        </p:nvSpPr>
        <p:spPr>
          <a:xfrm>
            <a:off x="507195" y="2760223"/>
            <a:ext cx="11174412" cy="1254216"/>
          </a:xfrm>
        </p:spPr>
        <p:txBody>
          <a:bodyPr/>
          <a:lstStyle/>
          <a:p>
            <a:pPr marL="0" indent="0" algn="ctr">
              <a:buNone/>
            </a:pPr>
            <a:r>
              <a:rPr lang="es-ES" sz="2500" dirty="0" err="1"/>
              <a:t>Esteu</a:t>
            </a:r>
            <a:r>
              <a:rPr lang="es-ES" sz="2500" dirty="0"/>
              <a:t> </a:t>
            </a:r>
            <a:r>
              <a:rPr lang="es-ES" sz="2500" dirty="0" err="1"/>
              <a:t>d’acord</a:t>
            </a:r>
            <a:r>
              <a:rPr lang="es-ES" sz="2500" dirty="0"/>
              <a:t> </a:t>
            </a:r>
            <a:r>
              <a:rPr lang="es-ES" sz="2500" dirty="0" err="1"/>
              <a:t>amb</a:t>
            </a:r>
            <a:r>
              <a:rPr lang="es-ES" sz="2500" dirty="0"/>
              <a:t> </a:t>
            </a:r>
            <a:r>
              <a:rPr lang="es-ES" sz="2500" dirty="0" err="1"/>
              <a:t>l’afirmació</a:t>
            </a:r>
            <a:r>
              <a:rPr lang="es-ES" sz="2500" dirty="0"/>
              <a:t> </a:t>
            </a:r>
            <a:r>
              <a:rPr lang="es-ES" sz="2500" dirty="0" err="1"/>
              <a:t>següent</a:t>
            </a:r>
            <a:r>
              <a:rPr lang="es-ES" sz="2500" dirty="0"/>
              <a:t> o en </a:t>
            </a:r>
            <a:r>
              <a:rPr lang="es-ES" sz="2500" dirty="0" err="1"/>
              <a:t>desacord</a:t>
            </a:r>
            <a:r>
              <a:rPr lang="es-ES" sz="2500" dirty="0"/>
              <a:t>? </a:t>
            </a:r>
          </a:p>
          <a:p>
            <a:pPr marL="0" indent="0" algn="ctr">
              <a:buNone/>
            </a:pPr>
            <a:r>
              <a:rPr lang="es-ES" sz="2500" b="1" dirty="0"/>
              <a:t> «</a:t>
            </a:r>
            <a:r>
              <a:rPr lang="es-ES" sz="2500" b="1" dirty="0" err="1"/>
              <a:t>Tots</a:t>
            </a:r>
            <a:r>
              <a:rPr lang="es-ES" sz="2500" b="1" dirty="0"/>
              <a:t> </a:t>
            </a:r>
            <a:r>
              <a:rPr lang="es-ES" sz="2500" b="1" dirty="0" err="1"/>
              <a:t>naixem</a:t>
            </a:r>
            <a:r>
              <a:rPr lang="es-ES" sz="2500" b="1" dirty="0"/>
              <a:t> </a:t>
            </a:r>
            <a:r>
              <a:rPr lang="es-ES" sz="2500" b="1" dirty="0" err="1"/>
              <a:t>lliures</a:t>
            </a:r>
            <a:r>
              <a:rPr lang="es-ES" sz="2500" b="1" dirty="0"/>
              <a:t> i </a:t>
            </a:r>
            <a:r>
              <a:rPr lang="es-ES" sz="2500" b="1" dirty="0" err="1"/>
              <a:t>iguals</a:t>
            </a:r>
            <a:r>
              <a:rPr lang="es-ES" sz="2500" b="1" dirty="0"/>
              <a:t>» </a:t>
            </a:r>
          </a:p>
        </p:txBody>
      </p:sp>
    </p:spTree>
    <p:extLst>
      <p:ext uri="{BB962C8B-B14F-4D97-AF65-F5344CB8AC3E}">
        <p14:creationId xmlns:p14="http://schemas.microsoft.com/office/powerpoint/2010/main" val="20030723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100</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871329"/>
            <a:ext cx="11174412" cy="4139857"/>
          </a:xfrm>
        </p:spPr>
        <p:txBody>
          <a:bodyPr/>
          <a:lstStyle/>
          <a:p>
            <a:pPr marL="0" indent="0" algn="just">
              <a:buNone/>
            </a:pPr>
            <a:r>
              <a:rPr lang="en-US" b="1" dirty="0" err="1"/>
              <a:t>Exemple</a:t>
            </a:r>
            <a:r>
              <a:rPr lang="en-US" b="1" dirty="0"/>
              <a:t> 5: Martin Luther King Jr.</a:t>
            </a:r>
          </a:p>
          <a:p>
            <a:pPr algn="just"/>
            <a:r>
              <a:rPr lang="ca-ES" dirty="0"/>
              <a:t>Martin Luther King Jr. va ser el líder del Moviment pels drets civils dels afroamericans (vegeu a continuació). Va fer campanya per la igualtat dels drets civils per a tots els nord-americans, inclosos els afroamericans, amb desobediència civil no violenta. El 1963, va pronunciar un influent discurs («Tinc un somni») per protestar contra la discriminació racial. Aquest discurs es va fer famós a tot el món. El 1964 va rebre el Premi Nobel de la Pau per la seva feina. Va ser assassinat el 1968</a:t>
            </a:r>
            <a:r>
              <a:rPr lang="es-ES" dirty="0"/>
              <a:t>. </a:t>
            </a:r>
          </a:p>
          <a:p>
            <a:pPr marL="0" indent="0" algn="just">
              <a:buNone/>
            </a:pPr>
            <a:endParaRPr lang="en-US" dirty="0"/>
          </a:p>
          <a:p>
            <a:pPr marL="0" indent="0" algn="just">
              <a:buNone/>
            </a:pPr>
            <a:endParaRPr lang="en-US" dirty="0"/>
          </a:p>
        </p:txBody>
      </p:sp>
      <p:sp>
        <p:nvSpPr>
          <p:cNvPr id="9"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- 6</a:t>
            </a:r>
          </a:p>
        </p:txBody>
      </p:sp>
      <p:sp>
        <p:nvSpPr>
          <p:cNvPr id="7" name="Text Placeholder 2">
            <a:extLst>
              <a:ext uri="{FF2B5EF4-FFF2-40B4-BE49-F238E27FC236}">
                <a16:creationId xmlns:a16="http://schemas.microsoft.com/office/drawing/2014/main" id="{67D29B68-4C54-F448-81AB-585D0EC7E050}"/>
              </a:ext>
            </a:extLst>
          </p:cNvPr>
          <p:cNvSpPr txBox="1">
            <a:spLocks/>
          </p:cNvSpPr>
          <p:nvPr/>
        </p:nvSpPr>
        <p:spPr>
          <a:xfrm>
            <a:off x="528472" y="1015077"/>
            <a:ext cx="10355118" cy="360000"/>
          </a:xfrm>
          <a:prstGeom prst="rect">
            <a:avLst/>
          </a:prstGeom>
        </p:spPr>
        <p:txBody>
          <a:bodyPr vert="horz" lIns="0" tIns="0" rIns="0" bIns="0" rtlCol="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Persones</a:t>
            </a:r>
          </a:p>
        </p:txBody>
      </p:sp>
    </p:spTree>
    <p:extLst>
      <p:ext uri="{BB962C8B-B14F-4D97-AF65-F5344CB8AC3E}">
        <p14:creationId xmlns:p14="http://schemas.microsoft.com/office/powerpoint/2010/main" val="42543487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101</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pPr marL="0" indent="0">
              <a:buNone/>
            </a:pPr>
            <a:r>
              <a:rPr lang="en-US" b="1" dirty="0" err="1"/>
              <a:t>Exemple</a:t>
            </a:r>
            <a:r>
              <a:rPr lang="en-US" b="1" dirty="0"/>
              <a:t> 1: </a:t>
            </a:r>
            <a:r>
              <a:rPr lang="ca-ES" b="1" dirty="0"/>
              <a:t>Moviment pels drets civils dels afroamericans </a:t>
            </a:r>
            <a:endParaRPr lang="en-US" b="1" dirty="0"/>
          </a:p>
          <a:p>
            <a:pPr algn="just"/>
            <a:r>
              <a:rPr lang="ca-ES" dirty="0"/>
              <a:t>A la dècada de 1960, la comunitat afroamericana als Estats Units va continuar lluitant per aconseguir els mateixos drets i combatre la privació de dret, la segregació racial i la violència inspirada en la raça que era comú en els estats del sud dels EUA. L’ús de la protesta no violenta i la desobediència civil va donar lloc a la Llei de drets civils de 1964 i va permetre el dret a votar a aquesta comunitat</a:t>
            </a:r>
            <a:r>
              <a:rPr lang="en-US" dirty="0"/>
              <a:t>.</a:t>
            </a:r>
          </a:p>
          <a:p>
            <a:pPr marL="0" indent="0">
              <a:buNone/>
            </a:pPr>
            <a:endParaRPr lang="en-US" dirty="0"/>
          </a:p>
        </p:txBody>
      </p:sp>
      <p:sp>
        <p:nvSpPr>
          <p:cNvPr id="8"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- 7</a:t>
            </a:r>
          </a:p>
        </p:txBody>
      </p:sp>
      <p:sp>
        <p:nvSpPr>
          <p:cNvPr id="6" name="Text Placeholder 2">
            <a:extLst>
              <a:ext uri="{FF2B5EF4-FFF2-40B4-BE49-F238E27FC236}">
                <a16:creationId xmlns:a16="http://schemas.microsoft.com/office/drawing/2014/main" id="{67D29B68-4C54-F448-81AB-585D0EC7E050}"/>
              </a:ext>
            </a:extLst>
          </p:cNvPr>
          <p:cNvSpPr txBox="1">
            <a:spLocks/>
          </p:cNvSpPr>
          <p:nvPr/>
        </p:nvSpPr>
        <p:spPr>
          <a:xfrm>
            <a:off x="528472" y="1015077"/>
            <a:ext cx="10355118" cy="360000"/>
          </a:xfrm>
          <a:prstGeom prst="rect">
            <a:avLst/>
          </a:prstGeom>
        </p:spPr>
        <p:txBody>
          <a:bodyPr vert="horz" lIns="0" tIns="0" rIns="0" bIns="0" rtlCol="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Comunitats</a:t>
            </a:r>
            <a:endParaRPr lang="es-ES" dirty="0"/>
          </a:p>
        </p:txBody>
      </p:sp>
    </p:spTree>
    <p:extLst>
      <p:ext uri="{BB962C8B-B14F-4D97-AF65-F5344CB8AC3E}">
        <p14:creationId xmlns:p14="http://schemas.microsoft.com/office/powerpoint/2010/main" val="23002800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102</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871330"/>
            <a:ext cx="11174412" cy="4139858"/>
          </a:xfrm>
        </p:spPr>
        <p:txBody>
          <a:bodyPr/>
          <a:lstStyle/>
          <a:p>
            <a:pPr marL="0" indent="0" algn="just">
              <a:buNone/>
            </a:pPr>
            <a:r>
              <a:rPr lang="en-US" b="1" dirty="0" err="1"/>
              <a:t>Exemple</a:t>
            </a:r>
            <a:r>
              <a:rPr lang="en-US" b="1" dirty="0"/>
              <a:t> 2: </a:t>
            </a:r>
            <a:r>
              <a:rPr lang="ca-ES" b="1" dirty="0"/>
              <a:t>Moviment d’usuaris i supervivents de psiquiatria </a:t>
            </a:r>
            <a:endParaRPr lang="en-US" b="1" dirty="0"/>
          </a:p>
          <a:p>
            <a:pPr algn="just"/>
            <a:r>
              <a:rPr lang="ca-ES" dirty="0"/>
              <a:t>El Moviment d’usuaris i supervivents de psiquiatria ha crescut i ha adquirit impuls en l’àmbit nacional i internacional. El moviment es va crear sobretot en resposta als danys i els abusos de la psiquiatria. A les dècades de 1960 i 1970 als EUA, els antics «pacients de salut mental» van denunciar públicament el mal causat pels abusos a psiquiatria, com la violència, l’ingrés i el tractament forçat, l’ús d’aïllament i les restriccions i altres mesures coercitives. Els  antics «pacients de salut mental» defensaven la lliure determinació i la plena participació en la societat. Aquest moviment va portar a la creació d’una ONG internacional com </a:t>
            </a:r>
            <a:r>
              <a:rPr lang="ca-ES" dirty="0" err="1"/>
              <a:t>MindFreedom</a:t>
            </a:r>
            <a:r>
              <a:rPr lang="ca-ES" dirty="0"/>
              <a:t> International (MFI) i la Xarxa Mundial d’Usuaris i Supervivents de Psiquiatria (WNUSP, per les seves sigles en anglès), a més d’organitzacions nacionals.  </a:t>
            </a:r>
            <a:endParaRPr lang="es-ES" dirty="0"/>
          </a:p>
          <a:p>
            <a:pPr algn="just"/>
            <a:r>
              <a:rPr lang="es-ES" dirty="0"/>
              <a:t>. </a:t>
            </a:r>
          </a:p>
          <a:p>
            <a:pPr algn="just"/>
            <a:endParaRPr lang="en-US" dirty="0"/>
          </a:p>
        </p:txBody>
      </p:sp>
      <p:sp>
        <p:nvSpPr>
          <p:cNvPr id="8"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- 8</a:t>
            </a:r>
          </a:p>
        </p:txBody>
      </p:sp>
      <p:sp>
        <p:nvSpPr>
          <p:cNvPr id="7" name="Text Placeholder 2">
            <a:extLst>
              <a:ext uri="{FF2B5EF4-FFF2-40B4-BE49-F238E27FC236}">
                <a16:creationId xmlns:a16="http://schemas.microsoft.com/office/drawing/2014/main" id="{67D29B68-4C54-F448-81AB-585D0EC7E050}"/>
              </a:ext>
            </a:extLst>
          </p:cNvPr>
          <p:cNvSpPr txBox="1">
            <a:spLocks/>
          </p:cNvSpPr>
          <p:nvPr/>
        </p:nvSpPr>
        <p:spPr>
          <a:xfrm>
            <a:off x="528472" y="1015077"/>
            <a:ext cx="10355118" cy="360000"/>
          </a:xfrm>
          <a:prstGeom prst="rect">
            <a:avLst/>
          </a:prstGeom>
        </p:spPr>
        <p:txBody>
          <a:bodyPr vert="horz" lIns="0" tIns="0" rIns="0" bIns="0" rtlCol="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Comunitats</a:t>
            </a:r>
            <a:endParaRPr lang="es-ES" dirty="0"/>
          </a:p>
        </p:txBody>
      </p:sp>
    </p:spTree>
    <p:extLst>
      <p:ext uri="{BB962C8B-B14F-4D97-AF65-F5344CB8AC3E}">
        <p14:creationId xmlns:p14="http://schemas.microsoft.com/office/powerpoint/2010/main" val="14465018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103</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35126"/>
            <a:ext cx="11174412" cy="4076062"/>
          </a:xfrm>
        </p:spPr>
        <p:txBody>
          <a:bodyPr/>
          <a:lstStyle/>
          <a:p>
            <a:pPr algn="just"/>
            <a:r>
              <a:rPr lang="ca-ES" dirty="0"/>
              <a:t>Els governs són els principals responsables de protegir, respectar i complir els drets humans. </a:t>
            </a:r>
          </a:p>
          <a:p>
            <a:pPr algn="just"/>
            <a:r>
              <a:rPr lang="ca-ES" dirty="0"/>
              <a:t>Els governs del món han acordat defensar els drets que recull la DUDH i altres tractats importants de drets humans</a:t>
            </a:r>
            <a:r>
              <a:rPr lang="en-US" dirty="0"/>
              <a:t>. </a:t>
            </a:r>
          </a:p>
          <a:p>
            <a:pPr algn="just"/>
            <a:r>
              <a:rPr lang="ca-ES" dirty="0"/>
              <a:t>Malgrat els papers dels governs, les violacions dels drets humans segueixen sent habituals als països</a:t>
            </a:r>
            <a:r>
              <a:rPr lang="en-US" dirty="0"/>
              <a:t>.</a:t>
            </a:r>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- 9</a:t>
            </a:r>
          </a:p>
        </p:txBody>
      </p:sp>
      <p:sp>
        <p:nvSpPr>
          <p:cNvPr id="8" name="Text Placeholder 2">
            <a:extLst>
              <a:ext uri="{FF2B5EF4-FFF2-40B4-BE49-F238E27FC236}">
                <a16:creationId xmlns:a16="http://schemas.microsoft.com/office/drawing/2014/main" id="{67D29B68-4C54-F448-81AB-585D0EC7E050}"/>
              </a:ext>
            </a:extLst>
          </p:cNvPr>
          <p:cNvSpPr txBox="1">
            <a:spLocks/>
          </p:cNvSpPr>
          <p:nvPr/>
        </p:nvSpPr>
        <p:spPr>
          <a:xfrm>
            <a:off x="528472" y="1015077"/>
            <a:ext cx="10355118" cy="360000"/>
          </a:xfrm>
          <a:prstGeom prst="rect">
            <a:avLst/>
          </a:prstGeom>
        </p:spPr>
        <p:txBody>
          <a:bodyPr vert="horz" lIns="0" tIns="0" rIns="0" bIns="0" rtlCol="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Governs</a:t>
            </a:r>
            <a:endParaRPr lang="es-ES" dirty="0"/>
          </a:p>
        </p:txBody>
      </p:sp>
    </p:spTree>
    <p:extLst>
      <p:ext uri="{BB962C8B-B14F-4D97-AF65-F5344CB8AC3E}">
        <p14:creationId xmlns:p14="http://schemas.microsoft.com/office/powerpoint/2010/main" val="38820915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104</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pPr algn="just"/>
            <a:r>
              <a:rPr lang="ca-ES" dirty="0"/>
              <a:t>Un dels principals propòsits de les Nacions Unides és «fomentar entre les nacions relacions d’amistat basades en el respecte al principi de la igualtat de drets i al de la lliure determinació dels pobles, i prendre altres mesures adequades per enfortir la pau universal» </a:t>
            </a:r>
            <a:r>
              <a:rPr lang="en-US" dirty="0"/>
              <a:t>. </a:t>
            </a:r>
          </a:p>
          <a:p>
            <a:pPr algn="just"/>
            <a:r>
              <a:rPr lang="ca-ES" dirty="0"/>
              <a:t>A través de l’Oficina de l’Alt Comissariat per als Drets Humans, el Consell de Drets Humans i altres organismes i mecanismes fonamentals, les Nacions Unides treballen per monitoritzar, protegir i promoure els drets humans arreu del món.</a:t>
            </a:r>
            <a:r>
              <a:rPr lang="en-US" dirty="0"/>
              <a:t> </a:t>
            </a:r>
          </a:p>
          <a:p>
            <a:pPr marL="0" indent="0" algn="just">
              <a:buNone/>
            </a:pPr>
            <a:endParaRPr lang="en-US"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- 10</a:t>
            </a:r>
          </a:p>
        </p:txBody>
      </p:sp>
      <p:sp>
        <p:nvSpPr>
          <p:cNvPr id="9" name="Text Placeholder 2">
            <a:extLst>
              <a:ext uri="{FF2B5EF4-FFF2-40B4-BE49-F238E27FC236}">
                <a16:creationId xmlns:a16="http://schemas.microsoft.com/office/drawing/2014/main" id="{22FE5D4F-A0E0-094B-9A22-C0B2CBE95E9A}"/>
              </a:ext>
            </a:extLst>
          </p:cNvPr>
          <p:cNvSpPr>
            <a:spLocks noGrp="1"/>
          </p:cNvSpPr>
          <p:nvPr>
            <p:ph type="body" sz="quarter" idx="13"/>
          </p:nvPr>
        </p:nvSpPr>
        <p:spPr>
          <a:xfrm>
            <a:off x="508288" y="1015076"/>
            <a:ext cx="11128714" cy="393090"/>
          </a:xfrm>
        </p:spPr>
        <p:txBody>
          <a:bodyPr/>
          <a:lstStyle/>
          <a:p>
            <a:r>
              <a:rPr lang="es-ES" dirty="0"/>
              <a:t>Les </a:t>
            </a:r>
            <a:r>
              <a:rPr lang="es-ES" dirty="0" err="1"/>
              <a:t>Nacions</a:t>
            </a:r>
            <a:r>
              <a:rPr lang="es-ES" dirty="0"/>
              <a:t> </a:t>
            </a:r>
            <a:r>
              <a:rPr lang="es-ES" dirty="0" err="1"/>
              <a:t>Unides</a:t>
            </a:r>
            <a:r>
              <a:rPr lang="es-ES" dirty="0"/>
              <a:t> </a:t>
            </a:r>
          </a:p>
        </p:txBody>
      </p:sp>
    </p:spTree>
    <p:extLst>
      <p:ext uri="{BB962C8B-B14F-4D97-AF65-F5344CB8AC3E}">
        <p14:creationId xmlns:p14="http://schemas.microsoft.com/office/powerpoint/2010/main" val="39786672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105</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74157" y="1516566"/>
            <a:ext cx="11107449" cy="4494622"/>
          </a:xfrm>
        </p:spPr>
        <p:txBody>
          <a:bodyPr/>
          <a:lstStyle/>
          <a:p>
            <a:r>
              <a:rPr lang="ca-ES" dirty="0"/>
              <a:t>S’han fundat grups per defensar els drets humans arreu del món. Alguns exemples coneguts són: </a:t>
            </a:r>
            <a:endParaRPr lang="es-ES" dirty="0"/>
          </a:p>
          <a:p>
            <a:pPr lvl="2" fontAlgn="base"/>
            <a:r>
              <a:rPr lang="ca-ES" sz="2200" dirty="0"/>
              <a:t>Amnistia Internacional </a:t>
            </a:r>
            <a:endParaRPr lang="es-ES" sz="2200" dirty="0"/>
          </a:p>
          <a:p>
            <a:pPr lvl="2" fontAlgn="base"/>
            <a:r>
              <a:rPr lang="ca-ES" sz="2200" dirty="0"/>
              <a:t>CBM </a:t>
            </a:r>
            <a:endParaRPr lang="es-ES" sz="2200" dirty="0"/>
          </a:p>
          <a:p>
            <a:pPr lvl="2" fontAlgn="base"/>
            <a:r>
              <a:rPr lang="ca-ES" sz="2200" dirty="0" err="1"/>
              <a:t>Human</a:t>
            </a:r>
            <a:r>
              <a:rPr lang="ca-ES" sz="2200" dirty="0"/>
              <a:t> </a:t>
            </a:r>
            <a:r>
              <a:rPr lang="ca-ES" sz="2200" dirty="0" err="1"/>
              <a:t>Rights</a:t>
            </a:r>
            <a:r>
              <a:rPr lang="ca-ES" sz="2200" dirty="0"/>
              <a:t> </a:t>
            </a:r>
            <a:r>
              <a:rPr lang="ca-ES" sz="2200" dirty="0" err="1"/>
              <a:t>Watch</a:t>
            </a:r>
            <a:r>
              <a:rPr lang="ca-ES" sz="2200" dirty="0"/>
              <a:t> </a:t>
            </a:r>
            <a:endParaRPr lang="es-ES" sz="2200" dirty="0"/>
          </a:p>
          <a:p>
            <a:pPr lvl="2" fontAlgn="base"/>
            <a:r>
              <a:rPr lang="ca-ES" sz="2200" dirty="0"/>
              <a:t>Humanitat i Inclusió </a:t>
            </a:r>
            <a:endParaRPr lang="es-ES" sz="2200" dirty="0"/>
          </a:p>
          <a:p>
            <a:r>
              <a:rPr lang="ca-ES" dirty="0"/>
              <a:t>Aquestes organitzacions fan campanya per respectar, protegir i complir els drets humans de les persones a tot el món</a:t>
            </a:r>
            <a:r>
              <a:rPr lang="es-ES" dirty="0"/>
              <a:t>. </a:t>
            </a:r>
          </a:p>
          <a:p>
            <a:r>
              <a:rPr lang="ca-ES" dirty="0"/>
              <a:t>Sovint tenen una repercussió important en els governs i la seva feina pot ser molt poderosa i traduir-se en un canvi real</a:t>
            </a:r>
            <a:r>
              <a:rPr lang="en-US" dirty="0"/>
              <a:t>.</a:t>
            </a:r>
          </a:p>
          <a:p>
            <a:pPr marL="0" indent="0">
              <a:buNone/>
            </a:pPr>
            <a:endParaRPr lang="en-US"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- 11</a:t>
            </a:r>
          </a:p>
        </p:txBody>
      </p:sp>
      <p:sp>
        <p:nvSpPr>
          <p:cNvPr id="9" name="Text Placeholder 2">
            <a:extLst>
              <a:ext uri="{FF2B5EF4-FFF2-40B4-BE49-F238E27FC236}">
                <a16:creationId xmlns:a16="http://schemas.microsoft.com/office/drawing/2014/main" id="{22FE5D4F-A0E0-094B-9A22-C0B2CBE95E9A}"/>
              </a:ext>
            </a:extLst>
          </p:cNvPr>
          <p:cNvSpPr>
            <a:spLocks noGrp="1"/>
          </p:cNvSpPr>
          <p:nvPr>
            <p:ph type="body" sz="quarter" idx="13"/>
          </p:nvPr>
        </p:nvSpPr>
        <p:spPr>
          <a:xfrm>
            <a:off x="508288" y="992774"/>
            <a:ext cx="11128714" cy="393090"/>
          </a:xfrm>
        </p:spPr>
        <p:txBody>
          <a:bodyPr/>
          <a:lstStyle/>
          <a:p>
            <a:r>
              <a:rPr lang="pt-BR" dirty="0" err="1"/>
              <a:t>Grups</a:t>
            </a:r>
            <a:r>
              <a:rPr lang="pt-BR" dirty="0"/>
              <a:t> de defensa, ONG i </a:t>
            </a:r>
            <a:r>
              <a:rPr lang="pt-BR" dirty="0" err="1"/>
              <a:t>organitzacions</a:t>
            </a:r>
            <a:r>
              <a:rPr lang="pt-BR" dirty="0"/>
              <a:t> </a:t>
            </a:r>
            <a:r>
              <a:rPr lang="pt-BR" dirty="0" err="1"/>
              <a:t>religioses</a:t>
            </a:r>
            <a:r>
              <a:rPr lang="pt-BR" dirty="0"/>
              <a:t> </a:t>
            </a:r>
            <a:endParaRPr lang="es-ES" dirty="0"/>
          </a:p>
        </p:txBody>
      </p:sp>
    </p:spTree>
    <p:extLst>
      <p:ext uri="{BB962C8B-B14F-4D97-AF65-F5344CB8AC3E}">
        <p14:creationId xmlns:p14="http://schemas.microsoft.com/office/powerpoint/2010/main" val="2172508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106</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p:txBody>
          <a:bodyPr/>
          <a:lstStyle/>
          <a:p>
            <a:pPr marL="0" indent="0" algn="ctr">
              <a:buNone/>
            </a:pPr>
            <a:endParaRPr lang="en-US" sz="2500" b="1" i="1" dirty="0"/>
          </a:p>
          <a:p>
            <a:pPr marL="0" indent="0" algn="ctr">
              <a:buNone/>
            </a:pPr>
            <a:r>
              <a:rPr lang="es-ES" sz="2500" b="1" i="1" dirty="0" err="1"/>
              <a:t>Podeu</a:t>
            </a:r>
            <a:r>
              <a:rPr lang="es-ES" sz="2500" b="1" i="1" dirty="0"/>
              <a:t> pensar en </a:t>
            </a:r>
            <a:r>
              <a:rPr lang="es-ES" sz="2500" b="1" i="1" dirty="0" err="1"/>
              <a:t>defensors</a:t>
            </a:r>
            <a:r>
              <a:rPr lang="es-ES" sz="2500" b="1" i="1" dirty="0"/>
              <a:t> o </a:t>
            </a:r>
            <a:r>
              <a:rPr lang="es-ES" sz="2500" b="1" i="1" dirty="0" err="1"/>
              <a:t>grups</a:t>
            </a:r>
            <a:r>
              <a:rPr lang="es-ES" sz="2500" b="1" i="1" dirty="0"/>
              <a:t> de defensa </a:t>
            </a:r>
            <a:r>
              <a:rPr lang="es-ES" sz="2500" b="1" i="1" dirty="0" err="1"/>
              <a:t>dels</a:t>
            </a:r>
            <a:r>
              <a:rPr lang="es-ES" sz="2500" b="1" i="1" dirty="0"/>
              <a:t> </a:t>
            </a:r>
            <a:r>
              <a:rPr lang="es-ES" sz="2500" b="1" i="1" dirty="0" err="1"/>
              <a:t>drets</a:t>
            </a:r>
            <a:r>
              <a:rPr lang="es-ES" sz="2500" b="1" i="1" dirty="0"/>
              <a:t> </a:t>
            </a:r>
            <a:r>
              <a:rPr lang="es-ES" sz="2500" b="1" i="1" dirty="0" err="1"/>
              <a:t>humans</a:t>
            </a:r>
            <a:r>
              <a:rPr lang="es-ES" sz="2500" b="1" i="1" dirty="0"/>
              <a:t> del </a:t>
            </a:r>
            <a:r>
              <a:rPr lang="es-ES" sz="2500" b="1" i="1" dirty="0" err="1"/>
              <a:t>vostre</a:t>
            </a:r>
            <a:r>
              <a:rPr lang="es-ES" sz="2500" b="1" i="1" dirty="0"/>
              <a:t> país? </a:t>
            </a:r>
          </a:p>
          <a:p>
            <a:pPr marL="0" indent="0" algn="ctr">
              <a:buNone/>
            </a:pPr>
            <a:endParaRPr lang="es-ES" sz="2500" b="1" i="1" dirty="0"/>
          </a:p>
          <a:p>
            <a:pPr marL="0" indent="0" algn="ctr">
              <a:buNone/>
            </a:pPr>
            <a:r>
              <a:rPr lang="es-ES" sz="2500" b="1" i="1" dirty="0"/>
              <a:t>Hi ha alguna </a:t>
            </a:r>
            <a:r>
              <a:rPr lang="es-ES" sz="2500" b="1" i="1" dirty="0" err="1"/>
              <a:t>institució</a:t>
            </a:r>
            <a:r>
              <a:rPr lang="es-ES" sz="2500" b="1" i="1" dirty="0"/>
              <a:t> nacional de </a:t>
            </a:r>
            <a:r>
              <a:rPr lang="es-ES" sz="2500" b="1" i="1" dirty="0" err="1"/>
              <a:t>drets</a:t>
            </a:r>
            <a:r>
              <a:rPr lang="es-ES" sz="2500" b="1" i="1" dirty="0"/>
              <a:t> </a:t>
            </a:r>
            <a:r>
              <a:rPr lang="es-ES" sz="2500" b="1" i="1" dirty="0" err="1"/>
              <a:t>humans</a:t>
            </a:r>
            <a:r>
              <a:rPr lang="es-ES" sz="2500" b="1" i="1" dirty="0"/>
              <a:t> al </a:t>
            </a:r>
            <a:r>
              <a:rPr lang="es-ES" sz="2500" b="1" i="1" dirty="0" err="1"/>
              <a:t>vostre</a:t>
            </a:r>
            <a:r>
              <a:rPr lang="es-ES" sz="2500" b="1" i="1" dirty="0"/>
              <a:t> país? </a:t>
            </a:r>
            <a:r>
              <a:rPr lang="es-ES" sz="2500" b="1" i="1" dirty="0" err="1"/>
              <a:t>Quin</a:t>
            </a:r>
            <a:r>
              <a:rPr lang="es-ES" sz="2500" b="1" i="1" dirty="0"/>
              <a:t> ha </a:t>
            </a:r>
            <a:r>
              <a:rPr lang="es-ES" sz="2500" b="1" i="1" dirty="0" err="1"/>
              <a:t>estat</a:t>
            </a:r>
            <a:r>
              <a:rPr lang="es-ES" sz="2500" b="1" i="1" dirty="0"/>
              <a:t> el </a:t>
            </a:r>
            <a:r>
              <a:rPr lang="es-ES" sz="2500" b="1" i="1" dirty="0" err="1"/>
              <a:t>seu</a:t>
            </a:r>
            <a:r>
              <a:rPr lang="es-ES" sz="2500" b="1" i="1" dirty="0"/>
              <a:t> </a:t>
            </a:r>
            <a:r>
              <a:rPr lang="es-ES" sz="2500" b="1" i="1" dirty="0" err="1"/>
              <a:t>paper</a:t>
            </a:r>
            <a:r>
              <a:rPr lang="es-ES" sz="2500" b="1" i="1" dirty="0"/>
              <a:t> en la </a:t>
            </a:r>
            <a:r>
              <a:rPr lang="es-ES" sz="2500" b="1" i="1" dirty="0" err="1"/>
              <a:t>promoció</a:t>
            </a:r>
            <a:r>
              <a:rPr lang="es-ES" sz="2500" b="1" i="1" dirty="0"/>
              <a:t> </a:t>
            </a:r>
            <a:r>
              <a:rPr lang="es-ES" sz="2500" b="1" i="1" dirty="0" err="1"/>
              <a:t>dels</a:t>
            </a:r>
            <a:r>
              <a:rPr lang="es-ES" sz="2500" b="1" i="1" dirty="0"/>
              <a:t> </a:t>
            </a:r>
            <a:r>
              <a:rPr lang="es-ES" sz="2500" b="1" i="1" dirty="0" err="1"/>
              <a:t>drets</a:t>
            </a:r>
            <a:r>
              <a:rPr lang="es-ES" sz="2500" b="1" i="1" dirty="0"/>
              <a:t>? </a:t>
            </a:r>
          </a:p>
        </p:txBody>
      </p:sp>
      <p:sp>
        <p:nvSpPr>
          <p:cNvPr id="6"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- 12</a:t>
            </a:r>
          </a:p>
        </p:txBody>
      </p:sp>
    </p:spTree>
    <p:extLst>
      <p:ext uri="{BB962C8B-B14F-4D97-AF65-F5344CB8AC3E}">
        <p14:creationId xmlns:p14="http://schemas.microsoft.com/office/powerpoint/2010/main" val="20927503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6741D-4A6D-EE4F-AA6D-263A71865C04}"/>
              </a:ext>
            </a:extLst>
          </p:cNvPr>
          <p:cNvSpPr>
            <a:spLocks noGrp="1"/>
          </p:cNvSpPr>
          <p:nvPr>
            <p:ph type="sldNum" sz="quarter" idx="12"/>
          </p:nvPr>
        </p:nvSpPr>
        <p:spPr/>
        <p:txBody>
          <a:bodyPr/>
          <a:lstStyle/>
          <a:p>
            <a:fld id="{04260D4A-DEC1-45DD-8AB2-A3349BAAA59E}" type="slidenum">
              <a:rPr lang="en-US" smtClean="0"/>
              <a:pPr/>
              <a:t>107</a:t>
            </a:fld>
            <a:endParaRPr lang="en-US"/>
          </a:p>
        </p:txBody>
      </p:sp>
      <p:sp>
        <p:nvSpPr>
          <p:cNvPr id="4" name="Content Placeholder 3">
            <a:extLst>
              <a:ext uri="{FF2B5EF4-FFF2-40B4-BE49-F238E27FC236}">
                <a16:creationId xmlns:a16="http://schemas.microsoft.com/office/drawing/2014/main" id="{D8843342-852C-3341-B03D-3FE440742D1A}"/>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fr-FR" sz="2500" b="1" i="1" dirty="0" err="1"/>
              <a:t>Quins</a:t>
            </a:r>
            <a:r>
              <a:rPr lang="fr-FR" sz="2500" b="1" i="1" dirty="0"/>
              <a:t> </a:t>
            </a:r>
            <a:r>
              <a:rPr lang="fr-FR" sz="2500" b="1" i="1" dirty="0" err="1"/>
              <a:t>són</a:t>
            </a:r>
            <a:r>
              <a:rPr lang="fr-FR" sz="2500" b="1" i="1" dirty="0"/>
              <a:t> els </a:t>
            </a:r>
            <a:r>
              <a:rPr lang="fr-FR" sz="2500" b="1" i="1" dirty="0" err="1"/>
              <a:t>tres</a:t>
            </a:r>
            <a:r>
              <a:rPr lang="fr-FR" sz="2500" b="1" i="1" dirty="0"/>
              <a:t> punts </a:t>
            </a:r>
            <a:r>
              <a:rPr lang="fr-FR" sz="2500" b="1" i="1" dirty="0" err="1"/>
              <a:t>clau</a:t>
            </a:r>
            <a:r>
              <a:rPr lang="fr-FR" sz="2500" b="1" i="1" dirty="0"/>
              <a:t> que heu après durant </a:t>
            </a:r>
            <a:r>
              <a:rPr lang="fr-FR" sz="2500" b="1" i="1" dirty="0" err="1"/>
              <a:t>aquesta</a:t>
            </a:r>
            <a:r>
              <a:rPr lang="fr-FR" sz="2500" b="1" i="1" dirty="0"/>
              <a:t> </a:t>
            </a:r>
            <a:r>
              <a:rPr lang="fr-FR" sz="2500" b="1" i="1" dirty="0" err="1"/>
              <a:t>sessió</a:t>
            </a:r>
            <a:r>
              <a:rPr lang="fr-FR" sz="2500" b="1" i="1" dirty="0"/>
              <a:t>? </a:t>
            </a:r>
            <a:endParaRPr lang="en-US" dirty="0"/>
          </a:p>
        </p:txBody>
      </p:sp>
      <p:sp>
        <p:nvSpPr>
          <p:cNvPr id="5" name="Title 4">
            <a:extLst>
              <a:ext uri="{FF2B5EF4-FFF2-40B4-BE49-F238E27FC236}">
                <a16:creationId xmlns:a16="http://schemas.microsoft.com/office/drawing/2014/main" id="{E645B53D-474A-C541-85A2-06B41EBB50E6}"/>
              </a:ext>
            </a:extLst>
          </p:cNvPr>
          <p:cNvSpPr>
            <a:spLocks noGrp="1"/>
          </p:cNvSpPr>
          <p:nvPr>
            <p:ph type="title"/>
          </p:nvPr>
        </p:nvSpPr>
        <p:spPr/>
        <p:txBody>
          <a:bodyPr/>
          <a:lstStyle/>
          <a:p>
            <a:r>
              <a:rPr lang="es-ES" dirty="0" err="1"/>
              <a:t>Finalitzar</a:t>
            </a:r>
            <a:r>
              <a:rPr lang="es-ES" dirty="0"/>
              <a:t> la </a:t>
            </a:r>
            <a:r>
              <a:rPr lang="es-ES" dirty="0" err="1"/>
              <a:t>formació</a:t>
            </a:r>
            <a:r>
              <a:rPr lang="es-ES" dirty="0"/>
              <a:t> -</a:t>
            </a:r>
            <a:r>
              <a:rPr lang="en-US" dirty="0"/>
              <a:t> 1 </a:t>
            </a:r>
          </a:p>
        </p:txBody>
      </p:sp>
    </p:spTree>
    <p:extLst>
      <p:ext uri="{BB962C8B-B14F-4D97-AF65-F5344CB8AC3E}">
        <p14:creationId xmlns:p14="http://schemas.microsoft.com/office/powerpoint/2010/main" val="17683176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6741D-4A6D-EE4F-AA6D-263A71865C04}"/>
              </a:ext>
            </a:extLst>
          </p:cNvPr>
          <p:cNvSpPr>
            <a:spLocks noGrp="1"/>
          </p:cNvSpPr>
          <p:nvPr>
            <p:ph type="sldNum" sz="quarter" idx="12"/>
          </p:nvPr>
        </p:nvSpPr>
        <p:spPr/>
        <p:txBody>
          <a:bodyPr/>
          <a:lstStyle/>
          <a:p>
            <a:fld id="{04260D4A-DEC1-45DD-8AB2-A3349BAAA59E}" type="slidenum">
              <a:rPr lang="en-US" smtClean="0"/>
              <a:pPr/>
              <a:t>108</a:t>
            </a:fld>
            <a:endParaRPr lang="en-US"/>
          </a:p>
        </p:txBody>
      </p:sp>
      <p:sp>
        <p:nvSpPr>
          <p:cNvPr id="4" name="Content Placeholder 3">
            <a:extLst>
              <a:ext uri="{FF2B5EF4-FFF2-40B4-BE49-F238E27FC236}">
                <a16:creationId xmlns:a16="http://schemas.microsoft.com/office/drawing/2014/main" id="{D8843342-852C-3341-B03D-3FE440742D1A}"/>
              </a:ext>
            </a:extLst>
          </p:cNvPr>
          <p:cNvSpPr>
            <a:spLocks noGrp="1"/>
          </p:cNvSpPr>
          <p:nvPr>
            <p:ph sz="quarter" idx="14"/>
          </p:nvPr>
        </p:nvSpPr>
        <p:spPr>
          <a:xfrm>
            <a:off x="507195" y="1226634"/>
            <a:ext cx="11174412" cy="4784554"/>
          </a:xfrm>
        </p:spPr>
        <p:txBody>
          <a:bodyPr/>
          <a:lstStyle/>
          <a:p>
            <a:pPr algn="just"/>
            <a:r>
              <a:rPr lang="ca-ES" dirty="0"/>
              <a:t>Punts que heu de recordar: </a:t>
            </a:r>
            <a:endParaRPr lang="es-ES" dirty="0"/>
          </a:p>
          <a:p>
            <a:pPr lvl="2" algn="just" fontAlgn="base"/>
            <a:r>
              <a:rPr lang="ca-ES" sz="2200" dirty="0"/>
              <a:t>Els drets humans són drets fonamentals que tenim simplement perquè som humans. </a:t>
            </a:r>
            <a:endParaRPr lang="es-ES" sz="2200" dirty="0"/>
          </a:p>
          <a:p>
            <a:pPr lvl="2" algn="just" fontAlgn="base"/>
            <a:r>
              <a:rPr lang="ca-ES" sz="2200" dirty="0"/>
              <a:t>Tots naixem amb drets humans i ningú ens els hauria de prendre. </a:t>
            </a:r>
            <a:endParaRPr lang="es-ES" sz="2200" dirty="0"/>
          </a:p>
          <a:p>
            <a:pPr lvl="2" algn="just" fontAlgn="base"/>
            <a:r>
              <a:rPr lang="ca-ES" sz="2200" dirty="0"/>
              <a:t>Alguns grups o segments de la població poden estar en més risc de patir violacions dels drets humans.  </a:t>
            </a:r>
            <a:endParaRPr lang="es-ES" sz="2200" dirty="0"/>
          </a:p>
          <a:p>
            <a:pPr lvl="2" algn="just" fontAlgn="base"/>
            <a:r>
              <a:rPr lang="ca-ES" sz="2200" b="1" u="sng" dirty="0"/>
              <a:t>Tots</a:t>
            </a:r>
            <a:r>
              <a:rPr lang="ca-ES" sz="2200" dirty="0"/>
              <a:t> necessitem respectar, protegir i complir els drets humans a tot arreu: a casa, a la comunitat, a l’àmbit sanitari i a altres entorns. </a:t>
            </a:r>
            <a:endParaRPr lang="es-ES" sz="2200" dirty="0"/>
          </a:p>
          <a:p>
            <a:pPr lvl="2" algn="just" fontAlgn="base"/>
            <a:r>
              <a:rPr lang="ca-ES" sz="2200" dirty="0"/>
              <a:t>Tots tenim un paper clau a exercir en la promoció dels drets humans. </a:t>
            </a:r>
            <a:endParaRPr lang="es-ES" sz="2200" dirty="0"/>
          </a:p>
          <a:p>
            <a:pPr lvl="2" algn="just" fontAlgn="base"/>
            <a:r>
              <a:rPr lang="ca-ES" sz="2200" dirty="0"/>
              <a:t>A tot el món, els grups de defensa, comunitats i individus han treballat per defensar els drets humans. </a:t>
            </a:r>
            <a:endParaRPr lang="es-ES" sz="2200" dirty="0"/>
          </a:p>
          <a:p>
            <a:pPr marL="346075" lvl="2" indent="0" algn="just">
              <a:buNone/>
            </a:pPr>
            <a:endParaRPr lang="en-US" sz="2200" dirty="0"/>
          </a:p>
          <a:p>
            <a:pPr marL="0" indent="0" algn="just">
              <a:buNone/>
            </a:pPr>
            <a:endParaRPr lang="en-US" dirty="0"/>
          </a:p>
        </p:txBody>
      </p:sp>
      <p:sp>
        <p:nvSpPr>
          <p:cNvPr id="6" name="Title 4">
            <a:extLst>
              <a:ext uri="{FF2B5EF4-FFF2-40B4-BE49-F238E27FC236}">
                <a16:creationId xmlns:a16="http://schemas.microsoft.com/office/drawing/2014/main" id="{E645B53D-474A-C541-85A2-06B41EBB50E6}"/>
              </a:ext>
            </a:extLst>
          </p:cNvPr>
          <p:cNvSpPr>
            <a:spLocks noGrp="1"/>
          </p:cNvSpPr>
          <p:nvPr>
            <p:ph type="title"/>
          </p:nvPr>
        </p:nvSpPr>
        <p:spPr>
          <a:xfrm>
            <a:off x="507206" y="506412"/>
            <a:ext cx="9792000" cy="432000"/>
          </a:xfrm>
        </p:spPr>
        <p:txBody>
          <a:bodyPr/>
          <a:lstStyle/>
          <a:p>
            <a:r>
              <a:rPr lang="es-ES" dirty="0" err="1"/>
              <a:t>Finalitzar</a:t>
            </a:r>
            <a:r>
              <a:rPr lang="es-ES" dirty="0"/>
              <a:t> la </a:t>
            </a:r>
            <a:r>
              <a:rPr lang="es-ES" dirty="0" err="1"/>
              <a:t>formació</a:t>
            </a:r>
            <a:r>
              <a:rPr lang="es-ES" dirty="0"/>
              <a:t> -</a:t>
            </a:r>
            <a:r>
              <a:rPr lang="en-US" dirty="0"/>
              <a:t> 2 </a:t>
            </a:r>
          </a:p>
        </p:txBody>
      </p:sp>
    </p:spTree>
    <p:extLst>
      <p:ext uri="{BB962C8B-B14F-4D97-AF65-F5344CB8AC3E}">
        <p14:creationId xmlns:p14="http://schemas.microsoft.com/office/powerpoint/2010/main" val="26572084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109</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endParaRPr lang="en-US" dirty="0"/>
          </a:p>
        </p:txBody>
      </p:sp>
    </p:spTree>
    <p:extLst>
      <p:ext uri="{BB962C8B-B14F-4D97-AF65-F5344CB8AC3E}">
        <p14:creationId xmlns:p14="http://schemas.microsoft.com/office/powerpoint/2010/main" val="234481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96F0D-8A40-804C-94FD-2F8C1D167E5E}"/>
              </a:ext>
            </a:extLst>
          </p:cNvPr>
          <p:cNvSpPr>
            <a:spLocks noGrp="1"/>
          </p:cNvSpPr>
          <p:nvPr>
            <p:ph type="sldNum" sz="quarter" idx="12"/>
          </p:nvPr>
        </p:nvSpPr>
        <p:spPr/>
        <p:txBody>
          <a:bodyPr/>
          <a:lstStyle/>
          <a:p>
            <a:fld id="{04260D4A-DEC1-45DD-8AB2-A3349BAAA59E}" type="slidenum">
              <a:rPr lang="en-US" smtClean="0"/>
              <a:pPr/>
              <a:t>11</a:t>
            </a:fld>
            <a:endParaRPr lang="en-US"/>
          </a:p>
        </p:txBody>
      </p:sp>
      <p:sp>
        <p:nvSpPr>
          <p:cNvPr id="4" name="Content Placeholder 3">
            <a:extLst>
              <a:ext uri="{FF2B5EF4-FFF2-40B4-BE49-F238E27FC236}">
                <a16:creationId xmlns:a16="http://schemas.microsoft.com/office/drawing/2014/main" id="{D8442376-B82C-7648-80A9-32C4A24FADB8}"/>
              </a:ext>
            </a:extLst>
          </p:cNvPr>
          <p:cNvSpPr>
            <a:spLocks noGrp="1"/>
          </p:cNvSpPr>
          <p:nvPr>
            <p:ph sz="quarter" idx="14"/>
          </p:nvPr>
        </p:nvSpPr>
        <p:spPr/>
        <p:txBody>
          <a:bodyPr/>
          <a:lstStyle/>
          <a:p>
            <a:pPr algn="just"/>
            <a:endParaRPr lang="en-US" dirty="0"/>
          </a:p>
          <a:p>
            <a:pPr lvl="0" algn="just" fontAlgn="base"/>
            <a:r>
              <a:rPr lang="ca-ES" dirty="0"/>
              <a:t>L’afirmació «tots naixem lliures i iguals» és deliberadament ambigua.</a:t>
            </a:r>
            <a:endParaRPr lang="es-ES" dirty="0"/>
          </a:p>
          <a:p>
            <a:pPr lvl="0" algn="just" fontAlgn="base"/>
            <a:r>
              <a:rPr lang="ca-ES" dirty="0"/>
              <a:t>D’una banda, en virtut de la nostra humanitat, tots naixem lliures i iguals.</a:t>
            </a:r>
            <a:endParaRPr lang="es-ES" dirty="0"/>
          </a:p>
          <a:p>
            <a:pPr lvl="0" algn="just" fontAlgn="base"/>
            <a:r>
              <a:rPr lang="ca-ES" dirty="0"/>
              <a:t>De l’altra, en molts casos el govern o la societat poden negar a moltes persones el dret a la llibertat i la igualtat.</a:t>
            </a:r>
            <a:endParaRPr lang="es-ES" dirty="0"/>
          </a:p>
          <a:p>
            <a:pPr lvl="0" algn="just" fontAlgn="base"/>
            <a:r>
              <a:rPr lang="ca-ES" dirty="0"/>
              <a:t>Els drets humans intenten assegurar que es respectin la llibertat i la igualtat de totes les persones.</a:t>
            </a:r>
            <a:endParaRPr lang="es-ES" dirty="0"/>
          </a:p>
          <a:p>
            <a:pPr marL="0" indent="0" algn="just">
              <a:buNone/>
            </a:pPr>
            <a:endParaRPr lang="es-ES" dirty="0"/>
          </a:p>
          <a:p>
            <a:pPr marL="0" indent="0" algn="just">
              <a:buNone/>
            </a:pPr>
            <a:endParaRPr lang="en-US" dirty="0"/>
          </a:p>
          <a:p>
            <a:pPr algn="just"/>
            <a:endParaRPr lang="en-US" dirty="0"/>
          </a:p>
        </p:txBody>
      </p:sp>
      <p:sp>
        <p:nvSpPr>
          <p:cNvPr id="5" name="Title 4">
            <a:extLst>
              <a:ext uri="{FF2B5EF4-FFF2-40B4-BE49-F238E27FC236}">
                <a16:creationId xmlns:a16="http://schemas.microsoft.com/office/drawing/2014/main" id="{03B91CD3-73B1-B646-BEDC-BF82D821ED52}"/>
              </a:ext>
            </a:extLst>
          </p:cNvPr>
          <p:cNvSpPr>
            <a:spLocks noGrp="1"/>
          </p:cNvSpPr>
          <p:nvPr>
            <p:ph type="title"/>
          </p:nvPr>
        </p:nvSpPr>
        <p:spPr/>
        <p:txBody>
          <a:bodyPr/>
          <a:lstStyle/>
          <a:p>
            <a:r>
              <a:rPr lang="es-ES" dirty="0" err="1"/>
              <a:t>Exercici</a:t>
            </a:r>
            <a:r>
              <a:rPr lang="es-ES" dirty="0"/>
              <a:t> 1.1: </a:t>
            </a:r>
            <a:r>
              <a:rPr lang="es-ES" dirty="0" err="1"/>
              <a:t>Tots</a:t>
            </a:r>
            <a:r>
              <a:rPr lang="es-ES" dirty="0"/>
              <a:t> </a:t>
            </a:r>
            <a:r>
              <a:rPr lang="es-ES" dirty="0" err="1"/>
              <a:t>naixem</a:t>
            </a:r>
            <a:r>
              <a:rPr lang="es-ES" dirty="0"/>
              <a:t> </a:t>
            </a:r>
            <a:r>
              <a:rPr lang="es-ES" dirty="0" err="1"/>
              <a:t>lliures</a:t>
            </a:r>
            <a:r>
              <a:rPr lang="es-ES" dirty="0"/>
              <a:t> i </a:t>
            </a:r>
            <a:r>
              <a:rPr lang="es-ES" dirty="0" err="1"/>
              <a:t>iguals</a:t>
            </a:r>
            <a:r>
              <a:rPr lang="es-ES" dirty="0"/>
              <a:t> </a:t>
            </a:r>
            <a:r>
              <a:rPr lang="en-US" dirty="0"/>
              <a:t>- 2</a:t>
            </a:r>
          </a:p>
        </p:txBody>
      </p:sp>
    </p:spTree>
    <p:extLst>
      <p:ext uri="{BB962C8B-B14F-4D97-AF65-F5344CB8AC3E}">
        <p14:creationId xmlns:p14="http://schemas.microsoft.com/office/powerpoint/2010/main" val="88987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A1A357-11B7-DF4A-BF1E-C32D3476FCFB}"/>
              </a:ext>
            </a:extLst>
          </p:cNvPr>
          <p:cNvSpPr>
            <a:spLocks noGrp="1"/>
          </p:cNvSpPr>
          <p:nvPr>
            <p:ph type="sldNum" sz="quarter" idx="12"/>
          </p:nvPr>
        </p:nvSpPr>
        <p:spPr/>
        <p:txBody>
          <a:bodyPr/>
          <a:lstStyle/>
          <a:p>
            <a:fld id="{04260D4A-DEC1-45DD-8AB2-A3349BAAA59E}" type="slidenum">
              <a:rPr lang="en-US" smtClean="0"/>
              <a:pPr/>
              <a:t>12</a:t>
            </a:fld>
            <a:endParaRPr lang="en-US"/>
          </a:p>
        </p:txBody>
      </p:sp>
      <p:sp>
        <p:nvSpPr>
          <p:cNvPr id="4" name="Content Placeholder 3">
            <a:extLst>
              <a:ext uri="{FF2B5EF4-FFF2-40B4-BE49-F238E27FC236}">
                <a16:creationId xmlns:a16="http://schemas.microsoft.com/office/drawing/2014/main" id="{14138BC6-5C27-184A-8E72-D4E32DDAEE50}"/>
              </a:ext>
            </a:extLst>
          </p:cNvPr>
          <p:cNvSpPr>
            <a:spLocks noGrp="1"/>
          </p:cNvSpPr>
          <p:nvPr>
            <p:ph sz="quarter" idx="14"/>
          </p:nvPr>
        </p:nvSpPr>
        <p:spPr/>
        <p:txBody>
          <a:bodyPr/>
          <a:lstStyle/>
          <a:p>
            <a:pPr marL="0" indent="0">
              <a:buNone/>
            </a:pPr>
            <a:endParaRPr lang="en-US" dirty="0"/>
          </a:p>
          <a:p>
            <a:pPr marL="0" indent="0">
              <a:buNone/>
            </a:pPr>
            <a:r>
              <a:rPr lang="en-US" dirty="0" err="1"/>
              <a:t>Considereu</a:t>
            </a:r>
            <a:r>
              <a:rPr lang="en-US" dirty="0"/>
              <a:t>:</a:t>
            </a:r>
          </a:p>
          <a:p>
            <a:pPr lvl="0" fontAlgn="base"/>
            <a:r>
              <a:rPr lang="ca-ES" dirty="0"/>
              <a:t>Què és el més important per a vosaltres a la vida?</a:t>
            </a:r>
            <a:endParaRPr lang="es-ES" dirty="0"/>
          </a:p>
          <a:p>
            <a:pPr lvl="0" fontAlgn="base"/>
            <a:r>
              <a:rPr lang="ca-ES" dirty="0"/>
              <a:t>Què cal per tenir una bona vida?</a:t>
            </a:r>
            <a:endParaRPr lang="es-ES" dirty="0"/>
          </a:p>
          <a:p>
            <a:endParaRPr lang="en-US" dirty="0"/>
          </a:p>
        </p:txBody>
      </p:sp>
      <p:sp>
        <p:nvSpPr>
          <p:cNvPr id="5" name="Title 4">
            <a:extLst>
              <a:ext uri="{FF2B5EF4-FFF2-40B4-BE49-F238E27FC236}">
                <a16:creationId xmlns:a16="http://schemas.microsoft.com/office/drawing/2014/main" id="{14C90941-1C64-B949-982B-693AB574F47C}"/>
              </a:ext>
            </a:extLst>
          </p:cNvPr>
          <p:cNvSpPr>
            <a:spLocks noGrp="1"/>
          </p:cNvSpPr>
          <p:nvPr>
            <p:ph type="title"/>
          </p:nvPr>
        </p:nvSpPr>
        <p:spPr/>
        <p:txBody>
          <a:bodyPr/>
          <a:lstStyle/>
          <a:p>
            <a:r>
              <a:rPr lang="es-ES" dirty="0" err="1"/>
              <a:t>Exercici</a:t>
            </a:r>
            <a:r>
              <a:rPr lang="es-ES" dirty="0"/>
              <a:t> 1.2: </a:t>
            </a:r>
            <a:r>
              <a:rPr lang="es-ES" dirty="0" err="1"/>
              <a:t>Tenir</a:t>
            </a:r>
            <a:r>
              <a:rPr lang="es-ES" dirty="0"/>
              <a:t> una bona vida </a:t>
            </a:r>
            <a:endParaRPr lang="en-US" dirty="0"/>
          </a:p>
        </p:txBody>
      </p:sp>
    </p:spTree>
    <p:extLst>
      <p:ext uri="{BB962C8B-B14F-4D97-AF65-F5344CB8AC3E}">
        <p14:creationId xmlns:p14="http://schemas.microsoft.com/office/powerpoint/2010/main" val="77046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28248C-45E0-134B-83B4-2AF80C727D7D}"/>
              </a:ext>
            </a:extLst>
          </p:cNvPr>
          <p:cNvSpPr>
            <a:spLocks noGrp="1"/>
          </p:cNvSpPr>
          <p:nvPr>
            <p:ph type="sldNum" sz="quarter" idx="12"/>
          </p:nvPr>
        </p:nvSpPr>
        <p:spPr/>
        <p:txBody>
          <a:bodyPr/>
          <a:lstStyle/>
          <a:p>
            <a:fld id="{F169E07F-9A80-405D-B06A-876E4D356B83}" type="slidenum">
              <a:rPr lang="en-US" smtClean="0"/>
              <a:pPr/>
              <a:t>13</a:t>
            </a:fld>
            <a:endParaRPr lang="en-US"/>
          </a:p>
        </p:txBody>
      </p:sp>
      <p:sp>
        <p:nvSpPr>
          <p:cNvPr id="4" name="Title 3">
            <a:extLst>
              <a:ext uri="{FF2B5EF4-FFF2-40B4-BE49-F238E27FC236}">
                <a16:creationId xmlns:a16="http://schemas.microsoft.com/office/drawing/2014/main" id="{586FE32F-C0BD-F848-908A-83BF2C376E32}"/>
              </a:ext>
            </a:extLst>
          </p:cNvPr>
          <p:cNvSpPr>
            <a:spLocks noGrp="1"/>
          </p:cNvSpPr>
          <p:nvPr>
            <p:ph type="title"/>
          </p:nvPr>
        </p:nvSpPr>
        <p:spPr>
          <a:xfrm>
            <a:off x="507206" y="2313946"/>
            <a:ext cx="10954692" cy="535580"/>
          </a:xfrm>
        </p:spPr>
        <p:txBody>
          <a:bodyPr/>
          <a:lstStyle/>
          <a:p>
            <a:r>
              <a:rPr lang="es-ES" dirty="0"/>
              <a:t>Tema 2. </a:t>
            </a:r>
            <a:r>
              <a:rPr lang="en-US" dirty="0" err="1"/>
              <a:t>Què</a:t>
            </a:r>
            <a:r>
              <a:rPr lang="en-US" dirty="0"/>
              <a:t> </a:t>
            </a:r>
            <a:r>
              <a:rPr lang="en-US" dirty="0" err="1"/>
              <a:t>són</a:t>
            </a:r>
            <a:r>
              <a:rPr lang="en-US" dirty="0"/>
              <a:t> </a:t>
            </a:r>
            <a:r>
              <a:rPr lang="en-US" dirty="0" err="1"/>
              <a:t>els</a:t>
            </a:r>
            <a:r>
              <a:rPr lang="en-US" dirty="0"/>
              <a:t> </a:t>
            </a:r>
            <a:r>
              <a:rPr lang="en-US" dirty="0" err="1"/>
              <a:t>drets</a:t>
            </a:r>
            <a:r>
              <a:rPr lang="en-US" dirty="0"/>
              <a:t> humans? </a:t>
            </a:r>
            <a:endParaRPr lang="es-ES" dirty="0"/>
          </a:p>
        </p:txBody>
      </p:sp>
    </p:spTree>
    <p:extLst>
      <p:ext uri="{BB962C8B-B14F-4D97-AF65-F5344CB8AC3E}">
        <p14:creationId xmlns:p14="http://schemas.microsoft.com/office/powerpoint/2010/main" val="160174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9B41EF-EFCA-794F-AE74-BF9A8D685DAB}"/>
              </a:ext>
            </a:extLst>
          </p:cNvPr>
          <p:cNvSpPr>
            <a:spLocks noGrp="1"/>
          </p:cNvSpPr>
          <p:nvPr>
            <p:ph type="sldNum" sz="quarter" idx="12"/>
          </p:nvPr>
        </p:nvSpPr>
        <p:spPr/>
        <p:txBody>
          <a:bodyPr/>
          <a:lstStyle/>
          <a:p>
            <a:fld id="{04260D4A-DEC1-45DD-8AB2-A3349BAAA59E}" type="slidenum">
              <a:rPr lang="en-US" smtClean="0"/>
              <a:pPr/>
              <a:t>14</a:t>
            </a:fld>
            <a:endParaRPr lang="en-US"/>
          </a:p>
        </p:txBody>
      </p:sp>
      <p:sp>
        <p:nvSpPr>
          <p:cNvPr id="4" name="Content Placeholder 3">
            <a:extLst>
              <a:ext uri="{FF2B5EF4-FFF2-40B4-BE49-F238E27FC236}">
                <a16:creationId xmlns:a16="http://schemas.microsoft.com/office/drawing/2014/main" id="{0AFA0769-218D-2046-916B-CCF277B57A32}"/>
              </a:ext>
            </a:extLst>
          </p:cNvPr>
          <p:cNvSpPr>
            <a:spLocks noGrp="1"/>
          </p:cNvSpPr>
          <p:nvPr>
            <p:ph sz="quarter" idx="14"/>
          </p:nvPr>
        </p:nvSpPr>
        <p:spPr/>
        <p:txBody>
          <a:bodyPr/>
          <a:lstStyle/>
          <a:p>
            <a:pPr marL="0" indent="0" algn="ctr">
              <a:buNone/>
            </a:pPr>
            <a:r>
              <a:rPr lang="es-ES" sz="2500" b="1" i="1" dirty="0"/>
              <a:t>«</a:t>
            </a:r>
            <a:r>
              <a:rPr lang="es-ES" sz="2500" b="1" i="1" dirty="0" err="1"/>
              <a:t>Els</a:t>
            </a:r>
            <a:r>
              <a:rPr lang="es-ES" sz="2500" b="1" i="1" dirty="0"/>
              <a:t> </a:t>
            </a:r>
            <a:r>
              <a:rPr lang="es-ES" sz="2500" b="1" i="1" dirty="0" err="1"/>
              <a:t>drets</a:t>
            </a:r>
            <a:r>
              <a:rPr lang="es-ES" sz="2500" b="1" i="1" dirty="0"/>
              <a:t> </a:t>
            </a:r>
            <a:r>
              <a:rPr lang="es-ES" sz="2500" b="1" i="1" dirty="0" err="1"/>
              <a:t>humans</a:t>
            </a:r>
            <a:r>
              <a:rPr lang="es-ES" sz="2500" b="1" i="1" dirty="0"/>
              <a:t> </a:t>
            </a:r>
            <a:r>
              <a:rPr lang="es-ES" sz="2500" b="1" i="1" dirty="0" err="1"/>
              <a:t>són</a:t>
            </a:r>
            <a:r>
              <a:rPr lang="es-ES" sz="2500" b="1" i="1" dirty="0"/>
              <a:t> </a:t>
            </a:r>
            <a:r>
              <a:rPr lang="es-ES" sz="2500" b="1" i="1" dirty="0" err="1"/>
              <a:t>els</a:t>
            </a:r>
            <a:r>
              <a:rPr lang="es-ES" sz="2500" b="1" i="1" dirty="0"/>
              <a:t> que no es </a:t>
            </a:r>
            <a:r>
              <a:rPr lang="es-ES" sz="2500" b="1" i="1" dirty="0" err="1"/>
              <a:t>prendre</a:t>
            </a:r>
            <a:r>
              <a:rPr lang="es-ES" sz="2500" b="1" i="1" dirty="0"/>
              <a:t> a </a:t>
            </a:r>
            <a:r>
              <a:rPr lang="es-ES" sz="2500" b="1" i="1" dirty="0" err="1"/>
              <a:t>ningú</a:t>
            </a:r>
            <a:r>
              <a:rPr lang="es-ES" sz="2500" b="1" i="1" dirty="0"/>
              <a:t>.» </a:t>
            </a:r>
          </a:p>
          <a:p>
            <a:pPr marL="0" indent="0">
              <a:buNone/>
            </a:pPr>
            <a:endParaRPr lang="ca-ES" dirty="0"/>
          </a:p>
          <a:p>
            <a:pPr marL="0" indent="0">
              <a:buNone/>
            </a:pPr>
            <a:r>
              <a:rPr lang="ca-ES" dirty="0"/>
              <a:t>Aquesta és una citació de René Cassin, un dels redactors de la Declaració universal dels drets humans (DUDH).</a:t>
            </a:r>
          </a:p>
          <a:p>
            <a:pPr marL="0" indent="0">
              <a:buNone/>
            </a:pPr>
            <a:endParaRPr lang="es-ES" dirty="0"/>
          </a:p>
          <a:p>
            <a:r>
              <a:rPr lang="ca-ES" dirty="0"/>
              <a:t>Els drets humans no són un regal ni un privilegi. Els altres no ens els atorguen.</a:t>
            </a:r>
            <a:endParaRPr lang="es-ES" dirty="0"/>
          </a:p>
          <a:p>
            <a:r>
              <a:rPr lang="ca-ES" dirty="0"/>
              <a:t>Són drets bàsics que tenim simplement perquè som humans. Són fonamentals per tenir una bona vida i per prosperar</a:t>
            </a:r>
            <a:r>
              <a:rPr lang="es-ES" dirty="0"/>
              <a:t>.</a:t>
            </a:r>
          </a:p>
          <a:p>
            <a:endParaRPr lang="en-US" dirty="0"/>
          </a:p>
        </p:txBody>
      </p:sp>
      <p:sp>
        <p:nvSpPr>
          <p:cNvPr id="5" name="Title 4">
            <a:extLst>
              <a:ext uri="{FF2B5EF4-FFF2-40B4-BE49-F238E27FC236}">
                <a16:creationId xmlns:a16="http://schemas.microsoft.com/office/drawing/2014/main" id="{24B41652-FACC-6B40-9223-F6D2F973CC9D}"/>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són</a:t>
            </a:r>
            <a:r>
              <a:rPr lang="es-ES" dirty="0"/>
              <a:t> </a:t>
            </a:r>
            <a:r>
              <a:rPr lang="es-ES" dirty="0" err="1"/>
              <a:t>els</a:t>
            </a:r>
            <a:r>
              <a:rPr lang="es-ES" dirty="0"/>
              <a:t> </a:t>
            </a:r>
            <a:r>
              <a:rPr lang="es-ES" dirty="0" err="1"/>
              <a:t>drets</a:t>
            </a:r>
            <a:r>
              <a:rPr lang="es-ES" dirty="0"/>
              <a:t> </a:t>
            </a:r>
            <a:r>
              <a:rPr lang="es-ES" dirty="0" err="1"/>
              <a:t>humans</a:t>
            </a:r>
            <a:r>
              <a:rPr lang="es-ES" dirty="0"/>
              <a:t>? </a:t>
            </a:r>
            <a:endParaRPr lang="en-US" dirty="0"/>
          </a:p>
        </p:txBody>
      </p:sp>
    </p:spTree>
    <p:extLst>
      <p:ext uri="{BB962C8B-B14F-4D97-AF65-F5344CB8AC3E}">
        <p14:creationId xmlns:p14="http://schemas.microsoft.com/office/powerpoint/2010/main" val="333006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68C742-E652-CC4F-99A9-9A11AF3C5E7B}"/>
              </a:ext>
            </a:extLst>
          </p:cNvPr>
          <p:cNvSpPr>
            <a:spLocks noGrp="1"/>
          </p:cNvSpPr>
          <p:nvPr>
            <p:ph type="sldNum" sz="quarter" idx="12"/>
          </p:nvPr>
        </p:nvSpPr>
        <p:spPr/>
        <p:txBody>
          <a:bodyPr/>
          <a:lstStyle/>
          <a:p>
            <a:fld id="{04260D4A-DEC1-45DD-8AB2-A3349BAAA59E}" type="slidenum">
              <a:rPr lang="en-US" smtClean="0"/>
              <a:pPr/>
              <a:t>15</a:t>
            </a:fld>
            <a:endParaRPr lang="en-US"/>
          </a:p>
        </p:txBody>
      </p:sp>
      <p:sp>
        <p:nvSpPr>
          <p:cNvPr id="5" name="Title 4">
            <a:extLst>
              <a:ext uri="{FF2B5EF4-FFF2-40B4-BE49-F238E27FC236}">
                <a16:creationId xmlns:a16="http://schemas.microsoft.com/office/drawing/2014/main" id="{1A50BE3A-382A-B84F-9621-48B50CF4DD22}"/>
              </a:ext>
            </a:extLst>
          </p:cNvPr>
          <p:cNvSpPr>
            <a:spLocks noGrp="1"/>
          </p:cNvSpPr>
          <p:nvPr>
            <p:ph type="title"/>
          </p:nvPr>
        </p:nvSpPr>
        <p:spPr>
          <a:xfrm>
            <a:off x="507206" y="506412"/>
            <a:ext cx="11188608" cy="429253"/>
          </a:xfrm>
        </p:spPr>
        <p:txBody>
          <a:bodyPr/>
          <a:lstStyle/>
          <a:p>
            <a:r>
              <a:rPr lang="es-ES" dirty="0" err="1"/>
              <a:t>Algú</a:t>
            </a:r>
            <a:r>
              <a:rPr lang="es-ES" dirty="0"/>
              <a:t> </a:t>
            </a:r>
            <a:r>
              <a:rPr lang="es-ES" dirty="0" err="1"/>
              <a:t>sap</a:t>
            </a:r>
            <a:r>
              <a:rPr lang="es-ES" dirty="0"/>
              <a:t> </a:t>
            </a:r>
            <a:r>
              <a:rPr lang="es-ES" dirty="0" err="1"/>
              <a:t>on</a:t>
            </a:r>
            <a:r>
              <a:rPr lang="es-ES" dirty="0"/>
              <a:t> es </a:t>
            </a:r>
            <a:r>
              <a:rPr lang="es-ES" dirty="0" err="1"/>
              <a:t>podria</a:t>
            </a:r>
            <a:r>
              <a:rPr lang="es-ES" dirty="0"/>
              <a:t> </a:t>
            </a:r>
            <a:r>
              <a:rPr lang="es-ES" dirty="0" err="1"/>
              <a:t>haver</a:t>
            </a:r>
            <a:r>
              <a:rPr lang="es-ES" dirty="0"/>
              <a:t> </a:t>
            </a:r>
            <a:r>
              <a:rPr lang="es-ES" dirty="0" err="1"/>
              <a:t>fet</a:t>
            </a:r>
            <a:r>
              <a:rPr lang="es-ES" dirty="0"/>
              <a:t> </a:t>
            </a:r>
            <a:r>
              <a:rPr lang="es-ES" dirty="0" err="1"/>
              <a:t>aquesta</a:t>
            </a:r>
            <a:r>
              <a:rPr lang="es-ES" dirty="0"/>
              <a:t> </a:t>
            </a:r>
            <a:r>
              <a:rPr lang="es-ES" dirty="0" err="1"/>
              <a:t>fotografia</a:t>
            </a:r>
            <a:r>
              <a:rPr lang="es-ES" dirty="0"/>
              <a:t>? </a:t>
            </a:r>
          </a:p>
        </p:txBody>
      </p:sp>
      <p:pic>
        <p:nvPicPr>
          <p:cNvPr id="7" name="Picture 2">
            <a:extLst>
              <a:ext uri="{FF2B5EF4-FFF2-40B4-BE49-F238E27FC236}">
                <a16:creationId xmlns:a16="http://schemas.microsoft.com/office/drawing/2014/main" id="{9147506B-3EC8-1D47-ADE1-76F95726BA42}"/>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718197" y="1139825"/>
            <a:ext cx="6750844"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76D37C12-F08C-1444-AFDC-FC29ED8BE9F1}"/>
              </a:ext>
            </a:extLst>
          </p:cNvPr>
          <p:cNvSpPr txBox="1"/>
          <p:nvPr/>
        </p:nvSpPr>
        <p:spPr>
          <a:xfrm>
            <a:off x="1175067" y="5718175"/>
            <a:ext cx="9017148" cy="729430"/>
          </a:xfrm>
          <a:prstGeom prst="rect">
            <a:avLst/>
          </a:prstGeom>
          <a:noFill/>
        </p:spPr>
        <p:txBody>
          <a:bodyPr wrap="square" rtlCol="0">
            <a:spAutoFit/>
          </a:bodyPr>
          <a:lstStyle/>
          <a:p>
            <a:pPr>
              <a:lnSpc>
                <a:spcPct val="115000"/>
              </a:lnSpc>
            </a:pPr>
            <a:r>
              <a:rPr lang="en-GB" sz="1800" dirty="0">
                <a:ea typeface="SimSun" panose="02010600030101010101" pitchFamily="2" charset="-122"/>
                <a:cs typeface="Arial" panose="020B0604020202020204" pitchFamily="34" charset="0"/>
              </a:rPr>
              <a:t>Font: </a:t>
            </a:r>
            <a:r>
              <a:rPr lang="en-GB" sz="1800" i="1" dirty="0">
                <a:ea typeface="SimSun" panose="02010600030101010101" pitchFamily="2" charset="-122"/>
                <a:cs typeface="Arial" panose="020B0604020202020204" pitchFamily="34" charset="0"/>
              </a:rPr>
              <a:t>Lesson 1 Everyone Everywhere – Understanding human rights. </a:t>
            </a:r>
            <a:r>
              <a:rPr lang="en-GB" sz="1800" dirty="0">
                <a:ea typeface="SimSun" panose="02010600030101010101" pitchFamily="2" charset="-122"/>
                <a:cs typeface="Arial" panose="020B0604020202020204" pitchFamily="34" charset="0"/>
              </a:rPr>
              <a:t>(</a:t>
            </a:r>
            <a:r>
              <a:rPr lang="en-GB" sz="1800" dirty="0" err="1">
                <a:ea typeface="SimSun" panose="02010600030101010101" pitchFamily="2" charset="-122"/>
                <a:cs typeface="Arial" panose="020B0604020202020204" pitchFamily="34" charset="0"/>
              </a:rPr>
              <a:t>Presentació</a:t>
            </a:r>
            <a:r>
              <a:rPr lang="en-GB" sz="1800" dirty="0">
                <a:ea typeface="SimSun" panose="02010600030101010101" pitchFamily="2" charset="-122"/>
                <a:cs typeface="Arial" panose="020B0604020202020204" pitchFamily="34" charset="0"/>
              </a:rPr>
              <a:t> Power Point) Amnesty International UK. </a:t>
            </a:r>
            <a:endParaRPr lang="en-GB" sz="1800" dirty="0"/>
          </a:p>
        </p:txBody>
      </p:sp>
    </p:spTree>
    <p:extLst>
      <p:ext uri="{BB962C8B-B14F-4D97-AF65-F5344CB8AC3E}">
        <p14:creationId xmlns:p14="http://schemas.microsoft.com/office/powerpoint/2010/main" val="405786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313478-9D95-BA4C-A451-152728FECEC5}"/>
              </a:ext>
            </a:extLst>
          </p:cNvPr>
          <p:cNvSpPr>
            <a:spLocks noGrp="1"/>
          </p:cNvSpPr>
          <p:nvPr>
            <p:ph type="sldNum" sz="quarter" idx="12"/>
          </p:nvPr>
        </p:nvSpPr>
        <p:spPr/>
        <p:txBody>
          <a:bodyPr/>
          <a:lstStyle/>
          <a:p>
            <a:fld id="{04260D4A-DEC1-45DD-8AB2-A3349BAAA59E}" type="slidenum">
              <a:rPr lang="en-US" smtClean="0"/>
              <a:pPr/>
              <a:t>16</a:t>
            </a:fld>
            <a:endParaRPr lang="en-US"/>
          </a:p>
        </p:txBody>
      </p:sp>
      <p:sp>
        <p:nvSpPr>
          <p:cNvPr id="4" name="Content Placeholder 3">
            <a:extLst>
              <a:ext uri="{FF2B5EF4-FFF2-40B4-BE49-F238E27FC236}">
                <a16:creationId xmlns:a16="http://schemas.microsoft.com/office/drawing/2014/main" id="{D74A5D28-54E4-0240-BA14-2264C6AD270D}"/>
              </a:ext>
            </a:extLst>
          </p:cNvPr>
          <p:cNvSpPr>
            <a:spLocks noGrp="1"/>
          </p:cNvSpPr>
          <p:nvPr>
            <p:ph sz="quarter" idx="14"/>
          </p:nvPr>
        </p:nvSpPr>
        <p:spPr/>
        <p:txBody>
          <a:bodyPr/>
          <a:lstStyle/>
          <a:p>
            <a:pPr algn="just"/>
            <a:r>
              <a:rPr lang="ca-ES" dirty="0"/>
              <a:t>Després dels horrors de la Segona Guerra Mundial, els líders del món es van reunir i van crear una nova organització anomenada </a:t>
            </a:r>
            <a:r>
              <a:rPr lang="ca-ES" i="1" dirty="0"/>
              <a:t>Nacions Unides</a:t>
            </a:r>
            <a:r>
              <a:rPr lang="ca-ES" dirty="0"/>
              <a:t>. El seu propòsit era aturar les guerres entre països i construir un món millor. </a:t>
            </a:r>
            <a:endParaRPr lang="en-US" dirty="0"/>
          </a:p>
          <a:p>
            <a:pPr algn="just"/>
            <a:r>
              <a:rPr lang="ca-ES" dirty="0"/>
              <a:t>Una de les primeres tasques de les Nacions Unides va ser preparar una llista dels drets humans que pertanyen a tots els éssers humans del món: la DUDH.</a:t>
            </a:r>
            <a:endParaRPr lang="es-ES" dirty="0"/>
          </a:p>
          <a:p>
            <a:pPr algn="just"/>
            <a:r>
              <a:rPr lang="ca-ES" dirty="0"/>
              <a:t>Els governs del món van prometre que respectarien, protegirien i complirien els drets que recull la DUDH</a:t>
            </a:r>
            <a:r>
              <a:rPr lang="en-US" dirty="0"/>
              <a:t>. </a:t>
            </a:r>
          </a:p>
        </p:txBody>
      </p:sp>
      <p:sp>
        <p:nvSpPr>
          <p:cNvPr id="5" name="Title 4">
            <a:extLst>
              <a:ext uri="{FF2B5EF4-FFF2-40B4-BE49-F238E27FC236}">
                <a16:creationId xmlns:a16="http://schemas.microsoft.com/office/drawing/2014/main" id="{7E9F9377-B5B7-224F-9942-3530EB88E5EE}"/>
              </a:ext>
            </a:extLst>
          </p:cNvPr>
          <p:cNvSpPr>
            <a:spLocks noGrp="1"/>
          </p:cNvSpPr>
          <p:nvPr>
            <p:ph type="title"/>
          </p:nvPr>
        </p:nvSpPr>
        <p:spPr>
          <a:xfrm>
            <a:off x="507205" y="506412"/>
            <a:ext cx="11103547" cy="429253"/>
          </a:xfrm>
        </p:spPr>
        <p:txBody>
          <a:bodyPr/>
          <a:lstStyle/>
          <a:p>
            <a:r>
              <a:rPr lang="en-US" dirty="0"/>
              <a:t>Com </a:t>
            </a:r>
            <a:r>
              <a:rPr lang="en-US" dirty="0" err="1"/>
              <a:t>es</a:t>
            </a:r>
            <a:r>
              <a:rPr lang="en-US" dirty="0"/>
              <a:t>  </a:t>
            </a:r>
            <a:r>
              <a:rPr lang="en-US" dirty="0" err="1"/>
              <a:t>va</a:t>
            </a:r>
            <a:r>
              <a:rPr lang="en-US" dirty="0"/>
              <a:t> </a:t>
            </a:r>
            <a:r>
              <a:rPr lang="en-US" dirty="0" err="1"/>
              <a:t>crear</a:t>
            </a:r>
            <a:r>
              <a:rPr lang="en-US" dirty="0"/>
              <a:t> la </a:t>
            </a:r>
            <a:r>
              <a:rPr lang="en-US" dirty="0" err="1"/>
              <a:t>Declaració</a:t>
            </a:r>
            <a:r>
              <a:rPr lang="en-US" dirty="0"/>
              <a:t> Universal </a:t>
            </a:r>
            <a:r>
              <a:rPr lang="en-US" dirty="0" err="1"/>
              <a:t>dels</a:t>
            </a:r>
            <a:r>
              <a:rPr lang="en-US" dirty="0"/>
              <a:t> </a:t>
            </a:r>
            <a:r>
              <a:rPr lang="en-US" dirty="0" err="1"/>
              <a:t>Drets</a:t>
            </a:r>
            <a:r>
              <a:rPr lang="en-US" dirty="0"/>
              <a:t> Humans? - 1</a:t>
            </a:r>
          </a:p>
        </p:txBody>
      </p:sp>
    </p:spTree>
    <p:extLst>
      <p:ext uri="{BB962C8B-B14F-4D97-AF65-F5344CB8AC3E}">
        <p14:creationId xmlns:p14="http://schemas.microsoft.com/office/powerpoint/2010/main" val="3425086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449D5-9AAB-3C45-87C1-91EF41B0527B}"/>
              </a:ext>
            </a:extLst>
          </p:cNvPr>
          <p:cNvSpPr>
            <a:spLocks noGrp="1"/>
          </p:cNvSpPr>
          <p:nvPr>
            <p:ph type="sldNum" sz="quarter" idx="12"/>
          </p:nvPr>
        </p:nvSpPr>
        <p:spPr/>
        <p:txBody>
          <a:bodyPr/>
          <a:lstStyle/>
          <a:p>
            <a:fld id="{04260D4A-DEC1-45DD-8AB2-A3349BAAA59E}" type="slidenum">
              <a:rPr lang="en-US" smtClean="0"/>
              <a:pPr/>
              <a:t>17</a:t>
            </a:fld>
            <a:endParaRPr lang="en-US"/>
          </a:p>
        </p:txBody>
      </p:sp>
      <p:sp>
        <p:nvSpPr>
          <p:cNvPr id="4" name="Content Placeholder 3">
            <a:extLst>
              <a:ext uri="{FF2B5EF4-FFF2-40B4-BE49-F238E27FC236}">
                <a16:creationId xmlns:a16="http://schemas.microsoft.com/office/drawing/2014/main" id="{0BF99C7A-E437-7048-992C-F908B507B094}"/>
              </a:ext>
            </a:extLst>
          </p:cNvPr>
          <p:cNvSpPr>
            <a:spLocks noGrp="1"/>
          </p:cNvSpPr>
          <p:nvPr>
            <p:ph sz="quarter" idx="14"/>
          </p:nvPr>
        </p:nvSpPr>
        <p:spPr/>
        <p:txBody>
          <a:bodyPr/>
          <a:lstStyle/>
          <a:p>
            <a:pPr algn="just"/>
            <a:r>
              <a:rPr lang="ca-ES" dirty="0"/>
              <a:t>La Declaració va ser adoptada per l’Assemblea General de les Nacions Unides el 1948: 56 països de tot el món van adoptar un conjunt bàsic de drets humans que s’havien de protegir</a:t>
            </a:r>
            <a:r>
              <a:rPr lang="en-US" dirty="0"/>
              <a:t>.</a:t>
            </a:r>
          </a:p>
          <a:p>
            <a:pPr algn="just"/>
            <a:r>
              <a:rPr lang="ca-ES" dirty="0"/>
              <a:t>La DUDH no és originalment un document jurídicament vinculant </a:t>
            </a:r>
            <a:r>
              <a:rPr lang="ca-ES" i="1" dirty="0"/>
              <a:t>—</a:t>
            </a:r>
            <a:r>
              <a:rPr lang="ca-ES" dirty="0"/>
              <a:t>cosa que significa que no estableix requisits legals sobre els governs</a:t>
            </a:r>
            <a:r>
              <a:rPr lang="ca-ES" i="1" dirty="0"/>
              <a:t>—</a:t>
            </a:r>
            <a:r>
              <a:rPr lang="ca-ES" dirty="0"/>
              <a:t> però, amb els anys, s’ha considerat que s’ha acabat convertint en una </a:t>
            </a:r>
            <a:r>
              <a:rPr lang="ca-ES" b="1" u="sng" dirty="0"/>
              <a:t>llei internacional consuetudinària vinculant</a:t>
            </a:r>
            <a:r>
              <a:rPr lang="ca-ES" dirty="0"/>
              <a:t>, que significa que els governs estan obligats a respectar-la</a:t>
            </a:r>
            <a:r>
              <a:rPr lang="en-US" dirty="0"/>
              <a:t>.</a:t>
            </a:r>
          </a:p>
          <a:p>
            <a:pPr algn="just"/>
            <a:r>
              <a:rPr lang="ca-ES" dirty="0"/>
              <a:t>És important assenyalar que la DUDH va ser adoptada i ratificada per països de renda alta, mitjana i baixa de tot el món</a:t>
            </a:r>
            <a:r>
              <a:rPr lang="en-US" dirty="0"/>
              <a:t>. </a:t>
            </a:r>
          </a:p>
          <a:p>
            <a:pPr algn="just"/>
            <a:endParaRPr lang="en-US" dirty="0"/>
          </a:p>
          <a:p>
            <a:pPr algn="just"/>
            <a:endParaRPr lang="en-US" dirty="0"/>
          </a:p>
        </p:txBody>
      </p:sp>
      <p:sp>
        <p:nvSpPr>
          <p:cNvPr id="5" name="Title 4">
            <a:extLst>
              <a:ext uri="{FF2B5EF4-FFF2-40B4-BE49-F238E27FC236}">
                <a16:creationId xmlns:a16="http://schemas.microsoft.com/office/drawing/2014/main" id="{C984227B-9E02-804E-BB23-BCB51EFC5C13}"/>
              </a:ext>
            </a:extLst>
          </p:cNvPr>
          <p:cNvSpPr>
            <a:spLocks noGrp="1"/>
          </p:cNvSpPr>
          <p:nvPr>
            <p:ph type="title"/>
          </p:nvPr>
        </p:nvSpPr>
        <p:spPr>
          <a:xfrm>
            <a:off x="507206" y="506412"/>
            <a:ext cx="11188608" cy="365458"/>
          </a:xfrm>
        </p:spPr>
        <p:txBody>
          <a:bodyPr/>
          <a:lstStyle/>
          <a:p>
            <a:r>
              <a:rPr lang="en-US" dirty="0"/>
              <a:t>Com </a:t>
            </a:r>
            <a:r>
              <a:rPr lang="en-US" dirty="0" err="1"/>
              <a:t>es</a:t>
            </a:r>
            <a:r>
              <a:rPr lang="en-US" dirty="0"/>
              <a:t>  </a:t>
            </a:r>
            <a:r>
              <a:rPr lang="en-US" dirty="0" err="1"/>
              <a:t>va</a:t>
            </a:r>
            <a:r>
              <a:rPr lang="en-US" dirty="0"/>
              <a:t> </a:t>
            </a:r>
            <a:r>
              <a:rPr lang="en-US" dirty="0" err="1"/>
              <a:t>crear</a:t>
            </a:r>
            <a:r>
              <a:rPr lang="en-US" dirty="0"/>
              <a:t> la </a:t>
            </a:r>
            <a:r>
              <a:rPr lang="en-US" dirty="0" err="1"/>
              <a:t>Declaració</a:t>
            </a:r>
            <a:r>
              <a:rPr lang="en-US" dirty="0"/>
              <a:t> Universal </a:t>
            </a:r>
            <a:r>
              <a:rPr lang="en-US" dirty="0" err="1"/>
              <a:t>dels</a:t>
            </a:r>
            <a:r>
              <a:rPr lang="en-US" dirty="0"/>
              <a:t> </a:t>
            </a:r>
            <a:r>
              <a:rPr lang="en-US" dirty="0" err="1"/>
              <a:t>Drets</a:t>
            </a:r>
            <a:r>
              <a:rPr lang="en-US" dirty="0"/>
              <a:t> Humans? - 2</a:t>
            </a:r>
          </a:p>
        </p:txBody>
      </p:sp>
    </p:spTree>
    <p:extLst>
      <p:ext uri="{BB962C8B-B14F-4D97-AF65-F5344CB8AC3E}">
        <p14:creationId xmlns:p14="http://schemas.microsoft.com/office/powerpoint/2010/main" val="290386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C53A0-249B-A64D-9335-4406318C9374}"/>
              </a:ext>
            </a:extLst>
          </p:cNvPr>
          <p:cNvSpPr>
            <a:spLocks noGrp="1"/>
          </p:cNvSpPr>
          <p:nvPr>
            <p:ph type="sldNum" sz="quarter" idx="12"/>
          </p:nvPr>
        </p:nvSpPr>
        <p:spPr/>
        <p:txBody>
          <a:bodyPr/>
          <a:lstStyle/>
          <a:p>
            <a:fld id="{04260D4A-DEC1-45DD-8AB2-A3349BAAA59E}" type="slidenum">
              <a:rPr lang="en-US" smtClean="0"/>
              <a:pPr/>
              <a:t>18</a:t>
            </a:fld>
            <a:endParaRPr lang="en-US"/>
          </a:p>
        </p:txBody>
      </p:sp>
      <p:sp>
        <p:nvSpPr>
          <p:cNvPr id="4" name="Content Placeholder 3">
            <a:extLst>
              <a:ext uri="{FF2B5EF4-FFF2-40B4-BE49-F238E27FC236}">
                <a16:creationId xmlns:a16="http://schemas.microsoft.com/office/drawing/2014/main" id="{C10C62AA-CAAC-2845-9D64-AA82EB4EEED6}"/>
              </a:ext>
            </a:extLst>
          </p:cNvPr>
          <p:cNvSpPr>
            <a:spLocks noGrp="1"/>
          </p:cNvSpPr>
          <p:nvPr>
            <p:ph sz="quarter" idx="14"/>
          </p:nvPr>
        </p:nvSpPr>
        <p:spPr>
          <a:xfrm>
            <a:off x="507195" y="1084520"/>
            <a:ext cx="11174412" cy="4825625"/>
          </a:xfrm>
        </p:spPr>
        <p:txBody>
          <a:bodyPr/>
          <a:lstStyle/>
          <a:p>
            <a:pPr algn="just"/>
            <a:r>
              <a:rPr lang="en-US" sz="2000" dirty="0"/>
              <a:t>El 1966, </a:t>
            </a:r>
            <a:r>
              <a:rPr lang="en-US" sz="2000" dirty="0" err="1"/>
              <a:t>els</a:t>
            </a:r>
            <a:r>
              <a:rPr lang="en-US" sz="2000" dirty="0"/>
              <a:t> </a:t>
            </a:r>
            <a:r>
              <a:rPr lang="en-US" sz="2000" dirty="0" err="1"/>
              <a:t>membres</a:t>
            </a:r>
            <a:r>
              <a:rPr lang="en-US" sz="2000" dirty="0"/>
              <a:t> de les </a:t>
            </a:r>
            <a:r>
              <a:rPr lang="en-US" sz="2000" dirty="0" err="1"/>
              <a:t>Nacions</a:t>
            </a:r>
            <a:r>
              <a:rPr lang="en-US" sz="2000" dirty="0"/>
              <a:t> </a:t>
            </a:r>
            <a:r>
              <a:rPr lang="en-US" sz="2000" dirty="0" err="1"/>
              <a:t>Unides</a:t>
            </a:r>
            <a:r>
              <a:rPr lang="en-US" sz="2000" dirty="0"/>
              <a:t> </a:t>
            </a:r>
            <a:r>
              <a:rPr lang="ca-ES" sz="2000" dirty="0"/>
              <a:t>van redactar dos tractats importants: </a:t>
            </a:r>
            <a:r>
              <a:rPr lang="en-US" sz="2000" dirty="0"/>
              <a:t>: </a:t>
            </a:r>
          </a:p>
          <a:p>
            <a:pPr lvl="2" algn="just"/>
            <a:r>
              <a:rPr lang="ca-ES" dirty="0"/>
              <a:t>el Pacte internacional de drets civils i polítics (PIDCP) </a:t>
            </a:r>
          </a:p>
          <a:p>
            <a:pPr lvl="2" algn="just"/>
            <a:r>
              <a:rPr lang="ca-ES" dirty="0"/>
              <a:t>el Pacte internacional de drets econòmics, socials i culturals (PIDESC)</a:t>
            </a:r>
            <a:r>
              <a:rPr lang="es-ES" dirty="0"/>
              <a:t> </a:t>
            </a:r>
            <a:r>
              <a:rPr lang="en-US" dirty="0"/>
              <a:t> </a:t>
            </a:r>
          </a:p>
          <a:p>
            <a:pPr algn="just"/>
            <a:r>
              <a:rPr lang="ca-ES" sz="2000" dirty="0"/>
              <a:t>En conseqüència, governs de tot el món tenen l’obligació de protegir els drets humans dels seus ciutadans</a:t>
            </a:r>
            <a:r>
              <a:rPr lang="en-US" sz="2000" dirty="0"/>
              <a:t>. </a:t>
            </a:r>
          </a:p>
          <a:p>
            <a:pPr algn="just"/>
            <a:r>
              <a:rPr lang="ca-ES" sz="2000" dirty="0"/>
              <a:t>També s’han adoptat altres tractats per oferir proteccions específiques a certs grups de persones. Per exemple:</a:t>
            </a:r>
            <a:endParaRPr lang="es-ES" sz="2000" dirty="0"/>
          </a:p>
          <a:p>
            <a:pPr lvl="2" algn="just"/>
            <a:r>
              <a:rPr lang="ca-ES" dirty="0"/>
              <a:t>la Convenció sobre els drets de l’infant</a:t>
            </a:r>
            <a:r>
              <a:rPr lang="es-ES" dirty="0"/>
              <a:t>(CDI); </a:t>
            </a:r>
          </a:p>
          <a:p>
            <a:pPr lvl="2" algn="just"/>
            <a:r>
              <a:rPr lang="ca-ES" dirty="0"/>
              <a:t>la Convenció sobre l’eliminació de totes les formes de discriminació contra la dona (</a:t>
            </a:r>
            <a:r>
              <a:rPr lang="es-ES" dirty="0"/>
              <a:t>CEDAW)  </a:t>
            </a:r>
          </a:p>
          <a:p>
            <a:pPr lvl="2" algn="just"/>
            <a:r>
              <a:rPr lang="ca-ES" dirty="0"/>
              <a:t>la Convenció sobre els drets de les persones amb discapacitat (CDPD) </a:t>
            </a:r>
            <a:r>
              <a:rPr lang="ca-ES" b="1" dirty="0"/>
              <a:t>que analitzarem més endavant amb més detall durant la formació</a:t>
            </a:r>
            <a:r>
              <a:rPr lang="es-ES" b="1" dirty="0"/>
              <a:t>. </a:t>
            </a:r>
          </a:p>
          <a:p>
            <a:pPr marL="530225" lvl="3" indent="0" algn="just">
              <a:buNone/>
            </a:pPr>
            <a:r>
              <a:rPr lang="ca-ES" dirty="0"/>
              <a:t>Molts països protegeixen els drets humans a la seva legislació nacional (per exemple, a la carta de drets o la constitució nacional corresponent).</a:t>
            </a:r>
            <a:endParaRPr lang="en-US" dirty="0"/>
          </a:p>
        </p:txBody>
      </p:sp>
      <p:sp>
        <p:nvSpPr>
          <p:cNvPr id="5" name="Title 4">
            <a:extLst>
              <a:ext uri="{FF2B5EF4-FFF2-40B4-BE49-F238E27FC236}">
                <a16:creationId xmlns:a16="http://schemas.microsoft.com/office/drawing/2014/main" id="{66D9B542-49DE-1A41-B051-70E9E2FB8531}"/>
              </a:ext>
            </a:extLst>
          </p:cNvPr>
          <p:cNvSpPr>
            <a:spLocks noGrp="1"/>
          </p:cNvSpPr>
          <p:nvPr>
            <p:ph type="title"/>
          </p:nvPr>
        </p:nvSpPr>
        <p:spPr/>
        <p:txBody>
          <a:bodyPr/>
          <a:lstStyle/>
          <a:p>
            <a:r>
              <a:rPr lang="en-US" dirty="0"/>
              <a:t>Les </a:t>
            </a:r>
            <a:r>
              <a:rPr lang="en-US" dirty="0" err="1"/>
              <a:t>Nacions</a:t>
            </a:r>
            <a:r>
              <a:rPr lang="en-US" dirty="0"/>
              <a:t> </a:t>
            </a:r>
            <a:r>
              <a:rPr lang="en-US" dirty="0" err="1"/>
              <a:t>Unides</a:t>
            </a:r>
            <a:r>
              <a:rPr lang="en-US" dirty="0"/>
              <a:t> </a:t>
            </a:r>
            <a:r>
              <a:rPr lang="en-US" dirty="0" err="1"/>
              <a:t>i</a:t>
            </a:r>
            <a:r>
              <a:rPr lang="en-US" dirty="0"/>
              <a:t> </a:t>
            </a:r>
            <a:r>
              <a:rPr lang="en-US" dirty="0" err="1"/>
              <a:t>els</a:t>
            </a:r>
            <a:r>
              <a:rPr lang="en-US" dirty="0"/>
              <a:t> </a:t>
            </a:r>
            <a:r>
              <a:rPr lang="en-US" dirty="0" err="1"/>
              <a:t>Drets</a:t>
            </a:r>
            <a:r>
              <a:rPr lang="en-US" dirty="0"/>
              <a:t> Humans</a:t>
            </a:r>
          </a:p>
        </p:txBody>
      </p:sp>
    </p:spTree>
    <p:extLst>
      <p:ext uri="{BB962C8B-B14F-4D97-AF65-F5344CB8AC3E}">
        <p14:creationId xmlns:p14="http://schemas.microsoft.com/office/powerpoint/2010/main" val="303678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2B898D-2EC8-EB4B-B1AA-84A6A79D5487}"/>
              </a:ext>
            </a:extLst>
          </p:cNvPr>
          <p:cNvSpPr>
            <a:spLocks noGrp="1"/>
          </p:cNvSpPr>
          <p:nvPr>
            <p:ph type="sldNum" sz="quarter" idx="12"/>
          </p:nvPr>
        </p:nvSpPr>
        <p:spPr/>
        <p:txBody>
          <a:bodyPr/>
          <a:lstStyle/>
          <a:p>
            <a:fld id="{04260D4A-DEC1-45DD-8AB2-A3349BAAA59E}" type="slidenum">
              <a:rPr lang="en-US" smtClean="0"/>
              <a:pPr/>
              <a:t>19</a:t>
            </a:fld>
            <a:endParaRPr lang="en-US"/>
          </a:p>
        </p:txBody>
      </p:sp>
      <p:sp>
        <p:nvSpPr>
          <p:cNvPr id="4" name="Content Placeholder 3">
            <a:extLst>
              <a:ext uri="{FF2B5EF4-FFF2-40B4-BE49-F238E27FC236}">
                <a16:creationId xmlns:a16="http://schemas.microsoft.com/office/drawing/2014/main" id="{E333AB00-230D-0B49-B91A-74CA86EF7797}"/>
              </a:ext>
            </a:extLst>
          </p:cNvPr>
          <p:cNvSpPr>
            <a:spLocks noGrp="1"/>
          </p:cNvSpPr>
          <p:nvPr>
            <p:ph sz="quarter" idx="14"/>
          </p:nvPr>
        </p:nvSpPr>
        <p:spPr/>
        <p:txBody>
          <a:bodyPr/>
          <a:lstStyle/>
          <a:p>
            <a:pPr marL="0" indent="0" algn="just">
              <a:buNone/>
            </a:pPr>
            <a:r>
              <a:rPr lang="ca-ES" i="1" u="sng" dirty="0"/>
              <a:t>Citació 1:</a:t>
            </a:r>
            <a:r>
              <a:rPr lang="ca-ES" i="1" dirty="0"/>
              <a:t> «Els drets humans estan inscrits al cor de les persones; hi eren molt abans que els legisladors en redactessin la primera proclamació.»</a:t>
            </a:r>
            <a:endParaRPr lang="es-ES" dirty="0"/>
          </a:p>
          <a:p>
            <a:pPr marL="0" indent="0" algn="just">
              <a:buNone/>
            </a:pPr>
            <a:r>
              <a:rPr lang="ca-ES" i="1" u="sng" dirty="0"/>
              <a:t>Citació 2:</a:t>
            </a:r>
            <a:r>
              <a:rPr lang="ca-ES" i="1" dirty="0"/>
              <a:t> «Protegint aquests drets, podem ajudar a evitar molts conflictes basats en la pobresa, la discriminació i l’exclusió (social, econòmica i política) que afecten la humanitat i destrueixen dècades d’activitats de desenvolupament. S’ha de trencar aquest cercle viciós de violacions dels drets humans que han portat a conflictes —que, alhora, porten a més violacions. Crec que podem trencar-lo només si assegurem el respecte per a tots els drets humans.»</a:t>
            </a:r>
          </a:p>
          <a:p>
            <a:pPr algn="just"/>
            <a:endParaRPr lang="es-ES" dirty="0"/>
          </a:p>
          <a:p>
            <a:pPr marL="0" indent="0" algn="just">
              <a:buNone/>
            </a:pPr>
            <a:r>
              <a:rPr lang="en-US" i="1" dirty="0"/>
              <a:t>- </a:t>
            </a:r>
            <a:r>
              <a:rPr lang="en-US" b="1" dirty="0"/>
              <a:t>Mary Robinson</a:t>
            </a:r>
            <a:r>
              <a:rPr lang="en-US" i="1" dirty="0"/>
              <a:t>, </a:t>
            </a:r>
            <a:r>
              <a:rPr lang="ca-ES" b="1" dirty="0"/>
              <a:t>ex alta </a:t>
            </a:r>
            <a:r>
              <a:rPr lang="ca-ES" b="1" dirty="0" err="1"/>
              <a:t>comissariada</a:t>
            </a:r>
            <a:r>
              <a:rPr lang="ca-ES" b="1" dirty="0"/>
              <a:t> de les Nacions Unides pels drets humans i expresidenta d’Irlanda</a:t>
            </a:r>
            <a:r>
              <a:rPr lang="es-ES" i="1" dirty="0"/>
              <a:t>.</a:t>
            </a:r>
            <a:endParaRPr lang="en-US" dirty="0"/>
          </a:p>
        </p:txBody>
      </p:sp>
      <p:sp>
        <p:nvSpPr>
          <p:cNvPr id="5" name="Title 4">
            <a:extLst>
              <a:ext uri="{FF2B5EF4-FFF2-40B4-BE49-F238E27FC236}">
                <a16:creationId xmlns:a16="http://schemas.microsoft.com/office/drawing/2014/main" id="{14A6B8FB-EFBE-F943-948C-C45D83C0825A}"/>
              </a:ext>
            </a:extLst>
          </p:cNvPr>
          <p:cNvSpPr>
            <a:spLocks noGrp="1"/>
          </p:cNvSpPr>
          <p:nvPr>
            <p:ph type="title"/>
          </p:nvPr>
        </p:nvSpPr>
        <p:spPr>
          <a:xfrm>
            <a:off x="507206" y="506411"/>
            <a:ext cx="11146078" cy="471783"/>
          </a:xfrm>
        </p:spPr>
        <p:txBody>
          <a:bodyPr/>
          <a:lstStyle/>
          <a:p>
            <a:r>
              <a:rPr lang="en-US" dirty="0"/>
              <a:t>El que </a:t>
            </a:r>
            <a:r>
              <a:rPr lang="en-US" dirty="0" err="1"/>
              <a:t>s’ha</a:t>
            </a:r>
            <a:r>
              <a:rPr lang="en-US" dirty="0"/>
              <a:t> </a:t>
            </a:r>
            <a:r>
              <a:rPr lang="en-US" dirty="0" err="1"/>
              <a:t>dit</a:t>
            </a:r>
            <a:r>
              <a:rPr lang="en-US" dirty="0"/>
              <a:t> </a:t>
            </a:r>
            <a:r>
              <a:rPr lang="en-US" dirty="0" err="1"/>
              <a:t>en</a:t>
            </a:r>
            <a:r>
              <a:rPr lang="en-US" dirty="0"/>
              <a:t> </a:t>
            </a:r>
            <a:r>
              <a:rPr lang="en-US" dirty="0" err="1"/>
              <a:t>relació</a:t>
            </a:r>
            <a:r>
              <a:rPr lang="en-US" dirty="0"/>
              <a:t> </a:t>
            </a:r>
            <a:r>
              <a:rPr lang="en-US" dirty="0" err="1"/>
              <a:t>als</a:t>
            </a:r>
            <a:r>
              <a:rPr lang="en-US" dirty="0"/>
              <a:t> </a:t>
            </a:r>
            <a:r>
              <a:rPr lang="en-US" dirty="0" err="1"/>
              <a:t>Drets</a:t>
            </a:r>
            <a:r>
              <a:rPr lang="en-US" dirty="0"/>
              <a:t> Humans - 1 </a:t>
            </a:r>
          </a:p>
        </p:txBody>
      </p:sp>
    </p:spTree>
    <p:extLst>
      <p:ext uri="{BB962C8B-B14F-4D97-AF65-F5344CB8AC3E}">
        <p14:creationId xmlns:p14="http://schemas.microsoft.com/office/powerpoint/2010/main" val="3205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0AD52-2EFB-49E4-91F4-435D0696F08C}"/>
              </a:ext>
            </a:extLst>
          </p:cNvPr>
          <p:cNvSpPr>
            <a:spLocks noGrp="1"/>
          </p:cNvSpPr>
          <p:nvPr>
            <p:ph type="sldNum" sz="quarter" idx="12"/>
          </p:nvPr>
        </p:nvSpPr>
        <p:spPr/>
        <p:txBody>
          <a:bodyPr/>
          <a:lstStyle/>
          <a:p>
            <a:fld id="{04260D4A-DEC1-45DD-8AB2-A3349BAAA59E}" type="slidenum">
              <a:rPr lang="en-US" smtClean="0"/>
              <a:pPr/>
              <a:t>2</a:t>
            </a:fld>
            <a:endParaRPr lang="en-US"/>
          </a:p>
        </p:txBody>
      </p:sp>
      <p:sp>
        <p:nvSpPr>
          <p:cNvPr id="6" name="Rectangle 5">
            <a:extLst>
              <a:ext uri="{FF2B5EF4-FFF2-40B4-BE49-F238E27FC236}">
                <a16:creationId xmlns:a16="http://schemas.microsoft.com/office/drawing/2014/main" id="{C8245AE4-242C-4D4C-9618-52ECE8F1D177}"/>
              </a:ext>
            </a:extLst>
          </p:cNvPr>
          <p:cNvSpPr/>
          <p:nvPr/>
        </p:nvSpPr>
        <p:spPr>
          <a:xfrm>
            <a:off x="406797" y="294241"/>
            <a:ext cx="11378406" cy="5139869"/>
          </a:xfrm>
          <a:prstGeom prst="rect">
            <a:avLst/>
          </a:prstGeom>
        </p:spPr>
        <p:txBody>
          <a:bodyPr wrap="square">
            <a:spAutoFit/>
          </a:bodyPr>
          <a:lstStyle/>
          <a:p>
            <a:endParaRPr lang="en-US" sz="1000" dirty="0">
              <a:highlight>
                <a:srgbClr val="FFFFFF"/>
              </a:highlight>
              <a:latin typeface="Calibri" panose="020F0502020204030204" pitchFamily="34" charset="0"/>
              <a:cs typeface="Calibri" panose="020F0502020204030204" pitchFamily="34" charset="0"/>
            </a:endParaRPr>
          </a:p>
          <a:p>
            <a:pPr fontAlgn="base"/>
            <a:r>
              <a:rPr lang="en-GB" sz="1400" b="1" dirty="0">
                <a:highlight>
                  <a:srgbClr val="FFFFFF"/>
                </a:highlight>
                <a:latin typeface="Calibri" panose="020F0502020204030204" pitchFamily="34" charset="0"/>
                <a:ea typeface="Times New Roman" panose="02020603050405020304" pitchFamily="18" charset="0"/>
                <a:cs typeface="Calibri" panose="020F0502020204030204" pitchFamily="34" charset="0"/>
              </a:rPr>
              <a:t>2022, ©</a:t>
            </a:r>
            <a:r>
              <a:rPr lang="en-GB" sz="1400" b="1" dirty="0" err="1">
                <a:highlight>
                  <a:srgbClr val="FFFFFF"/>
                </a:highlight>
                <a:latin typeface="Calibri" panose="020F0502020204030204" pitchFamily="34" charset="0"/>
                <a:ea typeface="Times New Roman" panose="02020603050405020304" pitchFamily="18" charset="0"/>
                <a:cs typeface="Calibri" panose="020F0502020204030204" pitchFamily="34" charset="0"/>
              </a:rPr>
              <a:t>Generalitat</a:t>
            </a:r>
            <a:r>
              <a:rPr lang="en-GB" sz="1400" b="1" dirty="0">
                <a:highlight>
                  <a:srgbClr val="FFFFFF"/>
                </a:highlight>
                <a:latin typeface="Calibri" panose="020F0502020204030204" pitchFamily="34" charset="0"/>
                <a:ea typeface="Times New Roman" panose="02020603050405020304" pitchFamily="18" charset="0"/>
                <a:cs typeface="Calibri" panose="020F0502020204030204" pitchFamily="34" charset="0"/>
              </a:rPr>
              <a:t> de Catalunya</a:t>
            </a:r>
          </a:p>
          <a:p>
            <a:pPr fontAlgn="base"/>
            <a:endParaRPr lang="en-GB" sz="1400" b="1" dirty="0">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fontAlgn="base"/>
            <a:endParaRPr lang="en-GB" sz="1400" b="1" dirty="0">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fontAlgn="base"/>
            <a:r>
              <a:rPr lang="en-GB" sz="1400" b="1" dirty="0">
                <a:highlight>
                  <a:srgbClr val="FFFFFF"/>
                </a:highligh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400" b="1" dirty="0">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fontAlgn="base"/>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Aquesta</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publicació</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és</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una</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traducció</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d’acord</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amb</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la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llicència</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 Creative Commons  CC BY-NC-SA 3.0  IGO, del text original de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l’OMS</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escrit</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en</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anglès</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t>
            </a:r>
          </a:p>
          <a:p>
            <a:pPr fontAlgn="base"/>
            <a:endPar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endParaRPr>
          </a:p>
          <a:p>
            <a:pPr fontAlgn="base"/>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Aquesta</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traducció</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no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és</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obra</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de</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l’OMS</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i per tant no es fa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responsable</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del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contingut</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ni</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l’exactitud</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 la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traducció</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L’edició</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original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en</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anglès</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Human rights. WHO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QualityRights</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Core training - for all services and all people. Course guide. Geneva: World Health Organization; 2019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és</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el</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text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autèntic</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i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vinculant</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t>
            </a:r>
          </a:p>
          <a:p>
            <a:pPr fontAlgn="base"/>
            <a:endPar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endParaRPr>
          </a:p>
          <a:p>
            <a:pPr fontAlgn="base"/>
            <a:r>
              <a:rPr lang="en-GB" sz="1400" b="1"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Edita</a:t>
            </a:r>
            <a:r>
              <a:rPr lang="en-GB" sz="1400" b="1"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p>
          <a:p>
            <a:pPr fontAlgn="base"/>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Pacte</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Nacional de Salut Mental.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Generalitat</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 Catalunya.</a:t>
            </a:r>
          </a:p>
          <a:p>
            <a:pPr fontAlgn="base"/>
            <a:endPar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endParaRPr>
          </a:p>
          <a:p>
            <a:pPr fontAlgn="base"/>
            <a:r>
              <a:rPr lang="en-GB" sz="1400" b="1"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Traducció</a:t>
            </a:r>
            <a:r>
              <a:rPr lang="en-GB" sz="1400" b="1"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p>
          <a:p>
            <a:pPr fontAlgn="base"/>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Servei</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Planificació</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Lingüística</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del </a:t>
            </a:r>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Departament</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 Salut.</a:t>
            </a:r>
          </a:p>
          <a:p>
            <a:pPr fontAlgn="base"/>
            <a:endPar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endParaRPr>
          </a:p>
          <a:p>
            <a:pPr fontAlgn="base"/>
            <a:r>
              <a:rPr lang="en-GB" sz="1400" b="1"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Primera </a:t>
            </a:r>
            <a:r>
              <a:rPr lang="en-GB" sz="1400" b="1"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edició</a:t>
            </a:r>
            <a:r>
              <a:rPr lang="en-GB" sz="1400" b="1"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p>
          <a:p>
            <a:pPr fontAlgn="base"/>
            <a:r>
              <a:rPr lang="en-GB" sz="1400" dirty="0" err="1">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Octubre</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 2022</a:t>
            </a:r>
          </a:p>
          <a:p>
            <a:pPr fontAlgn="base"/>
            <a:endPar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endParaRPr>
          </a:p>
          <a:p>
            <a:r>
              <a:rPr lang="es-ES" sz="1400" dirty="0"/>
              <a:t>La </a:t>
            </a:r>
            <a:r>
              <a:rPr lang="es-ES" sz="1400" dirty="0" err="1"/>
              <a:t>guia</a:t>
            </a:r>
            <a:r>
              <a:rPr lang="es-ES" sz="1400" dirty="0"/>
              <a:t> del </a:t>
            </a:r>
            <a:r>
              <a:rPr lang="es-ES" sz="1400" dirty="0" err="1"/>
              <a:t>curs</a:t>
            </a:r>
            <a:r>
              <a:rPr lang="es-ES" sz="1400" dirty="0"/>
              <a:t> </a:t>
            </a:r>
            <a:r>
              <a:rPr lang="es-ES" sz="1400"/>
              <a:t>està </a:t>
            </a:r>
            <a:r>
              <a:rPr lang="es-ES" sz="1400" dirty="0"/>
              <a:t>disponible aquí: https://supportgirona.cat/quality-rights</a:t>
            </a:r>
          </a:p>
          <a:p>
            <a:pPr algn="just" fontAlgn="base"/>
            <a:endParaRPr lang="en-GB" sz="1000" b="1"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GB" sz="1400" dirty="0" err="1">
                <a:latin typeface="Calibri Light" panose="020F0302020204030204" pitchFamily="34" charset="0"/>
                <a:ea typeface="Times New Roman" panose="02020603050405020304" pitchFamily="18" charset="0"/>
                <a:cs typeface="Calibri Light" panose="020F0302020204030204" pitchFamily="34" charset="0"/>
              </a:rPr>
              <a:t>Foto</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portada</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WHO/Heba Farid</a:t>
            </a:r>
            <a:endParaRPr lang="en-US"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endParaRPr>
          </a:p>
          <a:p>
            <a:pPr fontAlgn="base"/>
            <a:r>
              <a:rPr lang="en-GB"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endParaRPr lang="en-US" sz="1400" dirty="0">
              <a:highlight>
                <a:srgbClr val="FFFFFF"/>
              </a:highlight>
              <a:latin typeface="Calibri Light" panose="020F0302020204030204" pitchFamily="34" charset="0"/>
              <a:ea typeface="Times New Roman" panose="02020603050405020304" pitchFamily="18" charset="0"/>
              <a:cs typeface="Calibri Light" panose="020F0302020204030204" pitchFamily="34" charset="0"/>
            </a:endParaRPr>
          </a:p>
        </p:txBody>
      </p:sp>
      <p:pic>
        <p:nvPicPr>
          <p:cNvPr id="5" name="Imagen 1">
            <a:extLst>
              <a:ext uri="{FF2B5EF4-FFF2-40B4-BE49-F238E27FC236}">
                <a16:creationId xmlns:a16="http://schemas.microsoft.com/office/drawing/2014/main" id="{013CABB0-3654-B02C-7DAE-B5DA85E48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43" y="869632"/>
            <a:ext cx="1029335" cy="363855"/>
          </a:xfrm>
          <a:prstGeom prst="rect">
            <a:avLst/>
          </a:prstGeom>
        </p:spPr>
      </p:pic>
    </p:spTree>
    <p:extLst>
      <p:ext uri="{BB962C8B-B14F-4D97-AF65-F5344CB8AC3E}">
        <p14:creationId xmlns:p14="http://schemas.microsoft.com/office/powerpoint/2010/main" val="159148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0F49C1-EC29-4C44-9AD9-CCAF70767FFC}"/>
              </a:ext>
            </a:extLst>
          </p:cNvPr>
          <p:cNvSpPr>
            <a:spLocks noGrp="1"/>
          </p:cNvSpPr>
          <p:nvPr>
            <p:ph type="sldNum" sz="quarter" idx="12"/>
          </p:nvPr>
        </p:nvSpPr>
        <p:spPr/>
        <p:txBody>
          <a:bodyPr/>
          <a:lstStyle/>
          <a:p>
            <a:fld id="{04260D4A-DEC1-45DD-8AB2-A3349BAAA59E}" type="slidenum">
              <a:rPr lang="en-US" smtClean="0"/>
              <a:pPr/>
              <a:t>20</a:t>
            </a:fld>
            <a:endParaRPr lang="en-US"/>
          </a:p>
        </p:txBody>
      </p:sp>
      <p:sp>
        <p:nvSpPr>
          <p:cNvPr id="4" name="Content Placeholder 3">
            <a:extLst>
              <a:ext uri="{FF2B5EF4-FFF2-40B4-BE49-F238E27FC236}">
                <a16:creationId xmlns:a16="http://schemas.microsoft.com/office/drawing/2014/main" id="{6285D03E-B084-8F42-A933-4A1B46E90C2F}"/>
              </a:ext>
            </a:extLst>
          </p:cNvPr>
          <p:cNvSpPr>
            <a:spLocks noGrp="1"/>
          </p:cNvSpPr>
          <p:nvPr>
            <p:ph sz="quarter" idx="14"/>
          </p:nvPr>
        </p:nvSpPr>
        <p:spPr>
          <a:xfrm>
            <a:off x="507195" y="1427356"/>
            <a:ext cx="11045468" cy="4583832"/>
          </a:xfrm>
        </p:spPr>
        <p:txBody>
          <a:bodyPr/>
          <a:lstStyle/>
          <a:p>
            <a:pPr marL="0" indent="0" algn="just">
              <a:buNone/>
            </a:pPr>
            <a:r>
              <a:rPr lang="ca-ES" i="1" u="sng" dirty="0"/>
              <a:t>Citació 3:</a:t>
            </a:r>
            <a:r>
              <a:rPr lang="ca-ES" i="1" dirty="0"/>
              <a:t> «Al final, on comencen els drets humans universals? En llocs petits, a prop de casa —tan a prop i tan petits que no es veuen als mapes del món. Però són el món de la persona individual; el veïnat on viu; l’escola o la universitat on va; la fàbrica, la granja o l’oficina on treballa. Aquests són els llocs on cada home, dona i nen cerca igualtat de justícia, igualtat d’oportunitats, igualtat de dignitat sense discriminació. Llevat que aquests drets tinguin significat aquí, tenen poc significat en una altra banda. Sense una acció ciutadana interessada a defensar-los a prop de casa, la nostra recerca de progrés al món més ampli serà en va.»</a:t>
            </a:r>
          </a:p>
          <a:p>
            <a:pPr algn="just"/>
            <a:endParaRPr lang="es-ES" dirty="0"/>
          </a:p>
          <a:p>
            <a:pPr marL="0" lvl="0" indent="0" fontAlgn="base">
              <a:buNone/>
            </a:pPr>
            <a:r>
              <a:rPr lang="ca-ES" b="1" dirty="0"/>
              <a:t>- </a:t>
            </a:r>
            <a:r>
              <a:rPr lang="ca-ES" b="1" dirty="0" err="1"/>
              <a:t>Eleanor</a:t>
            </a:r>
            <a:r>
              <a:rPr lang="ca-ES" b="1" dirty="0"/>
              <a:t> Roosevelt, política, activista, primera dama dels Estats Units durant la Segona Guerra Mundial, i presidenta de la Comissió encarregada de l’adopció de la DUDH </a:t>
            </a:r>
            <a:endParaRPr lang="es-ES" dirty="0"/>
          </a:p>
        </p:txBody>
      </p:sp>
      <p:sp>
        <p:nvSpPr>
          <p:cNvPr id="5" name="Title 4">
            <a:extLst>
              <a:ext uri="{FF2B5EF4-FFF2-40B4-BE49-F238E27FC236}">
                <a16:creationId xmlns:a16="http://schemas.microsoft.com/office/drawing/2014/main" id="{6CC9828F-C430-BD4A-90AC-8E1A57270817}"/>
              </a:ext>
            </a:extLst>
          </p:cNvPr>
          <p:cNvSpPr>
            <a:spLocks noGrp="1"/>
          </p:cNvSpPr>
          <p:nvPr>
            <p:ph type="title"/>
          </p:nvPr>
        </p:nvSpPr>
        <p:spPr/>
        <p:txBody>
          <a:bodyPr/>
          <a:lstStyle/>
          <a:p>
            <a:r>
              <a:rPr lang="en-US" dirty="0"/>
              <a:t>El que </a:t>
            </a:r>
            <a:r>
              <a:rPr lang="en-US" dirty="0" err="1"/>
              <a:t>s’ha</a:t>
            </a:r>
            <a:r>
              <a:rPr lang="en-US" dirty="0"/>
              <a:t> </a:t>
            </a:r>
            <a:r>
              <a:rPr lang="en-US" dirty="0" err="1"/>
              <a:t>dit</a:t>
            </a:r>
            <a:r>
              <a:rPr lang="en-US" dirty="0"/>
              <a:t> </a:t>
            </a:r>
            <a:r>
              <a:rPr lang="en-US" dirty="0" err="1"/>
              <a:t>en</a:t>
            </a:r>
            <a:r>
              <a:rPr lang="en-US" dirty="0"/>
              <a:t> </a:t>
            </a:r>
            <a:r>
              <a:rPr lang="en-US" dirty="0" err="1"/>
              <a:t>relació</a:t>
            </a:r>
            <a:r>
              <a:rPr lang="en-US" dirty="0"/>
              <a:t> </a:t>
            </a:r>
            <a:r>
              <a:rPr lang="en-US" dirty="0" err="1"/>
              <a:t>als</a:t>
            </a:r>
            <a:r>
              <a:rPr lang="en-US" dirty="0"/>
              <a:t> </a:t>
            </a:r>
            <a:r>
              <a:rPr lang="en-US" dirty="0" err="1"/>
              <a:t>Drets</a:t>
            </a:r>
            <a:r>
              <a:rPr lang="en-US" dirty="0"/>
              <a:t> Humans - 2 </a:t>
            </a:r>
          </a:p>
        </p:txBody>
      </p:sp>
    </p:spTree>
    <p:extLst>
      <p:ext uri="{BB962C8B-B14F-4D97-AF65-F5344CB8AC3E}">
        <p14:creationId xmlns:p14="http://schemas.microsoft.com/office/powerpoint/2010/main" val="304914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5B4400-28C8-0E4A-B3B6-6416A42A2FD2}"/>
              </a:ext>
            </a:extLst>
          </p:cNvPr>
          <p:cNvSpPr>
            <a:spLocks noGrp="1"/>
          </p:cNvSpPr>
          <p:nvPr>
            <p:ph type="sldNum" sz="quarter" idx="12"/>
          </p:nvPr>
        </p:nvSpPr>
        <p:spPr/>
        <p:txBody>
          <a:bodyPr/>
          <a:lstStyle/>
          <a:p>
            <a:fld id="{04260D4A-DEC1-45DD-8AB2-A3349BAAA59E}" type="slidenum">
              <a:rPr lang="en-US" smtClean="0"/>
              <a:pPr/>
              <a:t>21</a:t>
            </a:fld>
            <a:endParaRPr lang="en-US"/>
          </a:p>
        </p:txBody>
      </p:sp>
      <p:sp>
        <p:nvSpPr>
          <p:cNvPr id="4" name="Content Placeholder 3">
            <a:extLst>
              <a:ext uri="{FF2B5EF4-FFF2-40B4-BE49-F238E27FC236}">
                <a16:creationId xmlns:a16="http://schemas.microsoft.com/office/drawing/2014/main" id="{57D2508B-5A07-F540-9C05-9483B8FB0E95}"/>
              </a:ext>
            </a:extLst>
          </p:cNvPr>
          <p:cNvSpPr>
            <a:spLocks noGrp="1"/>
          </p:cNvSpPr>
          <p:nvPr>
            <p:ph sz="quarter" idx="14"/>
          </p:nvPr>
        </p:nvSpPr>
        <p:spPr/>
        <p:txBody>
          <a:bodyPr/>
          <a:lstStyle/>
          <a:p>
            <a:endParaRPr lang="en-US" b="1" dirty="0"/>
          </a:p>
          <a:p>
            <a:pPr lvl="0" fontAlgn="base"/>
            <a:r>
              <a:rPr lang="ca-ES" b="1" dirty="0"/>
              <a:t>Equitat </a:t>
            </a:r>
            <a:r>
              <a:rPr lang="ca-ES" dirty="0"/>
              <a:t>envers tots els éssers humans  </a:t>
            </a:r>
            <a:endParaRPr lang="es-ES" dirty="0"/>
          </a:p>
          <a:p>
            <a:pPr lvl="0" fontAlgn="base"/>
            <a:r>
              <a:rPr lang="ca-ES" b="1" dirty="0"/>
              <a:t>Respecte</a:t>
            </a:r>
            <a:r>
              <a:rPr lang="ca-ES" dirty="0"/>
              <a:t> pels altres </a:t>
            </a:r>
            <a:endParaRPr lang="es-ES" dirty="0"/>
          </a:p>
          <a:p>
            <a:pPr lvl="0" fontAlgn="base"/>
            <a:r>
              <a:rPr lang="ca-ES" b="1" dirty="0"/>
              <a:t>Igualtat</a:t>
            </a:r>
            <a:r>
              <a:rPr lang="ca-ES" dirty="0"/>
              <a:t> entre totes les persones </a:t>
            </a:r>
            <a:endParaRPr lang="es-ES" dirty="0"/>
          </a:p>
          <a:p>
            <a:pPr lvl="0" fontAlgn="base"/>
            <a:r>
              <a:rPr lang="ca-ES" b="1" dirty="0"/>
              <a:t>Dignitat</a:t>
            </a:r>
            <a:r>
              <a:rPr lang="ca-ES" dirty="0"/>
              <a:t>, que cal preservar en tot moment </a:t>
            </a:r>
            <a:endParaRPr lang="es-ES" dirty="0"/>
          </a:p>
          <a:p>
            <a:pPr lvl="0" fontAlgn="base"/>
            <a:r>
              <a:rPr lang="ca-ES" b="1" dirty="0"/>
              <a:t>Llibertat</a:t>
            </a:r>
            <a:r>
              <a:rPr lang="ca-ES" dirty="0"/>
              <a:t> per a totes les persones </a:t>
            </a:r>
            <a:endParaRPr lang="es-ES" dirty="0"/>
          </a:p>
        </p:txBody>
      </p:sp>
      <p:sp>
        <p:nvSpPr>
          <p:cNvPr id="5" name="Title 4">
            <a:extLst>
              <a:ext uri="{FF2B5EF4-FFF2-40B4-BE49-F238E27FC236}">
                <a16:creationId xmlns:a16="http://schemas.microsoft.com/office/drawing/2014/main" id="{BC0EB46B-2815-AC4E-85C8-A0ACBB1F2237}"/>
              </a:ext>
            </a:extLst>
          </p:cNvPr>
          <p:cNvSpPr>
            <a:spLocks noGrp="1"/>
          </p:cNvSpPr>
          <p:nvPr>
            <p:ph type="title"/>
          </p:nvPr>
        </p:nvSpPr>
        <p:spPr/>
        <p:txBody>
          <a:bodyPr/>
          <a:lstStyle/>
          <a:p>
            <a:r>
              <a:rPr lang="ca-ES" dirty="0"/>
              <a:t>Principis bàsics que sostenen els drets humans</a:t>
            </a:r>
            <a:endParaRPr lang="en-US" dirty="0"/>
          </a:p>
        </p:txBody>
      </p:sp>
    </p:spTree>
    <p:extLst>
      <p:ext uri="{BB962C8B-B14F-4D97-AF65-F5344CB8AC3E}">
        <p14:creationId xmlns:p14="http://schemas.microsoft.com/office/powerpoint/2010/main" val="1638594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9F5EC4-5963-0E42-B35C-F6FE6CA3F3C8}"/>
              </a:ext>
            </a:extLst>
          </p:cNvPr>
          <p:cNvSpPr>
            <a:spLocks noGrp="1"/>
          </p:cNvSpPr>
          <p:nvPr>
            <p:ph type="sldNum" sz="quarter" idx="12"/>
          </p:nvPr>
        </p:nvSpPr>
        <p:spPr/>
        <p:txBody>
          <a:bodyPr/>
          <a:lstStyle/>
          <a:p>
            <a:fld id="{04260D4A-DEC1-45DD-8AB2-A3349BAAA59E}" type="slidenum">
              <a:rPr lang="en-US" smtClean="0"/>
              <a:pPr/>
              <a:t>22</a:t>
            </a:fld>
            <a:endParaRPr lang="en-US"/>
          </a:p>
        </p:txBody>
      </p:sp>
      <p:sp>
        <p:nvSpPr>
          <p:cNvPr id="4" name="Content Placeholder 3">
            <a:extLst>
              <a:ext uri="{FF2B5EF4-FFF2-40B4-BE49-F238E27FC236}">
                <a16:creationId xmlns:a16="http://schemas.microsoft.com/office/drawing/2014/main" id="{CAD50651-6B10-7F41-B51F-63A606C3C4D5}"/>
              </a:ext>
            </a:extLst>
          </p:cNvPr>
          <p:cNvSpPr>
            <a:spLocks noGrp="1"/>
          </p:cNvSpPr>
          <p:nvPr>
            <p:ph sz="quarter" idx="14"/>
          </p:nvPr>
        </p:nvSpPr>
        <p:spPr>
          <a:xfrm>
            <a:off x="507195" y="1293541"/>
            <a:ext cx="11174412" cy="4717647"/>
          </a:xfrm>
        </p:spPr>
        <p:txBody>
          <a:bodyPr/>
          <a:lstStyle/>
          <a:p>
            <a:pPr algn="just"/>
            <a:r>
              <a:rPr lang="ca-ES" sz="2100" dirty="0"/>
              <a:t>La DUDH promou i protegeix diferents drets, com ara drets civils, polítics, econòmics, socials i culturals</a:t>
            </a:r>
            <a:r>
              <a:rPr lang="en-US" sz="2100" dirty="0"/>
              <a:t>. </a:t>
            </a:r>
          </a:p>
          <a:p>
            <a:pPr algn="just"/>
            <a:r>
              <a:rPr lang="ca-ES" sz="2100" dirty="0"/>
              <a:t>Alguns exemples de </a:t>
            </a:r>
            <a:r>
              <a:rPr lang="ca-ES" sz="2100" b="1" dirty="0"/>
              <a:t>drets civils i polítics</a:t>
            </a:r>
            <a:r>
              <a:rPr lang="ca-ES" sz="2100" dirty="0"/>
              <a:t> inclouen el dret a la llibertat, el reconeixement de la seva personalitat jurídica i la llibertat contra la tortura i altres tractes cruels, inhumans o degradants. També inclou el dret a casar-se o contraure altres formes d’unió o de relació civils, el dret a fundar una família; el dret a la llibertat de pensament, de consciència i de religió; a la llibertat d’opinió i d’expressió; a la reunió pacífica; a votar i a participar en el govern</a:t>
            </a:r>
            <a:r>
              <a:rPr lang="en-US" sz="2100" dirty="0"/>
              <a:t>.</a:t>
            </a:r>
          </a:p>
          <a:p>
            <a:pPr algn="just"/>
            <a:r>
              <a:rPr lang="ca-ES" sz="2100" dirty="0"/>
              <a:t>Alguns exemples de </a:t>
            </a:r>
            <a:r>
              <a:rPr lang="ca-ES" sz="2100" b="1" dirty="0"/>
              <a:t>drets econòmics, socials i culturals</a:t>
            </a:r>
            <a:r>
              <a:rPr lang="ca-ES" sz="2100" dirty="0"/>
              <a:t> inclouen el dret a la feina; el dret a un nivell de vida adequat; els drets a la salut i l’educació; i el dret a participar en els drets culturals de les nostres comunitats</a:t>
            </a:r>
            <a:r>
              <a:rPr lang="en-US" sz="2100" dirty="0"/>
              <a:t>.</a:t>
            </a:r>
          </a:p>
          <a:p>
            <a:pPr algn="just"/>
            <a:r>
              <a:rPr lang="ca-ES" sz="2100" dirty="0"/>
              <a:t>Aquests drets són necessaris per assegurar que tots, sense discriminació, puguem participar plenament en la societat</a:t>
            </a:r>
            <a:r>
              <a:rPr lang="en-US" sz="2100" dirty="0"/>
              <a:t>.</a:t>
            </a:r>
          </a:p>
          <a:p>
            <a:pPr algn="just"/>
            <a:endParaRPr lang="en-US" sz="2100" dirty="0"/>
          </a:p>
        </p:txBody>
      </p:sp>
      <p:sp>
        <p:nvSpPr>
          <p:cNvPr id="5" name="Title 4">
            <a:extLst>
              <a:ext uri="{FF2B5EF4-FFF2-40B4-BE49-F238E27FC236}">
                <a16:creationId xmlns:a16="http://schemas.microsoft.com/office/drawing/2014/main" id="{0DEEE439-CFBF-4E42-8641-C0332E093B38}"/>
              </a:ext>
            </a:extLst>
          </p:cNvPr>
          <p:cNvSpPr>
            <a:spLocks noGrp="1"/>
          </p:cNvSpPr>
          <p:nvPr>
            <p:ph type="title"/>
          </p:nvPr>
        </p:nvSpPr>
        <p:spPr>
          <a:xfrm>
            <a:off x="507205" y="506412"/>
            <a:ext cx="11209874" cy="429253"/>
          </a:xfrm>
        </p:spPr>
        <p:txBody>
          <a:bodyPr/>
          <a:lstStyle/>
          <a:p>
            <a:r>
              <a:rPr lang="en-US" dirty="0"/>
              <a:t>Tots </a:t>
            </a:r>
            <a:r>
              <a:rPr lang="en-US" dirty="0" err="1"/>
              <a:t>tenim</a:t>
            </a:r>
            <a:r>
              <a:rPr lang="en-US" dirty="0"/>
              <a:t> </a:t>
            </a:r>
            <a:r>
              <a:rPr lang="en-US" dirty="0" err="1"/>
              <a:t>drets</a:t>
            </a:r>
            <a:r>
              <a:rPr lang="en-US" dirty="0"/>
              <a:t> civils, </a:t>
            </a:r>
            <a:r>
              <a:rPr lang="en-US" dirty="0" err="1"/>
              <a:t>polítics</a:t>
            </a:r>
            <a:r>
              <a:rPr lang="en-US" dirty="0"/>
              <a:t>, </a:t>
            </a:r>
            <a:r>
              <a:rPr lang="en-US" dirty="0" err="1"/>
              <a:t>económics</a:t>
            </a:r>
            <a:r>
              <a:rPr lang="en-US" dirty="0"/>
              <a:t>, socials i </a:t>
            </a:r>
            <a:r>
              <a:rPr lang="en-US" dirty="0" err="1"/>
              <a:t>culturals</a:t>
            </a:r>
            <a:endParaRPr lang="en-US" dirty="0"/>
          </a:p>
        </p:txBody>
      </p:sp>
    </p:spTree>
    <p:extLst>
      <p:ext uri="{BB962C8B-B14F-4D97-AF65-F5344CB8AC3E}">
        <p14:creationId xmlns:p14="http://schemas.microsoft.com/office/powerpoint/2010/main" val="329290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9D4698-846C-7F4A-BB46-FD05379144C7}"/>
              </a:ext>
            </a:extLst>
          </p:cNvPr>
          <p:cNvSpPr>
            <a:spLocks noGrp="1"/>
          </p:cNvSpPr>
          <p:nvPr>
            <p:ph type="sldNum" sz="quarter" idx="12"/>
          </p:nvPr>
        </p:nvSpPr>
        <p:spPr/>
        <p:txBody>
          <a:bodyPr/>
          <a:lstStyle/>
          <a:p>
            <a:fld id="{04260D4A-DEC1-45DD-8AB2-A3349BAAA59E}" type="slidenum">
              <a:rPr lang="en-US" smtClean="0"/>
              <a:pPr/>
              <a:t>23</a:t>
            </a:fld>
            <a:endParaRPr lang="en-US"/>
          </a:p>
        </p:txBody>
      </p:sp>
      <p:sp>
        <p:nvSpPr>
          <p:cNvPr id="4" name="Content Placeholder 3">
            <a:extLst>
              <a:ext uri="{FF2B5EF4-FFF2-40B4-BE49-F238E27FC236}">
                <a16:creationId xmlns:a16="http://schemas.microsoft.com/office/drawing/2014/main" id="{C2A5FD30-7D43-FD4A-8D5A-D1959EF7D720}"/>
              </a:ext>
            </a:extLst>
          </p:cNvPr>
          <p:cNvSpPr>
            <a:spLocks noGrp="1"/>
          </p:cNvSpPr>
          <p:nvPr>
            <p:ph sz="quarter" idx="14"/>
          </p:nvPr>
        </p:nvSpPr>
        <p:spPr>
          <a:xfrm>
            <a:off x="507195" y="1198956"/>
            <a:ext cx="11174412" cy="4500000"/>
          </a:xfrm>
        </p:spPr>
        <p:txBody>
          <a:bodyPr/>
          <a:lstStyle/>
          <a:p>
            <a:pPr algn="just"/>
            <a:r>
              <a:rPr lang="ca-ES" sz="2100" dirty="0"/>
              <a:t>Per exemple</a:t>
            </a:r>
            <a:r>
              <a:rPr lang="en-US" sz="2100" dirty="0"/>
              <a:t>:</a:t>
            </a:r>
          </a:p>
          <a:p>
            <a:pPr lvl="2" algn="just"/>
            <a:r>
              <a:rPr lang="ca-ES" sz="2100" dirty="0"/>
              <a:t>Si l’exercici d’aquell dret per part d’una persona infringeix els drets d’una altra</a:t>
            </a:r>
            <a:r>
              <a:rPr lang="en-US" sz="2100" dirty="0"/>
              <a:t>.</a:t>
            </a:r>
          </a:p>
          <a:p>
            <a:pPr lvl="2" algn="just"/>
            <a:r>
              <a:rPr lang="ca-ES" sz="2100" dirty="0"/>
              <a:t>Alguns drets poden estar limitats o suspesos en certes situacions extremes</a:t>
            </a:r>
            <a:r>
              <a:rPr lang="en-US" sz="2100" dirty="0"/>
              <a:t>.</a:t>
            </a:r>
          </a:p>
          <a:p>
            <a:pPr algn="just"/>
            <a:r>
              <a:rPr lang="ca-ES" sz="2100" dirty="0"/>
              <a:t>Però és important assenyalar que:</a:t>
            </a:r>
            <a:r>
              <a:rPr lang="en-US" sz="2100" dirty="0"/>
              <a:t> </a:t>
            </a:r>
          </a:p>
          <a:p>
            <a:pPr lvl="2" algn="just"/>
            <a:r>
              <a:rPr lang="ca-ES" sz="2100" dirty="0"/>
              <a:t>Les restriccions o limitacions a un dret no poden ser </a:t>
            </a:r>
            <a:r>
              <a:rPr lang="ca-ES" sz="2100" dirty="0" err="1"/>
              <a:t>arbitràrie</a:t>
            </a:r>
            <a:r>
              <a:rPr lang="ca-ES" sz="2100" dirty="0"/>
              <a:t> </a:t>
            </a:r>
            <a:r>
              <a:rPr lang="es-ES" sz="2100" dirty="0"/>
              <a:t>s</a:t>
            </a:r>
            <a:r>
              <a:rPr lang="en-US" sz="2100" dirty="0"/>
              <a:t>. </a:t>
            </a:r>
          </a:p>
          <a:p>
            <a:pPr lvl="2" algn="just"/>
            <a:r>
              <a:rPr lang="ca-ES" sz="2100" dirty="0"/>
              <a:t>Alguns drets no es poden limitar mai ni restringir-se </a:t>
            </a:r>
            <a:r>
              <a:rPr lang="en-US" sz="2100" dirty="0"/>
              <a:t>:</a:t>
            </a:r>
          </a:p>
          <a:p>
            <a:pPr lvl="4" algn="just"/>
            <a:r>
              <a:rPr lang="ca-ES" sz="2100" dirty="0"/>
              <a:t>el dret a la vida; </a:t>
            </a:r>
          </a:p>
          <a:p>
            <a:pPr lvl="4" algn="just"/>
            <a:r>
              <a:rPr lang="ca-ES" sz="2100" dirty="0"/>
              <a:t>el dret a no ser sotmès a tortures, penes o tractes cruels, inhumans o degradants; </a:t>
            </a:r>
          </a:p>
          <a:p>
            <a:pPr lvl="4" algn="just"/>
            <a:r>
              <a:rPr lang="ca-ES" sz="2100" dirty="0"/>
              <a:t>el dret a no ser sotmès a esclavitud; </a:t>
            </a:r>
          </a:p>
          <a:p>
            <a:pPr lvl="4" algn="just"/>
            <a:r>
              <a:rPr lang="ca-ES" sz="2100" dirty="0"/>
              <a:t>el dret al reconeixement a qualsevol lloc de la seva personalitat jurídica; </a:t>
            </a:r>
          </a:p>
          <a:p>
            <a:pPr lvl="4" algn="just"/>
            <a:r>
              <a:rPr lang="ca-ES" sz="2100" dirty="0"/>
              <a:t>el dret a no ser discriminat</a:t>
            </a:r>
            <a:r>
              <a:rPr lang="en-US" sz="2100" dirty="0"/>
              <a:t>.</a:t>
            </a:r>
          </a:p>
          <a:p>
            <a:pPr algn="just"/>
            <a:endParaRPr lang="en-US" sz="2100" dirty="0"/>
          </a:p>
        </p:txBody>
      </p:sp>
      <p:sp>
        <p:nvSpPr>
          <p:cNvPr id="5" name="Title 4">
            <a:extLst>
              <a:ext uri="{FF2B5EF4-FFF2-40B4-BE49-F238E27FC236}">
                <a16:creationId xmlns:a16="http://schemas.microsoft.com/office/drawing/2014/main" id="{69E0E203-8201-AC4A-AB5C-D07ABCE09690}"/>
              </a:ext>
            </a:extLst>
          </p:cNvPr>
          <p:cNvSpPr>
            <a:spLocks noGrp="1"/>
          </p:cNvSpPr>
          <p:nvPr>
            <p:ph type="title"/>
          </p:nvPr>
        </p:nvSpPr>
        <p:spPr>
          <a:xfrm>
            <a:off x="507205" y="506412"/>
            <a:ext cx="11018487" cy="429253"/>
          </a:xfrm>
        </p:spPr>
        <p:txBody>
          <a:bodyPr/>
          <a:lstStyle/>
          <a:p>
            <a:r>
              <a:rPr lang="en-US" dirty="0" err="1"/>
              <a:t>Alguns</a:t>
            </a:r>
            <a:r>
              <a:rPr lang="en-US" dirty="0"/>
              <a:t> </a:t>
            </a:r>
            <a:r>
              <a:rPr lang="en-US" dirty="0" err="1"/>
              <a:t>drets</a:t>
            </a:r>
            <a:r>
              <a:rPr lang="en-US" dirty="0"/>
              <a:t> (</a:t>
            </a:r>
            <a:r>
              <a:rPr lang="en-US" dirty="0" err="1"/>
              <a:t>però</a:t>
            </a:r>
            <a:r>
              <a:rPr lang="en-US" dirty="0"/>
              <a:t> tan sols </a:t>
            </a:r>
            <a:r>
              <a:rPr lang="en-US" dirty="0" err="1"/>
              <a:t>alguns</a:t>
            </a:r>
            <a:r>
              <a:rPr lang="en-US" dirty="0"/>
              <a:t>) </a:t>
            </a:r>
            <a:r>
              <a:rPr lang="en-US" dirty="0" err="1"/>
              <a:t>es</a:t>
            </a:r>
            <a:r>
              <a:rPr lang="en-US" dirty="0"/>
              <a:t> </a:t>
            </a:r>
            <a:r>
              <a:rPr lang="en-US" dirty="0" err="1"/>
              <a:t>poden</a:t>
            </a:r>
            <a:r>
              <a:rPr lang="en-US" dirty="0"/>
              <a:t> </a:t>
            </a:r>
            <a:r>
              <a:rPr lang="en-US" dirty="0" err="1"/>
              <a:t>restringir</a:t>
            </a:r>
            <a:endParaRPr lang="en-US" dirty="0"/>
          </a:p>
        </p:txBody>
      </p:sp>
    </p:spTree>
    <p:extLst>
      <p:ext uri="{BB962C8B-B14F-4D97-AF65-F5344CB8AC3E}">
        <p14:creationId xmlns:p14="http://schemas.microsoft.com/office/powerpoint/2010/main" val="330801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23BA03-EBE1-C446-BDAA-D96B9AF92170}"/>
              </a:ext>
            </a:extLst>
          </p:cNvPr>
          <p:cNvSpPr>
            <a:spLocks noGrp="1"/>
          </p:cNvSpPr>
          <p:nvPr>
            <p:ph type="sldNum" sz="quarter" idx="12"/>
          </p:nvPr>
        </p:nvSpPr>
        <p:spPr/>
        <p:txBody>
          <a:bodyPr/>
          <a:lstStyle/>
          <a:p>
            <a:fld id="{04260D4A-DEC1-45DD-8AB2-A3349BAAA59E}" type="slidenum">
              <a:rPr lang="en-US" smtClean="0"/>
              <a:pPr/>
              <a:t>24</a:t>
            </a:fld>
            <a:endParaRPr lang="en-US"/>
          </a:p>
        </p:txBody>
      </p:sp>
      <p:sp>
        <p:nvSpPr>
          <p:cNvPr id="4" name="Content Placeholder 3">
            <a:extLst>
              <a:ext uri="{FF2B5EF4-FFF2-40B4-BE49-F238E27FC236}">
                <a16:creationId xmlns:a16="http://schemas.microsoft.com/office/drawing/2014/main" id="{37AB3F79-5F32-674A-9CF5-2531EEA34943}"/>
              </a:ext>
            </a:extLst>
          </p:cNvPr>
          <p:cNvSpPr>
            <a:spLocks noGrp="1"/>
          </p:cNvSpPr>
          <p:nvPr>
            <p:ph sz="quarter" idx="14"/>
          </p:nvPr>
        </p:nvSpPr>
        <p:spPr>
          <a:xfrm>
            <a:off x="507195" y="1182029"/>
            <a:ext cx="11174412" cy="4829159"/>
          </a:xfrm>
        </p:spPr>
        <p:txBody>
          <a:bodyPr/>
          <a:lstStyle/>
          <a:p>
            <a:pPr algn="just"/>
            <a:r>
              <a:rPr lang="ca-ES" dirty="0"/>
              <a:t>Al llarg dels anys, els debats sobre temes de drets humans han portat a un coneixement de dues generacions diferents de drets</a:t>
            </a:r>
            <a:r>
              <a:rPr lang="en-US" dirty="0"/>
              <a:t>: </a:t>
            </a:r>
          </a:p>
          <a:p>
            <a:pPr lvl="2" algn="just"/>
            <a:r>
              <a:rPr lang="ca-ES" sz="2200" dirty="0"/>
              <a:t>la «primera generació de drets» (drets civils i polítics) </a:t>
            </a:r>
          </a:p>
          <a:p>
            <a:pPr lvl="2" algn="just"/>
            <a:r>
              <a:rPr lang="ca-ES" sz="2200" dirty="0"/>
              <a:t>la «segona generació de drets» (drets econòmics, socials i culturals)</a:t>
            </a:r>
            <a:endParaRPr lang="es-ES" sz="2200" dirty="0"/>
          </a:p>
          <a:p>
            <a:pPr algn="just"/>
            <a:r>
              <a:rPr lang="ca-ES" dirty="0"/>
              <a:t>Més recentment, s’ha prestat una gran atenció a una «tercera generació de drets» que inclou drets col·lectius relacionats especialment amb pobles indígenes, com ara</a:t>
            </a:r>
            <a:r>
              <a:rPr lang="en-US" dirty="0"/>
              <a:t>: </a:t>
            </a:r>
          </a:p>
          <a:p>
            <a:pPr lvl="2" algn="just"/>
            <a:r>
              <a:rPr lang="ca-ES" sz="2200" dirty="0"/>
              <a:t>el dret a la identitat, les terres i els recursos</a:t>
            </a:r>
          </a:p>
          <a:p>
            <a:pPr lvl="2" algn="just"/>
            <a:r>
              <a:rPr lang="ca-ES" sz="2200" dirty="0"/>
              <a:t>el dret a un medi ambient saludable i sostenible</a:t>
            </a:r>
          </a:p>
          <a:p>
            <a:pPr lvl="2" algn="just"/>
            <a:r>
              <a:rPr lang="ca-ES" sz="2200" dirty="0"/>
              <a:t>el dret al desenvolupament.</a:t>
            </a:r>
            <a:endParaRPr lang="en-US" sz="2200" dirty="0"/>
          </a:p>
          <a:p>
            <a:pPr algn="just"/>
            <a:endParaRPr lang="en-US" dirty="0"/>
          </a:p>
        </p:txBody>
      </p:sp>
      <p:sp>
        <p:nvSpPr>
          <p:cNvPr id="5" name="Title 4">
            <a:extLst>
              <a:ext uri="{FF2B5EF4-FFF2-40B4-BE49-F238E27FC236}">
                <a16:creationId xmlns:a16="http://schemas.microsoft.com/office/drawing/2014/main" id="{AA58E50A-C24E-0943-89D2-A6E5D82C723D}"/>
              </a:ext>
            </a:extLst>
          </p:cNvPr>
          <p:cNvSpPr>
            <a:spLocks noGrp="1"/>
          </p:cNvSpPr>
          <p:nvPr>
            <p:ph type="title"/>
          </p:nvPr>
        </p:nvSpPr>
        <p:spPr/>
        <p:txBody>
          <a:bodyPr/>
          <a:lstStyle/>
          <a:p>
            <a:r>
              <a:rPr lang="en-US" dirty="0"/>
              <a:t>Les “</a:t>
            </a:r>
            <a:r>
              <a:rPr lang="en-US" dirty="0" err="1"/>
              <a:t>Generacions</a:t>
            </a:r>
            <a:r>
              <a:rPr lang="en-US" dirty="0"/>
              <a:t> de </a:t>
            </a:r>
            <a:r>
              <a:rPr lang="en-US" dirty="0" err="1"/>
              <a:t>drets</a:t>
            </a:r>
            <a:r>
              <a:rPr lang="en-US" dirty="0"/>
              <a:t>”</a:t>
            </a:r>
          </a:p>
        </p:txBody>
      </p:sp>
    </p:spTree>
    <p:extLst>
      <p:ext uri="{BB962C8B-B14F-4D97-AF65-F5344CB8AC3E}">
        <p14:creationId xmlns:p14="http://schemas.microsoft.com/office/powerpoint/2010/main" val="3815132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26A906-74FD-4444-83BF-439505A8B51A}"/>
              </a:ext>
            </a:extLst>
          </p:cNvPr>
          <p:cNvSpPr>
            <a:spLocks noGrp="1"/>
          </p:cNvSpPr>
          <p:nvPr>
            <p:ph type="sldNum" sz="quarter" idx="12"/>
          </p:nvPr>
        </p:nvSpPr>
        <p:spPr/>
        <p:txBody>
          <a:bodyPr/>
          <a:lstStyle/>
          <a:p>
            <a:fld id="{04260D4A-DEC1-45DD-8AB2-A3349BAAA59E}" type="slidenum">
              <a:rPr lang="en-US" smtClean="0"/>
              <a:pPr/>
              <a:t>25</a:t>
            </a:fld>
            <a:endParaRPr lang="en-US"/>
          </a:p>
        </p:txBody>
      </p:sp>
      <p:sp>
        <p:nvSpPr>
          <p:cNvPr id="4" name="Content Placeholder 3">
            <a:extLst>
              <a:ext uri="{FF2B5EF4-FFF2-40B4-BE49-F238E27FC236}">
                <a16:creationId xmlns:a16="http://schemas.microsoft.com/office/drawing/2014/main" id="{02C2117C-508A-784A-ABB5-ABA7E3546BC2}"/>
              </a:ext>
            </a:extLst>
          </p:cNvPr>
          <p:cNvSpPr>
            <a:spLocks noGrp="1"/>
          </p:cNvSpPr>
          <p:nvPr>
            <p:ph sz="quarter" idx="14"/>
          </p:nvPr>
        </p:nvSpPr>
        <p:spPr/>
        <p:txBody>
          <a:bodyPr/>
          <a:lstStyle/>
          <a:p>
            <a:r>
              <a:rPr lang="ca-ES" dirty="0"/>
              <a:t>En resum, els drets humans: </a:t>
            </a:r>
            <a:endParaRPr lang="es-ES" dirty="0"/>
          </a:p>
          <a:p>
            <a:pPr lvl="1" fontAlgn="base"/>
            <a:r>
              <a:rPr lang="ca-ES" sz="2200" dirty="0"/>
              <a:t>afecten cada part de les nostres vides;</a:t>
            </a:r>
            <a:endParaRPr lang="es-ES" sz="2200" dirty="0"/>
          </a:p>
          <a:p>
            <a:pPr lvl="1" fontAlgn="base"/>
            <a:r>
              <a:rPr lang="ca-ES" sz="2200" dirty="0"/>
              <a:t>pertanyen a totes les persones del món;</a:t>
            </a:r>
            <a:endParaRPr lang="es-ES" sz="2200" dirty="0"/>
          </a:p>
          <a:p>
            <a:pPr lvl="1" fontAlgn="base"/>
            <a:r>
              <a:rPr lang="ca-ES" sz="2200" dirty="0"/>
              <a:t>no s’han de prendre arbitràriament de les persones;</a:t>
            </a:r>
            <a:endParaRPr lang="es-ES" sz="2200" dirty="0"/>
          </a:p>
          <a:p>
            <a:pPr lvl="1"/>
            <a:r>
              <a:rPr lang="ca-ES" sz="2200" dirty="0"/>
              <a:t>tots són necessaris perquè els éssers humans participin i prosperin en societat.</a:t>
            </a:r>
          </a:p>
          <a:p>
            <a:pPr marL="158750" lvl="1" indent="0">
              <a:buNone/>
            </a:pPr>
            <a:endParaRPr lang="ca-ES" sz="2200" dirty="0"/>
          </a:p>
          <a:p>
            <a:pPr marL="158750" lvl="1" indent="0">
              <a:buNone/>
            </a:pPr>
            <a:r>
              <a:rPr lang="ca-ES" sz="2200" dirty="0"/>
              <a:t>Universal </a:t>
            </a:r>
            <a:r>
              <a:rPr lang="ca-ES" sz="2200" dirty="0" err="1"/>
              <a:t>Declaration</a:t>
            </a:r>
            <a:r>
              <a:rPr lang="ca-ES" sz="2200" dirty="0"/>
              <a:t> of </a:t>
            </a:r>
            <a:r>
              <a:rPr lang="ca-ES" sz="2200" dirty="0" err="1"/>
              <a:t>Human</a:t>
            </a:r>
            <a:r>
              <a:rPr lang="ca-ES" sz="2200" dirty="0"/>
              <a:t> </a:t>
            </a:r>
            <a:r>
              <a:rPr lang="ca-ES" sz="2200" dirty="0" err="1"/>
              <a:t>Rights</a:t>
            </a:r>
            <a:r>
              <a:rPr lang="ca-ES" sz="2200" dirty="0"/>
              <a:t> </a:t>
            </a:r>
            <a:r>
              <a:rPr lang="ca-ES" sz="2200" u="sng" dirty="0">
                <a:hlinkClick r:id="rId3"/>
              </a:rPr>
              <a:t>https://www.youtube.com/watch?v=d</a:t>
            </a:r>
            <a:r>
              <a:rPr lang="es-ES" sz="2200" dirty="0"/>
              <a:t> </a:t>
            </a:r>
            <a:r>
              <a:rPr lang="ca-ES" sz="2200" u="sng" dirty="0">
                <a:hlinkClick r:id="rId3"/>
              </a:rPr>
              <a:t>UuB1lKzJ0&amp;t=6s</a:t>
            </a:r>
            <a:endParaRPr lang="en-US" sz="2200" dirty="0"/>
          </a:p>
          <a:p>
            <a:endParaRPr lang="en-US" dirty="0"/>
          </a:p>
        </p:txBody>
      </p:sp>
      <p:sp>
        <p:nvSpPr>
          <p:cNvPr id="5" name="Title 4">
            <a:extLst>
              <a:ext uri="{FF2B5EF4-FFF2-40B4-BE49-F238E27FC236}">
                <a16:creationId xmlns:a16="http://schemas.microsoft.com/office/drawing/2014/main" id="{F7160820-0606-8445-8B1F-C9060FF16FEB}"/>
              </a:ext>
            </a:extLst>
          </p:cNvPr>
          <p:cNvSpPr>
            <a:spLocks noGrp="1"/>
          </p:cNvSpPr>
          <p:nvPr>
            <p:ph type="title"/>
          </p:nvPr>
        </p:nvSpPr>
        <p:spPr/>
        <p:txBody>
          <a:bodyPr/>
          <a:lstStyle/>
          <a:p>
            <a:r>
              <a:rPr lang="en-US" dirty="0" err="1"/>
              <a:t>Resum</a:t>
            </a:r>
            <a:r>
              <a:rPr lang="en-US" dirty="0"/>
              <a:t> de la DUDH</a:t>
            </a:r>
          </a:p>
        </p:txBody>
      </p:sp>
    </p:spTree>
    <p:extLst>
      <p:ext uri="{BB962C8B-B14F-4D97-AF65-F5344CB8AC3E}">
        <p14:creationId xmlns:p14="http://schemas.microsoft.com/office/powerpoint/2010/main" val="121611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FEF475-42E9-D04E-8C0A-40973518DE98}"/>
              </a:ext>
            </a:extLst>
          </p:cNvPr>
          <p:cNvSpPr>
            <a:spLocks noGrp="1"/>
          </p:cNvSpPr>
          <p:nvPr>
            <p:ph type="sldNum" sz="quarter" idx="12"/>
          </p:nvPr>
        </p:nvSpPr>
        <p:spPr/>
        <p:txBody>
          <a:bodyPr/>
          <a:lstStyle/>
          <a:p>
            <a:fld id="{04260D4A-DEC1-45DD-8AB2-A3349BAAA59E}" type="slidenum">
              <a:rPr lang="en-US" smtClean="0"/>
              <a:pPr/>
              <a:t>26</a:t>
            </a:fld>
            <a:endParaRPr lang="en-US"/>
          </a:p>
        </p:txBody>
      </p:sp>
      <p:sp>
        <p:nvSpPr>
          <p:cNvPr id="4" name="Content Placeholder 3">
            <a:extLst>
              <a:ext uri="{FF2B5EF4-FFF2-40B4-BE49-F238E27FC236}">
                <a16:creationId xmlns:a16="http://schemas.microsoft.com/office/drawing/2014/main" id="{9D0351A0-481A-CE43-A7C2-77D34B527A28}"/>
              </a:ext>
            </a:extLst>
          </p:cNvPr>
          <p:cNvSpPr>
            <a:spLocks noGrp="1"/>
          </p:cNvSpPr>
          <p:nvPr>
            <p:ph sz="quarter" idx="14"/>
          </p:nvPr>
        </p:nvSpPr>
        <p:spPr/>
        <p:txBody>
          <a:bodyPr/>
          <a:lstStyle/>
          <a:p>
            <a:pPr algn="just"/>
            <a:r>
              <a:rPr lang="ca-ES" dirty="0"/>
              <a:t>Mostreu als participants la llista que vau preparar durant l’exercici 1.2 (Tenir una bona vida)</a:t>
            </a:r>
            <a:r>
              <a:rPr lang="en-US" dirty="0"/>
              <a:t>. </a:t>
            </a:r>
          </a:p>
          <a:p>
            <a:pPr algn="just"/>
            <a:r>
              <a:rPr lang="ca-ES" dirty="0"/>
              <a:t>Podeu comparar la llista de drets a la DUDH amb la llista del que abans hem identificat com a important per tenir una bona vida?</a:t>
            </a:r>
            <a:endParaRPr lang="es-ES" dirty="0"/>
          </a:p>
          <a:p>
            <a:pPr lvl="2" algn="just" fontAlgn="base"/>
            <a:r>
              <a:rPr lang="ca-ES" sz="2200" dirty="0"/>
              <a:t>Quines són les similituds?</a:t>
            </a:r>
            <a:endParaRPr lang="es-ES" sz="2200" dirty="0"/>
          </a:p>
          <a:p>
            <a:pPr lvl="2" algn="just" fontAlgn="base"/>
            <a:r>
              <a:rPr lang="ca-ES" sz="2200" dirty="0"/>
              <a:t>Quines són les diferències?</a:t>
            </a:r>
            <a:endParaRPr lang="es-ES" sz="2200" dirty="0"/>
          </a:p>
          <a:p>
            <a:pPr marL="346075" lvl="2" indent="0" algn="just">
              <a:buNone/>
            </a:pPr>
            <a:endParaRPr lang="en-US" sz="2200" dirty="0"/>
          </a:p>
        </p:txBody>
      </p:sp>
      <p:sp>
        <p:nvSpPr>
          <p:cNvPr id="5" name="Title 4">
            <a:extLst>
              <a:ext uri="{FF2B5EF4-FFF2-40B4-BE49-F238E27FC236}">
                <a16:creationId xmlns:a16="http://schemas.microsoft.com/office/drawing/2014/main" id="{6A0AD11C-D0FA-8048-9A91-D1F80E24E81D}"/>
              </a:ext>
            </a:extLst>
          </p:cNvPr>
          <p:cNvSpPr>
            <a:spLocks noGrp="1"/>
          </p:cNvSpPr>
          <p:nvPr>
            <p:ph type="title"/>
          </p:nvPr>
        </p:nvSpPr>
        <p:spPr>
          <a:xfrm>
            <a:off x="507205" y="506412"/>
            <a:ext cx="11124813" cy="514314"/>
          </a:xfrm>
        </p:spPr>
        <p:txBody>
          <a:bodyPr/>
          <a:lstStyle/>
          <a:p>
            <a:r>
              <a:rPr lang="ca-ES" dirty="0"/>
              <a:t>Exercici 2.1: Exercici comparatiu amb tenir una bona vida</a:t>
            </a:r>
            <a:endParaRPr lang="en-US" dirty="0"/>
          </a:p>
        </p:txBody>
      </p:sp>
    </p:spTree>
    <p:extLst>
      <p:ext uri="{BB962C8B-B14F-4D97-AF65-F5344CB8AC3E}">
        <p14:creationId xmlns:p14="http://schemas.microsoft.com/office/powerpoint/2010/main" val="423634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8A34D-D12F-BB46-86BC-908DED3293C5}"/>
              </a:ext>
            </a:extLst>
          </p:cNvPr>
          <p:cNvSpPr>
            <a:spLocks noGrp="1"/>
          </p:cNvSpPr>
          <p:nvPr>
            <p:ph type="sldNum" sz="quarter" idx="12"/>
          </p:nvPr>
        </p:nvSpPr>
        <p:spPr/>
        <p:txBody>
          <a:bodyPr/>
          <a:lstStyle/>
          <a:p>
            <a:fld id="{F169E07F-9A80-405D-B06A-876E4D356B83}" type="slidenum">
              <a:rPr lang="en-US" smtClean="0"/>
              <a:pPr/>
              <a:t>27</a:t>
            </a:fld>
            <a:endParaRPr lang="en-US"/>
          </a:p>
        </p:txBody>
      </p:sp>
      <p:sp>
        <p:nvSpPr>
          <p:cNvPr id="4" name="Title 3">
            <a:extLst>
              <a:ext uri="{FF2B5EF4-FFF2-40B4-BE49-F238E27FC236}">
                <a16:creationId xmlns:a16="http://schemas.microsoft.com/office/drawing/2014/main" id="{40EB1324-C5AA-524E-B907-5E4BB1B317FF}"/>
              </a:ext>
            </a:extLst>
          </p:cNvPr>
          <p:cNvSpPr>
            <a:spLocks noGrp="1"/>
          </p:cNvSpPr>
          <p:nvPr>
            <p:ph type="title"/>
          </p:nvPr>
        </p:nvSpPr>
        <p:spPr>
          <a:xfrm>
            <a:off x="507205" y="2313946"/>
            <a:ext cx="11061018" cy="1544376"/>
          </a:xfrm>
        </p:spPr>
        <p:txBody>
          <a:bodyPr/>
          <a:lstStyle/>
          <a:p>
            <a:r>
              <a:rPr lang="es-ES" dirty="0"/>
              <a:t>Tema 3. La </a:t>
            </a:r>
            <a:r>
              <a:rPr lang="es-ES" dirty="0" err="1"/>
              <a:t>relació</a:t>
            </a:r>
            <a:r>
              <a:rPr lang="es-ES" dirty="0"/>
              <a:t> entre </a:t>
            </a:r>
            <a:r>
              <a:rPr lang="es-ES" dirty="0" err="1"/>
              <a:t>els</a:t>
            </a:r>
            <a:r>
              <a:rPr lang="es-ES" dirty="0"/>
              <a:t> </a:t>
            </a:r>
            <a:r>
              <a:rPr lang="es-ES" dirty="0" err="1"/>
              <a:t>diferents</a:t>
            </a:r>
            <a:r>
              <a:rPr lang="es-ES" dirty="0"/>
              <a:t> </a:t>
            </a:r>
            <a:r>
              <a:rPr lang="es-ES" dirty="0" err="1"/>
              <a:t>drets</a:t>
            </a:r>
            <a:br>
              <a:rPr lang="es-ES" dirty="0"/>
            </a:br>
            <a:endParaRPr lang="es-ES" dirty="0"/>
          </a:p>
        </p:txBody>
      </p:sp>
    </p:spTree>
    <p:extLst>
      <p:ext uri="{BB962C8B-B14F-4D97-AF65-F5344CB8AC3E}">
        <p14:creationId xmlns:p14="http://schemas.microsoft.com/office/powerpoint/2010/main" val="329651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FFA9D-ED4F-6D4F-A8D6-10E470591F76}"/>
              </a:ext>
            </a:extLst>
          </p:cNvPr>
          <p:cNvSpPr>
            <a:spLocks noGrp="1"/>
          </p:cNvSpPr>
          <p:nvPr>
            <p:ph type="sldNum" sz="quarter" idx="12"/>
          </p:nvPr>
        </p:nvSpPr>
        <p:spPr/>
        <p:txBody>
          <a:bodyPr/>
          <a:lstStyle/>
          <a:p>
            <a:fld id="{04260D4A-DEC1-45DD-8AB2-A3349BAAA59E}" type="slidenum">
              <a:rPr lang="en-US" smtClean="0"/>
              <a:pPr/>
              <a:t>28</a:t>
            </a:fld>
            <a:endParaRPr lang="en-US"/>
          </a:p>
        </p:txBody>
      </p:sp>
      <p:sp>
        <p:nvSpPr>
          <p:cNvPr id="4" name="Content Placeholder 3">
            <a:extLst>
              <a:ext uri="{FF2B5EF4-FFF2-40B4-BE49-F238E27FC236}">
                <a16:creationId xmlns:a16="http://schemas.microsoft.com/office/drawing/2014/main" id="{876637DB-5C38-7C49-973E-0A6BFAEF80AB}"/>
              </a:ext>
            </a:extLst>
          </p:cNvPr>
          <p:cNvSpPr>
            <a:spLocks noGrp="1"/>
          </p:cNvSpPr>
          <p:nvPr>
            <p:ph sz="quarter" idx="14"/>
          </p:nvPr>
        </p:nvSpPr>
        <p:spPr/>
        <p:txBody>
          <a:bodyPr/>
          <a:lstStyle/>
          <a:p>
            <a:pPr algn="just"/>
            <a:endParaRPr lang="en-US" dirty="0"/>
          </a:p>
          <a:p>
            <a:pPr algn="just"/>
            <a:r>
              <a:rPr lang="ca-ES" dirty="0"/>
              <a:t>Trieu el dret de la DUDH que penseu que és més important per permetre-us viure una bona vida</a:t>
            </a:r>
            <a:r>
              <a:rPr lang="en-US" dirty="0"/>
              <a:t>.</a:t>
            </a:r>
          </a:p>
          <a:p>
            <a:pPr algn="just"/>
            <a:r>
              <a:rPr lang="ca-ES" dirty="0"/>
              <a:t>Durant la resta del debat, imaginarem que aquest dret és l’únic que està garantit.</a:t>
            </a:r>
            <a:endParaRPr lang="es-ES" dirty="0"/>
          </a:p>
          <a:p>
            <a:pPr algn="just"/>
            <a:r>
              <a:rPr lang="ca-ES" dirty="0"/>
              <a:t>Penseu per què escolliu aquest dret i per què és el més important per a vosaltres</a:t>
            </a:r>
            <a:r>
              <a:rPr lang="en-US" dirty="0"/>
              <a:t>.</a:t>
            </a:r>
          </a:p>
          <a:p>
            <a:pPr lvl="2" algn="just"/>
            <a:r>
              <a:rPr lang="ca-ES" sz="2200" dirty="0"/>
              <a:t>Quins altres drets necessitaria aquesta persona per gaudir plenament del seu dret o drets escollits?</a:t>
            </a:r>
            <a:endParaRPr lang="es-ES" sz="2200" dirty="0"/>
          </a:p>
          <a:p>
            <a:pPr algn="just"/>
            <a:endParaRPr lang="en-US" dirty="0"/>
          </a:p>
        </p:txBody>
      </p:sp>
      <p:sp>
        <p:nvSpPr>
          <p:cNvPr id="6" name="Title 4">
            <a:extLst>
              <a:ext uri="{FF2B5EF4-FFF2-40B4-BE49-F238E27FC236}">
                <a16:creationId xmlns:a16="http://schemas.microsoft.com/office/drawing/2014/main" id="{3BF07398-A201-C14F-9F16-546617C09696}"/>
              </a:ext>
            </a:extLst>
          </p:cNvPr>
          <p:cNvSpPr>
            <a:spLocks noGrp="1"/>
          </p:cNvSpPr>
          <p:nvPr>
            <p:ph type="title"/>
          </p:nvPr>
        </p:nvSpPr>
        <p:spPr>
          <a:xfrm>
            <a:off x="507206" y="506412"/>
            <a:ext cx="11231138" cy="429253"/>
          </a:xfrm>
        </p:spPr>
        <p:txBody>
          <a:bodyPr/>
          <a:lstStyle/>
          <a:p>
            <a:r>
              <a:rPr lang="es-ES" sz="2800" dirty="0" err="1"/>
              <a:t>Exercici</a:t>
            </a:r>
            <a:r>
              <a:rPr lang="es-ES" sz="2800" dirty="0"/>
              <a:t> 3.1: </a:t>
            </a:r>
            <a:r>
              <a:rPr lang="es-ES" sz="2800" dirty="0" err="1"/>
              <a:t>Com</a:t>
            </a:r>
            <a:r>
              <a:rPr lang="es-ES" sz="2800" dirty="0"/>
              <a:t> es relacionen </a:t>
            </a:r>
            <a:r>
              <a:rPr lang="es-ES" sz="2800" dirty="0" err="1"/>
              <a:t>tots</a:t>
            </a:r>
            <a:r>
              <a:rPr lang="es-ES" sz="2800" dirty="0"/>
              <a:t> </a:t>
            </a:r>
            <a:r>
              <a:rPr lang="es-ES" sz="2800" dirty="0" err="1"/>
              <a:t>els</a:t>
            </a:r>
            <a:r>
              <a:rPr lang="es-ES" sz="2800" dirty="0"/>
              <a:t> </a:t>
            </a:r>
            <a:r>
              <a:rPr lang="es-ES" sz="2800" dirty="0" err="1"/>
              <a:t>drets</a:t>
            </a:r>
            <a:r>
              <a:rPr lang="es-ES" sz="2800" dirty="0"/>
              <a:t> </a:t>
            </a:r>
            <a:r>
              <a:rPr lang="es-ES" sz="2800" dirty="0" err="1"/>
              <a:t>humans</a:t>
            </a:r>
            <a:r>
              <a:rPr lang="es-ES" sz="2800" dirty="0"/>
              <a:t> - 1 </a:t>
            </a:r>
            <a:endParaRPr lang="en-US" sz="2800" dirty="0"/>
          </a:p>
        </p:txBody>
      </p:sp>
    </p:spTree>
    <p:extLst>
      <p:ext uri="{BB962C8B-B14F-4D97-AF65-F5344CB8AC3E}">
        <p14:creationId xmlns:p14="http://schemas.microsoft.com/office/powerpoint/2010/main" val="87753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C34520-5137-7E4E-8CEC-00D31E180482}"/>
              </a:ext>
            </a:extLst>
          </p:cNvPr>
          <p:cNvSpPr>
            <a:spLocks noGrp="1"/>
          </p:cNvSpPr>
          <p:nvPr>
            <p:ph type="sldNum" sz="quarter" idx="12"/>
          </p:nvPr>
        </p:nvSpPr>
        <p:spPr/>
        <p:txBody>
          <a:bodyPr/>
          <a:lstStyle/>
          <a:p>
            <a:fld id="{04260D4A-DEC1-45DD-8AB2-A3349BAAA59E}" type="slidenum">
              <a:rPr lang="en-US" smtClean="0"/>
              <a:pPr/>
              <a:t>29</a:t>
            </a:fld>
            <a:endParaRPr lang="en-US"/>
          </a:p>
        </p:txBody>
      </p:sp>
      <p:sp>
        <p:nvSpPr>
          <p:cNvPr id="4" name="Content Placeholder 3">
            <a:extLst>
              <a:ext uri="{FF2B5EF4-FFF2-40B4-BE49-F238E27FC236}">
                <a16:creationId xmlns:a16="http://schemas.microsoft.com/office/drawing/2014/main" id="{DAB0FF10-2ADB-D94B-B4ED-7D8F0DF9406D}"/>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err="1"/>
              <a:t>És</a:t>
            </a:r>
            <a:r>
              <a:rPr lang="es-ES" sz="2500" b="1" i="1" dirty="0"/>
              <a:t> </a:t>
            </a:r>
            <a:r>
              <a:rPr lang="es-ES" sz="2500" b="1" i="1" dirty="0" err="1"/>
              <a:t>possible</a:t>
            </a:r>
            <a:r>
              <a:rPr lang="es-ES" sz="2500" b="1" i="1" dirty="0"/>
              <a:t> </a:t>
            </a:r>
            <a:r>
              <a:rPr lang="es-ES" sz="2500" b="1" i="1" dirty="0" err="1"/>
              <a:t>tenir</a:t>
            </a:r>
            <a:r>
              <a:rPr lang="es-ES" sz="2500" b="1" i="1" dirty="0"/>
              <a:t> «una bona vida» </a:t>
            </a:r>
            <a:r>
              <a:rPr lang="es-ES" sz="2500" b="1" i="1" dirty="0" err="1"/>
              <a:t>amb</a:t>
            </a:r>
            <a:r>
              <a:rPr lang="es-ES" sz="2500" b="1" i="1" dirty="0"/>
              <a:t> </a:t>
            </a:r>
            <a:r>
              <a:rPr lang="es-ES" sz="2500" b="1" i="1" dirty="0" err="1"/>
              <a:t>només</a:t>
            </a:r>
            <a:r>
              <a:rPr lang="es-ES" sz="2500" b="1" i="1" dirty="0"/>
              <a:t> un o </a:t>
            </a:r>
            <a:r>
              <a:rPr lang="es-ES" sz="2500" b="1" i="1" dirty="0" err="1"/>
              <a:t>alguns</a:t>
            </a:r>
            <a:r>
              <a:rPr lang="es-ES" sz="2500" b="1" i="1" dirty="0"/>
              <a:t> </a:t>
            </a:r>
            <a:r>
              <a:rPr lang="es-ES" sz="2500" b="1" i="1" dirty="0" err="1"/>
              <a:t>dels</a:t>
            </a:r>
            <a:r>
              <a:rPr lang="es-ES" sz="2500" b="1" i="1" dirty="0"/>
              <a:t> </a:t>
            </a:r>
            <a:r>
              <a:rPr lang="es-ES" sz="2500" b="1" i="1" dirty="0" err="1"/>
              <a:t>drets</a:t>
            </a:r>
            <a:r>
              <a:rPr lang="es-ES" sz="2500" b="1" i="1" dirty="0"/>
              <a:t> </a:t>
            </a:r>
            <a:r>
              <a:rPr lang="es-ES" sz="2500" b="1" i="1" dirty="0" err="1"/>
              <a:t>humans</a:t>
            </a:r>
            <a:r>
              <a:rPr lang="es-ES" sz="2500" b="1" i="1" dirty="0"/>
              <a:t>?</a:t>
            </a:r>
            <a:endParaRPr lang="en-US" sz="2500" b="1" i="1" dirty="0"/>
          </a:p>
        </p:txBody>
      </p:sp>
      <p:sp>
        <p:nvSpPr>
          <p:cNvPr id="6" name="Title 4">
            <a:extLst>
              <a:ext uri="{FF2B5EF4-FFF2-40B4-BE49-F238E27FC236}">
                <a16:creationId xmlns:a16="http://schemas.microsoft.com/office/drawing/2014/main" id="{3BF07398-A201-C14F-9F16-546617C09696}"/>
              </a:ext>
            </a:extLst>
          </p:cNvPr>
          <p:cNvSpPr>
            <a:spLocks noGrp="1"/>
          </p:cNvSpPr>
          <p:nvPr>
            <p:ph type="title"/>
          </p:nvPr>
        </p:nvSpPr>
        <p:spPr>
          <a:xfrm>
            <a:off x="507206" y="506412"/>
            <a:ext cx="11231138" cy="429253"/>
          </a:xfrm>
        </p:spPr>
        <p:txBody>
          <a:bodyPr/>
          <a:lstStyle/>
          <a:p>
            <a:r>
              <a:rPr lang="es-ES" sz="2800" dirty="0" err="1"/>
              <a:t>Exercici</a:t>
            </a:r>
            <a:r>
              <a:rPr lang="es-ES" sz="2800" dirty="0"/>
              <a:t> 3.1: </a:t>
            </a:r>
            <a:r>
              <a:rPr lang="es-ES" sz="2800" dirty="0" err="1"/>
              <a:t>Com</a:t>
            </a:r>
            <a:r>
              <a:rPr lang="es-ES" sz="2800" dirty="0"/>
              <a:t> es relacionen </a:t>
            </a:r>
            <a:r>
              <a:rPr lang="es-ES" sz="2800" dirty="0" err="1"/>
              <a:t>tots</a:t>
            </a:r>
            <a:r>
              <a:rPr lang="es-ES" sz="2800" dirty="0"/>
              <a:t> </a:t>
            </a:r>
            <a:r>
              <a:rPr lang="es-ES" sz="2800" dirty="0" err="1"/>
              <a:t>els</a:t>
            </a:r>
            <a:r>
              <a:rPr lang="es-ES" sz="2800" dirty="0"/>
              <a:t> </a:t>
            </a:r>
            <a:r>
              <a:rPr lang="es-ES" sz="2800" dirty="0" err="1"/>
              <a:t>drets</a:t>
            </a:r>
            <a:r>
              <a:rPr lang="es-ES" sz="2800" dirty="0"/>
              <a:t> </a:t>
            </a:r>
            <a:r>
              <a:rPr lang="es-ES" sz="2800" dirty="0" err="1"/>
              <a:t>humans</a:t>
            </a:r>
            <a:r>
              <a:rPr lang="es-ES" sz="2800" dirty="0"/>
              <a:t> - 2 </a:t>
            </a:r>
            <a:endParaRPr lang="en-US" sz="2800" dirty="0"/>
          </a:p>
        </p:txBody>
      </p:sp>
    </p:spTree>
    <p:extLst>
      <p:ext uri="{BB962C8B-B14F-4D97-AF65-F5344CB8AC3E}">
        <p14:creationId xmlns:p14="http://schemas.microsoft.com/office/powerpoint/2010/main" val="222366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r>
              <a:rPr lang="ca-ES" sz="2050" dirty="0"/>
              <a:t>Crear capacitat per combatre l’estigmatització i la discriminació i per promoure els drets humans i la recuperació. </a:t>
            </a:r>
          </a:p>
          <a:p>
            <a:pPr algn="just"/>
            <a:r>
              <a:rPr lang="ca-ES" sz="2050" dirty="0"/>
              <a:t>Millorar la qualitat de l’atenció i de les condicions dels drets humans en els serveis socials i de salut mental.</a:t>
            </a:r>
          </a:p>
          <a:p>
            <a:pPr algn="just"/>
            <a:r>
              <a:rPr lang="ca-ES" sz="2050" dirty="0"/>
              <a:t>Crear uns serveis basats en la comunitat i orientats a la recuperació que respectin i promoguin els drets humans.</a:t>
            </a:r>
          </a:p>
          <a:p>
            <a:pPr algn="just"/>
            <a:r>
              <a:rPr lang="ca-ES" sz="2050" dirty="0"/>
              <a:t>Donar suport al desenvolupament d’un moviment de la societat civil per promoure i influir en la formulació de polítiques. </a:t>
            </a:r>
          </a:p>
          <a:p>
            <a:pPr algn="just"/>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487899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B80028-9CCC-2C4D-B7F9-7DE3A89E9513}"/>
              </a:ext>
            </a:extLst>
          </p:cNvPr>
          <p:cNvSpPr>
            <a:spLocks noGrp="1"/>
          </p:cNvSpPr>
          <p:nvPr>
            <p:ph type="sldNum" sz="quarter" idx="12"/>
          </p:nvPr>
        </p:nvSpPr>
        <p:spPr/>
        <p:txBody>
          <a:bodyPr/>
          <a:lstStyle/>
          <a:p>
            <a:fld id="{04260D4A-DEC1-45DD-8AB2-A3349BAAA59E}" type="slidenum">
              <a:rPr lang="en-US" smtClean="0"/>
              <a:pPr/>
              <a:t>30</a:t>
            </a:fld>
            <a:endParaRPr lang="en-US"/>
          </a:p>
        </p:txBody>
      </p:sp>
      <p:sp>
        <p:nvSpPr>
          <p:cNvPr id="4" name="Content Placeholder 3">
            <a:extLst>
              <a:ext uri="{FF2B5EF4-FFF2-40B4-BE49-F238E27FC236}">
                <a16:creationId xmlns:a16="http://schemas.microsoft.com/office/drawing/2014/main" id="{DC8F30D0-F25A-B34F-802B-82CBF01D1BAF}"/>
              </a:ext>
            </a:extLst>
          </p:cNvPr>
          <p:cNvSpPr>
            <a:spLocks noGrp="1"/>
          </p:cNvSpPr>
          <p:nvPr>
            <p:ph sz="quarter" idx="14"/>
          </p:nvPr>
        </p:nvSpPr>
        <p:spPr>
          <a:xfrm>
            <a:off x="507195" y="1511188"/>
            <a:ext cx="10869642" cy="4500000"/>
          </a:xfrm>
        </p:spPr>
        <p:txBody>
          <a:bodyPr/>
          <a:lstStyle/>
          <a:p>
            <a:pPr lvl="0" algn="just" fontAlgn="base"/>
            <a:r>
              <a:rPr lang="ca-ES" dirty="0"/>
              <a:t>Tots els drets són indivisibles, interdependents i estan interrelacionats, ja siguin drets civils, polítics, econòmics, socials o culturals.</a:t>
            </a:r>
            <a:endParaRPr lang="es-ES" dirty="0"/>
          </a:p>
          <a:p>
            <a:pPr lvl="0" algn="just" fontAlgn="base"/>
            <a:r>
              <a:rPr lang="ca-ES" dirty="0"/>
              <a:t>Gaudir d’un dret depèn de la possibilitat de poder gaudir d’altres drets.</a:t>
            </a:r>
            <a:endParaRPr lang="es-ES" dirty="0"/>
          </a:p>
          <a:p>
            <a:pPr lvl="0" algn="just" fontAlgn="base"/>
            <a:r>
              <a:rPr lang="ca-ES" dirty="0"/>
              <a:t>De manera similar, negar un dret afecta negativament altres drets.</a:t>
            </a:r>
            <a:endParaRPr lang="es-ES" dirty="0"/>
          </a:p>
          <a:p>
            <a:pPr marL="0" indent="0" algn="just">
              <a:buNone/>
            </a:pPr>
            <a:endParaRPr lang="es-ES" dirty="0"/>
          </a:p>
        </p:txBody>
      </p:sp>
      <p:sp>
        <p:nvSpPr>
          <p:cNvPr id="6" name="Title 4">
            <a:extLst>
              <a:ext uri="{FF2B5EF4-FFF2-40B4-BE49-F238E27FC236}">
                <a16:creationId xmlns:a16="http://schemas.microsoft.com/office/drawing/2014/main" id="{3BF07398-A201-C14F-9F16-546617C09696}"/>
              </a:ext>
            </a:extLst>
          </p:cNvPr>
          <p:cNvSpPr>
            <a:spLocks noGrp="1"/>
          </p:cNvSpPr>
          <p:nvPr>
            <p:ph type="title"/>
          </p:nvPr>
        </p:nvSpPr>
        <p:spPr>
          <a:xfrm>
            <a:off x="507206" y="506412"/>
            <a:ext cx="11231138" cy="429253"/>
          </a:xfrm>
        </p:spPr>
        <p:txBody>
          <a:bodyPr/>
          <a:lstStyle/>
          <a:p>
            <a:r>
              <a:rPr lang="es-ES" sz="2800" dirty="0" err="1"/>
              <a:t>Exercici</a:t>
            </a:r>
            <a:r>
              <a:rPr lang="es-ES" sz="2800" dirty="0"/>
              <a:t> 3.1: </a:t>
            </a:r>
            <a:r>
              <a:rPr lang="es-ES" sz="2800" dirty="0" err="1"/>
              <a:t>Com</a:t>
            </a:r>
            <a:r>
              <a:rPr lang="es-ES" sz="2800" dirty="0"/>
              <a:t> es relacionen </a:t>
            </a:r>
            <a:r>
              <a:rPr lang="es-ES" sz="2800" dirty="0" err="1"/>
              <a:t>tots</a:t>
            </a:r>
            <a:r>
              <a:rPr lang="es-ES" sz="2800" dirty="0"/>
              <a:t> </a:t>
            </a:r>
            <a:r>
              <a:rPr lang="es-ES" sz="2800" dirty="0" err="1"/>
              <a:t>els</a:t>
            </a:r>
            <a:r>
              <a:rPr lang="es-ES" sz="2800" dirty="0"/>
              <a:t> </a:t>
            </a:r>
            <a:r>
              <a:rPr lang="es-ES" sz="2800" dirty="0" err="1"/>
              <a:t>drets</a:t>
            </a:r>
            <a:r>
              <a:rPr lang="es-ES" sz="2800" dirty="0"/>
              <a:t> </a:t>
            </a:r>
            <a:r>
              <a:rPr lang="es-ES" sz="2800" dirty="0" err="1"/>
              <a:t>humans</a:t>
            </a:r>
            <a:r>
              <a:rPr lang="es-ES" sz="2800" dirty="0"/>
              <a:t> - 3 </a:t>
            </a:r>
            <a:endParaRPr lang="en-US" sz="2800" dirty="0"/>
          </a:p>
        </p:txBody>
      </p:sp>
    </p:spTree>
    <p:extLst>
      <p:ext uri="{BB962C8B-B14F-4D97-AF65-F5344CB8AC3E}">
        <p14:creationId xmlns:p14="http://schemas.microsoft.com/office/powerpoint/2010/main" val="2402273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F2F48-2714-1949-8300-9202978893B9}"/>
              </a:ext>
            </a:extLst>
          </p:cNvPr>
          <p:cNvSpPr>
            <a:spLocks noGrp="1"/>
          </p:cNvSpPr>
          <p:nvPr>
            <p:ph type="sldNum" sz="quarter" idx="12"/>
          </p:nvPr>
        </p:nvSpPr>
        <p:spPr/>
        <p:txBody>
          <a:bodyPr/>
          <a:lstStyle/>
          <a:p>
            <a:fld id="{F169E07F-9A80-405D-B06A-876E4D356B83}" type="slidenum">
              <a:rPr lang="en-US" smtClean="0"/>
              <a:pPr/>
              <a:t>31</a:t>
            </a:fld>
            <a:endParaRPr lang="en-US"/>
          </a:p>
        </p:txBody>
      </p:sp>
      <p:sp>
        <p:nvSpPr>
          <p:cNvPr id="4" name="Title 3">
            <a:extLst>
              <a:ext uri="{FF2B5EF4-FFF2-40B4-BE49-F238E27FC236}">
                <a16:creationId xmlns:a16="http://schemas.microsoft.com/office/drawing/2014/main" id="{E49BBE4D-C4A8-F348-88EC-939A7F48A9EA}"/>
              </a:ext>
            </a:extLst>
          </p:cNvPr>
          <p:cNvSpPr>
            <a:spLocks noGrp="1"/>
          </p:cNvSpPr>
          <p:nvPr>
            <p:ph type="title"/>
          </p:nvPr>
        </p:nvSpPr>
        <p:spPr>
          <a:xfrm>
            <a:off x="507206" y="2313945"/>
            <a:ext cx="11231138" cy="599375"/>
          </a:xfrm>
        </p:spPr>
        <p:txBody>
          <a:bodyPr/>
          <a:lstStyle/>
          <a:p>
            <a:pPr>
              <a:lnSpc>
                <a:spcPct val="100000"/>
              </a:lnSpc>
            </a:pPr>
            <a:r>
              <a:rPr lang="es-ES" dirty="0"/>
              <a:t>Tema 4. </a:t>
            </a:r>
            <a:r>
              <a:rPr lang="fr-FR" dirty="0"/>
              <a:t>Exemples de </a:t>
            </a:r>
            <a:r>
              <a:rPr lang="fr-FR" dirty="0" err="1"/>
              <a:t>vulneracions</a:t>
            </a:r>
            <a:r>
              <a:rPr lang="fr-FR" dirty="0"/>
              <a:t> </a:t>
            </a:r>
            <a:r>
              <a:rPr lang="fr-FR" dirty="0" err="1"/>
              <a:t>dels</a:t>
            </a:r>
            <a:r>
              <a:rPr lang="fr-FR" dirty="0"/>
              <a:t> </a:t>
            </a:r>
            <a:r>
              <a:rPr lang="fr-FR" dirty="0" err="1"/>
              <a:t>drets</a:t>
            </a:r>
            <a:r>
              <a:rPr lang="fr-FR" dirty="0"/>
              <a:t> </a:t>
            </a:r>
            <a:r>
              <a:rPr lang="fr-FR" dirty="0" err="1"/>
              <a:t>humans</a:t>
            </a:r>
            <a:br>
              <a:rPr lang="es-ES" dirty="0"/>
            </a:br>
            <a:endParaRPr lang="en-US" dirty="0"/>
          </a:p>
        </p:txBody>
      </p:sp>
    </p:spTree>
    <p:extLst>
      <p:ext uri="{BB962C8B-B14F-4D97-AF65-F5344CB8AC3E}">
        <p14:creationId xmlns:p14="http://schemas.microsoft.com/office/powerpoint/2010/main" val="1545117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16D217-B8FC-474B-949C-C223D0A16F59}"/>
              </a:ext>
            </a:extLst>
          </p:cNvPr>
          <p:cNvSpPr>
            <a:spLocks noGrp="1"/>
          </p:cNvSpPr>
          <p:nvPr>
            <p:ph type="sldNum" sz="quarter" idx="12"/>
          </p:nvPr>
        </p:nvSpPr>
        <p:spPr/>
        <p:txBody>
          <a:bodyPr/>
          <a:lstStyle/>
          <a:p>
            <a:fld id="{04260D4A-DEC1-45DD-8AB2-A3349BAAA59E}" type="slidenum">
              <a:rPr lang="en-US" smtClean="0"/>
              <a:pPr/>
              <a:t>32</a:t>
            </a:fld>
            <a:endParaRPr lang="en-US"/>
          </a:p>
        </p:txBody>
      </p:sp>
      <p:sp>
        <p:nvSpPr>
          <p:cNvPr id="4" name="Content Placeholder 3">
            <a:extLst>
              <a:ext uri="{FF2B5EF4-FFF2-40B4-BE49-F238E27FC236}">
                <a16:creationId xmlns:a16="http://schemas.microsoft.com/office/drawing/2014/main" id="{27778951-D134-414C-959F-CB1F0F0C780B}"/>
              </a:ext>
            </a:extLst>
          </p:cNvPr>
          <p:cNvSpPr>
            <a:spLocks noGrp="1"/>
          </p:cNvSpPr>
          <p:nvPr>
            <p:ph sz="quarter" idx="14"/>
          </p:nvPr>
        </p:nvSpPr>
        <p:spPr>
          <a:xfrm>
            <a:off x="507195" y="1318437"/>
            <a:ext cx="11174412" cy="4692751"/>
          </a:xfrm>
        </p:spPr>
        <p:txBody>
          <a:bodyPr/>
          <a:lstStyle/>
          <a:p>
            <a:pPr algn="just"/>
            <a:r>
              <a:rPr lang="fr-FR" b="1" dirty="0"/>
              <a:t>Les </a:t>
            </a:r>
            <a:r>
              <a:rPr lang="fr-FR" b="1" dirty="0" err="1"/>
              <a:t>vulneracions</a:t>
            </a:r>
            <a:r>
              <a:rPr lang="fr-FR" b="1" dirty="0"/>
              <a:t> </a:t>
            </a:r>
            <a:r>
              <a:rPr lang="fr-FR" b="1" dirty="0" err="1"/>
              <a:t>dels</a:t>
            </a:r>
            <a:r>
              <a:rPr lang="fr-FR" b="1" dirty="0"/>
              <a:t> </a:t>
            </a:r>
            <a:r>
              <a:rPr lang="fr-FR" b="1" dirty="0" err="1"/>
              <a:t>drets</a:t>
            </a:r>
            <a:r>
              <a:rPr lang="fr-FR" b="1" dirty="0"/>
              <a:t> </a:t>
            </a:r>
            <a:r>
              <a:rPr lang="fr-FR" b="1" dirty="0" err="1"/>
              <a:t>humans</a:t>
            </a:r>
            <a:r>
              <a:rPr lang="fr-FR" b="1" dirty="0"/>
              <a:t> les </a:t>
            </a:r>
            <a:r>
              <a:rPr lang="fr-FR" b="1" dirty="0" err="1"/>
              <a:t>poden</a:t>
            </a:r>
            <a:r>
              <a:rPr lang="fr-FR" b="1" dirty="0"/>
              <a:t> </a:t>
            </a:r>
            <a:r>
              <a:rPr lang="fr-FR" b="1" dirty="0" err="1"/>
              <a:t>realitzar</a:t>
            </a:r>
            <a:r>
              <a:rPr lang="es-ES" dirty="0"/>
              <a:t>:</a:t>
            </a:r>
          </a:p>
          <a:p>
            <a:pPr lvl="2" algn="just"/>
            <a:r>
              <a:rPr lang="ca-ES" sz="2200" dirty="0"/>
              <a:t>governs i funcionaris </a:t>
            </a:r>
            <a:endParaRPr lang="es-ES" sz="2200" dirty="0"/>
          </a:p>
          <a:p>
            <a:pPr lvl="2" algn="just"/>
            <a:r>
              <a:rPr lang="ca-ES" sz="2200" dirty="0"/>
              <a:t>actors no estatals com: organitzacions i corporacions, professionals dels serveis i persones.</a:t>
            </a:r>
            <a:endParaRPr lang="es-ES" sz="2200" dirty="0"/>
          </a:p>
          <a:p>
            <a:pPr algn="just"/>
            <a:r>
              <a:rPr lang="es-ES" dirty="0"/>
              <a:t> </a:t>
            </a:r>
            <a:r>
              <a:rPr lang="es-ES" b="1" dirty="0" err="1"/>
              <a:t>Quan</a:t>
            </a:r>
            <a:r>
              <a:rPr lang="es-ES" b="1" dirty="0"/>
              <a:t> es </a:t>
            </a:r>
            <a:r>
              <a:rPr lang="es-ES" b="1" dirty="0" err="1"/>
              <a:t>produeixen</a:t>
            </a:r>
            <a:r>
              <a:rPr lang="es-ES" b="1" dirty="0"/>
              <a:t> les </a:t>
            </a:r>
            <a:r>
              <a:rPr lang="es-ES" b="1" dirty="0" err="1"/>
              <a:t>vulneracions</a:t>
            </a:r>
            <a:r>
              <a:rPr lang="es-ES" b="1" dirty="0"/>
              <a:t>?</a:t>
            </a:r>
          </a:p>
          <a:p>
            <a:pPr lvl="2" algn="just"/>
            <a:r>
              <a:rPr lang="ca-ES" sz="2200" dirty="0"/>
              <a:t>Les vulneracions es produeixen quan els drets humans d’una persona o grup de persones no són respectats pels altres.</a:t>
            </a:r>
            <a:endParaRPr lang="es-ES" sz="2200" dirty="0"/>
          </a:p>
          <a:p>
            <a:pPr lvl="2" algn="just"/>
            <a:r>
              <a:rPr lang="ca-ES" sz="2200" dirty="0"/>
              <a:t>Qualsevol dels 30 drets de la DUDH està en risc de ser vulnerat i això es pot produir i es produeix a tot el món.</a:t>
            </a:r>
            <a:endParaRPr lang="es-ES" sz="2200" dirty="0"/>
          </a:p>
          <a:p>
            <a:pPr lvl="2" algn="just"/>
            <a:r>
              <a:rPr lang="ca-ES" sz="2200" dirty="0"/>
              <a:t>Podeu anomenar algun esdeveniment històric que constitueixi una vulneració dels drets humans?</a:t>
            </a:r>
            <a:endParaRPr lang="es-ES" sz="2200" dirty="0"/>
          </a:p>
          <a:p>
            <a:pPr algn="just"/>
            <a:endParaRPr lang="en-US" dirty="0"/>
          </a:p>
        </p:txBody>
      </p:sp>
      <p:sp>
        <p:nvSpPr>
          <p:cNvPr id="5" name="Title 4">
            <a:extLst>
              <a:ext uri="{FF2B5EF4-FFF2-40B4-BE49-F238E27FC236}">
                <a16:creationId xmlns:a16="http://schemas.microsoft.com/office/drawing/2014/main" id="{A71488A4-2754-1743-9EBD-F3BEA812188D}"/>
              </a:ext>
            </a:extLst>
          </p:cNvPr>
          <p:cNvSpPr>
            <a:spLocks noGrp="1"/>
          </p:cNvSpPr>
          <p:nvPr>
            <p:ph type="title"/>
          </p:nvPr>
        </p:nvSpPr>
        <p:spPr/>
        <p:txBody>
          <a:bodyPr/>
          <a:lstStyle/>
          <a:p>
            <a:r>
              <a:rPr lang="es-ES" dirty="0" err="1"/>
              <a:t>Presentació</a:t>
            </a:r>
            <a:r>
              <a:rPr lang="es-ES" dirty="0"/>
              <a:t>: </a:t>
            </a:r>
            <a:r>
              <a:rPr lang="es-ES" dirty="0" err="1"/>
              <a:t>Vulneracions</a:t>
            </a:r>
            <a:r>
              <a:rPr lang="es-ES" dirty="0"/>
              <a:t> </a:t>
            </a:r>
            <a:r>
              <a:rPr lang="es-ES" dirty="0" err="1"/>
              <a:t>dels</a:t>
            </a:r>
            <a:r>
              <a:rPr lang="es-ES" dirty="0"/>
              <a:t> </a:t>
            </a:r>
            <a:r>
              <a:rPr lang="es-ES" dirty="0" err="1"/>
              <a:t>drets</a:t>
            </a:r>
            <a:r>
              <a:rPr lang="es-ES" dirty="0"/>
              <a:t> </a:t>
            </a:r>
            <a:r>
              <a:rPr lang="es-ES" dirty="0" err="1"/>
              <a:t>humans</a:t>
            </a:r>
            <a:r>
              <a:rPr lang="es-ES" dirty="0"/>
              <a:t> </a:t>
            </a:r>
            <a:endParaRPr lang="en-US" dirty="0"/>
          </a:p>
        </p:txBody>
      </p:sp>
    </p:spTree>
    <p:extLst>
      <p:ext uri="{BB962C8B-B14F-4D97-AF65-F5344CB8AC3E}">
        <p14:creationId xmlns:p14="http://schemas.microsoft.com/office/powerpoint/2010/main" val="2139146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78E5CD-91A2-EE45-8C30-EC89B4EC4A4B}"/>
              </a:ext>
            </a:extLst>
          </p:cNvPr>
          <p:cNvSpPr>
            <a:spLocks noGrp="1"/>
          </p:cNvSpPr>
          <p:nvPr>
            <p:ph type="sldNum" sz="quarter" idx="12"/>
          </p:nvPr>
        </p:nvSpPr>
        <p:spPr/>
        <p:txBody>
          <a:bodyPr/>
          <a:lstStyle/>
          <a:p>
            <a:fld id="{04260D4A-DEC1-45DD-8AB2-A3349BAAA59E}" type="slidenum">
              <a:rPr lang="en-US" smtClean="0"/>
              <a:pPr/>
              <a:t>33</a:t>
            </a:fld>
            <a:endParaRPr lang="en-US"/>
          </a:p>
        </p:txBody>
      </p:sp>
      <p:sp>
        <p:nvSpPr>
          <p:cNvPr id="3" name="Text Placeholder 2">
            <a:extLst>
              <a:ext uri="{FF2B5EF4-FFF2-40B4-BE49-F238E27FC236}">
                <a16:creationId xmlns:a16="http://schemas.microsoft.com/office/drawing/2014/main" id="{71B71BC5-54C0-2547-AD15-7AB9ECFAD9AA}"/>
              </a:ext>
            </a:extLst>
          </p:cNvPr>
          <p:cNvSpPr>
            <a:spLocks noGrp="1"/>
          </p:cNvSpPr>
          <p:nvPr>
            <p:ph type="body" sz="quarter" idx="13"/>
          </p:nvPr>
        </p:nvSpPr>
        <p:spPr>
          <a:xfrm>
            <a:off x="507207" y="946614"/>
            <a:ext cx="11174400" cy="456884"/>
          </a:xfrm>
        </p:spPr>
        <p:txBody>
          <a:bodyPr/>
          <a:lstStyle/>
          <a:p>
            <a:r>
              <a:rPr lang="ca-ES" sz="2100" dirty="0"/>
              <a:t>Algunes vulneracions històriques dels drets humans conegudes i importants són, entre d’altres:</a:t>
            </a:r>
            <a:endParaRPr lang="es-ES" sz="2100" dirty="0"/>
          </a:p>
        </p:txBody>
      </p:sp>
      <p:sp>
        <p:nvSpPr>
          <p:cNvPr id="4" name="Content Placeholder 3">
            <a:extLst>
              <a:ext uri="{FF2B5EF4-FFF2-40B4-BE49-F238E27FC236}">
                <a16:creationId xmlns:a16="http://schemas.microsoft.com/office/drawing/2014/main" id="{97B06E3D-062C-674C-B3E7-378BB16538A0}"/>
              </a:ext>
            </a:extLst>
          </p:cNvPr>
          <p:cNvSpPr>
            <a:spLocks noGrp="1"/>
          </p:cNvSpPr>
          <p:nvPr>
            <p:ph sz="quarter" idx="14"/>
          </p:nvPr>
        </p:nvSpPr>
        <p:spPr/>
        <p:txBody>
          <a:bodyPr/>
          <a:lstStyle/>
          <a:p>
            <a:pPr lvl="0" fontAlgn="base"/>
            <a:endParaRPr lang="es-ES" dirty="0"/>
          </a:p>
          <a:p>
            <a:pPr lvl="0" fontAlgn="base"/>
            <a:r>
              <a:rPr lang="ca-ES" sz="2400" dirty="0"/>
              <a:t>El tràfic d’esclaus</a:t>
            </a:r>
            <a:endParaRPr lang="es-ES" sz="2400" dirty="0"/>
          </a:p>
          <a:p>
            <a:pPr lvl="0" fontAlgn="base"/>
            <a:r>
              <a:rPr lang="ca-ES" sz="2400" dirty="0"/>
              <a:t>L’Holocaust</a:t>
            </a:r>
            <a:endParaRPr lang="es-ES" sz="2400" dirty="0"/>
          </a:p>
          <a:p>
            <a:pPr lvl="0" fontAlgn="base"/>
            <a:r>
              <a:rPr lang="ca-ES" sz="2400" dirty="0"/>
              <a:t>L’opressió del poble maori</a:t>
            </a:r>
            <a:endParaRPr lang="es-ES" sz="2400" dirty="0"/>
          </a:p>
          <a:p>
            <a:pPr lvl="0" fontAlgn="base"/>
            <a:r>
              <a:rPr lang="ca-ES" sz="2400" dirty="0"/>
              <a:t>L’apartheid a Sud-àfrica</a:t>
            </a:r>
            <a:endParaRPr lang="es-ES" sz="2400" dirty="0"/>
          </a:p>
          <a:p>
            <a:pPr lvl="0" fontAlgn="base"/>
            <a:r>
              <a:rPr lang="ca-ES" sz="2400" dirty="0"/>
              <a:t>El genocidi de Cambodja</a:t>
            </a:r>
            <a:endParaRPr lang="es-ES" sz="2400" dirty="0"/>
          </a:p>
          <a:p>
            <a:pPr lvl="0" fontAlgn="base"/>
            <a:r>
              <a:rPr lang="ca-ES" sz="2400" dirty="0"/>
              <a:t>El genocidi de Ruanda</a:t>
            </a:r>
            <a:endParaRPr lang="es-ES" sz="2400" dirty="0"/>
          </a:p>
          <a:p>
            <a:pPr marL="0" indent="0">
              <a:buNone/>
            </a:pPr>
            <a:endParaRPr lang="en-US" dirty="0"/>
          </a:p>
        </p:txBody>
      </p:sp>
      <p:sp>
        <p:nvSpPr>
          <p:cNvPr id="5" name="Title 4">
            <a:extLst>
              <a:ext uri="{FF2B5EF4-FFF2-40B4-BE49-F238E27FC236}">
                <a16:creationId xmlns:a16="http://schemas.microsoft.com/office/drawing/2014/main" id="{26C1DBBD-C3C8-9F41-8104-25609DC8B44F}"/>
              </a:ext>
            </a:extLst>
          </p:cNvPr>
          <p:cNvSpPr>
            <a:spLocks noGrp="1"/>
          </p:cNvSpPr>
          <p:nvPr>
            <p:ph type="title"/>
          </p:nvPr>
        </p:nvSpPr>
        <p:spPr/>
        <p:txBody>
          <a:bodyPr/>
          <a:lstStyle/>
          <a:p>
            <a:r>
              <a:rPr lang="fr-FR" dirty="0" err="1"/>
              <a:t>Vulneracions</a:t>
            </a:r>
            <a:r>
              <a:rPr lang="fr-FR" dirty="0"/>
              <a:t> </a:t>
            </a:r>
            <a:r>
              <a:rPr lang="fr-FR" dirty="0" err="1"/>
              <a:t>històriques</a:t>
            </a:r>
            <a:r>
              <a:rPr lang="fr-FR" dirty="0"/>
              <a:t> </a:t>
            </a:r>
            <a:r>
              <a:rPr lang="fr-FR" dirty="0" err="1"/>
              <a:t>dels</a:t>
            </a:r>
            <a:r>
              <a:rPr lang="fr-FR" dirty="0"/>
              <a:t> </a:t>
            </a:r>
            <a:r>
              <a:rPr lang="fr-FR" dirty="0" err="1"/>
              <a:t>drets</a:t>
            </a:r>
            <a:r>
              <a:rPr lang="fr-FR" dirty="0"/>
              <a:t> </a:t>
            </a:r>
            <a:r>
              <a:rPr lang="fr-FR" dirty="0" err="1"/>
              <a:t>humans</a:t>
            </a:r>
            <a:r>
              <a:rPr lang="fr-FR" dirty="0"/>
              <a:t> </a:t>
            </a:r>
            <a:endParaRPr lang="en-US" dirty="0"/>
          </a:p>
        </p:txBody>
      </p:sp>
    </p:spTree>
    <p:extLst>
      <p:ext uri="{BB962C8B-B14F-4D97-AF65-F5344CB8AC3E}">
        <p14:creationId xmlns:p14="http://schemas.microsoft.com/office/powerpoint/2010/main" val="270296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8DB5AC-8A4D-DD41-93B5-FBF000E7A24F}"/>
              </a:ext>
            </a:extLst>
          </p:cNvPr>
          <p:cNvSpPr>
            <a:spLocks noGrp="1"/>
          </p:cNvSpPr>
          <p:nvPr>
            <p:ph type="sldNum" sz="quarter" idx="12"/>
          </p:nvPr>
        </p:nvSpPr>
        <p:spPr/>
        <p:txBody>
          <a:bodyPr/>
          <a:lstStyle/>
          <a:p>
            <a:fld id="{04260D4A-DEC1-45DD-8AB2-A3349BAAA59E}" type="slidenum">
              <a:rPr lang="en-US" smtClean="0"/>
              <a:pPr/>
              <a:t>34</a:t>
            </a:fld>
            <a:endParaRPr lang="en-US"/>
          </a:p>
        </p:txBody>
      </p:sp>
      <p:sp>
        <p:nvSpPr>
          <p:cNvPr id="4" name="Content Placeholder 3">
            <a:extLst>
              <a:ext uri="{FF2B5EF4-FFF2-40B4-BE49-F238E27FC236}">
                <a16:creationId xmlns:a16="http://schemas.microsoft.com/office/drawing/2014/main" id="{4AD62785-AA8D-E844-94A1-6F11BDF23E60}"/>
              </a:ext>
            </a:extLst>
          </p:cNvPr>
          <p:cNvSpPr>
            <a:spLocks noGrp="1"/>
          </p:cNvSpPr>
          <p:nvPr>
            <p:ph sz="quarter" idx="14"/>
          </p:nvPr>
        </p:nvSpPr>
        <p:spPr>
          <a:xfrm>
            <a:off x="616688" y="1042840"/>
            <a:ext cx="10951535" cy="4500000"/>
          </a:xfrm>
        </p:spPr>
        <p:txBody>
          <a:bodyPr/>
          <a:lstStyle/>
          <a:p>
            <a:pPr algn="just"/>
            <a:r>
              <a:rPr lang="ca-ES" sz="2000" dirty="0"/>
              <a:t>Els vaixells de transport salpaven des d’Europa amb un carregament de productes cap a la costa occidental d’Àfrica. Aquests productes s’intercanviaven per persones capturades (esclaus) oferts per mercants africans.</a:t>
            </a:r>
            <a:endParaRPr lang="es-ES" sz="2000" dirty="0"/>
          </a:p>
          <a:p>
            <a:pPr algn="just"/>
            <a:r>
              <a:rPr lang="ca-ES" sz="2000" dirty="0"/>
              <a:t>Quan els vaixells dels mercants europeus eren plens, creuaven l’Atlàntic per anar cap al continent americà, on intercanviaven els esclaus per rom, sucre o altres articles de luxe.</a:t>
            </a:r>
            <a:endParaRPr lang="es-ES" sz="2000" dirty="0"/>
          </a:p>
          <a:p>
            <a:pPr algn="just"/>
            <a:r>
              <a:rPr lang="ca-ES" sz="2000" dirty="0"/>
              <a:t>Aquests esclaus es destinaven a treballar en plantacions del Carib o del continent americà que produïen productes per al consum a Europa.</a:t>
            </a:r>
            <a:endParaRPr lang="es-ES" sz="2000" dirty="0"/>
          </a:p>
          <a:p>
            <a:pPr algn="just"/>
            <a:r>
              <a:rPr lang="ca-ES" sz="2000" dirty="0"/>
              <a:t>Els esclaus eren transportats en condicions terribles i molts morien durant el viatge.</a:t>
            </a:r>
            <a:endParaRPr lang="es-ES" sz="2000" dirty="0"/>
          </a:p>
          <a:p>
            <a:pPr algn="just"/>
            <a:r>
              <a:rPr lang="ca-ES" sz="2000" dirty="0"/>
              <a:t>Als esclaus se’ls considerava propietat i regularment eren comprats i venuts. Sovint eren víctimes de violència i assassinat.</a:t>
            </a:r>
            <a:endParaRPr lang="es-ES" sz="2000" dirty="0"/>
          </a:p>
          <a:p>
            <a:pPr algn="just"/>
            <a:r>
              <a:rPr lang="ca-ES" sz="2000" dirty="0"/>
              <a:t>Encara que s’ha abolit, encara hi ha formes modernes d’esclavitud. Moltes persones a tot el món estan sotmeses a treballs forçats. A més, l’esclavitud sexual, que afecta especialment noies i dones, continua sent una realitat a moltes parts del món.</a:t>
            </a:r>
            <a:endParaRPr lang="es-ES" sz="2000" dirty="0"/>
          </a:p>
          <a:p>
            <a:pPr algn="just"/>
            <a:r>
              <a:rPr lang="en-US" sz="2000" dirty="0"/>
              <a:t> </a:t>
            </a:r>
          </a:p>
          <a:p>
            <a:pPr algn="just"/>
            <a:endParaRPr lang="en-US" sz="2000" dirty="0"/>
          </a:p>
        </p:txBody>
      </p:sp>
      <p:sp>
        <p:nvSpPr>
          <p:cNvPr id="5" name="Title 4">
            <a:extLst>
              <a:ext uri="{FF2B5EF4-FFF2-40B4-BE49-F238E27FC236}">
                <a16:creationId xmlns:a16="http://schemas.microsoft.com/office/drawing/2014/main" id="{E352E335-ABB0-FF4F-80F9-6DD8E74EF86E}"/>
              </a:ext>
            </a:extLst>
          </p:cNvPr>
          <p:cNvSpPr>
            <a:spLocks noGrp="1"/>
          </p:cNvSpPr>
          <p:nvPr>
            <p:ph type="title"/>
          </p:nvPr>
        </p:nvSpPr>
        <p:spPr/>
        <p:txBody>
          <a:bodyPr/>
          <a:lstStyle/>
          <a:p>
            <a:r>
              <a:rPr lang="es-ES" dirty="0"/>
              <a:t>El </a:t>
            </a:r>
            <a:r>
              <a:rPr lang="es-ES" dirty="0" err="1"/>
              <a:t>tràfic</a:t>
            </a:r>
            <a:r>
              <a:rPr lang="es-ES" dirty="0"/>
              <a:t> </a:t>
            </a:r>
            <a:r>
              <a:rPr lang="es-ES" dirty="0" err="1"/>
              <a:t>d’esclaus</a:t>
            </a:r>
            <a:r>
              <a:rPr lang="es-ES" dirty="0"/>
              <a:t> (</a:t>
            </a:r>
            <a:r>
              <a:rPr lang="es-ES" dirty="0" err="1"/>
              <a:t>segles</a:t>
            </a:r>
            <a:r>
              <a:rPr lang="es-ES" dirty="0"/>
              <a:t> XVI a XIX) </a:t>
            </a:r>
            <a:endParaRPr lang="en-US" dirty="0"/>
          </a:p>
        </p:txBody>
      </p:sp>
    </p:spTree>
    <p:extLst>
      <p:ext uri="{BB962C8B-B14F-4D97-AF65-F5344CB8AC3E}">
        <p14:creationId xmlns:p14="http://schemas.microsoft.com/office/powerpoint/2010/main" val="614403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793952-6838-524F-B088-28861A3A26D0}"/>
              </a:ext>
            </a:extLst>
          </p:cNvPr>
          <p:cNvSpPr>
            <a:spLocks noGrp="1"/>
          </p:cNvSpPr>
          <p:nvPr>
            <p:ph type="sldNum" sz="quarter" idx="12"/>
          </p:nvPr>
        </p:nvSpPr>
        <p:spPr/>
        <p:txBody>
          <a:bodyPr/>
          <a:lstStyle/>
          <a:p>
            <a:fld id="{04260D4A-DEC1-45DD-8AB2-A3349BAAA59E}" type="slidenum">
              <a:rPr lang="en-US" smtClean="0"/>
              <a:pPr/>
              <a:t>35</a:t>
            </a:fld>
            <a:endParaRPr lang="en-US"/>
          </a:p>
        </p:txBody>
      </p:sp>
      <p:sp>
        <p:nvSpPr>
          <p:cNvPr id="4" name="Content Placeholder 3">
            <a:extLst>
              <a:ext uri="{FF2B5EF4-FFF2-40B4-BE49-F238E27FC236}">
                <a16:creationId xmlns:a16="http://schemas.microsoft.com/office/drawing/2014/main" id="{BE575476-20B2-B546-A11C-0E549A2F965D}"/>
              </a:ext>
            </a:extLst>
          </p:cNvPr>
          <p:cNvSpPr>
            <a:spLocks noGrp="1"/>
          </p:cNvSpPr>
          <p:nvPr>
            <p:ph sz="quarter" idx="14"/>
          </p:nvPr>
        </p:nvSpPr>
        <p:spPr>
          <a:xfrm>
            <a:off x="507195" y="1315844"/>
            <a:ext cx="11174412" cy="4695344"/>
          </a:xfrm>
        </p:spPr>
        <p:txBody>
          <a:bodyPr/>
          <a:lstStyle/>
          <a:p>
            <a:pPr algn="just"/>
            <a:r>
              <a:rPr lang="ca-ES" dirty="0"/>
              <a:t>L’Holocaust va ser un dels principals motius per redactar la DUDH.</a:t>
            </a:r>
            <a:endParaRPr lang="es-ES" dirty="0"/>
          </a:p>
          <a:p>
            <a:pPr algn="just"/>
            <a:r>
              <a:rPr lang="ca-ES" dirty="0"/>
              <a:t>L’Holocaust de la Segona Guerra Mundial va comportar l’assassinat de 6 milions de jueus a Europa pel règim nazi i els seus aliats.</a:t>
            </a:r>
            <a:endParaRPr lang="es-ES" dirty="0"/>
          </a:p>
          <a:p>
            <a:pPr algn="just"/>
            <a:r>
              <a:rPr lang="ca-ES" dirty="0"/>
              <a:t>La majoria dels assassinats es van produir en «camps de concentració» creats en territoris ocupats pels nazis. Altres grups també van ser objecte d’atacs i d’assassinats, com ara persones de diferent context polític o d’identitats ètniques, culturals, sexuals o religioses específiques</a:t>
            </a:r>
            <a:r>
              <a:rPr lang="en-US" dirty="0"/>
              <a:t>. </a:t>
            </a:r>
          </a:p>
          <a:p>
            <a:pPr algn="just"/>
            <a:r>
              <a:rPr lang="ca-ES" dirty="0"/>
              <a:t>Els exterminis nazis també van incloure l’assassinat de 250.000 a 275.000 persones amb </a:t>
            </a:r>
            <a:r>
              <a:rPr lang="ca-ES" b="1" dirty="0"/>
              <a:t>discapacitat, com persones amb discapacitat psicosocial i intel·lectual</a:t>
            </a:r>
            <a:r>
              <a:rPr lang="ca-ES" b="1" i="1" dirty="0"/>
              <a:t> </a:t>
            </a:r>
            <a:r>
              <a:rPr lang="ca-ES" dirty="0"/>
              <a:t>(principalment alemanys) que vivien en institucions.</a:t>
            </a:r>
            <a:endParaRPr lang="es-ES" dirty="0"/>
          </a:p>
          <a:p>
            <a:pPr marL="0" indent="0" algn="just">
              <a:buNone/>
            </a:pPr>
            <a:endParaRPr lang="en-US" dirty="0"/>
          </a:p>
        </p:txBody>
      </p:sp>
      <p:sp>
        <p:nvSpPr>
          <p:cNvPr id="5" name="Title 4">
            <a:extLst>
              <a:ext uri="{FF2B5EF4-FFF2-40B4-BE49-F238E27FC236}">
                <a16:creationId xmlns:a16="http://schemas.microsoft.com/office/drawing/2014/main" id="{112079B6-0677-F243-A557-77D30F7747BB}"/>
              </a:ext>
            </a:extLst>
          </p:cNvPr>
          <p:cNvSpPr>
            <a:spLocks noGrp="1"/>
          </p:cNvSpPr>
          <p:nvPr>
            <p:ph type="title"/>
          </p:nvPr>
        </p:nvSpPr>
        <p:spPr/>
        <p:txBody>
          <a:bodyPr/>
          <a:lstStyle/>
          <a:p>
            <a:r>
              <a:rPr lang="ca-ES" u="sng" dirty="0"/>
              <a:t>L’Holocaust</a:t>
            </a:r>
            <a:r>
              <a:rPr lang="en-US" dirty="0"/>
              <a:t> (1933-1945)</a:t>
            </a:r>
          </a:p>
        </p:txBody>
      </p:sp>
    </p:spTree>
    <p:extLst>
      <p:ext uri="{BB962C8B-B14F-4D97-AF65-F5344CB8AC3E}">
        <p14:creationId xmlns:p14="http://schemas.microsoft.com/office/powerpoint/2010/main" val="3812617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65C51-E158-0645-9D3A-C9D145C68376}"/>
              </a:ext>
            </a:extLst>
          </p:cNvPr>
          <p:cNvSpPr>
            <a:spLocks noGrp="1"/>
          </p:cNvSpPr>
          <p:nvPr>
            <p:ph type="sldNum" sz="quarter" idx="12"/>
          </p:nvPr>
        </p:nvSpPr>
        <p:spPr/>
        <p:txBody>
          <a:bodyPr/>
          <a:lstStyle/>
          <a:p>
            <a:fld id="{04260D4A-DEC1-45DD-8AB2-A3349BAAA59E}" type="slidenum">
              <a:rPr lang="en-US" smtClean="0"/>
              <a:pPr/>
              <a:t>36</a:t>
            </a:fld>
            <a:endParaRPr lang="en-US"/>
          </a:p>
        </p:txBody>
      </p:sp>
      <p:sp>
        <p:nvSpPr>
          <p:cNvPr id="4" name="Content Placeholder 3">
            <a:extLst>
              <a:ext uri="{FF2B5EF4-FFF2-40B4-BE49-F238E27FC236}">
                <a16:creationId xmlns:a16="http://schemas.microsoft.com/office/drawing/2014/main" id="{0A1DA51A-B2CE-5C43-8D6D-DB29F2B877EB}"/>
              </a:ext>
            </a:extLst>
          </p:cNvPr>
          <p:cNvSpPr>
            <a:spLocks noGrp="1"/>
          </p:cNvSpPr>
          <p:nvPr>
            <p:ph sz="quarter" idx="14"/>
          </p:nvPr>
        </p:nvSpPr>
        <p:spPr/>
        <p:txBody>
          <a:bodyPr/>
          <a:lstStyle/>
          <a:p>
            <a:pPr algn="just"/>
            <a:r>
              <a:rPr lang="ca-ES" dirty="0"/>
              <a:t>L’arribada de colons blancs a Nova Zelanda va comportar el descens del poble indígena maori. </a:t>
            </a:r>
          </a:p>
          <a:p>
            <a:pPr algn="just"/>
            <a:r>
              <a:rPr lang="ca-ES" dirty="0"/>
              <a:t>La política colonial va donar lloc a la privació de terres i a l’assimilació cultural. Privats dels seus mitjans de supervivència, molts maoris es van veure obligats a desplaçar-se a àrees urbanes</a:t>
            </a:r>
            <a:r>
              <a:rPr lang="en-US" dirty="0"/>
              <a:t>. </a:t>
            </a:r>
          </a:p>
          <a:p>
            <a:r>
              <a:rPr lang="ca-ES" dirty="0"/>
              <a:t>El 1881, tropes governamentals van envair l’assentament de </a:t>
            </a:r>
            <a:r>
              <a:rPr lang="ca-ES" dirty="0" err="1"/>
              <a:t>Parihaka</a:t>
            </a:r>
            <a:r>
              <a:rPr lang="ca-ES" dirty="0"/>
              <a:t>, que va ser un símbol de resistència pacífica contra l’apropiació de terres. </a:t>
            </a:r>
          </a:p>
          <a:p>
            <a:r>
              <a:rPr lang="ca-ES" dirty="0"/>
              <a:t>Es va empresonar centenars d’homes sense judici, mentre es destruïa el poblat i es dispersava els habitants.</a:t>
            </a:r>
            <a:endParaRPr lang="es-ES" dirty="0"/>
          </a:p>
          <a:p>
            <a:pPr marL="0" indent="0" algn="just">
              <a:buNone/>
            </a:pPr>
            <a:endParaRPr lang="en-US" dirty="0"/>
          </a:p>
        </p:txBody>
      </p:sp>
      <p:sp>
        <p:nvSpPr>
          <p:cNvPr id="5" name="Title 4">
            <a:extLst>
              <a:ext uri="{FF2B5EF4-FFF2-40B4-BE49-F238E27FC236}">
                <a16:creationId xmlns:a16="http://schemas.microsoft.com/office/drawing/2014/main" id="{CC3CF134-E498-F24C-BC34-C724E2062CAF}"/>
              </a:ext>
            </a:extLst>
          </p:cNvPr>
          <p:cNvSpPr>
            <a:spLocks noGrp="1"/>
          </p:cNvSpPr>
          <p:nvPr>
            <p:ph type="title"/>
          </p:nvPr>
        </p:nvSpPr>
        <p:spPr/>
        <p:txBody>
          <a:bodyPr/>
          <a:lstStyle/>
          <a:p>
            <a:r>
              <a:rPr lang="es-ES" dirty="0" err="1"/>
              <a:t>L’opressió</a:t>
            </a:r>
            <a:r>
              <a:rPr lang="es-ES" dirty="0"/>
              <a:t> del </a:t>
            </a:r>
            <a:r>
              <a:rPr lang="es-ES" dirty="0" err="1"/>
              <a:t>poble</a:t>
            </a:r>
            <a:r>
              <a:rPr lang="es-ES" dirty="0"/>
              <a:t> </a:t>
            </a:r>
            <a:r>
              <a:rPr lang="es-ES" dirty="0" err="1"/>
              <a:t>maori</a:t>
            </a:r>
            <a:r>
              <a:rPr lang="es-ES" dirty="0"/>
              <a:t> (</a:t>
            </a:r>
            <a:r>
              <a:rPr lang="es-ES" dirty="0" err="1"/>
              <a:t>segles</a:t>
            </a:r>
            <a:r>
              <a:rPr lang="es-ES" dirty="0"/>
              <a:t> XIX a XX)</a:t>
            </a:r>
            <a:endParaRPr lang="en-US" dirty="0"/>
          </a:p>
        </p:txBody>
      </p:sp>
    </p:spTree>
    <p:extLst>
      <p:ext uri="{BB962C8B-B14F-4D97-AF65-F5344CB8AC3E}">
        <p14:creationId xmlns:p14="http://schemas.microsoft.com/office/powerpoint/2010/main" val="1324235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CED0B3-CE80-A440-A05C-286A9FA4CB6B}"/>
              </a:ext>
            </a:extLst>
          </p:cNvPr>
          <p:cNvSpPr>
            <a:spLocks noGrp="1"/>
          </p:cNvSpPr>
          <p:nvPr>
            <p:ph type="sldNum" sz="quarter" idx="12"/>
          </p:nvPr>
        </p:nvSpPr>
        <p:spPr/>
        <p:txBody>
          <a:bodyPr/>
          <a:lstStyle/>
          <a:p>
            <a:fld id="{04260D4A-DEC1-45DD-8AB2-A3349BAAA59E}" type="slidenum">
              <a:rPr lang="en-US" smtClean="0"/>
              <a:pPr/>
              <a:t>37</a:t>
            </a:fld>
            <a:endParaRPr lang="en-US"/>
          </a:p>
        </p:txBody>
      </p:sp>
      <p:sp>
        <p:nvSpPr>
          <p:cNvPr id="4" name="Content Placeholder 3">
            <a:extLst>
              <a:ext uri="{FF2B5EF4-FFF2-40B4-BE49-F238E27FC236}">
                <a16:creationId xmlns:a16="http://schemas.microsoft.com/office/drawing/2014/main" id="{B6DD118D-DAFA-9E41-8CCF-48AA499DAD51}"/>
              </a:ext>
            </a:extLst>
          </p:cNvPr>
          <p:cNvSpPr>
            <a:spLocks noGrp="1"/>
          </p:cNvSpPr>
          <p:nvPr>
            <p:ph sz="quarter" idx="14"/>
          </p:nvPr>
        </p:nvSpPr>
        <p:spPr>
          <a:xfrm>
            <a:off x="507195" y="1254641"/>
            <a:ext cx="11174412" cy="4355105"/>
          </a:xfrm>
        </p:spPr>
        <p:txBody>
          <a:bodyPr/>
          <a:lstStyle/>
          <a:p>
            <a:pPr algn="just"/>
            <a:r>
              <a:rPr lang="ca-ES" sz="2000" dirty="0"/>
              <a:t>Entre el 1948 i el 1991 a Sud-àfrica, el govern va aplicar una sèrie de lleis que va donar lloc a la segregació de sud-africans negres i altres no blancs de la població blanca. La legislació classificava els habitants en quatre grups racials: «negres», «blancs», «de color» i «indis».</a:t>
            </a:r>
            <a:endParaRPr lang="es-ES" sz="2000" dirty="0"/>
          </a:p>
          <a:p>
            <a:pPr algn="just"/>
            <a:r>
              <a:rPr lang="ca-ES" sz="2000" dirty="0"/>
              <a:t>Aquestes lleis van forçar els sud-africans no blancs a viure en àrees diferents de les persones blanques, a anar a escoles diferents i a utilitzar instal·lacions sanitàries i altres serveis públics separats.</a:t>
            </a:r>
            <a:endParaRPr lang="en-US" sz="2000" dirty="0"/>
          </a:p>
          <a:p>
            <a:pPr algn="just"/>
            <a:r>
              <a:rPr lang="ca-ES" sz="2000" dirty="0"/>
              <a:t>La població no blanca no podia votar ni tenir representació política al govern. A les persones no blanques també se’ls negava la llibertat d’associació i el dret a la ciutadania.</a:t>
            </a:r>
            <a:endParaRPr lang="es-ES" sz="2000" dirty="0"/>
          </a:p>
          <a:p>
            <a:pPr algn="just"/>
            <a:r>
              <a:rPr lang="ca-ES" sz="2000" dirty="0"/>
              <a:t>Es va reservar aproximadament el 80% de les terres del país per a la minoria blanca. Es van prohibir els matrimonis mixtos entre grups racials diferents.</a:t>
            </a:r>
            <a:endParaRPr lang="es-ES" sz="2000" dirty="0"/>
          </a:p>
          <a:p>
            <a:pPr algn="just"/>
            <a:r>
              <a:rPr lang="ca-ES" sz="2000" dirty="0"/>
              <a:t>Durant aquest període, també es va produir una violenta repressió dels sud-africans no blancs, amb l’empresonament o l’assassinat de centenars de persones</a:t>
            </a:r>
            <a:r>
              <a:rPr lang="en-US" sz="2000" dirty="0"/>
              <a:t>.</a:t>
            </a:r>
          </a:p>
          <a:p>
            <a:pPr algn="just"/>
            <a:endParaRPr lang="en-US" sz="2000" dirty="0"/>
          </a:p>
        </p:txBody>
      </p:sp>
      <p:sp>
        <p:nvSpPr>
          <p:cNvPr id="5" name="Title 4">
            <a:extLst>
              <a:ext uri="{FF2B5EF4-FFF2-40B4-BE49-F238E27FC236}">
                <a16:creationId xmlns:a16="http://schemas.microsoft.com/office/drawing/2014/main" id="{45AF8441-CD93-AC41-A8BD-35D28DD62F72}"/>
              </a:ext>
            </a:extLst>
          </p:cNvPr>
          <p:cNvSpPr>
            <a:spLocks noGrp="1"/>
          </p:cNvSpPr>
          <p:nvPr>
            <p:ph type="title"/>
          </p:nvPr>
        </p:nvSpPr>
        <p:spPr/>
        <p:txBody>
          <a:bodyPr/>
          <a:lstStyle/>
          <a:p>
            <a:r>
              <a:rPr lang="ca-ES" dirty="0"/>
              <a:t>L’apartheid a Sud-àfrica </a:t>
            </a:r>
            <a:r>
              <a:rPr lang="es-ES" dirty="0"/>
              <a:t>(1948-1991) </a:t>
            </a:r>
          </a:p>
        </p:txBody>
      </p:sp>
    </p:spTree>
    <p:extLst>
      <p:ext uri="{BB962C8B-B14F-4D97-AF65-F5344CB8AC3E}">
        <p14:creationId xmlns:p14="http://schemas.microsoft.com/office/powerpoint/2010/main" val="180749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D377E-1CEE-CD46-B9FE-6790783FCA21}"/>
              </a:ext>
            </a:extLst>
          </p:cNvPr>
          <p:cNvSpPr>
            <a:spLocks noGrp="1"/>
          </p:cNvSpPr>
          <p:nvPr>
            <p:ph type="sldNum" sz="quarter" idx="12"/>
          </p:nvPr>
        </p:nvSpPr>
        <p:spPr/>
        <p:txBody>
          <a:bodyPr/>
          <a:lstStyle/>
          <a:p>
            <a:fld id="{04260D4A-DEC1-45DD-8AB2-A3349BAAA59E}" type="slidenum">
              <a:rPr lang="en-US" smtClean="0"/>
              <a:pPr/>
              <a:t>38</a:t>
            </a:fld>
            <a:endParaRPr lang="en-US"/>
          </a:p>
        </p:txBody>
      </p:sp>
      <p:sp>
        <p:nvSpPr>
          <p:cNvPr id="4" name="Content Placeholder 3">
            <a:extLst>
              <a:ext uri="{FF2B5EF4-FFF2-40B4-BE49-F238E27FC236}">
                <a16:creationId xmlns:a16="http://schemas.microsoft.com/office/drawing/2014/main" id="{A5217FEB-C50D-484D-9060-8AEF3CEF5C32}"/>
              </a:ext>
            </a:extLst>
          </p:cNvPr>
          <p:cNvSpPr>
            <a:spLocks noGrp="1"/>
          </p:cNvSpPr>
          <p:nvPr>
            <p:ph sz="quarter" idx="14"/>
          </p:nvPr>
        </p:nvSpPr>
        <p:spPr>
          <a:xfrm>
            <a:off x="507195" y="1169581"/>
            <a:ext cx="11174412" cy="4841607"/>
          </a:xfrm>
        </p:spPr>
        <p:txBody>
          <a:bodyPr/>
          <a:lstStyle/>
          <a:p>
            <a:pPr algn="just"/>
            <a:r>
              <a:rPr lang="ca-ES" dirty="0"/>
              <a:t>Entre el 1975 i el 1979 van morir prop de tres milions de persones en mans del règim dels Khmers Rojos a Cambodja. </a:t>
            </a:r>
          </a:p>
          <a:p>
            <a:pPr algn="just"/>
            <a:r>
              <a:rPr lang="ca-ES" dirty="0"/>
              <a:t>El règim dels Khmers Rojos volia que tothom treballés en granges dirigides per l’Estat per produir aliments suficients per fer que Cambodja fos independent de l’ajuda exterior.</a:t>
            </a:r>
            <a:r>
              <a:rPr lang="en-US" dirty="0"/>
              <a:t> </a:t>
            </a:r>
          </a:p>
          <a:p>
            <a:pPr algn="just"/>
            <a:r>
              <a:rPr lang="ca-ES" dirty="0"/>
              <a:t>Van separar els nens dels seus pares i se’ls va fer treballar a camps de treball, i van forçar els adults a desplaçar-se a àrees rurals per treballar en granges. </a:t>
            </a:r>
          </a:p>
          <a:p>
            <a:pPr algn="just"/>
            <a:r>
              <a:rPr lang="ca-ES" dirty="0"/>
              <a:t>Moltes persones van morir d’inanició i del treball forçat a les granges. Es va interrogar, torturar i assassinar opositors o opositors sospitosos al règim, intel·lectuals, minories ètniques i gent religiosa. </a:t>
            </a:r>
          </a:p>
          <a:p>
            <a:pPr algn="just"/>
            <a:r>
              <a:rPr lang="ca-ES" dirty="0"/>
              <a:t>Es van destruir nombrosos temples budistes.</a:t>
            </a:r>
            <a:endParaRPr lang="es-ES" dirty="0"/>
          </a:p>
          <a:p>
            <a:pPr algn="just"/>
            <a:endParaRPr lang="en-US" dirty="0"/>
          </a:p>
        </p:txBody>
      </p:sp>
      <p:sp>
        <p:nvSpPr>
          <p:cNvPr id="5" name="Title 4">
            <a:extLst>
              <a:ext uri="{FF2B5EF4-FFF2-40B4-BE49-F238E27FC236}">
                <a16:creationId xmlns:a16="http://schemas.microsoft.com/office/drawing/2014/main" id="{83F7B69B-F0B2-DE41-8126-815715A5797D}"/>
              </a:ext>
            </a:extLst>
          </p:cNvPr>
          <p:cNvSpPr>
            <a:spLocks noGrp="1"/>
          </p:cNvSpPr>
          <p:nvPr>
            <p:ph type="title"/>
          </p:nvPr>
        </p:nvSpPr>
        <p:spPr/>
        <p:txBody>
          <a:bodyPr/>
          <a:lstStyle/>
          <a:p>
            <a:r>
              <a:rPr lang="es-ES" dirty="0"/>
              <a:t> </a:t>
            </a:r>
            <a:r>
              <a:rPr lang="ca-ES" dirty="0"/>
              <a:t>El genocidi de Cambodja </a:t>
            </a:r>
            <a:r>
              <a:rPr lang="en-US" dirty="0"/>
              <a:t>(1975-1979)</a:t>
            </a:r>
          </a:p>
        </p:txBody>
      </p:sp>
    </p:spTree>
    <p:extLst>
      <p:ext uri="{BB962C8B-B14F-4D97-AF65-F5344CB8AC3E}">
        <p14:creationId xmlns:p14="http://schemas.microsoft.com/office/powerpoint/2010/main" val="2303603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F9221E-3DC9-094B-8CA4-25B2E1139474}"/>
              </a:ext>
            </a:extLst>
          </p:cNvPr>
          <p:cNvSpPr>
            <a:spLocks noGrp="1"/>
          </p:cNvSpPr>
          <p:nvPr>
            <p:ph type="sldNum" sz="quarter" idx="12"/>
          </p:nvPr>
        </p:nvSpPr>
        <p:spPr/>
        <p:txBody>
          <a:bodyPr/>
          <a:lstStyle/>
          <a:p>
            <a:fld id="{04260D4A-DEC1-45DD-8AB2-A3349BAAA59E}" type="slidenum">
              <a:rPr lang="en-US" smtClean="0"/>
              <a:pPr/>
              <a:t>39</a:t>
            </a:fld>
            <a:endParaRPr lang="en-US"/>
          </a:p>
        </p:txBody>
      </p:sp>
      <p:sp>
        <p:nvSpPr>
          <p:cNvPr id="4" name="Content Placeholder 3">
            <a:extLst>
              <a:ext uri="{FF2B5EF4-FFF2-40B4-BE49-F238E27FC236}">
                <a16:creationId xmlns:a16="http://schemas.microsoft.com/office/drawing/2014/main" id="{64BA5F68-F52A-4F45-A750-215471864C7A}"/>
              </a:ext>
            </a:extLst>
          </p:cNvPr>
          <p:cNvSpPr>
            <a:spLocks noGrp="1"/>
          </p:cNvSpPr>
          <p:nvPr>
            <p:ph sz="quarter" idx="14"/>
          </p:nvPr>
        </p:nvSpPr>
        <p:spPr/>
        <p:txBody>
          <a:bodyPr/>
          <a:lstStyle/>
          <a:p>
            <a:pPr algn="just"/>
            <a:r>
              <a:rPr lang="ca-ES" dirty="0"/>
              <a:t>El 1994, durant la guerra civil, va morir el 20% de la població ruandesa en un conflicte entre dos grups ètnics. </a:t>
            </a:r>
          </a:p>
          <a:p>
            <a:pPr algn="just"/>
            <a:r>
              <a:rPr lang="ca-ES" dirty="0"/>
              <a:t>Tutsis i hutus moderats van ser torturats i assassinats de forma massiva per membres de la majoria hutu. Els assassinats van ser perpetrats tant per funcionaris com per civils encoratjats per la propaganda racista. </a:t>
            </a:r>
          </a:p>
          <a:p>
            <a:pPr algn="just"/>
            <a:r>
              <a:rPr lang="ca-ES" dirty="0"/>
              <a:t>Les dones i les nenes van ser un dels principals objectius en el conflicte perquè van ser violades sistemàticament. </a:t>
            </a:r>
          </a:p>
          <a:p>
            <a:pPr algn="just"/>
            <a:r>
              <a:rPr lang="ca-ES" dirty="0"/>
              <a:t>També es van destruir moltes llars tutsi.</a:t>
            </a:r>
          </a:p>
          <a:p>
            <a:pPr algn="just"/>
            <a:r>
              <a:rPr lang="ca-ES" dirty="0"/>
              <a:t> La comunitat internacional no va aconseguir intervenir ràpidament al genocidi de Ruanda.</a:t>
            </a:r>
            <a:endParaRPr lang="es-ES" dirty="0"/>
          </a:p>
        </p:txBody>
      </p:sp>
      <p:sp>
        <p:nvSpPr>
          <p:cNvPr id="5" name="Title 4">
            <a:extLst>
              <a:ext uri="{FF2B5EF4-FFF2-40B4-BE49-F238E27FC236}">
                <a16:creationId xmlns:a16="http://schemas.microsoft.com/office/drawing/2014/main" id="{A721E6EB-BDBB-5348-BA8F-DA56CED65025}"/>
              </a:ext>
            </a:extLst>
          </p:cNvPr>
          <p:cNvSpPr>
            <a:spLocks noGrp="1"/>
          </p:cNvSpPr>
          <p:nvPr>
            <p:ph type="title"/>
          </p:nvPr>
        </p:nvSpPr>
        <p:spPr/>
        <p:txBody>
          <a:bodyPr/>
          <a:lstStyle/>
          <a:p>
            <a:r>
              <a:rPr lang="es-ES" dirty="0"/>
              <a:t>El </a:t>
            </a:r>
            <a:r>
              <a:rPr lang="es-ES" dirty="0" err="1"/>
              <a:t>genocidi</a:t>
            </a:r>
            <a:r>
              <a:rPr lang="es-ES" dirty="0"/>
              <a:t> de Ruanda </a:t>
            </a:r>
            <a:r>
              <a:rPr lang="en-US" dirty="0"/>
              <a:t>(1994)</a:t>
            </a:r>
          </a:p>
        </p:txBody>
      </p:sp>
    </p:spTree>
    <p:extLst>
      <p:ext uri="{BB962C8B-B14F-4D97-AF65-F5344CB8AC3E}">
        <p14:creationId xmlns:p14="http://schemas.microsoft.com/office/powerpoint/2010/main" val="40347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spcBef>
                <a:spcPts val="600"/>
              </a:spcBef>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spcBef>
                <a:spcPts val="600"/>
              </a:spcBef>
            </a:pPr>
            <a:r>
              <a:rPr lang="ca-ES" sz="2100" dirty="0"/>
              <a:t>El terme discapacitat psicosocial s’ha adoptat per incloure les persones que han rebut un diagnòstic relacionat amb la salut mental o que s’identifiquen amb aquest terme.</a:t>
            </a:r>
          </a:p>
          <a:p>
            <a:pPr algn="just">
              <a:spcBef>
                <a:spcPts val="600"/>
              </a:spcBef>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spcBef>
                <a:spcPts val="600"/>
              </a:spcBef>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spcBef>
                <a:spcPts val="600"/>
              </a:spcBef>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248463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0707CD-E4D4-854A-AFFF-774732002AA0}"/>
              </a:ext>
            </a:extLst>
          </p:cNvPr>
          <p:cNvSpPr>
            <a:spLocks noGrp="1"/>
          </p:cNvSpPr>
          <p:nvPr>
            <p:ph type="sldNum" sz="quarter" idx="12"/>
          </p:nvPr>
        </p:nvSpPr>
        <p:spPr/>
        <p:txBody>
          <a:bodyPr/>
          <a:lstStyle/>
          <a:p>
            <a:fld id="{04260D4A-DEC1-45DD-8AB2-A3349BAAA59E}" type="slidenum">
              <a:rPr lang="en-US" smtClean="0"/>
              <a:pPr/>
              <a:t>40</a:t>
            </a:fld>
            <a:endParaRPr lang="en-US"/>
          </a:p>
        </p:txBody>
      </p:sp>
      <p:sp>
        <p:nvSpPr>
          <p:cNvPr id="4" name="Content Placeholder 3">
            <a:extLst>
              <a:ext uri="{FF2B5EF4-FFF2-40B4-BE49-F238E27FC236}">
                <a16:creationId xmlns:a16="http://schemas.microsoft.com/office/drawing/2014/main" id="{A4FFCA89-AA74-6C41-8347-93437FD90F29}"/>
              </a:ext>
            </a:extLst>
          </p:cNvPr>
          <p:cNvSpPr>
            <a:spLocks noGrp="1"/>
          </p:cNvSpPr>
          <p:nvPr>
            <p:ph sz="quarter" idx="14"/>
          </p:nvPr>
        </p:nvSpPr>
        <p:spPr/>
        <p:txBody>
          <a:bodyPr/>
          <a:lstStyle/>
          <a:p>
            <a:pPr marL="0" indent="0">
              <a:buNone/>
            </a:pPr>
            <a:r>
              <a:rPr lang="en-US" dirty="0" err="1"/>
              <a:t>Considerant</a:t>
            </a:r>
            <a:r>
              <a:rPr lang="en-US" dirty="0"/>
              <a:t> l’ </a:t>
            </a:r>
            <a:r>
              <a:rPr lang="en-US" dirty="0" err="1"/>
              <a:t>escenari</a:t>
            </a:r>
            <a:r>
              <a:rPr lang="en-US" dirty="0"/>
              <a:t>: </a:t>
            </a:r>
          </a:p>
          <a:p>
            <a:pPr marL="0" indent="0">
              <a:buNone/>
            </a:pPr>
            <a:endParaRPr lang="en-US" dirty="0"/>
          </a:p>
          <a:p>
            <a:pPr marL="0" indent="0">
              <a:buNone/>
            </a:pPr>
            <a:endParaRPr lang="en-US" dirty="0"/>
          </a:p>
          <a:p>
            <a:pPr marL="0" indent="0" algn="ctr">
              <a:buNone/>
            </a:pPr>
            <a:r>
              <a:rPr lang="es-ES" sz="2500" b="1" i="1" dirty="0"/>
              <a:t> </a:t>
            </a:r>
            <a:r>
              <a:rPr lang="fr-FR" sz="2500" b="1" i="1" dirty="0" err="1"/>
              <a:t>Utilitzant</a:t>
            </a:r>
            <a:r>
              <a:rPr lang="fr-FR" sz="2500" b="1" i="1" dirty="0"/>
              <a:t> la </a:t>
            </a:r>
            <a:r>
              <a:rPr lang="fr-FR" sz="2500" b="1" i="1" dirty="0" err="1"/>
              <a:t>còpia</a:t>
            </a:r>
            <a:r>
              <a:rPr lang="fr-FR" sz="2500" b="1" i="1" dirty="0"/>
              <a:t> de la DUDH, </a:t>
            </a:r>
            <a:r>
              <a:rPr lang="fr-FR" sz="2500" b="1" i="1" dirty="0" err="1"/>
              <a:t>podeu</a:t>
            </a:r>
            <a:r>
              <a:rPr lang="fr-FR" sz="2500" b="1" i="1" dirty="0"/>
              <a:t> </a:t>
            </a:r>
            <a:r>
              <a:rPr lang="fr-FR" sz="2500" b="1" i="1" dirty="0" err="1"/>
              <a:t>identificar</a:t>
            </a:r>
            <a:r>
              <a:rPr lang="fr-FR" sz="2500" b="1" i="1" dirty="0"/>
              <a:t> </a:t>
            </a:r>
            <a:r>
              <a:rPr lang="fr-FR" sz="2500" b="1" i="1" dirty="0" err="1"/>
              <a:t>quins</a:t>
            </a:r>
            <a:r>
              <a:rPr lang="fr-FR" sz="2500" b="1" i="1" dirty="0"/>
              <a:t> </a:t>
            </a:r>
            <a:r>
              <a:rPr lang="fr-FR" sz="2500" b="1" i="1" dirty="0" err="1"/>
              <a:t>drets</a:t>
            </a:r>
            <a:r>
              <a:rPr lang="fr-FR" sz="2500" b="1" i="1" dirty="0"/>
              <a:t> </a:t>
            </a:r>
            <a:r>
              <a:rPr lang="fr-FR" sz="2500" b="1" i="1" dirty="0" err="1"/>
              <a:t>humans</a:t>
            </a:r>
            <a:r>
              <a:rPr lang="fr-FR" sz="2500" b="1" i="1" dirty="0"/>
              <a:t> s’han violat en </a:t>
            </a:r>
            <a:r>
              <a:rPr lang="fr-FR" sz="2500" b="1" i="1" dirty="0" err="1"/>
              <a:t>aquest</a:t>
            </a:r>
            <a:r>
              <a:rPr lang="fr-FR" sz="2500" b="1" i="1" dirty="0"/>
              <a:t> cas?</a:t>
            </a:r>
            <a:endParaRPr lang="en-US" dirty="0"/>
          </a:p>
        </p:txBody>
      </p:sp>
      <p:sp>
        <p:nvSpPr>
          <p:cNvPr id="5"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599374"/>
          </a:xfrm>
        </p:spPr>
        <p:txBody>
          <a:bodyPr/>
          <a:lstStyle/>
          <a:p>
            <a:r>
              <a:rPr lang="es-ES" dirty="0" err="1"/>
              <a:t>Exercici</a:t>
            </a:r>
            <a:r>
              <a:rPr lang="es-ES" dirty="0"/>
              <a:t> 4.1: </a:t>
            </a:r>
            <a:r>
              <a:rPr lang="es-ES" dirty="0" err="1"/>
              <a:t>Escenaris</a:t>
            </a:r>
            <a:r>
              <a:rPr lang="es-ES" dirty="0"/>
              <a:t> sobre </a:t>
            </a:r>
            <a:r>
              <a:rPr lang="es-ES" dirty="0" err="1"/>
              <a:t>violacions</a:t>
            </a:r>
            <a:r>
              <a:rPr lang="es-ES" dirty="0"/>
              <a:t> </a:t>
            </a:r>
            <a:r>
              <a:rPr lang="es-ES" dirty="0" err="1"/>
              <a:t>dels</a:t>
            </a:r>
            <a:r>
              <a:rPr lang="es-ES" dirty="0"/>
              <a:t> </a:t>
            </a:r>
            <a:r>
              <a:rPr lang="es-ES" dirty="0" err="1"/>
              <a:t>drets</a:t>
            </a:r>
            <a:r>
              <a:rPr lang="es-ES" dirty="0"/>
              <a:t> </a:t>
            </a:r>
            <a:r>
              <a:rPr lang="es-ES" dirty="0" err="1"/>
              <a:t>humans</a:t>
            </a:r>
            <a:r>
              <a:rPr lang="es-ES" dirty="0"/>
              <a:t> </a:t>
            </a:r>
            <a:endParaRPr lang="en-US" dirty="0"/>
          </a:p>
        </p:txBody>
      </p:sp>
    </p:spTree>
    <p:extLst>
      <p:ext uri="{BB962C8B-B14F-4D97-AF65-F5344CB8AC3E}">
        <p14:creationId xmlns:p14="http://schemas.microsoft.com/office/powerpoint/2010/main" val="585275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AA6D68-E5CD-5841-A1F9-C81459A3661C}"/>
              </a:ext>
            </a:extLst>
          </p:cNvPr>
          <p:cNvSpPr>
            <a:spLocks noGrp="1"/>
          </p:cNvSpPr>
          <p:nvPr>
            <p:ph type="sldNum" sz="quarter" idx="12"/>
          </p:nvPr>
        </p:nvSpPr>
        <p:spPr/>
        <p:txBody>
          <a:bodyPr/>
          <a:lstStyle/>
          <a:p>
            <a:fld id="{04260D4A-DEC1-45DD-8AB2-A3349BAAA59E}" type="slidenum">
              <a:rPr lang="en-US" smtClean="0"/>
              <a:pPr/>
              <a:t>41</a:t>
            </a:fld>
            <a:endParaRPr lang="en-US"/>
          </a:p>
        </p:txBody>
      </p:sp>
      <p:sp>
        <p:nvSpPr>
          <p:cNvPr id="3" name="Text Placeholder 2">
            <a:extLst>
              <a:ext uri="{FF2B5EF4-FFF2-40B4-BE49-F238E27FC236}">
                <a16:creationId xmlns:a16="http://schemas.microsoft.com/office/drawing/2014/main" id="{56913A2D-B8A3-F443-8F0C-58B5E79A56F6}"/>
              </a:ext>
            </a:extLst>
          </p:cNvPr>
          <p:cNvSpPr>
            <a:spLocks noGrp="1"/>
          </p:cNvSpPr>
          <p:nvPr>
            <p:ph type="body" sz="quarter" idx="13"/>
          </p:nvPr>
        </p:nvSpPr>
        <p:spPr/>
        <p:txBody>
          <a:bodyPr/>
          <a:lstStyle/>
          <a:p>
            <a:r>
              <a:rPr lang="ca-ES" dirty="0"/>
              <a:t>Cas 1: la Mariko  </a:t>
            </a:r>
            <a:endParaRPr lang="es-ES" dirty="0"/>
          </a:p>
        </p:txBody>
      </p:sp>
      <p:sp>
        <p:nvSpPr>
          <p:cNvPr id="4" name="Content Placeholder 3">
            <a:extLst>
              <a:ext uri="{FF2B5EF4-FFF2-40B4-BE49-F238E27FC236}">
                <a16:creationId xmlns:a16="http://schemas.microsoft.com/office/drawing/2014/main" id="{BCFE57C0-4B0F-3948-9BBA-07181D0F5E9B}"/>
              </a:ext>
            </a:extLst>
          </p:cNvPr>
          <p:cNvSpPr>
            <a:spLocks noGrp="1"/>
          </p:cNvSpPr>
          <p:nvPr>
            <p:ph sz="quarter" idx="14"/>
          </p:nvPr>
        </p:nvSpPr>
        <p:spPr>
          <a:xfrm>
            <a:off x="507195" y="1873404"/>
            <a:ext cx="11174412" cy="1784195"/>
          </a:xfrm>
        </p:spPr>
        <p:txBody>
          <a:bodyPr/>
          <a:lstStyle/>
          <a:p>
            <a:pPr marL="0" indent="0" algn="just">
              <a:buNone/>
            </a:pPr>
            <a:r>
              <a:rPr lang="ca-ES" dirty="0"/>
              <a:t>La </a:t>
            </a:r>
            <a:r>
              <a:rPr lang="ca-ES" dirty="0" err="1"/>
              <a:t>Mariko</a:t>
            </a:r>
            <a:r>
              <a:rPr lang="ca-ES" dirty="0"/>
              <a:t> és una estudiant de biologia i líder del sindicat estudiantil universitari. Fa un any, va escriure un article al diari estudiantil per demanar una reforma educativa i queixar-se de la inacció del govern en aquest camp. Dos dies després la policia la va detenir al campus. Ha estat a la presó des de llavors. No s’han indicat els motius de la detenció, no ha pogut contactar amb cap advocat i no hi ha data prevista per a una audiència judicial.</a:t>
            </a:r>
            <a:endParaRPr lang="es-ES" dirty="0"/>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err="1"/>
              <a:t>Exercici</a:t>
            </a:r>
            <a:r>
              <a:rPr lang="es-ES" sz="2700" dirty="0"/>
              <a:t> 4.1: </a:t>
            </a:r>
            <a:r>
              <a:rPr lang="es-ES" sz="2700" dirty="0" err="1"/>
              <a:t>Escenaris</a:t>
            </a:r>
            <a:r>
              <a:rPr lang="es-ES" sz="2700" dirty="0"/>
              <a:t> sobre </a:t>
            </a:r>
            <a:r>
              <a:rPr lang="es-ES" sz="2700" dirty="0" err="1"/>
              <a:t>violacions</a:t>
            </a:r>
            <a:r>
              <a:rPr lang="es-ES" sz="2700" dirty="0"/>
              <a:t> </a:t>
            </a:r>
            <a:r>
              <a:rPr lang="es-ES" sz="2700" dirty="0" err="1"/>
              <a:t>dels</a:t>
            </a:r>
            <a:r>
              <a:rPr lang="es-ES" sz="2700" dirty="0"/>
              <a:t> </a:t>
            </a:r>
            <a:r>
              <a:rPr lang="es-ES" sz="2700" dirty="0" err="1"/>
              <a:t>drets</a:t>
            </a:r>
            <a:r>
              <a:rPr lang="es-ES" sz="2700" dirty="0"/>
              <a:t> </a:t>
            </a:r>
            <a:r>
              <a:rPr lang="es-ES" sz="2700" dirty="0" err="1"/>
              <a:t>humans</a:t>
            </a:r>
            <a:r>
              <a:rPr lang="es-ES" sz="2700" dirty="0"/>
              <a:t> - 1</a:t>
            </a:r>
            <a:endParaRPr lang="en-US" sz="2700" dirty="0"/>
          </a:p>
        </p:txBody>
      </p:sp>
    </p:spTree>
    <p:extLst>
      <p:ext uri="{BB962C8B-B14F-4D97-AF65-F5344CB8AC3E}">
        <p14:creationId xmlns:p14="http://schemas.microsoft.com/office/powerpoint/2010/main" val="1540940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785758-E6CC-5144-B808-E1145A81EE44}"/>
              </a:ext>
            </a:extLst>
          </p:cNvPr>
          <p:cNvSpPr>
            <a:spLocks noGrp="1"/>
          </p:cNvSpPr>
          <p:nvPr>
            <p:ph type="sldNum" sz="quarter" idx="12"/>
          </p:nvPr>
        </p:nvSpPr>
        <p:spPr/>
        <p:txBody>
          <a:bodyPr/>
          <a:lstStyle/>
          <a:p>
            <a:fld id="{04260D4A-DEC1-45DD-8AB2-A3349BAAA59E}" type="slidenum">
              <a:rPr lang="en-US" smtClean="0"/>
              <a:pPr/>
              <a:t>42</a:t>
            </a:fld>
            <a:endParaRPr lang="en-US"/>
          </a:p>
        </p:txBody>
      </p:sp>
      <p:sp>
        <p:nvSpPr>
          <p:cNvPr id="3" name="Text Placeholder 2">
            <a:extLst>
              <a:ext uri="{FF2B5EF4-FFF2-40B4-BE49-F238E27FC236}">
                <a16:creationId xmlns:a16="http://schemas.microsoft.com/office/drawing/2014/main" id="{A96EA6D7-83BA-E044-AF15-E74A3B36EB96}"/>
              </a:ext>
            </a:extLst>
          </p:cNvPr>
          <p:cNvSpPr>
            <a:spLocks noGrp="1"/>
          </p:cNvSpPr>
          <p:nvPr>
            <p:ph type="body" sz="quarter" idx="13"/>
          </p:nvPr>
        </p:nvSpPr>
        <p:spPr/>
        <p:txBody>
          <a:bodyPr/>
          <a:lstStyle/>
          <a:p>
            <a:r>
              <a:rPr lang="ca-ES" dirty="0"/>
              <a:t>Cas 2: el Wei </a:t>
            </a:r>
            <a:endParaRPr lang="es-ES" dirty="0"/>
          </a:p>
        </p:txBody>
      </p:sp>
      <p:sp>
        <p:nvSpPr>
          <p:cNvPr id="4" name="Content Placeholder 3">
            <a:extLst>
              <a:ext uri="{FF2B5EF4-FFF2-40B4-BE49-F238E27FC236}">
                <a16:creationId xmlns:a16="http://schemas.microsoft.com/office/drawing/2014/main" id="{ED270260-6AEE-384F-AAE9-88DE8148C1F0}"/>
              </a:ext>
            </a:extLst>
          </p:cNvPr>
          <p:cNvSpPr>
            <a:spLocks noGrp="1"/>
          </p:cNvSpPr>
          <p:nvPr>
            <p:ph sz="quarter" idx="14"/>
          </p:nvPr>
        </p:nvSpPr>
        <p:spPr/>
        <p:txBody>
          <a:bodyPr/>
          <a:lstStyle/>
          <a:p>
            <a:pPr marL="0" indent="0" algn="just">
              <a:buNone/>
            </a:pPr>
            <a:endParaRPr lang="es-ES" dirty="0"/>
          </a:p>
          <a:p>
            <a:pPr marL="0" indent="0" algn="just">
              <a:buNone/>
            </a:pPr>
            <a:r>
              <a:rPr lang="es-ES" dirty="0"/>
              <a:t>El </a:t>
            </a:r>
            <a:r>
              <a:rPr lang="es-ES" dirty="0" err="1"/>
              <a:t>Wei</a:t>
            </a:r>
            <a:r>
              <a:rPr lang="es-ES" dirty="0"/>
              <a:t> </a:t>
            </a:r>
            <a:r>
              <a:rPr lang="es-ES" dirty="0" err="1"/>
              <a:t>és</a:t>
            </a:r>
            <a:r>
              <a:rPr lang="es-ES" dirty="0"/>
              <a:t> un home de 50 </a:t>
            </a:r>
            <a:r>
              <a:rPr lang="es-ES" dirty="0" err="1"/>
              <a:t>anys</a:t>
            </a:r>
            <a:r>
              <a:rPr lang="es-ES" dirty="0"/>
              <a:t> que </a:t>
            </a:r>
            <a:r>
              <a:rPr lang="es-ES" dirty="0" err="1"/>
              <a:t>viu</a:t>
            </a:r>
            <a:r>
              <a:rPr lang="es-ES" dirty="0"/>
              <a:t> a una </a:t>
            </a:r>
            <a:r>
              <a:rPr lang="es-ES" dirty="0" err="1"/>
              <a:t>ciutat</a:t>
            </a:r>
            <a:r>
              <a:rPr lang="es-ES" dirty="0"/>
              <a:t> </a:t>
            </a:r>
            <a:r>
              <a:rPr lang="es-ES" dirty="0" err="1"/>
              <a:t>petita</a:t>
            </a:r>
            <a:r>
              <a:rPr lang="es-ES" dirty="0"/>
              <a:t> i apartada. La </a:t>
            </a:r>
            <a:r>
              <a:rPr lang="es-ES" dirty="0" err="1"/>
              <a:t>funció</a:t>
            </a:r>
            <a:r>
              <a:rPr lang="es-ES" dirty="0"/>
              <a:t> </a:t>
            </a:r>
            <a:r>
              <a:rPr lang="es-ES" dirty="0" err="1"/>
              <a:t>dels</a:t>
            </a:r>
            <a:r>
              <a:rPr lang="es-ES" dirty="0"/>
              <a:t> </a:t>
            </a:r>
            <a:r>
              <a:rPr lang="es-ES" dirty="0" err="1"/>
              <a:t>seus</a:t>
            </a:r>
            <a:r>
              <a:rPr lang="es-ES" dirty="0"/>
              <a:t> </a:t>
            </a:r>
            <a:r>
              <a:rPr lang="es-ES" dirty="0" err="1"/>
              <a:t>ronyons</a:t>
            </a:r>
            <a:r>
              <a:rPr lang="es-ES" dirty="0"/>
              <a:t> </a:t>
            </a:r>
            <a:r>
              <a:rPr lang="es-ES" dirty="0" err="1"/>
              <a:t>s’ha</a:t>
            </a:r>
            <a:r>
              <a:rPr lang="es-ES" dirty="0"/>
              <a:t> </a:t>
            </a:r>
            <a:r>
              <a:rPr lang="es-ES" dirty="0" err="1"/>
              <a:t>reduït</a:t>
            </a:r>
            <a:r>
              <a:rPr lang="es-ES" dirty="0"/>
              <a:t> </a:t>
            </a:r>
            <a:r>
              <a:rPr lang="es-ES" dirty="0" err="1"/>
              <a:t>significativament</a:t>
            </a:r>
            <a:r>
              <a:rPr lang="es-ES" dirty="0"/>
              <a:t> i ha </a:t>
            </a:r>
            <a:r>
              <a:rPr lang="es-ES" dirty="0" err="1"/>
              <a:t>hagut</a:t>
            </a:r>
            <a:r>
              <a:rPr lang="es-ES" dirty="0"/>
              <a:t> de </a:t>
            </a:r>
            <a:r>
              <a:rPr lang="es-ES" dirty="0" err="1"/>
              <a:t>sotmetre’s</a:t>
            </a:r>
            <a:r>
              <a:rPr lang="es-ES" dirty="0"/>
              <a:t> a </a:t>
            </a:r>
            <a:r>
              <a:rPr lang="es-ES" dirty="0" err="1"/>
              <a:t>diàlisi</a:t>
            </a:r>
            <a:r>
              <a:rPr lang="es-ES" dirty="0"/>
              <a:t> tres </a:t>
            </a:r>
            <a:r>
              <a:rPr lang="es-ES" dirty="0" err="1"/>
              <a:t>vegades</a:t>
            </a:r>
            <a:r>
              <a:rPr lang="es-ES" dirty="0"/>
              <a:t> per </a:t>
            </a:r>
            <a:r>
              <a:rPr lang="es-ES" dirty="0" err="1"/>
              <a:t>setmana</a:t>
            </a:r>
            <a:r>
              <a:rPr lang="es-ES" dirty="0"/>
              <a:t>. El centre </a:t>
            </a:r>
            <a:r>
              <a:rPr lang="es-ES" dirty="0" err="1"/>
              <a:t>sanitari</a:t>
            </a:r>
            <a:r>
              <a:rPr lang="es-ES" dirty="0"/>
              <a:t> </a:t>
            </a:r>
            <a:r>
              <a:rPr lang="es-ES" dirty="0" err="1"/>
              <a:t>més</a:t>
            </a:r>
            <a:r>
              <a:rPr lang="es-ES" dirty="0"/>
              <a:t> </a:t>
            </a:r>
            <a:r>
              <a:rPr lang="es-ES" dirty="0" err="1"/>
              <a:t>proper</a:t>
            </a:r>
            <a:r>
              <a:rPr lang="es-ES" dirty="0"/>
              <a:t> </a:t>
            </a:r>
            <a:r>
              <a:rPr lang="es-ES" dirty="0" err="1"/>
              <a:t>és</a:t>
            </a:r>
            <a:r>
              <a:rPr lang="es-ES" dirty="0"/>
              <a:t> a dos-cents </a:t>
            </a:r>
            <a:r>
              <a:rPr lang="es-ES" dirty="0" err="1"/>
              <a:t>quilòmetres</a:t>
            </a:r>
            <a:r>
              <a:rPr lang="es-ES" dirty="0"/>
              <a:t> de casa </a:t>
            </a:r>
            <a:r>
              <a:rPr lang="es-ES" dirty="0" err="1"/>
              <a:t>seva</a:t>
            </a:r>
            <a:r>
              <a:rPr lang="es-ES" dirty="0"/>
              <a:t>. El </a:t>
            </a:r>
            <a:r>
              <a:rPr lang="es-ES" dirty="0" err="1"/>
              <a:t>cost</a:t>
            </a:r>
            <a:r>
              <a:rPr lang="es-ES" dirty="0"/>
              <a:t> del </a:t>
            </a:r>
            <a:r>
              <a:rPr lang="es-ES" dirty="0" err="1"/>
              <a:t>servei</a:t>
            </a:r>
            <a:r>
              <a:rPr lang="es-ES" dirty="0"/>
              <a:t>, </a:t>
            </a:r>
            <a:r>
              <a:rPr lang="es-ES" dirty="0" err="1"/>
              <a:t>dels</a:t>
            </a:r>
            <a:r>
              <a:rPr lang="es-ES" dirty="0"/>
              <a:t> </a:t>
            </a:r>
            <a:r>
              <a:rPr lang="es-ES" dirty="0" err="1"/>
              <a:t>medicaments</a:t>
            </a:r>
            <a:r>
              <a:rPr lang="es-ES" dirty="0"/>
              <a:t> i </a:t>
            </a:r>
            <a:r>
              <a:rPr lang="es-ES" dirty="0" err="1"/>
              <a:t>dels</a:t>
            </a:r>
            <a:r>
              <a:rPr lang="es-ES" dirty="0"/>
              <a:t> </a:t>
            </a:r>
            <a:r>
              <a:rPr lang="es-ES" dirty="0" err="1"/>
              <a:t>desplaçaments</a:t>
            </a:r>
            <a:r>
              <a:rPr lang="es-ES" dirty="0"/>
              <a:t> afecta la </a:t>
            </a:r>
            <a:r>
              <a:rPr lang="es-ES" dirty="0" err="1"/>
              <a:t>situació</a:t>
            </a:r>
            <a:r>
              <a:rPr lang="es-ES" dirty="0"/>
              <a:t> </a:t>
            </a:r>
            <a:r>
              <a:rPr lang="es-ES" dirty="0" err="1"/>
              <a:t>financera</a:t>
            </a:r>
            <a:r>
              <a:rPr lang="es-ES" dirty="0"/>
              <a:t>. </a:t>
            </a:r>
            <a:r>
              <a:rPr lang="es-ES" dirty="0" err="1"/>
              <a:t>Tot</a:t>
            </a:r>
            <a:r>
              <a:rPr lang="es-ES" dirty="0"/>
              <a:t> i </a:t>
            </a:r>
            <a:r>
              <a:rPr lang="es-ES" dirty="0" err="1"/>
              <a:t>aquest</a:t>
            </a:r>
            <a:r>
              <a:rPr lang="es-ES" dirty="0"/>
              <a:t> problema de </a:t>
            </a:r>
            <a:r>
              <a:rPr lang="es-ES" dirty="0" err="1"/>
              <a:t>salut</a:t>
            </a:r>
            <a:r>
              <a:rPr lang="es-ES" dirty="0"/>
              <a:t>, el </a:t>
            </a:r>
            <a:r>
              <a:rPr lang="es-ES" dirty="0" err="1"/>
              <a:t>seu</a:t>
            </a:r>
            <a:r>
              <a:rPr lang="es-ES" dirty="0"/>
              <a:t> </a:t>
            </a:r>
            <a:r>
              <a:rPr lang="es-ES" dirty="0" err="1"/>
              <a:t>cap</a:t>
            </a:r>
            <a:r>
              <a:rPr lang="es-ES" dirty="0"/>
              <a:t> no el </a:t>
            </a:r>
            <a:r>
              <a:rPr lang="es-ES" dirty="0" err="1"/>
              <a:t>deixa</a:t>
            </a:r>
            <a:r>
              <a:rPr lang="es-ES" dirty="0"/>
              <a:t> </a:t>
            </a:r>
            <a:r>
              <a:rPr lang="es-ES" dirty="0" err="1"/>
              <a:t>prendre</a:t>
            </a:r>
            <a:r>
              <a:rPr lang="es-ES" dirty="0"/>
              <a:t> unes </a:t>
            </a:r>
            <a:r>
              <a:rPr lang="es-ES" dirty="0" err="1"/>
              <a:t>hores</a:t>
            </a:r>
            <a:r>
              <a:rPr lang="es-ES" dirty="0"/>
              <a:t> </a:t>
            </a:r>
            <a:r>
              <a:rPr lang="es-ES" dirty="0" err="1"/>
              <a:t>lliures</a:t>
            </a:r>
            <a:r>
              <a:rPr lang="es-ES" dirty="0"/>
              <a:t> de la </a:t>
            </a:r>
            <a:r>
              <a:rPr lang="es-ES" dirty="0" err="1"/>
              <a:t>feina</a:t>
            </a:r>
            <a:r>
              <a:rPr lang="es-ES" dirty="0"/>
              <a:t>. Si </a:t>
            </a:r>
            <a:r>
              <a:rPr lang="es-ES" dirty="0" err="1"/>
              <a:t>s’agafa</a:t>
            </a:r>
            <a:r>
              <a:rPr lang="es-ES" dirty="0"/>
              <a:t> un </a:t>
            </a:r>
            <a:r>
              <a:rPr lang="es-ES" dirty="0" err="1"/>
              <a:t>dia</a:t>
            </a:r>
            <a:r>
              <a:rPr lang="es-ES" dirty="0"/>
              <a:t> </a:t>
            </a:r>
            <a:r>
              <a:rPr lang="es-ES" dirty="0" err="1"/>
              <a:t>lliure</a:t>
            </a:r>
            <a:r>
              <a:rPr lang="es-ES" dirty="0"/>
              <a:t>, li </a:t>
            </a:r>
            <a:r>
              <a:rPr lang="es-ES" dirty="0" err="1"/>
              <a:t>redueixen</a:t>
            </a:r>
            <a:r>
              <a:rPr lang="es-ES" dirty="0"/>
              <a:t> el </a:t>
            </a:r>
            <a:r>
              <a:rPr lang="es-ES" dirty="0" err="1"/>
              <a:t>sou</a:t>
            </a:r>
            <a:r>
              <a:rPr lang="es-ES" dirty="0"/>
              <a:t>..</a:t>
            </a:r>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err="1"/>
              <a:t>Exercici</a:t>
            </a:r>
            <a:r>
              <a:rPr lang="es-ES" sz="2700" dirty="0"/>
              <a:t> 4.1: </a:t>
            </a:r>
            <a:r>
              <a:rPr lang="es-ES" sz="2700" dirty="0" err="1"/>
              <a:t>Escenaris</a:t>
            </a:r>
            <a:r>
              <a:rPr lang="es-ES" sz="2700" dirty="0"/>
              <a:t> sobre </a:t>
            </a:r>
            <a:r>
              <a:rPr lang="es-ES" sz="2700" dirty="0" err="1"/>
              <a:t>violacions</a:t>
            </a:r>
            <a:r>
              <a:rPr lang="es-ES" sz="2700" dirty="0"/>
              <a:t> </a:t>
            </a:r>
            <a:r>
              <a:rPr lang="es-ES" sz="2700" dirty="0" err="1"/>
              <a:t>dels</a:t>
            </a:r>
            <a:r>
              <a:rPr lang="es-ES" sz="2700" dirty="0"/>
              <a:t> </a:t>
            </a:r>
            <a:r>
              <a:rPr lang="es-ES" sz="2700" dirty="0" err="1"/>
              <a:t>drets</a:t>
            </a:r>
            <a:r>
              <a:rPr lang="es-ES" sz="2700" dirty="0"/>
              <a:t> </a:t>
            </a:r>
            <a:r>
              <a:rPr lang="es-ES" sz="2700" dirty="0" err="1"/>
              <a:t>humans</a:t>
            </a:r>
            <a:r>
              <a:rPr lang="es-ES" sz="2700" dirty="0"/>
              <a:t> - 2</a:t>
            </a:r>
            <a:endParaRPr lang="en-US" sz="2700" dirty="0"/>
          </a:p>
        </p:txBody>
      </p:sp>
    </p:spTree>
    <p:extLst>
      <p:ext uri="{BB962C8B-B14F-4D97-AF65-F5344CB8AC3E}">
        <p14:creationId xmlns:p14="http://schemas.microsoft.com/office/powerpoint/2010/main" val="4144106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A59908-FAD0-E74A-BA1D-F408CAA572E1}"/>
              </a:ext>
            </a:extLst>
          </p:cNvPr>
          <p:cNvSpPr>
            <a:spLocks noGrp="1"/>
          </p:cNvSpPr>
          <p:nvPr>
            <p:ph type="sldNum" sz="quarter" idx="12"/>
          </p:nvPr>
        </p:nvSpPr>
        <p:spPr/>
        <p:txBody>
          <a:bodyPr/>
          <a:lstStyle/>
          <a:p>
            <a:fld id="{04260D4A-DEC1-45DD-8AB2-A3349BAAA59E}" type="slidenum">
              <a:rPr lang="en-US" smtClean="0"/>
              <a:pPr/>
              <a:t>43</a:t>
            </a:fld>
            <a:endParaRPr lang="en-US"/>
          </a:p>
        </p:txBody>
      </p:sp>
      <p:sp>
        <p:nvSpPr>
          <p:cNvPr id="3" name="Text Placeholder 2">
            <a:extLst>
              <a:ext uri="{FF2B5EF4-FFF2-40B4-BE49-F238E27FC236}">
                <a16:creationId xmlns:a16="http://schemas.microsoft.com/office/drawing/2014/main" id="{7AF7E795-F339-3143-8570-4DD00BB4AD54}"/>
              </a:ext>
            </a:extLst>
          </p:cNvPr>
          <p:cNvSpPr>
            <a:spLocks noGrp="1"/>
          </p:cNvSpPr>
          <p:nvPr>
            <p:ph type="body" sz="quarter" idx="13"/>
          </p:nvPr>
        </p:nvSpPr>
        <p:spPr/>
        <p:txBody>
          <a:bodyPr/>
          <a:lstStyle/>
          <a:p>
            <a:r>
              <a:rPr lang="ca-ES" dirty="0"/>
              <a:t>Cas 3: el Yonas  </a:t>
            </a:r>
            <a:endParaRPr lang="es-ES" dirty="0"/>
          </a:p>
        </p:txBody>
      </p:sp>
      <p:sp>
        <p:nvSpPr>
          <p:cNvPr id="4" name="Content Placeholder 3">
            <a:extLst>
              <a:ext uri="{FF2B5EF4-FFF2-40B4-BE49-F238E27FC236}">
                <a16:creationId xmlns:a16="http://schemas.microsoft.com/office/drawing/2014/main" id="{3AB4E2A5-7CAB-5B45-9428-0D2661D85453}"/>
              </a:ext>
            </a:extLst>
          </p:cNvPr>
          <p:cNvSpPr>
            <a:spLocks noGrp="1"/>
          </p:cNvSpPr>
          <p:nvPr>
            <p:ph sz="quarter" idx="14"/>
          </p:nvPr>
        </p:nvSpPr>
        <p:spPr/>
        <p:txBody>
          <a:bodyPr/>
          <a:lstStyle/>
          <a:p>
            <a:pPr marL="0" indent="0" algn="just">
              <a:buNone/>
            </a:pPr>
            <a:endParaRPr lang="en-US" dirty="0"/>
          </a:p>
          <a:p>
            <a:pPr marL="0" indent="0" algn="just">
              <a:buNone/>
            </a:pPr>
            <a:r>
              <a:rPr lang="ca-ES" dirty="0"/>
              <a:t>El </a:t>
            </a:r>
            <a:r>
              <a:rPr lang="ca-ES" dirty="0" err="1"/>
              <a:t>Yonas</a:t>
            </a:r>
            <a:r>
              <a:rPr lang="ca-ES" dirty="0"/>
              <a:t> és un músic i cantant famós. També és un activista proper al partit de l’oposició i ha criticat diverses vegades el govern en públic. Recentment, s’han cancel·lat tots els concerts. Li han confiscat el passaport i ja no pot viatjar a l’estranger per motius personals o professionals.</a:t>
            </a:r>
            <a:endParaRPr lang="es-ES" dirty="0"/>
          </a:p>
          <a:p>
            <a:pPr marL="0" indent="0" algn="just">
              <a:buNone/>
            </a:pPr>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err="1"/>
              <a:t>Exercici</a:t>
            </a:r>
            <a:r>
              <a:rPr lang="es-ES" sz="2700" dirty="0"/>
              <a:t> 4.1: </a:t>
            </a:r>
            <a:r>
              <a:rPr lang="es-ES" sz="2700" dirty="0" err="1"/>
              <a:t>Escenaris</a:t>
            </a:r>
            <a:r>
              <a:rPr lang="es-ES" sz="2700" dirty="0"/>
              <a:t> sobre </a:t>
            </a:r>
            <a:r>
              <a:rPr lang="es-ES" sz="2700" dirty="0" err="1"/>
              <a:t>violacions</a:t>
            </a:r>
            <a:r>
              <a:rPr lang="es-ES" sz="2700" dirty="0"/>
              <a:t> </a:t>
            </a:r>
            <a:r>
              <a:rPr lang="es-ES" sz="2700" dirty="0" err="1"/>
              <a:t>dels</a:t>
            </a:r>
            <a:r>
              <a:rPr lang="es-ES" sz="2700" dirty="0"/>
              <a:t> </a:t>
            </a:r>
            <a:r>
              <a:rPr lang="es-ES" sz="2700" dirty="0" err="1"/>
              <a:t>drets</a:t>
            </a:r>
            <a:r>
              <a:rPr lang="es-ES" sz="2700" dirty="0"/>
              <a:t> </a:t>
            </a:r>
            <a:r>
              <a:rPr lang="es-ES" sz="2700" dirty="0" err="1"/>
              <a:t>humans</a:t>
            </a:r>
            <a:r>
              <a:rPr lang="es-ES" sz="2700" dirty="0"/>
              <a:t> - 3</a:t>
            </a:r>
            <a:endParaRPr lang="en-US" sz="2700" dirty="0"/>
          </a:p>
        </p:txBody>
      </p:sp>
    </p:spTree>
    <p:extLst>
      <p:ext uri="{BB962C8B-B14F-4D97-AF65-F5344CB8AC3E}">
        <p14:creationId xmlns:p14="http://schemas.microsoft.com/office/powerpoint/2010/main" val="342490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8110F-0C8B-3144-94BF-D6A4A8296B49}"/>
              </a:ext>
            </a:extLst>
          </p:cNvPr>
          <p:cNvSpPr>
            <a:spLocks noGrp="1"/>
          </p:cNvSpPr>
          <p:nvPr>
            <p:ph type="sldNum" sz="quarter" idx="12"/>
          </p:nvPr>
        </p:nvSpPr>
        <p:spPr/>
        <p:txBody>
          <a:bodyPr/>
          <a:lstStyle/>
          <a:p>
            <a:fld id="{04260D4A-DEC1-45DD-8AB2-A3349BAAA59E}" type="slidenum">
              <a:rPr lang="en-US" smtClean="0"/>
              <a:pPr/>
              <a:t>44</a:t>
            </a:fld>
            <a:endParaRPr lang="en-US"/>
          </a:p>
        </p:txBody>
      </p:sp>
      <p:sp>
        <p:nvSpPr>
          <p:cNvPr id="3" name="Text Placeholder 2">
            <a:extLst>
              <a:ext uri="{FF2B5EF4-FFF2-40B4-BE49-F238E27FC236}">
                <a16:creationId xmlns:a16="http://schemas.microsoft.com/office/drawing/2014/main" id="{BCF19358-DF82-8241-8F68-CCAA9BB6959D}"/>
              </a:ext>
            </a:extLst>
          </p:cNvPr>
          <p:cNvSpPr>
            <a:spLocks noGrp="1"/>
          </p:cNvSpPr>
          <p:nvPr>
            <p:ph type="body" sz="quarter" idx="13"/>
          </p:nvPr>
        </p:nvSpPr>
        <p:spPr/>
        <p:txBody>
          <a:bodyPr/>
          <a:lstStyle/>
          <a:p>
            <a:r>
              <a:rPr lang="ca-ES" dirty="0"/>
              <a:t>Cas 4: l’Esma  </a:t>
            </a:r>
            <a:endParaRPr lang="en-US" dirty="0"/>
          </a:p>
        </p:txBody>
      </p:sp>
      <p:sp>
        <p:nvSpPr>
          <p:cNvPr id="4" name="Content Placeholder 3">
            <a:extLst>
              <a:ext uri="{FF2B5EF4-FFF2-40B4-BE49-F238E27FC236}">
                <a16:creationId xmlns:a16="http://schemas.microsoft.com/office/drawing/2014/main" id="{C3043312-AF5D-6B49-B26C-1C24621E9366}"/>
              </a:ext>
            </a:extLst>
          </p:cNvPr>
          <p:cNvSpPr>
            <a:spLocks noGrp="1"/>
          </p:cNvSpPr>
          <p:nvPr>
            <p:ph sz="quarter" idx="14"/>
          </p:nvPr>
        </p:nvSpPr>
        <p:spPr/>
        <p:txBody>
          <a:bodyPr/>
          <a:lstStyle/>
          <a:p>
            <a:pPr marL="0" indent="0" algn="just">
              <a:buNone/>
            </a:pPr>
            <a:endParaRPr lang="en-US" dirty="0"/>
          </a:p>
          <a:p>
            <a:pPr marL="0" indent="0" algn="just">
              <a:buNone/>
            </a:pPr>
            <a:r>
              <a:rPr lang="ca-ES" dirty="0"/>
              <a:t>L’Esma es vol casar amb un home d’una altra religió i adoptar la fe d’aquest home. Atès que és un grup religiós minoritari perseguit al seu país, la rapten i la forcen a casar-se amb un altre home. Ell la tracta com una criada i l’obliga a fer coses que ella no vol. No té cap manera d’escapar d’aquesta situació. Pel dret nacional del país respecte al matrimoni, hi ha moltes coses que no pot fer sense el consentiment del seu marit, com buscar un altre lloc per viure o presentar una denúncia a la policia. El divorci també està prohibit.</a:t>
            </a:r>
            <a:endParaRPr lang="es-ES" dirty="0"/>
          </a:p>
          <a:p>
            <a:pPr marL="0" indent="0" algn="just">
              <a:buNone/>
            </a:pPr>
            <a:r>
              <a:rPr lang="en-US" dirty="0"/>
              <a:t> </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err="1"/>
              <a:t>Exercici</a:t>
            </a:r>
            <a:r>
              <a:rPr lang="es-ES" sz="2700" dirty="0"/>
              <a:t> 4.1: </a:t>
            </a:r>
            <a:r>
              <a:rPr lang="es-ES" sz="2700" dirty="0" err="1"/>
              <a:t>Escenaris</a:t>
            </a:r>
            <a:r>
              <a:rPr lang="es-ES" sz="2700" dirty="0"/>
              <a:t> sobre </a:t>
            </a:r>
            <a:r>
              <a:rPr lang="es-ES" sz="2700" dirty="0" err="1"/>
              <a:t>violacions</a:t>
            </a:r>
            <a:r>
              <a:rPr lang="es-ES" sz="2700" dirty="0"/>
              <a:t> </a:t>
            </a:r>
            <a:r>
              <a:rPr lang="es-ES" sz="2700" dirty="0" err="1"/>
              <a:t>dels</a:t>
            </a:r>
            <a:r>
              <a:rPr lang="es-ES" sz="2700" dirty="0"/>
              <a:t> </a:t>
            </a:r>
            <a:r>
              <a:rPr lang="es-ES" sz="2700" dirty="0" err="1"/>
              <a:t>drets</a:t>
            </a:r>
            <a:r>
              <a:rPr lang="es-ES" sz="2700" dirty="0"/>
              <a:t> </a:t>
            </a:r>
            <a:r>
              <a:rPr lang="es-ES" sz="2700" dirty="0" err="1"/>
              <a:t>humans</a:t>
            </a:r>
            <a:r>
              <a:rPr lang="es-ES" sz="2700" dirty="0"/>
              <a:t> - 4</a:t>
            </a:r>
            <a:endParaRPr lang="en-US" sz="2700" dirty="0"/>
          </a:p>
        </p:txBody>
      </p:sp>
    </p:spTree>
    <p:extLst>
      <p:ext uri="{BB962C8B-B14F-4D97-AF65-F5344CB8AC3E}">
        <p14:creationId xmlns:p14="http://schemas.microsoft.com/office/powerpoint/2010/main" val="3043702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7EC13-2120-5741-8C9E-49D871EC6737}"/>
              </a:ext>
            </a:extLst>
          </p:cNvPr>
          <p:cNvSpPr>
            <a:spLocks noGrp="1"/>
          </p:cNvSpPr>
          <p:nvPr>
            <p:ph type="sldNum" sz="quarter" idx="12"/>
          </p:nvPr>
        </p:nvSpPr>
        <p:spPr/>
        <p:txBody>
          <a:bodyPr/>
          <a:lstStyle/>
          <a:p>
            <a:fld id="{04260D4A-DEC1-45DD-8AB2-A3349BAAA59E}" type="slidenum">
              <a:rPr lang="en-US" smtClean="0"/>
              <a:pPr/>
              <a:t>45</a:t>
            </a:fld>
            <a:endParaRPr lang="en-US"/>
          </a:p>
        </p:txBody>
      </p:sp>
      <p:sp>
        <p:nvSpPr>
          <p:cNvPr id="3" name="Text Placeholder 2">
            <a:extLst>
              <a:ext uri="{FF2B5EF4-FFF2-40B4-BE49-F238E27FC236}">
                <a16:creationId xmlns:a16="http://schemas.microsoft.com/office/drawing/2014/main" id="{35596D8E-5642-B24B-A044-B07F0E6A8D7C}"/>
              </a:ext>
            </a:extLst>
          </p:cNvPr>
          <p:cNvSpPr>
            <a:spLocks noGrp="1"/>
          </p:cNvSpPr>
          <p:nvPr>
            <p:ph type="body" sz="quarter" idx="13"/>
          </p:nvPr>
        </p:nvSpPr>
        <p:spPr/>
        <p:txBody>
          <a:bodyPr/>
          <a:lstStyle/>
          <a:p>
            <a:r>
              <a:rPr lang="ca-ES" dirty="0"/>
              <a:t>Cas 5: el David   </a:t>
            </a:r>
            <a:endParaRPr lang="es-ES" dirty="0"/>
          </a:p>
        </p:txBody>
      </p:sp>
      <p:sp>
        <p:nvSpPr>
          <p:cNvPr id="4" name="Content Placeholder 3">
            <a:extLst>
              <a:ext uri="{FF2B5EF4-FFF2-40B4-BE49-F238E27FC236}">
                <a16:creationId xmlns:a16="http://schemas.microsoft.com/office/drawing/2014/main" id="{C16F3555-0440-6E4E-BE55-D40BE7A4F439}"/>
              </a:ext>
            </a:extLst>
          </p:cNvPr>
          <p:cNvSpPr>
            <a:spLocks noGrp="1"/>
          </p:cNvSpPr>
          <p:nvPr>
            <p:ph sz="quarter" idx="14"/>
          </p:nvPr>
        </p:nvSpPr>
        <p:spPr/>
        <p:txBody>
          <a:bodyPr/>
          <a:lstStyle/>
          <a:p>
            <a:pPr marL="0" indent="0" algn="just">
              <a:buNone/>
            </a:pPr>
            <a:endParaRPr lang="en-US" dirty="0"/>
          </a:p>
          <a:p>
            <a:pPr marL="0" indent="0" algn="just">
              <a:buNone/>
            </a:pPr>
            <a:r>
              <a:rPr lang="ca-ES" dirty="0"/>
              <a:t>El David és un defensor dels drets humans i està intentant crear una ONG de defensa dels drets humans al seu país. Fa dos mesos, el van detenir i el van condemnar a pena de mort per traïció perquè va criticar el govern. Des que va entrar a la presó, ha estat humiliat i torturat repetidament. Les cartes que rep a la presó les obren els funcionaris de presó abans de lliurar-les i, en alguns casos, fins i tot les confisquen.</a:t>
            </a:r>
            <a:endParaRPr lang="en-US" dirty="0"/>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err="1"/>
              <a:t>Exercici</a:t>
            </a:r>
            <a:r>
              <a:rPr lang="es-ES" sz="2700" dirty="0"/>
              <a:t> 4.1: </a:t>
            </a:r>
            <a:r>
              <a:rPr lang="es-ES" sz="2700" dirty="0" err="1"/>
              <a:t>Escenaris</a:t>
            </a:r>
            <a:r>
              <a:rPr lang="es-ES" sz="2700" dirty="0"/>
              <a:t> sobre </a:t>
            </a:r>
            <a:r>
              <a:rPr lang="es-ES" sz="2700" dirty="0" err="1"/>
              <a:t>violacions</a:t>
            </a:r>
            <a:r>
              <a:rPr lang="es-ES" sz="2700" dirty="0"/>
              <a:t> </a:t>
            </a:r>
            <a:r>
              <a:rPr lang="es-ES" sz="2700" dirty="0" err="1"/>
              <a:t>dels</a:t>
            </a:r>
            <a:r>
              <a:rPr lang="es-ES" sz="2700" dirty="0"/>
              <a:t> </a:t>
            </a:r>
            <a:r>
              <a:rPr lang="es-ES" sz="2700" dirty="0" err="1"/>
              <a:t>drets</a:t>
            </a:r>
            <a:r>
              <a:rPr lang="es-ES" sz="2700" dirty="0"/>
              <a:t> </a:t>
            </a:r>
            <a:r>
              <a:rPr lang="es-ES" sz="2700" dirty="0" err="1"/>
              <a:t>humans</a:t>
            </a:r>
            <a:r>
              <a:rPr lang="es-ES" sz="2700" dirty="0"/>
              <a:t> - 5</a:t>
            </a:r>
            <a:endParaRPr lang="en-US" sz="2700" dirty="0"/>
          </a:p>
        </p:txBody>
      </p:sp>
    </p:spTree>
    <p:extLst>
      <p:ext uri="{BB962C8B-B14F-4D97-AF65-F5344CB8AC3E}">
        <p14:creationId xmlns:p14="http://schemas.microsoft.com/office/powerpoint/2010/main" val="2313498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C87BA1-332D-0946-A9C5-940877579BEA}"/>
              </a:ext>
            </a:extLst>
          </p:cNvPr>
          <p:cNvSpPr>
            <a:spLocks noGrp="1"/>
          </p:cNvSpPr>
          <p:nvPr>
            <p:ph type="sldNum" sz="quarter" idx="12"/>
          </p:nvPr>
        </p:nvSpPr>
        <p:spPr/>
        <p:txBody>
          <a:bodyPr/>
          <a:lstStyle/>
          <a:p>
            <a:fld id="{04260D4A-DEC1-45DD-8AB2-A3349BAAA59E}" type="slidenum">
              <a:rPr lang="en-US" smtClean="0"/>
              <a:pPr/>
              <a:t>46</a:t>
            </a:fld>
            <a:endParaRPr lang="en-US"/>
          </a:p>
        </p:txBody>
      </p:sp>
      <p:sp>
        <p:nvSpPr>
          <p:cNvPr id="3" name="Text Placeholder 2">
            <a:extLst>
              <a:ext uri="{FF2B5EF4-FFF2-40B4-BE49-F238E27FC236}">
                <a16:creationId xmlns:a16="http://schemas.microsoft.com/office/drawing/2014/main" id="{B11DCCF0-BB55-6146-ABD9-42B3D3717A9B}"/>
              </a:ext>
            </a:extLst>
          </p:cNvPr>
          <p:cNvSpPr>
            <a:spLocks noGrp="1"/>
          </p:cNvSpPr>
          <p:nvPr>
            <p:ph type="body" sz="quarter" idx="13"/>
          </p:nvPr>
        </p:nvSpPr>
        <p:spPr/>
        <p:txBody>
          <a:bodyPr/>
          <a:lstStyle/>
          <a:p>
            <a:r>
              <a:rPr lang="ca-ES" dirty="0"/>
              <a:t>Cas 6: l’Abdul  </a:t>
            </a:r>
            <a:endParaRPr lang="es-ES" dirty="0"/>
          </a:p>
        </p:txBody>
      </p:sp>
      <p:sp>
        <p:nvSpPr>
          <p:cNvPr id="4" name="Content Placeholder 3">
            <a:extLst>
              <a:ext uri="{FF2B5EF4-FFF2-40B4-BE49-F238E27FC236}">
                <a16:creationId xmlns:a16="http://schemas.microsoft.com/office/drawing/2014/main" id="{CFEDFBB0-5CF1-0F4C-91B8-E4BC33C73FA5}"/>
              </a:ext>
            </a:extLst>
          </p:cNvPr>
          <p:cNvSpPr>
            <a:spLocks noGrp="1"/>
          </p:cNvSpPr>
          <p:nvPr>
            <p:ph sz="quarter" idx="14"/>
          </p:nvPr>
        </p:nvSpPr>
        <p:spPr/>
        <p:txBody>
          <a:bodyPr/>
          <a:lstStyle/>
          <a:p>
            <a:pPr marL="0" indent="0" algn="just">
              <a:buNone/>
            </a:pPr>
            <a:endParaRPr lang="en-US" dirty="0"/>
          </a:p>
          <a:p>
            <a:pPr marL="0" indent="0" algn="just">
              <a:buNone/>
            </a:pPr>
            <a:r>
              <a:rPr lang="ca-ES" dirty="0"/>
              <a:t>L’Abdul treballa en una granja com a jornaler. Quan va començar a treballar, li van comentar que rebria allotjament i menjar com a part del seu salari. L’allotjament és estret i molts dels treballadors han emmalaltit per infecció perquè les condicions són insalubres. L’Abdul només rep un àpat al dia. Quan va anar a recollir la primera paga, va veure que el cost de l’allotjament i el menjar era superior al seu salari. El cap li va dir que ara estava en deute amb la granja i que hauria de treballar més hores per saldar-lo. Cada mes que passa, l’Abdul acumula més deute. Passaran anys fins que el liquidi completament</a:t>
            </a:r>
            <a:r>
              <a:rPr lang="en-US" dirty="0"/>
              <a:t>.</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err="1"/>
              <a:t>Exercici</a:t>
            </a:r>
            <a:r>
              <a:rPr lang="es-ES" sz="2700" dirty="0"/>
              <a:t> 4.1: </a:t>
            </a:r>
            <a:r>
              <a:rPr lang="es-ES" sz="2700" dirty="0" err="1"/>
              <a:t>Escenaris</a:t>
            </a:r>
            <a:r>
              <a:rPr lang="es-ES" sz="2700" dirty="0"/>
              <a:t> sobre </a:t>
            </a:r>
            <a:r>
              <a:rPr lang="es-ES" sz="2700" dirty="0" err="1"/>
              <a:t>violacions</a:t>
            </a:r>
            <a:r>
              <a:rPr lang="es-ES" sz="2700" dirty="0"/>
              <a:t> </a:t>
            </a:r>
            <a:r>
              <a:rPr lang="es-ES" sz="2700" dirty="0" err="1"/>
              <a:t>dels</a:t>
            </a:r>
            <a:r>
              <a:rPr lang="es-ES" sz="2700" dirty="0"/>
              <a:t> </a:t>
            </a:r>
            <a:r>
              <a:rPr lang="es-ES" sz="2700" dirty="0" err="1"/>
              <a:t>drets</a:t>
            </a:r>
            <a:r>
              <a:rPr lang="es-ES" sz="2700" dirty="0"/>
              <a:t> </a:t>
            </a:r>
            <a:r>
              <a:rPr lang="es-ES" sz="2700" dirty="0" err="1"/>
              <a:t>humans</a:t>
            </a:r>
            <a:r>
              <a:rPr lang="es-ES" sz="2700" dirty="0"/>
              <a:t> - 6</a:t>
            </a:r>
            <a:endParaRPr lang="en-US" sz="2700" dirty="0"/>
          </a:p>
        </p:txBody>
      </p:sp>
    </p:spTree>
    <p:extLst>
      <p:ext uri="{BB962C8B-B14F-4D97-AF65-F5344CB8AC3E}">
        <p14:creationId xmlns:p14="http://schemas.microsoft.com/office/powerpoint/2010/main" val="1705743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C87BA1-332D-0946-A9C5-940877579BEA}"/>
              </a:ext>
            </a:extLst>
          </p:cNvPr>
          <p:cNvSpPr>
            <a:spLocks noGrp="1"/>
          </p:cNvSpPr>
          <p:nvPr>
            <p:ph type="sldNum" sz="quarter" idx="12"/>
          </p:nvPr>
        </p:nvSpPr>
        <p:spPr/>
        <p:txBody>
          <a:bodyPr/>
          <a:lstStyle/>
          <a:p>
            <a:fld id="{04260D4A-DEC1-45DD-8AB2-A3349BAAA59E}" type="slidenum">
              <a:rPr lang="en-US" smtClean="0"/>
              <a:pPr/>
              <a:t>47</a:t>
            </a:fld>
            <a:endParaRPr lang="en-US"/>
          </a:p>
        </p:txBody>
      </p:sp>
      <p:sp>
        <p:nvSpPr>
          <p:cNvPr id="3" name="Text Placeholder 2">
            <a:extLst>
              <a:ext uri="{FF2B5EF4-FFF2-40B4-BE49-F238E27FC236}">
                <a16:creationId xmlns:a16="http://schemas.microsoft.com/office/drawing/2014/main" id="{B11DCCF0-BB55-6146-ABD9-42B3D3717A9B}"/>
              </a:ext>
            </a:extLst>
          </p:cNvPr>
          <p:cNvSpPr>
            <a:spLocks noGrp="1"/>
          </p:cNvSpPr>
          <p:nvPr>
            <p:ph type="body" sz="quarter" idx="13"/>
          </p:nvPr>
        </p:nvSpPr>
        <p:spPr/>
        <p:txBody>
          <a:bodyPr/>
          <a:lstStyle/>
          <a:p>
            <a:r>
              <a:rPr lang="ca-ES" dirty="0"/>
              <a:t>Cas 7: l’Adsila  </a:t>
            </a:r>
            <a:endParaRPr lang="es-ES" dirty="0"/>
          </a:p>
        </p:txBody>
      </p:sp>
      <p:sp>
        <p:nvSpPr>
          <p:cNvPr id="4" name="Content Placeholder 3">
            <a:extLst>
              <a:ext uri="{FF2B5EF4-FFF2-40B4-BE49-F238E27FC236}">
                <a16:creationId xmlns:a16="http://schemas.microsoft.com/office/drawing/2014/main" id="{CFEDFBB0-5CF1-0F4C-91B8-E4BC33C73FA5}"/>
              </a:ext>
            </a:extLst>
          </p:cNvPr>
          <p:cNvSpPr>
            <a:spLocks noGrp="1"/>
          </p:cNvSpPr>
          <p:nvPr>
            <p:ph sz="quarter" idx="14"/>
          </p:nvPr>
        </p:nvSpPr>
        <p:spPr/>
        <p:txBody>
          <a:bodyPr/>
          <a:lstStyle/>
          <a:p>
            <a:pPr marL="0" indent="0" algn="just">
              <a:buNone/>
            </a:pPr>
            <a:endParaRPr lang="en-US" dirty="0"/>
          </a:p>
          <a:p>
            <a:pPr marL="0" indent="0" algn="just">
              <a:buNone/>
            </a:pPr>
            <a:r>
              <a:rPr lang="ca-ES" dirty="0" err="1"/>
              <a:t>L’Adsila</a:t>
            </a:r>
            <a:r>
              <a:rPr lang="ca-ES" dirty="0"/>
              <a:t> és una dona jove amb una discapacitat cognitiva. Deambulava pel carrer fent moviments ràpids i repetits que van cridar l’atenció de la policia. Com que no poder respondre les preguntes, la van detenir, a la qual cosa es va resistir activament. </a:t>
            </a:r>
            <a:endParaRPr lang="es-ES" dirty="0"/>
          </a:p>
          <a:p>
            <a:pPr marL="0" indent="0" algn="just">
              <a:buNone/>
            </a:pPr>
            <a:r>
              <a:rPr lang="ca-ES" dirty="0"/>
              <a:t>Més endavant la van traslladar a un hospital psiquiàtric on la van forçar a prendre dosis altes de fàrmacs psicotròpics que la van fer trobar-se molt malament. Va ser assetjada i agredida per un membre del personal i diversos interns. No té cap manera d’impugnar la seva detenció</a:t>
            </a:r>
            <a:r>
              <a:rPr lang="en-US" dirty="0"/>
              <a:t>.</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err="1"/>
              <a:t>Exercici</a:t>
            </a:r>
            <a:r>
              <a:rPr lang="es-ES" sz="2700" dirty="0"/>
              <a:t> 4.1: </a:t>
            </a:r>
            <a:r>
              <a:rPr lang="es-ES" sz="2700" dirty="0" err="1"/>
              <a:t>Escenaris</a:t>
            </a:r>
            <a:r>
              <a:rPr lang="es-ES" sz="2700" dirty="0"/>
              <a:t> sobre </a:t>
            </a:r>
            <a:r>
              <a:rPr lang="es-ES" sz="2700" dirty="0" err="1"/>
              <a:t>violacions</a:t>
            </a:r>
            <a:r>
              <a:rPr lang="es-ES" sz="2700" dirty="0"/>
              <a:t> </a:t>
            </a:r>
            <a:r>
              <a:rPr lang="es-ES" sz="2700" dirty="0" err="1"/>
              <a:t>dels</a:t>
            </a:r>
            <a:r>
              <a:rPr lang="es-ES" sz="2700" dirty="0"/>
              <a:t> </a:t>
            </a:r>
            <a:r>
              <a:rPr lang="es-ES" sz="2700" dirty="0" err="1"/>
              <a:t>drets</a:t>
            </a:r>
            <a:r>
              <a:rPr lang="es-ES" sz="2700" dirty="0"/>
              <a:t> </a:t>
            </a:r>
            <a:r>
              <a:rPr lang="es-ES" sz="2700" dirty="0" err="1"/>
              <a:t>humans</a:t>
            </a:r>
            <a:r>
              <a:rPr lang="es-ES" sz="2700" dirty="0"/>
              <a:t> - 7</a:t>
            </a:r>
            <a:endParaRPr lang="en-US" sz="2700" dirty="0"/>
          </a:p>
        </p:txBody>
      </p:sp>
    </p:spTree>
    <p:extLst>
      <p:ext uri="{BB962C8B-B14F-4D97-AF65-F5344CB8AC3E}">
        <p14:creationId xmlns:p14="http://schemas.microsoft.com/office/powerpoint/2010/main" val="2375823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6373E9-95DC-194D-9B7B-1EE9FCD8B299}"/>
              </a:ext>
            </a:extLst>
          </p:cNvPr>
          <p:cNvSpPr>
            <a:spLocks noGrp="1"/>
          </p:cNvSpPr>
          <p:nvPr>
            <p:ph type="sldNum" sz="quarter" idx="12"/>
          </p:nvPr>
        </p:nvSpPr>
        <p:spPr/>
        <p:txBody>
          <a:bodyPr/>
          <a:lstStyle/>
          <a:p>
            <a:fld id="{04260D4A-DEC1-45DD-8AB2-A3349BAAA59E}" type="slidenum">
              <a:rPr lang="en-US" smtClean="0"/>
              <a:pPr/>
              <a:t>48</a:t>
            </a:fld>
            <a:endParaRPr lang="en-US"/>
          </a:p>
        </p:txBody>
      </p:sp>
      <p:sp>
        <p:nvSpPr>
          <p:cNvPr id="3" name="Text Placeholder 2">
            <a:extLst>
              <a:ext uri="{FF2B5EF4-FFF2-40B4-BE49-F238E27FC236}">
                <a16:creationId xmlns:a16="http://schemas.microsoft.com/office/drawing/2014/main" id="{57F12117-E2AC-6843-9C09-9F7FFB74CC29}"/>
              </a:ext>
            </a:extLst>
          </p:cNvPr>
          <p:cNvSpPr>
            <a:spLocks noGrp="1"/>
          </p:cNvSpPr>
          <p:nvPr>
            <p:ph type="body" sz="quarter" idx="13"/>
          </p:nvPr>
        </p:nvSpPr>
        <p:spPr/>
        <p:txBody>
          <a:bodyPr/>
          <a:lstStyle/>
          <a:p>
            <a:r>
              <a:rPr lang="ca-ES" dirty="0"/>
              <a:t>Cas 8: la Jaya  </a:t>
            </a:r>
            <a:endParaRPr lang="es-ES" dirty="0"/>
          </a:p>
        </p:txBody>
      </p:sp>
      <p:sp>
        <p:nvSpPr>
          <p:cNvPr id="4" name="Content Placeholder 3">
            <a:extLst>
              <a:ext uri="{FF2B5EF4-FFF2-40B4-BE49-F238E27FC236}">
                <a16:creationId xmlns:a16="http://schemas.microsoft.com/office/drawing/2014/main" id="{AE86087A-3C89-C54C-9BC8-B201B5D37010}"/>
              </a:ext>
            </a:extLst>
          </p:cNvPr>
          <p:cNvSpPr>
            <a:spLocks noGrp="1"/>
          </p:cNvSpPr>
          <p:nvPr>
            <p:ph sz="quarter" idx="14"/>
          </p:nvPr>
        </p:nvSpPr>
        <p:spPr/>
        <p:txBody>
          <a:bodyPr/>
          <a:lstStyle/>
          <a:p>
            <a:pPr marL="0" indent="0" algn="just">
              <a:buNone/>
            </a:pPr>
            <a:endParaRPr lang="en-US" dirty="0"/>
          </a:p>
          <a:p>
            <a:pPr marL="0" indent="0" algn="just">
              <a:buNone/>
            </a:pPr>
            <a:r>
              <a:rPr lang="ca-ES" dirty="0"/>
              <a:t>La </a:t>
            </a:r>
            <a:r>
              <a:rPr lang="ca-ES" dirty="0" err="1"/>
              <a:t>Jaya</a:t>
            </a:r>
            <a:r>
              <a:rPr lang="ca-ES" dirty="0"/>
              <a:t> és una dona de 24 anys que està embarassada. En una visita a un centre sanitari, el metge li comunica que és VIH positiva. En sentir aquesta notícia, el seu marit l’anomena </a:t>
            </a:r>
            <a:r>
              <a:rPr lang="ca-ES" i="1" dirty="0"/>
              <a:t>prostituta</a:t>
            </a:r>
            <a:r>
              <a:rPr lang="ca-ES" dirty="0"/>
              <a:t> i li diu que marxi de casa sense emportar-se res. La llei del país no permet a la </a:t>
            </a:r>
            <a:r>
              <a:rPr lang="ca-ES" dirty="0" err="1"/>
              <a:t>Jaya</a:t>
            </a:r>
            <a:r>
              <a:rPr lang="ca-ES" dirty="0"/>
              <a:t> enfrontar-se al seu marit als tribunals perquè li torni les seves pertinences. Ningú s’ofereix a ajudar-la ni a acollir-la, per la por </a:t>
            </a:r>
            <a:r>
              <a:rPr lang="ca-ES" dirty="0" err="1"/>
              <a:t>d’«infectar</a:t>
            </a:r>
            <a:r>
              <a:rPr lang="ca-ES" dirty="0"/>
              <a:t>-se». La </a:t>
            </a:r>
            <a:r>
              <a:rPr lang="ca-ES" dirty="0" err="1"/>
              <a:t>Jaya</a:t>
            </a:r>
            <a:r>
              <a:rPr lang="ca-ES" dirty="0"/>
              <a:t> no té accés al suport social tot i ser indigent</a:t>
            </a:r>
            <a:r>
              <a:rPr lang="en-US" dirty="0"/>
              <a:t>. </a:t>
            </a:r>
          </a:p>
          <a:p>
            <a:pPr algn="just"/>
            <a:endParaRPr lang="en-US"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err="1"/>
              <a:t>Exercici</a:t>
            </a:r>
            <a:r>
              <a:rPr lang="es-ES" sz="2700" dirty="0"/>
              <a:t> 4.1: </a:t>
            </a:r>
            <a:r>
              <a:rPr lang="es-ES" sz="2700" dirty="0" err="1"/>
              <a:t>Escenaris</a:t>
            </a:r>
            <a:r>
              <a:rPr lang="es-ES" sz="2700" dirty="0"/>
              <a:t> sobre </a:t>
            </a:r>
            <a:r>
              <a:rPr lang="es-ES" sz="2700" dirty="0" err="1"/>
              <a:t>violacions</a:t>
            </a:r>
            <a:r>
              <a:rPr lang="es-ES" sz="2700" dirty="0"/>
              <a:t> </a:t>
            </a:r>
            <a:r>
              <a:rPr lang="es-ES" sz="2700" dirty="0" err="1"/>
              <a:t>dels</a:t>
            </a:r>
            <a:r>
              <a:rPr lang="es-ES" sz="2700" dirty="0"/>
              <a:t> </a:t>
            </a:r>
            <a:r>
              <a:rPr lang="es-ES" sz="2700" dirty="0" err="1"/>
              <a:t>drets</a:t>
            </a:r>
            <a:r>
              <a:rPr lang="es-ES" sz="2700" dirty="0"/>
              <a:t> </a:t>
            </a:r>
            <a:r>
              <a:rPr lang="es-ES" sz="2700" dirty="0" err="1"/>
              <a:t>humans</a:t>
            </a:r>
            <a:r>
              <a:rPr lang="es-ES" sz="2700" dirty="0"/>
              <a:t> - 8</a:t>
            </a:r>
            <a:endParaRPr lang="en-US" sz="2700" dirty="0"/>
          </a:p>
        </p:txBody>
      </p:sp>
    </p:spTree>
    <p:extLst>
      <p:ext uri="{BB962C8B-B14F-4D97-AF65-F5344CB8AC3E}">
        <p14:creationId xmlns:p14="http://schemas.microsoft.com/office/powerpoint/2010/main" val="2286695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47C207-0B0A-8843-B100-7843EB45D2E7}"/>
              </a:ext>
            </a:extLst>
          </p:cNvPr>
          <p:cNvSpPr>
            <a:spLocks noGrp="1"/>
          </p:cNvSpPr>
          <p:nvPr>
            <p:ph type="sldNum" sz="quarter" idx="12"/>
          </p:nvPr>
        </p:nvSpPr>
        <p:spPr/>
        <p:txBody>
          <a:bodyPr/>
          <a:lstStyle/>
          <a:p>
            <a:fld id="{04260D4A-DEC1-45DD-8AB2-A3349BAAA59E}" type="slidenum">
              <a:rPr lang="en-US" smtClean="0"/>
              <a:pPr/>
              <a:t>49</a:t>
            </a:fld>
            <a:endParaRPr lang="en-US"/>
          </a:p>
        </p:txBody>
      </p:sp>
      <p:sp>
        <p:nvSpPr>
          <p:cNvPr id="3" name="Text Placeholder 2">
            <a:extLst>
              <a:ext uri="{FF2B5EF4-FFF2-40B4-BE49-F238E27FC236}">
                <a16:creationId xmlns:a16="http://schemas.microsoft.com/office/drawing/2014/main" id="{54E1995C-E53B-B94E-9B2D-BE0EBFAA66AF}"/>
              </a:ext>
            </a:extLst>
          </p:cNvPr>
          <p:cNvSpPr>
            <a:spLocks noGrp="1"/>
          </p:cNvSpPr>
          <p:nvPr>
            <p:ph type="body" sz="quarter" idx="13"/>
          </p:nvPr>
        </p:nvSpPr>
        <p:spPr/>
        <p:txBody>
          <a:bodyPr/>
          <a:lstStyle/>
          <a:p>
            <a:r>
              <a:rPr lang="ca-ES" dirty="0"/>
              <a:t>Cas 9: el Ramon  	</a:t>
            </a:r>
            <a:endParaRPr lang="es-ES" dirty="0"/>
          </a:p>
        </p:txBody>
      </p:sp>
      <p:sp>
        <p:nvSpPr>
          <p:cNvPr id="4" name="Content Placeholder 3">
            <a:extLst>
              <a:ext uri="{FF2B5EF4-FFF2-40B4-BE49-F238E27FC236}">
                <a16:creationId xmlns:a16="http://schemas.microsoft.com/office/drawing/2014/main" id="{892CD729-C8EE-734F-A14D-A926A502A858}"/>
              </a:ext>
            </a:extLst>
          </p:cNvPr>
          <p:cNvSpPr>
            <a:spLocks noGrp="1"/>
          </p:cNvSpPr>
          <p:nvPr>
            <p:ph sz="quarter" idx="14"/>
          </p:nvPr>
        </p:nvSpPr>
        <p:spPr/>
        <p:txBody>
          <a:bodyPr/>
          <a:lstStyle/>
          <a:p>
            <a:pPr marL="0" indent="0" algn="just">
              <a:buNone/>
            </a:pPr>
            <a:r>
              <a:rPr lang="ca-ES" sz="2100" dirty="0"/>
              <a:t>El Ramon és un jove de 25 anys que prové d’una família pobra. Els seus pares el van treure de l’escola quan era molt petit perquè pogués guanyar diners rentant tasses i plats a una casa de te de la carretera. Als 20 anys, va obrir el seu propi lloc de te i es va començar a guanyar bé la vida. Tanmateix, cada vegada estava més angoixat i va començar a sentir veus amenaçadores. Posteriorment, li van diagnosticar esquizofrènia. No hi havia serveis de salut mental a prop de la ciutat natal del Ramon, així que els pares van pensar que l’única opció, en contra de la seva voluntat, era internar-lo en un hospital mental públic de la capital, que era gratuït.</a:t>
            </a:r>
            <a:endParaRPr lang="es-ES" sz="2100" dirty="0"/>
          </a:p>
          <a:p>
            <a:pPr marL="0" indent="0" algn="just">
              <a:buNone/>
            </a:pPr>
            <a:r>
              <a:rPr lang="ca-ES" sz="2100" dirty="0"/>
              <a:t>A l’hospital públic, el Ramon era colpejat regularment, havia de portar uniforme i viure en una sala tancada, en condicions insalubres. Després de gairebé un any, finalment li van donar l’alta. Ha sol·licitat feina com a regidor en una oficina municipal local i l’han seleccionat per al lloc. Tot i això, quan el director de l’oficina s’assabenta del seu diagnòstic de salut mental, el descarta</a:t>
            </a:r>
            <a:r>
              <a:rPr lang="en-US" sz="2100" dirty="0"/>
              <a:t>.</a:t>
            </a:r>
          </a:p>
          <a:p>
            <a:pPr algn="just"/>
            <a:endParaRPr lang="en-US" sz="2100" dirty="0"/>
          </a:p>
        </p:txBody>
      </p:sp>
      <p:sp>
        <p:nvSpPr>
          <p:cNvPr id="7" name="Title 4">
            <a:extLst>
              <a:ext uri="{FF2B5EF4-FFF2-40B4-BE49-F238E27FC236}">
                <a16:creationId xmlns:a16="http://schemas.microsoft.com/office/drawing/2014/main" id="{94C8AFDF-51A9-214F-840C-3966D4960341}"/>
              </a:ext>
            </a:extLst>
          </p:cNvPr>
          <p:cNvSpPr>
            <a:spLocks noGrp="1"/>
          </p:cNvSpPr>
          <p:nvPr>
            <p:ph type="title"/>
          </p:nvPr>
        </p:nvSpPr>
        <p:spPr>
          <a:xfrm>
            <a:off x="507206" y="506412"/>
            <a:ext cx="11039752" cy="471784"/>
          </a:xfrm>
        </p:spPr>
        <p:txBody>
          <a:bodyPr/>
          <a:lstStyle/>
          <a:p>
            <a:r>
              <a:rPr lang="es-ES" sz="2700" dirty="0" err="1"/>
              <a:t>Exercici</a:t>
            </a:r>
            <a:r>
              <a:rPr lang="es-ES" sz="2700" dirty="0"/>
              <a:t> 4.1: </a:t>
            </a:r>
            <a:r>
              <a:rPr lang="es-ES" sz="2700" dirty="0" err="1"/>
              <a:t>Escenaris</a:t>
            </a:r>
            <a:r>
              <a:rPr lang="es-ES" sz="2700" dirty="0"/>
              <a:t> sobre </a:t>
            </a:r>
            <a:r>
              <a:rPr lang="es-ES" sz="2700" dirty="0" err="1"/>
              <a:t>violacions</a:t>
            </a:r>
            <a:r>
              <a:rPr lang="es-ES" sz="2700" dirty="0"/>
              <a:t> </a:t>
            </a:r>
            <a:r>
              <a:rPr lang="es-ES" sz="2700" dirty="0" err="1"/>
              <a:t>dels</a:t>
            </a:r>
            <a:r>
              <a:rPr lang="es-ES" sz="2700" dirty="0"/>
              <a:t> </a:t>
            </a:r>
            <a:r>
              <a:rPr lang="es-ES" sz="2700" dirty="0" err="1"/>
              <a:t>drets</a:t>
            </a:r>
            <a:r>
              <a:rPr lang="es-ES" sz="2700" dirty="0"/>
              <a:t> </a:t>
            </a:r>
            <a:r>
              <a:rPr lang="es-ES" sz="2700" dirty="0" err="1"/>
              <a:t>humans</a:t>
            </a:r>
            <a:r>
              <a:rPr lang="es-ES" sz="2700" dirty="0"/>
              <a:t> - 9</a:t>
            </a:r>
            <a:endParaRPr lang="en-US" sz="2700" dirty="0"/>
          </a:p>
        </p:txBody>
      </p:sp>
    </p:spTree>
    <p:extLst>
      <p:ext uri="{BB962C8B-B14F-4D97-AF65-F5344CB8AC3E}">
        <p14:creationId xmlns:p14="http://schemas.microsoft.com/office/powerpoint/2010/main" val="421859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spcBef>
                <a:spcPts val="600"/>
              </a:spcBef>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spcBef>
                <a:spcPts val="600"/>
              </a:spcBef>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spcBef>
                <a:spcPts val="600"/>
              </a:spcBef>
            </a:pPr>
            <a:r>
              <a:rPr lang="ca-ES" sz="2100" dirty="0"/>
              <a:t>La terminologia adoptada en aquest document s’ha seleccionat per motius d’inclusió.</a:t>
            </a:r>
          </a:p>
          <a:p>
            <a:pPr lvl="3" algn="just">
              <a:spcBef>
                <a:spcPts val="600"/>
              </a:spcBef>
            </a:pPr>
            <a:r>
              <a:rPr lang="ca-ES" sz="2100" dirty="0"/>
              <a:t>És una opció individual identificar-se amb unes expressions o conceptes determinats, però els drets humans continuen sent aplicables a tothom, a tot arreu.  </a:t>
            </a:r>
          </a:p>
          <a:p>
            <a:pPr lvl="3" algn="just">
              <a:spcBef>
                <a:spcPts val="600"/>
              </a:spcBef>
            </a:pPr>
            <a:r>
              <a:rPr lang="ca-ES" sz="2100" dirty="0"/>
              <a:t>Mai no hem de deixar que un diagnòstic o una discapacitat defineixin una persona. </a:t>
            </a:r>
          </a:p>
          <a:p>
            <a:pPr lvl="3" algn="just">
              <a:spcBef>
                <a:spcPts val="600"/>
              </a:spcBef>
            </a:pPr>
            <a:r>
              <a:rPr lang="ca-ES" sz="2100" dirty="0"/>
              <a:t>Tots som individus, amb un context social, personalitat, autonomia, somnis, objectius, aspiracions i relacions amb els altres que són únics. </a:t>
            </a:r>
          </a:p>
          <a:p>
            <a:pPr marL="0" indent="0" algn="just">
              <a:spcBef>
                <a:spcPts val="600"/>
              </a:spcBef>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ca-ES" dirty="0"/>
              <a:t>Nota preliminar sobre el llenguatge - 2</a:t>
            </a:r>
          </a:p>
        </p:txBody>
      </p:sp>
    </p:spTree>
    <p:extLst>
      <p:ext uri="{BB962C8B-B14F-4D97-AF65-F5344CB8AC3E}">
        <p14:creationId xmlns:p14="http://schemas.microsoft.com/office/powerpoint/2010/main" val="3805298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6A4D82-5570-304C-A142-866EFF654A3E}"/>
              </a:ext>
            </a:extLst>
          </p:cNvPr>
          <p:cNvSpPr>
            <a:spLocks noGrp="1"/>
          </p:cNvSpPr>
          <p:nvPr>
            <p:ph type="sldNum" sz="quarter" idx="12"/>
          </p:nvPr>
        </p:nvSpPr>
        <p:spPr/>
        <p:txBody>
          <a:bodyPr/>
          <a:lstStyle/>
          <a:p>
            <a:fld id="{F169E07F-9A80-405D-B06A-876E4D356B83}" type="slidenum">
              <a:rPr lang="en-US" smtClean="0"/>
              <a:pPr/>
              <a:t>50</a:t>
            </a:fld>
            <a:endParaRPr lang="en-US"/>
          </a:p>
        </p:txBody>
      </p:sp>
      <p:sp>
        <p:nvSpPr>
          <p:cNvPr id="4" name="Title 3">
            <a:extLst>
              <a:ext uri="{FF2B5EF4-FFF2-40B4-BE49-F238E27FC236}">
                <a16:creationId xmlns:a16="http://schemas.microsoft.com/office/drawing/2014/main" id="{0648BB95-060F-5F4A-96CE-9E8CC80DA815}"/>
              </a:ext>
            </a:extLst>
          </p:cNvPr>
          <p:cNvSpPr>
            <a:spLocks noGrp="1"/>
          </p:cNvSpPr>
          <p:nvPr>
            <p:ph type="title"/>
          </p:nvPr>
        </p:nvSpPr>
        <p:spPr>
          <a:xfrm>
            <a:off x="507205" y="2313946"/>
            <a:ext cx="11124813" cy="1726426"/>
          </a:xfrm>
        </p:spPr>
        <p:txBody>
          <a:bodyPr/>
          <a:lstStyle/>
          <a:p>
            <a:r>
              <a:rPr lang="es-ES" dirty="0"/>
              <a:t>Tema 5. </a:t>
            </a:r>
            <a:r>
              <a:rPr lang="ca-ES" dirty="0"/>
              <a:t>Grups o segments de població en situació de risc de vulneració dels drets humans </a:t>
            </a:r>
            <a:endParaRPr lang="es-ES" dirty="0"/>
          </a:p>
        </p:txBody>
      </p:sp>
    </p:spTree>
    <p:extLst>
      <p:ext uri="{BB962C8B-B14F-4D97-AF65-F5344CB8AC3E}">
        <p14:creationId xmlns:p14="http://schemas.microsoft.com/office/powerpoint/2010/main" val="2898634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622574-A6F2-3549-B7DF-D4DC544E024C}"/>
              </a:ext>
            </a:extLst>
          </p:cNvPr>
          <p:cNvSpPr>
            <a:spLocks noGrp="1"/>
          </p:cNvSpPr>
          <p:nvPr>
            <p:ph type="sldNum" sz="quarter" idx="12"/>
          </p:nvPr>
        </p:nvSpPr>
        <p:spPr/>
        <p:txBody>
          <a:bodyPr/>
          <a:lstStyle/>
          <a:p>
            <a:fld id="{04260D4A-DEC1-45DD-8AB2-A3349BAAA59E}" type="slidenum">
              <a:rPr lang="en-US" smtClean="0"/>
              <a:pPr/>
              <a:t>51</a:t>
            </a:fld>
            <a:endParaRPr lang="en-US"/>
          </a:p>
        </p:txBody>
      </p:sp>
      <p:sp>
        <p:nvSpPr>
          <p:cNvPr id="4" name="Content Placeholder 3">
            <a:extLst>
              <a:ext uri="{FF2B5EF4-FFF2-40B4-BE49-F238E27FC236}">
                <a16:creationId xmlns:a16="http://schemas.microsoft.com/office/drawing/2014/main" id="{04C4D967-9681-A640-BA66-8D31E032D2B8}"/>
              </a:ext>
            </a:extLst>
          </p:cNvPr>
          <p:cNvSpPr>
            <a:spLocks noGrp="1"/>
          </p:cNvSpPr>
          <p:nvPr>
            <p:ph sz="quarter" idx="14"/>
          </p:nvPr>
        </p:nvSpPr>
        <p:spPr/>
        <p:txBody>
          <a:bodyPr/>
          <a:lstStyle/>
          <a:p>
            <a:pPr marL="0" indent="0" algn="just">
              <a:buNone/>
            </a:pPr>
            <a:endParaRPr lang="en-US" dirty="0"/>
          </a:p>
          <a:p>
            <a:pPr algn="just"/>
            <a:r>
              <a:rPr lang="ca-ES" dirty="0"/>
              <a:t>Alguns grups de persones o segments de la població tenen més risc que d’altres de patir exclusió social, discriminació i altres violacions dels drets humans. </a:t>
            </a:r>
          </a:p>
          <a:p>
            <a:pPr algn="just"/>
            <a:r>
              <a:rPr lang="ca-ES" dirty="0"/>
              <a:t>De vegades se’ls anomena </a:t>
            </a:r>
            <a:r>
              <a:rPr lang="ca-ES" i="1" dirty="0"/>
              <a:t>grups marginats</a:t>
            </a:r>
            <a:r>
              <a:rPr lang="ca-ES" dirty="0"/>
              <a:t> o </a:t>
            </a:r>
            <a:r>
              <a:rPr lang="ca-ES" i="1" dirty="0"/>
              <a:t>vulnerables</a:t>
            </a:r>
            <a:r>
              <a:rPr lang="ca-ES" dirty="0"/>
              <a:t> (el terme </a:t>
            </a:r>
            <a:r>
              <a:rPr lang="ca-ES" i="1" dirty="0"/>
              <a:t>vulnerabilitat</a:t>
            </a:r>
            <a:r>
              <a:rPr lang="ca-ES" dirty="0"/>
              <a:t> en aquest context no implica fragilitat, debilitat ni deficiència respecte als individus o grups afectats).</a:t>
            </a:r>
            <a:endParaRPr lang="es-ES" dirty="0"/>
          </a:p>
        </p:txBody>
      </p:sp>
      <p:sp>
        <p:nvSpPr>
          <p:cNvPr id="5"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 </a:t>
            </a:r>
          </a:p>
        </p:txBody>
      </p:sp>
    </p:spTree>
    <p:extLst>
      <p:ext uri="{BB962C8B-B14F-4D97-AF65-F5344CB8AC3E}">
        <p14:creationId xmlns:p14="http://schemas.microsoft.com/office/powerpoint/2010/main" val="3218626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66D6E7-708F-2D4F-AA88-BF81A431B901}"/>
              </a:ext>
            </a:extLst>
          </p:cNvPr>
          <p:cNvSpPr>
            <a:spLocks noGrp="1"/>
          </p:cNvSpPr>
          <p:nvPr>
            <p:ph type="sldNum" sz="quarter" idx="12"/>
          </p:nvPr>
        </p:nvSpPr>
        <p:spPr/>
        <p:txBody>
          <a:bodyPr/>
          <a:lstStyle/>
          <a:p>
            <a:fld id="{04260D4A-DEC1-45DD-8AB2-A3349BAAA59E}" type="slidenum">
              <a:rPr lang="en-US" smtClean="0"/>
              <a:pPr/>
              <a:t>52</a:t>
            </a:fld>
            <a:endParaRPr lang="en-US"/>
          </a:p>
        </p:txBody>
      </p:sp>
      <p:sp>
        <p:nvSpPr>
          <p:cNvPr id="4" name="Content Placeholder 3">
            <a:extLst>
              <a:ext uri="{FF2B5EF4-FFF2-40B4-BE49-F238E27FC236}">
                <a16:creationId xmlns:a16="http://schemas.microsoft.com/office/drawing/2014/main" id="{7FD96011-ABD0-5F4A-AE02-7F9992A573E5}"/>
              </a:ext>
            </a:extLst>
          </p:cNvPr>
          <p:cNvSpPr>
            <a:spLocks noGrp="1"/>
          </p:cNvSpPr>
          <p:nvPr>
            <p:ph sz="quarter" idx="14"/>
          </p:nvPr>
        </p:nvSpPr>
        <p:spPr>
          <a:xfrm>
            <a:off x="691375" y="2386361"/>
            <a:ext cx="10990231" cy="3624826"/>
          </a:xfrm>
        </p:spPr>
        <p:txBody>
          <a:bodyPr numCol="2"/>
          <a:lstStyle/>
          <a:p>
            <a:pPr lvl="0" fontAlgn="base"/>
            <a:r>
              <a:rPr lang="ca-ES" sz="2100" dirty="0"/>
              <a:t>Les dones</a:t>
            </a:r>
            <a:endParaRPr lang="es-ES" sz="2100" dirty="0"/>
          </a:p>
          <a:p>
            <a:pPr lvl="0" fontAlgn="base"/>
            <a:r>
              <a:rPr lang="ca-ES" sz="2100" dirty="0"/>
              <a:t>Els refugiats</a:t>
            </a:r>
            <a:endParaRPr lang="es-ES" sz="2100" dirty="0"/>
          </a:p>
          <a:p>
            <a:pPr lvl="0" fontAlgn="base"/>
            <a:r>
              <a:rPr lang="ca-ES" sz="2100" dirty="0"/>
              <a:t>Els indígenes </a:t>
            </a:r>
            <a:endParaRPr lang="es-ES" sz="2100" dirty="0"/>
          </a:p>
          <a:p>
            <a:pPr lvl="0" fontAlgn="base"/>
            <a:r>
              <a:rPr lang="ca-ES" sz="2100" dirty="0"/>
              <a:t>Les persones lesbianes, gais, bisexuals, </a:t>
            </a:r>
            <a:r>
              <a:rPr lang="ca-ES" sz="2100" dirty="0" err="1"/>
              <a:t>transgènere</a:t>
            </a:r>
            <a:r>
              <a:rPr lang="ca-ES" sz="2100" dirty="0"/>
              <a:t>, </a:t>
            </a:r>
            <a:r>
              <a:rPr lang="ca-ES" sz="2100" dirty="0" err="1"/>
              <a:t>intersexuals</a:t>
            </a:r>
            <a:r>
              <a:rPr lang="ca-ES" sz="2100" dirty="0"/>
              <a:t> o de </a:t>
            </a:r>
            <a:r>
              <a:rPr lang="ca-ES" sz="2100" dirty="0" err="1"/>
              <a:t>qüestionament</a:t>
            </a:r>
            <a:r>
              <a:rPr lang="ca-ES" sz="2100" dirty="0"/>
              <a:t>(LGBTIQ) </a:t>
            </a:r>
            <a:endParaRPr lang="es-ES" sz="2100" dirty="0"/>
          </a:p>
          <a:p>
            <a:pPr lvl="0" fontAlgn="base"/>
            <a:r>
              <a:rPr lang="ca-ES" sz="2100" dirty="0"/>
              <a:t>Els infants</a:t>
            </a:r>
          </a:p>
          <a:p>
            <a:pPr lvl="0" fontAlgn="base"/>
            <a:endParaRPr lang="es-ES" sz="2100" dirty="0"/>
          </a:p>
          <a:p>
            <a:pPr lvl="0" fontAlgn="base"/>
            <a:endParaRPr lang="ca-ES" sz="2100" dirty="0"/>
          </a:p>
          <a:p>
            <a:pPr lvl="0" fontAlgn="base"/>
            <a:r>
              <a:rPr lang="ca-ES" sz="2100" dirty="0"/>
              <a:t>Les persones amb el VIH/sida </a:t>
            </a:r>
            <a:endParaRPr lang="es-ES" sz="2100" dirty="0"/>
          </a:p>
          <a:p>
            <a:pPr lvl="0" fontAlgn="base"/>
            <a:r>
              <a:rPr lang="ca-ES" sz="2100" dirty="0"/>
              <a:t>Els infants i adults amb discapacitat (especialment amb discapacitat psicosocial, intel·lectual o cognitiva)</a:t>
            </a:r>
            <a:endParaRPr lang="es-ES" sz="2100" dirty="0"/>
          </a:p>
          <a:p>
            <a:pPr lvl="0" fontAlgn="base"/>
            <a:r>
              <a:rPr lang="ca-ES" sz="2100" dirty="0"/>
              <a:t>La gent gran</a:t>
            </a:r>
            <a:endParaRPr lang="es-ES" sz="2100" dirty="0"/>
          </a:p>
          <a:p>
            <a:pPr lvl="0" fontAlgn="base"/>
            <a:r>
              <a:rPr lang="ca-ES" sz="2100" dirty="0"/>
              <a:t>Les persones migrades</a:t>
            </a:r>
            <a:endParaRPr lang="es-ES" sz="2100" dirty="0"/>
          </a:p>
          <a:p>
            <a:pPr marL="346075" lvl="2" indent="0">
              <a:spcAft>
                <a:spcPts val="500"/>
              </a:spcAft>
              <a:buNone/>
            </a:pPr>
            <a:endParaRPr lang="en-US" sz="2100" dirty="0"/>
          </a:p>
          <a:p>
            <a:pPr algn="just"/>
            <a:endParaRPr lang="en-US" sz="2100" dirty="0"/>
          </a:p>
        </p:txBody>
      </p:sp>
      <p:sp>
        <p:nvSpPr>
          <p:cNvPr id="6"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 </a:t>
            </a:r>
            <a:r>
              <a:rPr lang="en-US" dirty="0"/>
              <a:t> 2 </a:t>
            </a:r>
          </a:p>
        </p:txBody>
      </p:sp>
      <p:sp>
        <p:nvSpPr>
          <p:cNvPr id="3" name="2 Rectángulo"/>
          <p:cNvSpPr/>
          <p:nvPr/>
        </p:nvSpPr>
        <p:spPr>
          <a:xfrm>
            <a:off x="527109" y="1663202"/>
            <a:ext cx="10513840" cy="430887"/>
          </a:xfrm>
          <a:prstGeom prst="rect">
            <a:avLst/>
          </a:prstGeom>
        </p:spPr>
        <p:txBody>
          <a:bodyPr wrap="none">
            <a:spAutoFit/>
          </a:bodyPr>
          <a:lstStyle/>
          <a:p>
            <a:r>
              <a:rPr lang="es-ES" sz="2200" dirty="0" err="1"/>
              <a:t>Els</a:t>
            </a:r>
            <a:r>
              <a:rPr lang="es-ES" sz="2200" dirty="0"/>
              <a:t> </a:t>
            </a:r>
            <a:r>
              <a:rPr lang="es-ES" sz="2200" dirty="0" err="1"/>
              <a:t>exemples</a:t>
            </a:r>
            <a:r>
              <a:rPr lang="es-ES" sz="2200" dirty="0"/>
              <a:t> </a:t>
            </a:r>
            <a:r>
              <a:rPr lang="es-ES" sz="2200" dirty="0" err="1"/>
              <a:t>d’aquests</a:t>
            </a:r>
            <a:r>
              <a:rPr lang="es-ES" sz="2200" dirty="0"/>
              <a:t> </a:t>
            </a:r>
            <a:r>
              <a:rPr lang="es-ES" sz="2200" dirty="0" err="1"/>
              <a:t>grups</a:t>
            </a:r>
            <a:r>
              <a:rPr lang="es-ES" sz="2200" dirty="0"/>
              <a:t> o </a:t>
            </a:r>
            <a:r>
              <a:rPr lang="es-ES" sz="2200" dirty="0" err="1"/>
              <a:t>segments</a:t>
            </a:r>
            <a:r>
              <a:rPr lang="es-ES" sz="2200" dirty="0"/>
              <a:t> de </a:t>
            </a:r>
            <a:r>
              <a:rPr lang="es-ES" sz="2200" dirty="0" err="1"/>
              <a:t>població</a:t>
            </a:r>
            <a:r>
              <a:rPr lang="es-ES" sz="2200" dirty="0"/>
              <a:t> en </a:t>
            </a:r>
            <a:r>
              <a:rPr lang="es-ES" sz="2200" dirty="0" err="1"/>
              <a:t>situació</a:t>
            </a:r>
            <a:r>
              <a:rPr lang="es-ES" sz="2200" dirty="0"/>
              <a:t> de </a:t>
            </a:r>
            <a:r>
              <a:rPr lang="es-ES" sz="2200" dirty="0" err="1"/>
              <a:t>risc</a:t>
            </a:r>
            <a:r>
              <a:rPr lang="es-ES" sz="2200" dirty="0"/>
              <a:t> </a:t>
            </a:r>
            <a:r>
              <a:rPr lang="es-ES" sz="2200" dirty="0" err="1"/>
              <a:t>són</a:t>
            </a:r>
            <a:r>
              <a:rPr lang="es-ES" sz="2200" dirty="0"/>
              <a:t>, entre </a:t>
            </a:r>
            <a:r>
              <a:rPr lang="es-ES" sz="2200" dirty="0" err="1"/>
              <a:t>d’altres</a:t>
            </a:r>
            <a:r>
              <a:rPr lang="es-ES" sz="2200" dirty="0"/>
              <a:t>: </a:t>
            </a:r>
            <a:endParaRPr lang="ca-ES" sz="2200" dirty="0"/>
          </a:p>
        </p:txBody>
      </p:sp>
    </p:spTree>
    <p:extLst>
      <p:ext uri="{BB962C8B-B14F-4D97-AF65-F5344CB8AC3E}">
        <p14:creationId xmlns:p14="http://schemas.microsoft.com/office/powerpoint/2010/main" val="2566754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8C467B-4D81-0A4E-8736-44AD037587AB}"/>
              </a:ext>
            </a:extLst>
          </p:cNvPr>
          <p:cNvSpPr>
            <a:spLocks noGrp="1"/>
          </p:cNvSpPr>
          <p:nvPr>
            <p:ph type="sldNum" sz="quarter" idx="12"/>
          </p:nvPr>
        </p:nvSpPr>
        <p:spPr/>
        <p:txBody>
          <a:bodyPr/>
          <a:lstStyle/>
          <a:p>
            <a:fld id="{04260D4A-DEC1-45DD-8AB2-A3349BAAA59E}" type="slidenum">
              <a:rPr lang="en-US" smtClean="0"/>
              <a:pPr/>
              <a:t>53</a:t>
            </a:fld>
            <a:endParaRPr lang="en-US"/>
          </a:p>
        </p:txBody>
      </p:sp>
      <p:sp>
        <p:nvSpPr>
          <p:cNvPr id="4" name="Content Placeholder 3">
            <a:extLst>
              <a:ext uri="{FF2B5EF4-FFF2-40B4-BE49-F238E27FC236}">
                <a16:creationId xmlns:a16="http://schemas.microsoft.com/office/drawing/2014/main" id="{481F4FE2-D7F4-3A40-AC2C-25C53B4BA1DB}"/>
              </a:ext>
            </a:extLst>
          </p:cNvPr>
          <p:cNvSpPr>
            <a:spLocks noGrp="1"/>
          </p:cNvSpPr>
          <p:nvPr>
            <p:ph sz="quarter" idx="14"/>
          </p:nvPr>
        </p:nvSpPr>
        <p:spPr>
          <a:xfrm>
            <a:off x="507195" y="1743740"/>
            <a:ext cx="11174412" cy="4267448"/>
          </a:xfrm>
        </p:spPr>
        <p:txBody>
          <a:bodyPr/>
          <a:lstStyle/>
          <a:p>
            <a:pPr algn="just"/>
            <a:r>
              <a:rPr lang="ca-ES" dirty="0"/>
              <a:t>De vegades, els grups o segments de la població sotmesos a violacions dels drets humans poden representar una part significativa de la població (per exemple, les dones).</a:t>
            </a:r>
            <a:r>
              <a:rPr lang="en-US" dirty="0"/>
              <a:t> </a:t>
            </a:r>
          </a:p>
          <a:p>
            <a:pPr algn="just"/>
            <a:r>
              <a:rPr lang="ca-ES" dirty="0"/>
              <a:t>Les persones poden pertànyer a més d’un grup o segment de la població en risc que poden exposar-les a més violacions dels drets humans, incloses les formes de discriminació múltiples i interrelacionades </a:t>
            </a:r>
            <a:r>
              <a:rPr lang="en-US" dirty="0"/>
              <a:t>. </a:t>
            </a:r>
          </a:p>
          <a:p>
            <a:pPr algn="just"/>
            <a:r>
              <a:rPr lang="ca-ES" dirty="0"/>
              <a:t>També hi pot haver diferències importants entre individus dins d’aquests grups</a:t>
            </a:r>
            <a:r>
              <a:rPr lang="en-US" dirty="0"/>
              <a:t>.</a:t>
            </a:r>
          </a:p>
          <a:p>
            <a:pPr algn="just"/>
            <a:r>
              <a:rPr lang="ca-ES" dirty="0"/>
              <a:t>Els grups que es podrien considerar en situació de risc de violació dels drets humans també poden tenir poder i avantatge i poden demostrar resiliència </a:t>
            </a:r>
            <a:r>
              <a:rPr lang="en-US" dirty="0"/>
              <a:t>. </a:t>
            </a:r>
          </a:p>
        </p:txBody>
      </p:sp>
      <p:sp>
        <p:nvSpPr>
          <p:cNvPr id="6"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3 </a:t>
            </a:r>
          </a:p>
        </p:txBody>
      </p:sp>
    </p:spTree>
    <p:extLst>
      <p:ext uri="{BB962C8B-B14F-4D97-AF65-F5344CB8AC3E}">
        <p14:creationId xmlns:p14="http://schemas.microsoft.com/office/powerpoint/2010/main" val="503946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CE6A3C-950F-7748-893B-1F5920676E10}"/>
              </a:ext>
            </a:extLst>
          </p:cNvPr>
          <p:cNvSpPr>
            <a:spLocks noGrp="1"/>
          </p:cNvSpPr>
          <p:nvPr>
            <p:ph type="sldNum" sz="quarter" idx="12"/>
          </p:nvPr>
        </p:nvSpPr>
        <p:spPr/>
        <p:txBody>
          <a:bodyPr/>
          <a:lstStyle/>
          <a:p>
            <a:fld id="{04260D4A-DEC1-45DD-8AB2-A3349BAAA59E}" type="slidenum">
              <a:rPr lang="en-US" smtClean="0"/>
              <a:pPr/>
              <a:t>54</a:t>
            </a:fld>
            <a:endParaRPr lang="en-US"/>
          </a:p>
        </p:txBody>
      </p:sp>
      <p:sp>
        <p:nvSpPr>
          <p:cNvPr id="4" name="Content Placeholder 3">
            <a:extLst>
              <a:ext uri="{FF2B5EF4-FFF2-40B4-BE49-F238E27FC236}">
                <a16:creationId xmlns:a16="http://schemas.microsoft.com/office/drawing/2014/main" id="{4BF4DF01-45AB-F448-BFF2-2C14E7153298}"/>
              </a:ext>
            </a:extLst>
          </p:cNvPr>
          <p:cNvSpPr>
            <a:spLocks noGrp="1"/>
          </p:cNvSpPr>
          <p:nvPr>
            <p:ph sz="quarter" idx="14"/>
          </p:nvPr>
        </p:nvSpPr>
        <p:spPr>
          <a:xfrm>
            <a:off x="507195" y="1494263"/>
            <a:ext cx="11174412" cy="4516925"/>
          </a:xfrm>
        </p:spPr>
        <p:txBody>
          <a:bodyPr/>
          <a:lstStyle/>
          <a:p>
            <a:pPr marL="0" indent="0" algn="ctr">
              <a:buNone/>
            </a:pPr>
            <a:endParaRPr lang="en-US" dirty="0"/>
          </a:p>
          <a:p>
            <a:pPr marL="0" indent="0" algn="ctr">
              <a:buNone/>
            </a:pPr>
            <a:r>
              <a:rPr lang="es-ES" sz="2500" b="1" i="1" dirty="0" err="1"/>
              <a:t>Quins</a:t>
            </a:r>
            <a:r>
              <a:rPr lang="es-ES" sz="2500" b="1" i="1" dirty="0"/>
              <a:t> </a:t>
            </a:r>
            <a:r>
              <a:rPr lang="es-ES" sz="2500" b="1" i="1" dirty="0" err="1"/>
              <a:t>d’aquests</a:t>
            </a:r>
            <a:r>
              <a:rPr lang="es-ES" sz="2500" b="1" i="1" dirty="0"/>
              <a:t> </a:t>
            </a:r>
            <a:r>
              <a:rPr lang="es-ES" sz="2500" b="1" i="1" dirty="0" err="1"/>
              <a:t>grups</a:t>
            </a:r>
            <a:r>
              <a:rPr lang="es-ES" sz="2500" b="1" i="1" dirty="0"/>
              <a:t> o </a:t>
            </a:r>
            <a:r>
              <a:rPr lang="es-ES" sz="2500" b="1" i="1" dirty="0" err="1"/>
              <a:t>segments</a:t>
            </a:r>
            <a:r>
              <a:rPr lang="es-ES" sz="2500" b="1" i="1" dirty="0"/>
              <a:t> de la </a:t>
            </a:r>
            <a:r>
              <a:rPr lang="es-ES" sz="2500" b="1" i="1" dirty="0" err="1"/>
              <a:t>societat</a:t>
            </a:r>
            <a:r>
              <a:rPr lang="es-ES" sz="2500" b="1" i="1" dirty="0"/>
              <a:t> poden estar </a:t>
            </a:r>
            <a:r>
              <a:rPr lang="es-ES" sz="2500" b="1" i="1" dirty="0" err="1"/>
              <a:t>especialment</a:t>
            </a:r>
            <a:r>
              <a:rPr lang="es-ES" sz="2500" b="1" i="1" dirty="0"/>
              <a:t> en </a:t>
            </a:r>
            <a:r>
              <a:rPr lang="es-ES" sz="2500" b="1" i="1" dirty="0" err="1"/>
              <a:t>risc</a:t>
            </a:r>
            <a:r>
              <a:rPr lang="es-ES" sz="2500" b="1" i="1" dirty="0"/>
              <a:t> de </a:t>
            </a:r>
            <a:r>
              <a:rPr lang="es-ES" sz="2500" b="1" i="1" dirty="0" err="1"/>
              <a:t>violacions</a:t>
            </a:r>
            <a:r>
              <a:rPr lang="es-ES" sz="2500" b="1" i="1" dirty="0"/>
              <a:t> </a:t>
            </a:r>
            <a:r>
              <a:rPr lang="es-ES" sz="2500" b="1" i="1" dirty="0" err="1"/>
              <a:t>dels</a:t>
            </a:r>
            <a:r>
              <a:rPr lang="es-ES" sz="2500" b="1" i="1" dirty="0"/>
              <a:t> </a:t>
            </a:r>
            <a:r>
              <a:rPr lang="es-ES" sz="2500" b="1" i="1" dirty="0" err="1"/>
              <a:t>drets</a:t>
            </a:r>
            <a:r>
              <a:rPr lang="es-ES" sz="2500" b="1" i="1" dirty="0"/>
              <a:t> </a:t>
            </a:r>
            <a:r>
              <a:rPr lang="es-ES" sz="2500" b="1" i="1" dirty="0" err="1"/>
              <a:t>humans</a:t>
            </a:r>
            <a:r>
              <a:rPr lang="es-ES" sz="2500" b="1" i="1" dirty="0"/>
              <a:t> al </a:t>
            </a:r>
            <a:r>
              <a:rPr lang="es-ES" sz="2500" b="1" i="1" dirty="0" err="1"/>
              <a:t>seu</a:t>
            </a:r>
            <a:r>
              <a:rPr lang="es-ES" sz="2500" b="1" i="1" dirty="0"/>
              <a:t> país?</a:t>
            </a:r>
          </a:p>
          <a:p>
            <a:pPr marL="0" indent="0" algn="ctr">
              <a:buNone/>
            </a:pPr>
            <a:endParaRPr lang="es-ES" sz="2500" b="1" i="1" dirty="0"/>
          </a:p>
          <a:p>
            <a:pPr marL="0" indent="0" algn="ctr">
              <a:buNone/>
            </a:pPr>
            <a:r>
              <a:rPr lang="es-ES" sz="2500" b="1" i="1" dirty="0" err="1"/>
              <a:t>Què</a:t>
            </a:r>
            <a:r>
              <a:rPr lang="es-ES" sz="2500" b="1" i="1" dirty="0"/>
              <a:t> fa que </a:t>
            </a:r>
            <a:r>
              <a:rPr lang="es-ES" sz="2500" b="1" i="1" dirty="0" err="1"/>
              <a:t>aquests</a:t>
            </a:r>
            <a:r>
              <a:rPr lang="es-ES" sz="2500" b="1" i="1" dirty="0"/>
              <a:t> </a:t>
            </a:r>
            <a:r>
              <a:rPr lang="es-ES" sz="2500" b="1" i="1" dirty="0" err="1"/>
              <a:t>grups</a:t>
            </a:r>
            <a:r>
              <a:rPr lang="es-ES" sz="2500" b="1" i="1" dirty="0"/>
              <a:t> o </a:t>
            </a:r>
            <a:r>
              <a:rPr lang="es-ES" sz="2500" b="1" i="1" dirty="0" err="1"/>
              <a:t>segments</a:t>
            </a:r>
            <a:r>
              <a:rPr lang="es-ES" sz="2500" b="1" i="1" dirty="0"/>
              <a:t> de la </a:t>
            </a:r>
            <a:r>
              <a:rPr lang="es-ES" sz="2500" b="1" i="1" dirty="0" err="1"/>
              <a:t>població</a:t>
            </a:r>
            <a:r>
              <a:rPr lang="es-ES" sz="2500" b="1" i="1" dirty="0"/>
              <a:t> </a:t>
            </a:r>
            <a:r>
              <a:rPr lang="es-ES" sz="2500" b="1" i="1" dirty="0" err="1"/>
              <a:t>tinguin</a:t>
            </a:r>
            <a:r>
              <a:rPr lang="es-ES" sz="2500" b="1" i="1" dirty="0"/>
              <a:t> un </a:t>
            </a:r>
            <a:r>
              <a:rPr lang="es-ES" sz="2500" b="1" i="1" dirty="0" err="1"/>
              <a:t>alt</a:t>
            </a:r>
            <a:r>
              <a:rPr lang="es-ES" sz="2500" b="1" i="1" dirty="0"/>
              <a:t> </a:t>
            </a:r>
            <a:r>
              <a:rPr lang="es-ES" sz="2500" b="1" i="1" dirty="0" err="1"/>
              <a:t>risc</a:t>
            </a:r>
            <a:r>
              <a:rPr lang="es-ES" sz="2500" b="1" i="1" dirty="0"/>
              <a:t> de </a:t>
            </a:r>
            <a:r>
              <a:rPr lang="es-ES" sz="2500" b="1" i="1" dirty="0" err="1"/>
              <a:t>patir</a:t>
            </a:r>
            <a:r>
              <a:rPr lang="es-ES" sz="2500" b="1" i="1" dirty="0"/>
              <a:t> una </a:t>
            </a:r>
            <a:r>
              <a:rPr lang="es-ES" sz="2500" b="1" i="1" dirty="0" err="1"/>
              <a:t>violació</a:t>
            </a:r>
            <a:r>
              <a:rPr lang="es-ES" sz="2500" b="1" i="1" dirty="0"/>
              <a:t> </a:t>
            </a:r>
            <a:r>
              <a:rPr lang="es-ES" sz="2500" b="1" i="1" dirty="0" err="1"/>
              <a:t>dels</a:t>
            </a:r>
            <a:r>
              <a:rPr lang="es-ES" sz="2500" b="1" i="1" dirty="0"/>
              <a:t> </a:t>
            </a:r>
            <a:r>
              <a:rPr lang="es-ES" sz="2500" b="1" i="1" dirty="0" err="1"/>
              <a:t>seus</a:t>
            </a:r>
            <a:r>
              <a:rPr lang="es-ES" sz="2500" b="1" i="1" dirty="0"/>
              <a:t> </a:t>
            </a:r>
            <a:r>
              <a:rPr lang="es-ES" sz="2500" b="1" i="1" dirty="0" err="1"/>
              <a:t>drets</a:t>
            </a:r>
            <a:r>
              <a:rPr lang="es-ES" sz="2500" b="1" i="1" dirty="0"/>
              <a:t> </a:t>
            </a:r>
            <a:r>
              <a:rPr lang="es-ES" sz="2500" b="1" i="1" dirty="0" err="1"/>
              <a:t>humans</a:t>
            </a:r>
            <a:r>
              <a:rPr lang="es-ES" sz="2500" b="1" i="1" dirty="0"/>
              <a:t>? </a:t>
            </a:r>
          </a:p>
          <a:p>
            <a:pPr marL="0" indent="0" algn="ctr">
              <a:buNone/>
            </a:pPr>
            <a:endParaRPr lang="en-US" sz="2500" b="1" i="1" dirty="0"/>
          </a:p>
          <a:p>
            <a:pPr marL="0" indent="0" algn="ctr">
              <a:buNone/>
            </a:pPr>
            <a:r>
              <a:rPr lang="es-ES" sz="2500" b="1" i="1" dirty="0"/>
              <a:t>A partir de les </a:t>
            </a:r>
            <a:r>
              <a:rPr lang="es-ES" sz="2500" b="1" i="1" dirty="0" err="1"/>
              <a:t>respostes</a:t>
            </a:r>
            <a:r>
              <a:rPr lang="es-ES" sz="2500" b="1" i="1" dirty="0"/>
              <a:t> </a:t>
            </a:r>
            <a:r>
              <a:rPr lang="es-ES" sz="2500" b="1" i="1" dirty="0" err="1"/>
              <a:t>anteriors</a:t>
            </a:r>
            <a:r>
              <a:rPr lang="es-ES" sz="2500" b="1" i="1" dirty="0"/>
              <a:t>, </a:t>
            </a:r>
            <a:r>
              <a:rPr lang="es-ES" sz="2500" b="1" i="1" dirty="0" err="1"/>
              <a:t>quines</a:t>
            </a:r>
            <a:r>
              <a:rPr lang="es-ES" sz="2500" b="1" i="1" dirty="0"/>
              <a:t> </a:t>
            </a:r>
            <a:r>
              <a:rPr lang="es-ES" sz="2500" b="1" i="1" dirty="0" err="1"/>
              <a:t>són</a:t>
            </a:r>
            <a:r>
              <a:rPr lang="es-ES" sz="2500" b="1" i="1" dirty="0"/>
              <a:t> </a:t>
            </a:r>
            <a:r>
              <a:rPr lang="es-ES" sz="2500" b="1" i="1" dirty="0" err="1"/>
              <a:t>algunes</a:t>
            </a:r>
            <a:r>
              <a:rPr lang="es-ES" sz="2500" b="1" i="1" dirty="0"/>
              <a:t> de les </a:t>
            </a:r>
            <a:r>
              <a:rPr lang="es-ES" sz="2500" b="1" i="1" dirty="0" err="1"/>
              <a:t>experiències</a:t>
            </a:r>
            <a:r>
              <a:rPr lang="es-ES" sz="2500" b="1" i="1" dirty="0"/>
              <a:t> </a:t>
            </a:r>
            <a:r>
              <a:rPr lang="es-ES" sz="2500" b="1" i="1" dirty="0" err="1"/>
              <a:t>generals</a:t>
            </a:r>
            <a:r>
              <a:rPr lang="es-ES" sz="2500" b="1" i="1" dirty="0"/>
              <a:t>/</a:t>
            </a:r>
            <a:r>
              <a:rPr lang="es-ES" sz="2500" b="1" i="1" dirty="0" err="1"/>
              <a:t>compartides</a:t>
            </a:r>
            <a:r>
              <a:rPr lang="es-ES" sz="2500" b="1" i="1" dirty="0"/>
              <a:t> que </a:t>
            </a:r>
            <a:r>
              <a:rPr lang="es-ES" sz="2500" b="1" i="1" dirty="0" err="1"/>
              <a:t>tenen</a:t>
            </a:r>
            <a:r>
              <a:rPr lang="es-ES" sz="2500" b="1" i="1" dirty="0"/>
              <a:t> </a:t>
            </a:r>
            <a:r>
              <a:rPr lang="es-ES" sz="2500" b="1" i="1" dirty="0" err="1"/>
              <a:t>aquests</a:t>
            </a:r>
            <a:r>
              <a:rPr lang="es-ES" sz="2500" b="1" i="1" dirty="0"/>
              <a:t> </a:t>
            </a:r>
            <a:r>
              <a:rPr lang="es-ES" sz="2500" b="1" i="1" dirty="0" err="1"/>
              <a:t>grups</a:t>
            </a:r>
            <a:r>
              <a:rPr lang="es-ES" sz="2500" b="1" i="1" dirty="0"/>
              <a:t> en </a:t>
            </a:r>
            <a:r>
              <a:rPr lang="es-ES" sz="2500" b="1" i="1" dirty="0" err="1"/>
              <a:t>comú</a:t>
            </a:r>
            <a:r>
              <a:rPr lang="es-ES" sz="2500" b="1" i="1" dirty="0"/>
              <a:t>?</a:t>
            </a:r>
            <a:endParaRPr lang="en-US" dirty="0"/>
          </a:p>
        </p:txBody>
      </p:sp>
      <p:sp>
        <p:nvSpPr>
          <p:cNvPr id="6"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4 </a:t>
            </a:r>
          </a:p>
        </p:txBody>
      </p:sp>
    </p:spTree>
    <p:extLst>
      <p:ext uri="{BB962C8B-B14F-4D97-AF65-F5344CB8AC3E}">
        <p14:creationId xmlns:p14="http://schemas.microsoft.com/office/powerpoint/2010/main" val="856887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A8049B-4A91-4A43-8559-83997673BCCE}"/>
              </a:ext>
            </a:extLst>
          </p:cNvPr>
          <p:cNvSpPr>
            <a:spLocks noGrp="1"/>
          </p:cNvSpPr>
          <p:nvPr>
            <p:ph type="sldNum" sz="quarter" idx="12"/>
          </p:nvPr>
        </p:nvSpPr>
        <p:spPr/>
        <p:txBody>
          <a:bodyPr/>
          <a:lstStyle/>
          <a:p>
            <a:fld id="{04260D4A-DEC1-45DD-8AB2-A3349BAAA59E}" type="slidenum">
              <a:rPr lang="en-US" smtClean="0"/>
              <a:pPr/>
              <a:t>55</a:t>
            </a:fld>
            <a:endParaRPr lang="en-US"/>
          </a:p>
        </p:txBody>
      </p:sp>
      <p:sp>
        <p:nvSpPr>
          <p:cNvPr id="4" name="Content Placeholder 3">
            <a:extLst>
              <a:ext uri="{FF2B5EF4-FFF2-40B4-BE49-F238E27FC236}">
                <a16:creationId xmlns:a16="http://schemas.microsoft.com/office/drawing/2014/main" id="{F7898566-EAFF-A744-A56B-E0D37A034681}"/>
              </a:ext>
            </a:extLst>
          </p:cNvPr>
          <p:cNvSpPr>
            <a:spLocks noGrp="1"/>
          </p:cNvSpPr>
          <p:nvPr>
            <p:ph sz="quarter" idx="14"/>
          </p:nvPr>
        </p:nvSpPr>
        <p:spPr>
          <a:xfrm>
            <a:off x="602165" y="1511188"/>
            <a:ext cx="11079441" cy="4500000"/>
          </a:xfrm>
        </p:spPr>
        <p:txBody>
          <a:bodyPr/>
          <a:lstStyle/>
          <a:p>
            <a:pPr marL="0" indent="0" algn="just">
              <a:spcAft>
                <a:spcPts val="600"/>
              </a:spcAft>
              <a:buNone/>
            </a:pPr>
            <a:r>
              <a:rPr lang="ca-ES" dirty="0"/>
              <a:t>Entre les dificultats principals que aquests grups o segments de la població poden tenir en comú hi ha</a:t>
            </a:r>
            <a:r>
              <a:rPr lang="en-US" dirty="0"/>
              <a:t>:</a:t>
            </a:r>
          </a:p>
          <a:p>
            <a:pPr lvl="2" fontAlgn="base">
              <a:spcAft>
                <a:spcPts val="600"/>
              </a:spcAft>
            </a:pPr>
            <a:r>
              <a:rPr lang="ca-ES" dirty="0"/>
              <a:t>la discriminació en tots els àmbits de les seves vides; </a:t>
            </a:r>
            <a:endParaRPr lang="es-ES" dirty="0"/>
          </a:p>
          <a:p>
            <a:pPr lvl="2" fontAlgn="base">
              <a:spcAft>
                <a:spcPts val="600"/>
              </a:spcAft>
            </a:pPr>
            <a:r>
              <a:rPr lang="ca-ES" dirty="0"/>
              <a:t>la violència, maltractament i negligència; </a:t>
            </a:r>
            <a:endParaRPr lang="es-ES" dirty="0"/>
          </a:p>
          <a:p>
            <a:pPr lvl="2" fontAlgn="base">
              <a:spcAft>
                <a:spcPts val="600"/>
              </a:spcAft>
            </a:pPr>
            <a:r>
              <a:rPr lang="ca-ES" dirty="0"/>
              <a:t>les restriccions a l’exercici dels drets civils i polítics; </a:t>
            </a:r>
            <a:endParaRPr lang="es-ES" dirty="0"/>
          </a:p>
          <a:p>
            <a:pPr lvl="2" fontAlgn="base">
              <a:spcAft>
                <a:spcPts val="600"/>
              </a:spcAft>
            </a:pPr>
            <a:r>
              <a:rPr lang="ca-ES" dirty="0"/>
              <a:t>l’exclusió de participar plenament en la societat; </a:t>
            </a:r>
            <a:endParaRPr lang="es-ES" dirty="0"/>
          </a:p>
          <a:p>
            <a:pPr lvl="2" fontAlgn="base">
              <a:spcAft>
                <a:spcPts val="600"/>
              </a:spcAft>
            </a:pPr>
            <a:r>
              <a:rPr lang="ca-ES" dirty="0"/>
              <a:t>l’accés restringit als serveis socials, incloent-hi l’habitatge; </a:t>
            </a:r>
            <a:endParaRPr lang="es-ES" dirty="0"/>
          </a:p>
          <a:p>
            <a:pPr lvl="2" fontAlgn="base">
              <a:spcAft>
                <a:spcPts val="600"/>
              </a:spcAft>
            </a:pPr>
            <a:r>
              <a:rPr lang="ca-ES" dirty="0"/>
              <a:t>l’accés restringit a l’atenció i al suport sanitaris; </a:t>
            </a:r>
            <a:endParaRPr lang="es-ES" dirty="0"/>
          </a:p>
          <a:p>
            <a:pPr lvl="2" fontAlgn="base">
              <a:spcAft>
                <a:spcPts val="600"/>
              </a:spcAft>
            </a:pPr>
            <a:r>
              <a:rPr lang="ca-ES" dirty="0"/>
              <a:t>l’accés restringit als serveis d’emergències i de socors; </a:t>
            </a:r>
            <a:endParaRPr lang="es-ES" dirty="0"/>
          </a:p>
          <a:p>
            <a:pPr lvl="2" fontAlgn="base">
              <a:spcAft>
                <a:spcPts val="600"/>
              </a:spcAft>
            </a:pPr>
            <a:r>
              <a:rPr lang="ca-ES" dirty="0"/>
              <a:t>la manca d’oportunitats educatives; </a:t>
            </a:r>
            <a:endParaRPr lang="es-ES" dirty="0"/>
          </a:p>
          <a:p>
            <a:pPr lvl="2" fontAlgn="base">
              <a:spcAft>
                <a:spcPts val="600"/>
              </a:spcAft>
            </a:pPr>
            <a:r>
              <a:rPr lang="ca-ES" dirty="0"/>
              <a:t>l’exclusió o l’accés restringit a les oportunitats de generació d’ingressos i d’ocupació; </a:t>
            </a:r>
            <a:endParaRPr lang="es-ES" dirty="0"/>
          </a:p>
          <a:p>
            <a:pPr lvl="2" fontAlgn="base">
              <a:spcAft>
                <a:spcPts val="600"/>
              </a:spcAft>
            </a:pPr>
            <a:r>
              <a:rPr lang="ca-ES" dirty="0"/>
              <a:t>taxes més elevades de malaltia i de mort prematura. </a:t>
            </a:r>
            <a:endParaRPr lang="es-ES" dirty="0"/>
          </a:p>
          <a:p>
            <a:pPr marL="346075" lvl="2" indent="0" algn="just">
              <a:spcAft>
                <a:spcPts val="600"/>
              </a:spcAft>
              <a:buNone/>
            </a:pPr>
            <a:endParaRPr lang="en-US" sz="2400" dirty="0"/>
          </a:p>
        </p:txBody>
      </p:sp>
      <p:sp>
        <p:nvSpPr>
          <p:cNvPr id="6"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5 </a:t>
            </a:r>
          </a:p>
        </p:txBody>
      </p:sp>
    </p:spTree>
    <p:extLst>
      <p:ext uri="{BB962C8B-B14F-4D97-AF65-F5344CB8AC3E}">
        <p14:creationId xmlns:p14="http://schemas.microsoft.com/office/powerpoint/2010/main" val="58642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B7C73D-43F4-4D42-B0C3-F693C3C79DEE}"/>
              </a:ext>
            </a:extLst>
          </p:cNvPr>
          <p:cNvSpPr>
            <a:spLocks noGrp="1"/>
          </p:cNvSpPr>
          <p:nvPr>
            <p:ph type="sldNum" sz="quarter" idx="12"/>
          </p:nvPr>
        </p:nvSpPr>
        <p:spPr/>
        <p:txBody>
          <a:bodyPr/>
          <a:lstStyle/>
          <a:p>
            <a:fld id="{04260D4A-DEC1-45DD-8AB2-A3349BAAA59E}" type="slidenum">
              <a:rPr lang="en-US" smtClean="0"/>
              <a:pPr/>
              <a:t>56</a:t>
            </a:fld>
            <a:endParaRPr lang="en-US"/>
          </a:p>
        </p:txBody>
      </p:sp>
      <p:sp>
        <p:nvSpPr>
          <p:cNvPr id="3" name="Text Placeholder 2">
            <a:extLst>
              <a:ext uri="{FF2B5EF4-FFF2-40B4-BE49-F238E27FC236}">
                <a16:creationId xmlns:a16="http://schemas.microsoft.com/office/drawing/2014/main" id="{1B7064DF-EBA6-F74E-B1A1-12CA806A0659}"/>
              </a:ext>
            </a:extLst>
          </p:cNvPr>
          <p:cNvSpPr>
            <a:spLocks noGrp="1"/>
          </p:cNvSpPr>
          <p:nvPr>
            <p:ph type="body" sz="quarter" idx="13"/>
          </p:nvPr>
        </p:nvSpPr>
        <p:spPr>
          <a:xfrm>
            <a:off x="507207" y="1362252"/>
            <a:ext cx="11174400" cy="360000"/>
          </a:xfrm>
        </p:spPr>
        <p:txBody>
          <a:bodyPr/>
          <a:lstStyle/>
          <a:p>
            <a:r>
              <a:rPr lang="ca-ES" dirty="0"/>
              <a:t>Discriminació en tots els àmbits de les seves vides </a:t>
            </a:r>
            <a:endParaRPr lang="es-ES" dirty="0"/>
          </a:p>
        </p:txBody>
      </p:sp>
      <p:sp>
        <p:nvSpPr>
          <p:cNvPr id="4" name="Content Placeholder 3">
            <a:extLst>
              <a:ext uri="{FF2B5EF4-FFF2-40B4-BE49-F238E27FC236}">
                <a16:creationId xmlns:a16="http://schemas.microsoft.com/office/drawing/2014/main" id="{C6641371-C97D-0A4E-AD77-BCDA7578FC9D}"/>
              </a:ext>
            </a:extLst>
          </p:cNvPr>
          <p:cNvSpPr>
            <a:spLocks noGrp="1"/>
          </p:cNvSpPr>
          <p:nvPr>
            <p:ph sz="quarter" idx="14"/>
          </p:nvPr>
        </p:nvSpPr>
        <p:spPr>
          <a:xfrm>
            <a:off x="507195" y="1932709"/>
            <a:ext cx="11174412" cy="4078479"/>
          </a:xfrm>
        </p:spPr>
        <p:txBody>
          <a:bodyPr/>
          <a:lstStyle/>
          <a:p>
            <a:r>
              <a:rPr lang="ca-ES" dirty="0"/>
              <a:t>Alguns grups o segments de la població s’enfronten a discriminacions en tots els àmbits de les seves vides: educació, treball, vida familiar, lleure, etc.</a:t>
            </a:r>
            <a:endParaRPr lang="es-ES" dirty="0"/>
          </a:p>
          <a:p>
            <a:r>
              <a:rPr lang="ca-ES" dirty="0"/>
              <a:t>La discriminació està causada per factors complexos que interaccionen entre si, com la manca d’educació i la ignorància a parts de la població general</a:t>
            </a:r>
            <a:r>
              <a:rPr lang="en-US" dirty="0"/>
              <a:t>. </a:t>
            </a:r>
          </a:p>
          <a:p>
            <a:pPr algn="just"/>
            <a:r>
              <a:rPr lang="ca-ES" dirty="0"/>
              <a:t>Els desequilibris de poder entre diferents grups a la societat també poden tenir un paper important en la creació i perpetuació de la discriminació</a:t>
            </a:r>
            <a:r>
              <a:rPr lang="en-US" dirty="0"/>
              <a:t>. </a:t>
            </a:r>
          </a:p>
          <a:p>
            <a:pPr algn="just"/>
            <a:r>
              <a:rPr lang="ca-ES" dirty="0"/>
              <a:t>Algunes persones podrien pertànyer a més d’un grup o segment de la població en risc i, en conseqüència, enfrontar-se a formes de discriminació múltiples i interrelacionades </a:t>
            </a:r>
            <a:r>
              <a:rPr lang="en-US" dirty="0"/>
              <a:t>.</a:t>
            </a:r>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6 </a:t>
            </a:r>
          </a:p>
        </p:txBody>
      </p:sp>
    </p:spTree>
    <p:extLst>
      <p:ext uri="{BB962C8B-B14F-4D97-AF65-F5344CB8AC3E}">
        <p14:creationId xmlns:p14="http://schemas.microsoft.com/office/powerpoint/2010/main" val="2276060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A7A263-A90B-9546-847F-EA4D4CB068CC}"/>
              </a:ext>
            </a:extLst>
          </p:cNvPr>
          <p:cNvSpPr>
            <a:spLocks noGrp="1"/>
          </p:cNvSpPr>
          <p:nvPr>
            <p:ph type="sldNum" sz="quarter" idx="12"/>
          </p:nvPr>
        </p:nvSpPr>
        <p:spPr/>
        <p:txBody>
          <a:bodyPr/>
          <a:lstStyle/>
          <a:p>
            <a:fld id="{04260D4A-DEC1-45DD-8AB2-A3349BAAA59E}" type="slidenum">
              <a:rPr lang="en-US" smtClean="0"/>
              <a:pPr/>
              <a:t>57</a:t>
            </a:fld>
            <a:endParaRPr lang="en-US"/>
          </a:p>
        </p:txBody>
      </p:sp>
      <p:sp>
        <p:nvSpPr>
          <p:cNvPr id="3" name="Text Placeholder 2">
            <a:extLst>
              <a:ext uri="{FF2B5EF4-FFF2-40B4-BE49-F238E27FC236}">
                <a16:creationId xmlns:a16="http://schemas.microsoft.com/office/drawing/2014/main" id="{967AC67A-3190-1E47-87C9-899462FC5B1D}"/>
              </a:ext>
            </a:extLst>
          </p:cNvPr>
          <p:cNvSpPr>
            <a:spLocks noGrp="1"/>
          </p:cNvSpPr>
          <p:nvPr>
            <p:ph type="body" sz="quarter" idx="13"/>
          </p:nvPr>
        </p:nvSpPr>
        <p:spPr>
          <a:xfrm>
            <a:off x="507207" y="1424596"/>
            <a:ext cx="11174400" cy="360000"/>
          </a:xfrm>
        </p:spPr>
        <p:txBody>
          <a:bodyPr/>
          <a:lstStyle/>
          <a:p>
            <a:r>
              <a:rPr lang="ca-ES" dirty="0"/>
              <a:t>Violència, maltractament i negligència </a:t>
            </a:r>
            <a:endParaRPr lang="es-ES" dirty="0"/>
          </a:p>
        </p:txBody>
      </p:sp>
      <p:sp>
        <p:nvSpPr>
          <p:cNvPr id="4" name="Content Placeholder 3">
            <a:extLst>
              <a:ext uri="{FF2B5EF4-FFF2-40B4-BE49-F238E27FC236}">
                <a16:creationId xmlns:a16="http://schemas.microsoft.com/office/drawing/2014/main" id="{3503F2D4-0408-7246-A611-647D3C0FB3DA}"/>
              </a:ext>
            </a:extLst>
          </p:cNvPr>
          <p:cNvSpPr>
            <a:spLocks noGrp="1"/>
          </p:cNvSpPr>
          <p:nvPr>
            <p:ph sz="quarter" idx="14"/>
          </p:nvPr>
        </p:nvSpPr>
        <p:spPr>
          <a:xfrm>
            <a:off x="507195" y="1953490"/>
            <a:ext cx="11174412" cy="4057697"/>
          </a:xfrm>
        </p:spPr>
        <p:txBody>
          <a:bodyPr/>
          <a:lstStyle/>
          <a:p>
            <a:pPr algn="just"/>
            <a:r>
              <a:rPr lang="ca-ES" dirty="0"/>
              <a:t>Els grups o segments de la població de risc tenen més probabilitats de patir violència, maltractament o negligència</a:t>
            </a:r>
            <a:r>
              <a:rPr lang="en-US" dirty="0"/>
              <a:t>. </a:t>
            </a:r>
          </a:p>
          <a:p>
            <a:pPr algn="just"/>
            <a:r>
              <a:rPr lang="ca-ES" dirty="0"/>
              <a:t>En estudis s’ha demostrat que la violència domèstica contra les dones està estesa a tot el món</a:t>
            </a:r>
            <a:r>
              <a:rPr lang="en-US" dirty="0"/>
              <a:t>. </a:t>
            </a:r>
          </a:p>
          <a:p>
            <a:pPr algn="just"/>
            <a:r>
              <a:rPr lang="ca-ES" dirty="0"/>
              <a:t>Les persones amb discapacitat també pateixen alts índexs de violència, maltractament i negligència</a:t>
            </a:r>
            <a:r>
              <a:rPr lang="en-US" dirty="0"/>
              <a:t>. </a:t>
            </a:r>
          </a:p>
          <a:p>
            <a:pPr algn="just"/>
            <a:r>
              <a:rPr lang="ca-ES" dirty="0"/>
              <a:t>Les persones amb discapacitat psicosocial són les que tenen més risc de violència entre les persones amb discapacitat </a:t>
            </a:r>
            <a:r>
              <a:rPr lang="en-US" dirty="0"/>
              <a:t>.</a:t>
            </a:r>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7 </a:t>
            </a:r>
          </a:p>
        </p:txBody>
      </p:sp>
    </p:spTree>
    <p:extLst>
      <p:ext uri="{BB962C8B-B14F-4D97-AF65-F5344CB8AC3E}">
        <p14:creationId xmlns:p14="http://schemas.microsoft.com/office/powerpoint/2010/main" val="3675112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61C32-44EC-CF48-B3D4-F3F3948BF2C0}"/>
              </a:ext>
            </a:extLst>
          </p:cNvPr>
          <p:cNvSpPr>
            <a:spLocks noGrp="1"/>
          </p:cNvSpPr>
          <p:nvPr>
            <p:ph type="sldNum" sz="quarter" idx="12"/>
          </p:nvPr>
        </p:nvSpPr>
        <p:spPr/>
        <p:txBody>
          <a:bodyPr/>
          <a:lstStyle/>
          <a:p>
            <a:fld id="{04260D4A-DEC1-45DD-8AB2-A3349BAAA59E}" type="slidenum">
              <a:rPr lang="en-US" smtClean="0"/>
              <a:pPr/>
              <a:t>58</a:t>
            </a:fld>
            <a:endParaRPr lang="en-US"/>
          </a:p>
        </p:txBody>
      </p:sp>
      <p:sp>
        <p:nvSpPr>
          <p:cNvPr id="3" name="Text Placeholder 2">
            <a:extLst>
              <a:ext uri="{FF2B5EF4-FFF2-40B4-BE49-F238E27FC236}">
                <a16:creationId xmlns:a16="http://schemas.microsoft.com/office/drawing/2014/main" id="{EBAD4312-8259-E44D-81C3-459B7F640CB9}"/>
              </a:ext>
            </a:extLst>
          </p:cNvPr>
          <p:cNvSpPr>
            <a:spLocks noGrp="1"/>
          </p:cNvSpPr>
          <p:nvPr>
            <p:ph type="body" sz="quarter" idx="13"/>
          </p:nvPr>
        </p:nvSpPr>
        <p:spPr>
          <a:xfrm>
            <a:off x="507207" y="1445377"/>
            <a:ext cx="11174400" cy="360000"/>
          </a:xfrm>
        </p:spPr>
        <p:txBody>
          <a:bodyPr/>
          <a:lstStyle/>
          <a:p>
            <a:r>
              <a:rPr lang="es-ES" dirty="0" err="1"/>
              <a:t>Restriccions</a:t>
            </a:r>
            <a:r>
              <a:rPr lang="es-ES" dirty="0"/>
              <a:t> a </a:t>
            </a:r>
            <a:r>
              <a:rPr lang="es-ES" dirty="0" err="1"/>
              <a:t>l’exercici</a:t>
            </a:r>
            <a:r>
              <a:rPr lang="es-ES" dirty="0"/>
              <a:t> de </a:t>
            </a:r>
            <a:r>
              <a:rPr lang="es-ES" dirty="0" err="1"/>
              <a:t>drets</a:t>
            </a:r>
            <a:r>
              <a:rPr lang="es-ES" dirty="0"/>
              <a:t> </a:t>
            </a:r>
            <a:r>
              <a:rPr lang="es-ES" dirty="0" err="1"/>
              <a:t>civils</a:t>
            </a:r>
            <a:r>
              <a:rPr lang="es-ES" dirty="0"/>
              <a:t> i </a:t>
            </a:r>
            <a:r>
              <a:rPr lang="es-ES" dirty="0" err="1"/>
              <a:t>polítics</a:t>
            </a:r>
            <a:r>
              <a:rPr lang="es-ES" dirty="0"/>
              <a:t> </a:t>
            </a:r>
          </a:p>
        </p:txBody>
      </p:sp>
      <p:sp>
        <p:nvSpPr>
          <p:cNvPr id="4" name="Content Placeholder 3">
            <a:extLst>
              <a:ext uri="{FF2B5EF4-FFF2-40B4-BE49-F238E27FC236}">
                <a16:creationId xmlns:a16="http://schemas.microsoft.com/office/drawing/2014/main" id="{66117C74-21E1-2947-8377-E18637C7598C}"/>
              </a:ext>
            </a:extLst>
          </p:cNvPr>
          <p:cNvSpPr>
            <a:spLocks noGrp="1"/>
          </p:cNvSpPr>
          <p:nvPr>
            <p:ph sz="quarter" idx="14"/>
          </p:nvPr>
        </p:nvSpPr>
        <p:spPr>
          <a:xfrm>
            <a:off x="507195" y="1995054"/>
            <a:ext cx="11174412" cy="4016133"/>
          </a:xfrm>
        </p:spPr>
        <p:txBody>
          <a:bodyPr/>
          <a:lstStyle/>
          <a:p>
            <a:pPr algn="just"/>
            <a:endParaRPr lang="en-US" dirty="0"/>
          </a:p>
          <a:p>
            <a:pPr algn="just"/>
            <a:r>
              <a:rPr lang="ca-ES" dirty="0"/>
              <a:t>Al llarg de la història, a algunes comunitats de persones se’ls ha negat el dret a vot i el dret a presentar-se a càrrecs del govern </a:t>
            </a:r>
            <a:r>
              <a:rPr lang="en-US" dirty="0"/>
              <a:t>. </a:t>
            </a:r>
          </a:p>
          <a:p>
            <a:pPr algn="just"/>
            <a:r>
              <a:rPr lang="ca-ES" dirty="0"/>
              <a:t>Si les persones no poden exercir els seus drets civils i polítics, no poden </a:t>
            </a:r>
            <a:r>
              <a:rPr lang="ca-ES" dirty="0" err="1"/>
              <a:t>autodefensar-se</a:t>
            </a:r>
            <a:r>
              <a:rPr lang="ca-ES" dirty="0"/>
              <a:t> ni defensar els seus interessos ni els interessos de la seva comunitat</a:t>
            </a:r>
            <a:r>
              <a:rPr lang="en-US" dirty="0"/>
              <a:t>.</a:t>
            </a:r>
          </a:p>
          <a:p>
            <a:pPr algn="just"/>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a:t> </a:t>
            </a:r>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8 </a:t>
            </a:r>
          </a:p>
        </p:txBody>
      </p:sp>
    </p:spTree>
    <p:extLst>
      <p:ext uri="{BB962C8B-B14F-4D97-AF65-F5344CB8AC3E}">
        <p14:creationId xmlns:p14="http://schemas.microsoft.com/office/powerpoint/2010/main" val="1980624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7BFAB9-73E1-A44A-B22E-62BD2EE1CC21}"/>
              </a:ext>
            </a:extLst>
          </p:cNvPr>
          <p:cNvSpPr>
            <a:spLocks noGrp="1"/>
          </p:cNvSpPr>
          <p:nvPr>
            <p:ph type="sldNum" sz="quarter" idx="12"/>
          </p:nvPr>
        </p:nvSpPr>
        <p:spPr/>
        <p:txBody>
          <a:bodyPr/>
          <a:lstStyle/>
          <a:p>
            <a:fld id="{04260D4A-DEC1-45DD-8AB2-A3349BAAA59E}" type="slidenum">
              <a:rPr lang="en-US" smtClean="0"/>
              <a:pPr/>
              <a:t>59</a:t>
            </a:fld>
            <a:endParaRPr lang="en-US"/>
          </a:p>
        </p:txBody>
      </p:sp>
      <p:sp>
        <p:nvSpPr>
          <p:cNvPr id="3" name="Text Placeholder 2">
            <a:extLst>
              <a:ext uri="{FF2B5EF4-FFF2-40B4-BE49-F238E27FC236}">
                <a16:creationId xmlns:a16="http://schemas.microsoft.com/office/drawing/2014/main" id="{A08A2564-E0C8-854E-882F-EDFB79758C80}"/>
              </a:ext>
            </a:extLst>
          </p:cNvPr>
          <p:cNvSpPr>
            <a:spLocks noGrp="1"/>
          </p:cNvSpPr>
          <p:nvPr>
            <p:ph type="body" sz="quarter" idx="13"/>
          </p:nvPr>
        </p:nvSpPr>
        <p:spPr>
          <a:xfrm>
            <a:off x="507207" y="1424596"/>
            <a:ext cx="11174400" cy="360000"/>
          </a:xfrm>
        </p:spPr>
        <p:txBody>
          <a:bodyPr/>
          <a:lstStyle/>
          <a:p>
            <a:r>
              <a:rPr lang="es-ES" dirty="0" err="1"/>
              <a:t>Exclusió</a:t>
            </a:r>
            <a:r>
              <a:rPr lang="es-ES" dirty="0"/>
              <a:t> de participar </a:t>
            </a:r>
            <a:r>
              <a:rPr lang="es-ES" dirty="0" err="1"/>
              <a:t>plenament</a:t>
            </a:r>
            <a:r>
              <a:rPr lang="es-ES" dirty="0"/>
              <a:t> en la </a:t>
            </a:r>
            <a:r>
              <a:rPr lang="es-ES" dirty="0" err="1"/>
              <a:t>societat</a:t>
            </a:r>
            <a:endParaRPr lang="en-US" dirty="0"/>
          </a:p>
        </p:txBody>
      </p:sp>
      <p:sp>
        <p:nvSpPr>
          <p:cNvPr id="4" name="Content Placeholder 3">
            <a:extLst>
              <a:ext uri="{FF2B5EF4-FFF2-40B4-BE49-F238E27FC236}">
                <a16:creationId xmlns:a16="http://schemas.microsoft.com/office/drawing/2014/main" id="{F19412C5-BEEC-0B4A-9237-1B0CC7CE23EA}"/>
              </a:ext>
            </a:extLst>
          </p:cNvPr>
          <p:cNvSpPr>
            <a:spLocks noGrp="1"/>
          </p:cNvSpPr>
          <p:nvPr>
            <p:ph sz="quarter" idx="14"/>
          </p:nvPr>
        </p:nvSpPr>
        <p:spPr>
          <a:xfrm>
            <a:off x="507195" y="2000596"/>
            <a:ext cx="11174412" cy="4010592"/>
          </a:xfrm>
        </p:spPr>
        <p:txBody>
          <a:bodyPr/>
          <a:lstStyle/>
          <a:p>
            <a:pPr algn="just"/>
            <a:r>
              <a:rPr lang="ca-ES" dirty="0"/>
              <a:t>Es pot impedir que algunes persones o grups accedeixin a serveis generals disponibles per a la societat</a:t>
            </a:r>
            <a:r>
              <a:rPr lang="en-US" dirty="0"/>
              <a:t>.</a:t>
            </a:r>
          </a:p>
          <a:p>
            <a:pPr algn="just"/>
            <a:r>
              <a:rPr lang="ca-ES" dirty="0"/>
              <a:t>Les persones amb discapacitat sensorial o física podrien tenir problemes d’accessibilitat en relació amb el seu entorn</a:t>
            </a:r>
            <a:r>
              <a:rPr lang="en-US" dirty="0"/>
              <a:t>. </a:t>
            </a:r>
          </a:p>
          <a:p>
            <a:pPr algn="just"/>
            <a:r>
              <a:rPr lang="ca-ES" dirty="0"/>
              <a:t>Les persones amb discapacitat també es poden veure forçades a viure en institucions amb poc o cap contacte amb el món exterior</a:t>
            </a:r>
            <a:r>
              <a:rPr lang="en-US" dirty="0"/>
              <a:t>. </a:t>
            </a:r>
          </a:p>
          <a:p>
            <a:pPr marL="0" indent="0" algn="just">
              <a:buNone/>
            </a:pP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9 </a:t>
            </a:r>
          </a:p>
        </p:txBody>
      </p:sp>
    </p:spTree>
    <p:extLst>
      <p:ext uri="{BB962C8B-B14F-4D97-AF65-F5344CB8AC3E}">
        <p14:creationId xmlns:p14="http://schemas.microsoft.com/office/powerpoint/2010/main" val="3393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111AE-9CB3-EB4A-A2B2-222DB6C60267}"/>
              </a:ext>
            </a:extLst>
          </p:cNvPr>
          <p:cNvSpPr>
            <a:spLocks noGrp="1"/>
          </p:cNvSpPr>
          <p:nvPr>
            <p:ph type="sldNum" sz="quarter" idx="12"/>
          </p:nvPr>
        </p:nvSpPr>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a:xfrm>
            <a:off x="574115" y="946614"/>
            <a:ext cx="11174400" cy="360000"/>
          </a:xfrm>
        </p:spPr>
        <p:txBody>
          <a:bodyPr/>
          <a:lstStyle/>
          <a:p>
            <a:r>
              <a:rPr lang="ca-ES" dirty="0"/>
              <a:t>En finalitzar la formació, els participants han de poder</a:t>
            </a:r>
            <a:r>
              <a:rPr lang="en-US" dirty="0"/>
              <a:t>: </a:t>
            </a:r>
          </a:p>
        </p:txBody>
      </p:sp>
      <p:sp>
        <p:nvSpPr>
          <p:cNvPr id="4" name="Content Placeholder 3">
            <a:extLst>
              <a:ext uri="{FF2B5EF4-FFF2-40B4-BE49-F238E27FC236}">
                <a16:creationId xmlns:a16="http://schemas.microsoft.com/office/drawing/2014/main" id="{ECC38F5A-E003-4641-9DE1-DC84362400C9}"/>
              </a:ext>
            </a:extLst>
          </p:cNvPr>
          <p:cNvSpPr>
            <a:spLocks noGrp="1"/>
          </p:cNvSpPr>
          <p:nvPr>
            <p:ph sz="quarter" idx="14"/>
          </p:nvPr>
        </p:nvSpPr>
        <p:spPr/>
        <p:txBody>
          <a:bodyPr/>
          <a:lstStyle/>
          <a:p>
            <a:pPr lvl="0" algn="just" fontAlgn="base"/>
            <a:r>
              <a:rPr lang="ca-ES" sz="2100" dirty="0"/>
              <a:t>entendre què són els drets humans, i també com es relacionen els diferents drets;</a:t>
            </a:r>
            <a:r>
              <a:rPr lang="ca-ES" sz="2100" b="1" dirty="0"/>
              <a:t> </a:t>
            </a:r>
            <a:endParaRPr lang="es-ES" sz="2100" dirty="0"/>
          </a:p>
          <a:p>
            <a:pPr lvl="0" algn="just" fontAlgn="base"/>
            <a:r>
              <a:rPr lang="ca-ES" sz="2100" dirty="0"/>
              <a:t>entendre els orígens i el contingut de la Declaració universal dels drets humans i com els drets que s’hi contenen són encara rellevants avui dia;</a:t>
            </a:r>
            <a:r>
              <a:rPr lang="ca-ES" sz="2100" b="1" dirty="0"/>
              <a:t> </a:t>
            </a:r>
            <a:endParaRPr lang="es-ES" sz="2100" dirty="0"/>
          </a:p>
          <a:p>
            <a:pPr lvl="0" algn="just" fontAlgn="base"/>
            <a:r>
              <a:rPr lang="ca-ES" sz="2100" dirty="0"/>
              <a:t>reconèixer les violacions de drets humans en situacions específiques;</a:t>
            </a:r>
            <a:r>
              <a:rPr lang="ca-ES" sz="2100" b="1" dirty="0"/>
              <a:t> </a:t>
            </a:r>
            <a:endParaRPr lang="es-ES" sz="2100" dirty="0"/>
          </a:p>
          <a:p>
            <a:pPr lvl="0" algn="just" fontAlgn="base"/>
            <a:r>
              <a:rPr lang="ca-ES" sz="2100" dirty="0"/>
              <a:t>entendre què fa que els grups de persones tinguin més risc de violacions de drets humans; </a:t>
            </a:r>
            <a:r>
              <a:rPr lang="ca-ES" sz="2100" b="1" dirty="0"/>
              <a:t> </a:t>
            </a:r>
            <a:endParaRPr lang="es-ES" sz="2100" dirty="0"/>
          </a:p>
          <a:p>
            <a:pPr lvl="0" algn="just" fontAlgn="base"/>
            <a:r>
              <a:rPr lang="ca-ES" sz="2100" dirty="0"/>
              <a:t>identificar qui defensa drets humans;</a:t>
            </a:r>
            <a:r>
              <a:rPr lang="ca-ES" sz="2100" b="1" dirty="0"/>
              <a:t> </a:t>
            </a:r>
            <a:endParaRPr lang="es-ES" sz="2100" dirty="0"/>
          </a:p>
          <a:p>
            <a:pPr algn="just"/>
            <a:r>
              <a:rPr lang="ca-ES" sz="2100" dirty="0"/>
              <a:t>identificar maneres específiques en què els professionals de salut mental i altres professionals, les persones amb discapacitat psicosocial, intel·lectual o cognitiva, les famílies, els cuidadors i altres poden ser agents de canvi i defensors dels drets humans</a:t>
            </a:r>
            <a:r>
              <a:rPr lang="en-US" sz="2100" dirty="0"/>
              <a:t>.</a:t>
            </a:r>
          </a:p>
          <a:p>
            <a:pPr algn="just"/>
            <a:endParaRPr lang="en-US" sz="2100" dirty="0"/>
          </a:p>
        </p:txBody>
      </p:sp>
      <p:sp>
        <p:nvSpPr>
          <p:cNvPr id="5" name="Title 4">
            <a:extLst>
              <a:ext uri="{FF2B5EF4-FFF2-40B4-BE49-F238E27FC236}">
                <a16:creationId xmlns:a16="http://schemas.microsoft.com/office/drawing/2014/main" id="{E54A7942-A8A6-C046-8B42-90372B2CB12A}"/>
              </a:ext>
            </a:extLst>
          </p:cNvPr>
          <p:cNvSpPr>
            <a:spLocks noGrp="1"/>
          </p:cNvSpPr>
          <p:nvPr>
            <p:ph type="title"/>
          </p:nvPr>
        </p:nvSpPr>
        <p:spPr/>
        <p:txBody>
          <a:bodyPr/>
          <a:lstStyle/>
          <a:p>
            <a:r>
              <a:rPr lang="ca-ES" dirty="0"/>
              <a:t>Objectius d’aprenentatge, temes i recursos </a:t>
            </a:r>
            <a:endParaRPr lang="es-ES" dirty="0"/>
          </a:p>
        </p:txBody>
      </p:sp>
    </p:spTree>
    <p:extLst>
      <p:ext uri="{BB962C8B-B14F-4D97-AF65-F5344CB8AC3E}">
        <p14:creationId xmlns:p14="http://schemas.microsoft.com/office/powerpoint/2010/main" val="1764044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811CF-36DE-6D49-9593-299F993F2DFA}"/>
              </a:ext>
            </a:extLst>
          </p:cNvPr>
          <p:cNvSpPr>
            <a:spLocks noGrp="1"/>
          </p:cNvSpPr>
          <p:nvPr>
            <p:ph type="sldNum" sz="quarter" idx="12"/>
          </p:nvPr>
        </p:nvSpPr>
        <p:spPr/>
        <p:txBody>
          <a:bodyPr/>
          <a:lstStyle/>
          <a:p>
            <a:fld id="{04260D4A-DEC1-45DD-8AB2-A3349BAAA59E}" type="slidenum">
              <a:rPr lang="en-US" smtClean="0"/>
              <a:pPr/>
              <a:t>60</a:t>
            </a:fld>
            <a:endParaRPr lang="en-US"/>
          </a:p>
        </p:txBody>
      </p:sp>
      <p:sp>
        <p:nvSpPr>
          <p:cNvPr id="3" name="Text Placeholder 2">
            <a:extLst>
              <a:ext uri="{FF2B5EF4-FFF2-40B4-BE49-F238E27FC236}">
                <a16:creationId xmlns:a16="http://schemas.microsoft.com/office/drawing/2014/main" id="{EE772678-1532-3D46-A7F3-246FCDBE2A52}"/>
              </a:ext>
            </a:extLst>
          </p:cNvPr>
          <p:cNvSpPr>
            <a:spLocks noGrp="1"/>
          </p:cNvSpPr>
          <p:nvPr>
            <p:ph type="body" sz="quarter" idx="13"/>
          </p:nvPr>
        </p:nvSpPr>
        <p:spPr>
          <a:xfrm>
            <a:off x="507207" y="1403816"/>
            <a:ext cx="11174400" cy="360000"/>
          </a:xfrm>
        </p:spPr>
        <p:txBody>
          <a:bodyPr/>
          <a:lstStyle/>
          <a:p>
            <a:r>
              <a:rPr lang="fr-FR" dirty="0" err="1"/>
              <a:t>Accés</a:t>
            </a:r>
            <a:r>
              <a:rPr lang="fr-FR" dirty="0"/>
              <a:t> </a:t>
            </a:r>
            <a:r>
              <a:rPr lang="fr-FR" dirty="0" err="1"/>
              <a:t>restringit</a:t>
            </a:r>
            <a:r>
              <a:rPr lang="fr-FR" dirty="0"/>
              <a:t> </a:t>
            </a:r>
            <a:r>
              <a:rPr lang="fr-FR" dirty="0" err="1"/>
              <a:t>als</a:t>
            </a:r>
            <a:r>
              <a:rPr lang="fr-FR" dirty="0"/>
              <a:t> </a:t>
            </a:r>
            <a:r>
              <a:rPr lang="fr-FR" dirty="0" err="1"/>
              <a:t>serveis</a:t>
            </a:r>
            <a:r>
              <a:rPr lang="fr-FR" dirty="0"/>
              <a:t> </a:t>
            </a:r>
            <a:r>
              <a:rPr lang="fr-FR" dirty="0" err="1"/>
              <a:t>socials</a:t>
            </a:r>
            <a:r>
              <a:rPr lang="fr-FR" dirty="0"/>
              <a:t>, </a:t>
            </a:r>
            <a:r>
              <a:rPr lang="fr-FR" dirty="0" err="1"/>
              <a:t>incloent</a:t>
            </a:r>
            <a:r>
              <a:rPr lang="fr-FR" dirty="0"/>
              <a:t>-hi l’</a:t>
            </a:r>
            <a:r>
              <a:rPr lang="fr-FR" dirty="0" err="1"/>
              <a:t>habitatge</a:t>
            </a:r>
            <a:r>
              <a:rPr lang="fr-FR" dirty="0"/>
              <a:t> </a:t>
            </a:r>
            <a:endParaRPr lang="en-US" dirty="0"/>
          </a:p>
        </p:txBody>
      </p:sp>
      <p:sp>
        <p:nvSpPr>
          <p:cNvPr id="4" name="Content Placeholder 3">
            <a:extLst>
              <a:ext uri="{FF2B5EF4-FFF2-40B4-BE49-F238E27FC236}">
                <a16:creationId xmlns:a16="http://schemas.microsoft.com/office/drawing/2014/main" id="{9FD5C337-5B5A-2D44-A812-2454E520EE90}"/>
              </a:ext>
            </a:extLst>
          </p:cNvPr>
          <p:cNvSpPr>
            <a:spLocks noGrp="1"/>
          </p:cNvSpPr>
          <p:nvPr>
            <p:ph sz="quarter" idx="14"/>
          </p:nvPr>
        </p:nvSpPr>
        <p:spPr>
          <a:xfrm>
            <a:off x="507195" y="1953490"/>
            <a:ext cx="11174412" cy="4057697"/>
          </a:xfrm>
        </p:spPr>
        <p:txBody>
          <a:bodyPr/>
          <a:lstStyle/>
          <a:p>
            <a:r>
              <a:rPr lang="ca-ES" dirty="0"/>
              <a:t>A alguns grups se’ls nega l’accés als serveis socials </a:t>
            </a:r>
            <a:r>
              <a:rPr lang="en-US" dirty="0"/>
              <a:t>. </a:t>
            </a:r>
          </a:p>
          <a:p>
            <a:r>
              <a:rPr lang="ca-ES" dirty="0"/>
              <a:t>Les seves opcions poden estar limitades per les circumstàncies socials i econòmiques del país o el lloc on viuen, que a més poden estar restringides i reduïdes per la discriminació i l’exclusió a què s’enfronten</a:t>
            </a:r>
            <a:r>
              <a:rPr lang="en-US" dirty="0"/>
              <a:t>.</a:t>
            </a:r>
          </a:p>
          <a:p>
            <a:pPr lvl="2"/>
            <a:r>
              <a:rPr lang="ca-ES" sz="2200" dirty="0"/>
              <a:t>Per exemple, les opcions d’habitatge per a persones amb discapacitat psicosocial, intel·lectual o cognitiva poden ser limitades o inexistents</a:t>
            </a:r>
            <a:r>
              <a:rPr lang="en-US" sz="2200" dirty="0"/>
              <a:t>. </a:t>
            </a:r>
          </a:p>
          <a:p>
            <a:r>
              <a:rPr lang="ca-ES" dirty="0"/>
              <a:t>Moltes persones acaben en hospitals psiquiàtrics o altres institucions.</a:t>
            </a: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10</a:t>
            </a:r>
          </a:p>
        </p:txBody>
      </p:sp>
    </p:spTree>
    <p:extLst>
      <p:ext uri="{BB962C8B-B14F-4D97-AF65-F5344CB8AC3E}">
        <p14:creationId xmlns:p14="http://schemas.microsoft.com/office/powerpoint/2010/main" val="3629903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2F9448-35B5-E847-B6DC-C28480D79B5B}"/>
              </a:ext>
            </a:extLst>
          </p:cNvPr>
          <p:cNvSpPr>
            <a:spLocks noGrp="1"/>
          </p:cNvSpPr>
          <p:nvPr>
            <p:ph type="sldNum" sz="quarter" idx="12"/>
          </p:nvPr>
        </p:nvSpPr>
        <p:spPr/>
        <p:txBody>
          <a:bodyPr/>
          <a:lstStyle/>
          <a:p>
            <a:fld id="{04260D4A-DEC1-45DD-8AB2-A3349BAAA59E}" type="slidenum">
              <a:rPr lang="en-US" smtClean="0"/>
              <a:pPr/>
              <a:t>61</a:t>
            </a:fld>
            <a:endParaRPr lang="en-US"/>
          </a:p>
        </p:txBody>
      </p:sp>
      <p:sp>
        <p:nvSpPr>
          <p:cNvPr id="3" name="Text Placeholder 2">
            <a:extLst>
              <a:ext uri="{FF2B5EF4-FFF2-40B4-BE49-F238E27FC236}">
                <a16:creationId xmlns:a16="http://schemas.microsoft.com/office/drawing/2014/main" id="{2482AFDE-83A0-834F-B150-135C60B71672}"/>
              </a:ext>
            </a:extLst>
          </p:cNvPr>
          <p:cNvSpPr>
            <a:spLocks noGrp="1"/>
          </p:cNvSpPr>
          <p:nvPr>
            <p:ph type="body" sz="quarter" idx="13"/>
          </p:nvPr>
        </p:nvSpPr>
        <p:spPr>
          <a:xfrm>
            <a:off x="507207" y="1403814"/>
            <a:ext cx="11174400" cy="360000"/>
          </a:xfrm>
        </p:spPr>
        <p:txBody>
          <a:bodyPr/>
          <a:lstStyle/>
          <a:p>
            <a:r>
              <a:rPr lang="es-ES" dirty="0" err="1"/>
              <a:t>Accés</a:t>
            </a:r>
            <a:r>
              <a:rPr lang="es-ES" dirty="0"/>
              <a:t> </a:t>
            </a:r>
            <a:r>
              <a:rPr lang="es-ES" dirty="0" err="1"/>
              <a:t>restringit</a:t>
            </a:r>
            <a:r>
              <a:rPr lang="es-ES" dirty="0"/>
              <a:t> a </a:t>
            </a:r>
            <a:r>
              <a:rPr lang="es-ES" dirty="0" err="1"/>
              <a:t>l’atenció</a:t>
            </a:r>
            <a:r>
              <a:rPr lang="es-ES" dirty="0"/>
              <a:t> i al </a:t>
            </a:r>
            <a:r>
              <a:rPr lang="es-ES" dirty="0" err="1"/>
              <a:t>suport</a:t>
            </a:r>
            <a:r>
              <a:rPr lang="es-ES" dirty="0"/>
              <a:t> </a:t>
            </a:r>
            <a:r>
              <a:rPr lang="es-ES" dirty="0" err="1"/>
              <a:t>sanitaris</a:t>
            </a:r>
            <a:endParaRPr lang="es-ES" dirty="0"/>
          </a:p>
        </p:txBody>
      </p:sp>
      <p:sp>
        <p:nvSpPr>
          <p:cNvPr id="4" name="Content Placeholder 3">
            <a:extLst>
              <a:ext uri="{FF2B5EF4-FFF2-40B4-BE49-F238E27FC236}">
                <a16:creationId xmlns:a16="http://schemas.microsoft.com/office/drawing/2014/main" id="{A49EC901-894C-3A4B-B066-AC340646C4AB}"/>
              </a:ext>
            </a:extLst>
          </p:cNvPr>
          <p:cNvSpPr>
            <a:spLocks noGrp="1"/>
          </p:cNvSpPr>
          <p:nvPr>
            <p:ph sz="quarter" idx="14"/>
          </p:nvPr>
        </p:nvSpPr>
        <p:spPr>
          <a:xfrm>
            <a:off x="507195" y="1871330"/>
            <a:ext cx="11174412" cy="4139857"/>
          </a:xfrm>
        </p:spPr>
        <p:txBody>
          <a:bodyPr/>
          <a:lstStyle/>
          <a:p>
            <a:pPr algn="just"/>
            <a:r>
              <a:rPr lang="ca-ES" sz="2000" dirty="0"/>
              <a:t>Quan es nega a les persones l’accés als serveis sanitaris, reben un tractament de menor qualitat o quan es desatenen els problemes de salut o no es prenen seriosament, això té una repercussió significativa en la seva morbiditat i mortalitat</a:t>
            </a:r>
            <a:r>
              <a:rPr lang="en-US" sz="2000" dirty="0"/>
              <a:t>.</a:t>
            </a:r>
          </a:p>
          <a:p>
            <a:pPr algn="just"/>
            <a:r>
              <a:rPr lang="ca-ES" sz="2000" dirty="0"/>
              <a:t>Les persones indígenes tenen pitjor salut que les no indígenes com a conseqüència de molts factors, com ara:</a:t>
            </a:r>
            <a:endParaRPr lang="en-US" sz="2000" dirty="0"/>
          </a:p>
          <a:p>
            <a:pPr lvl="3" algn="just">
              <a:spcAft>
                <a:spcPts val="500"/>
              </a:spcAft>
            </a:pPr>
            <a:r>
              <a:rPr lang="ca-ES" dirty="0"/>
              <a:t>ara la falta d’accés a serveis sanitaris de qualitat,</a:t>
            </a:r>
          </a:p>
          <a:p>
            <a:pPr lvl="3" algn="just">
              <a:spcAft>
                <a:spcPts val="500"/>
              </a:spcAft>
            </a:pPr>
            <a:r>
              <a:rPr lang="ca-ES" dirty="0"/>
              <a:t>el desplaçament forçat, la manca d’accés a l’educació i serveis socials,</a:t>
            </a:r>
          </a:p>
          <a:p>
            <a:pPr lvl="3" algn="just">
              <a:spcAft>
                <a:spcPts val="500"/>
              </a:spcAft>
            </a:pPr>
            <a:r>
              <a:rPr lang="ca-ES" dirty="0"/>
              <a:t>la destrucció d’economies i estructures sociopolítiques indígenes,</a:t>
            </a:r>
          </a:p>
          <a:p>
            <a:pPr lvl="3" algn="just">
              <a:spcAft>
                <a:spcPts val="500"/>
              </a:spcAft>
            </a:pPr>
            <a:r>
              <a:rPr lang="ca-ES" dirty="0"/>
              <a:t>la pèrdua i degradació de terres i recursos consuetudinaris,</a:t>
            </a:r>
          </a:p>
          <a:p>
            <a:pPr lvl="3" algn="just">
              <a:spcAft>
                <a:spcPts val="500"/>
              </a:spcAft>
            </a:pPr>
            <a:r>
              <a:rPr lang="ca-ES" dirty="0"/>
              <a:t>l’exclusió de pràctiques i coneixements tradicionals,</a:t>
            </a:r>
          </a:p>
          <a:p>
            <a:pPr lvl="3" algn="just">
              <a:spcAft>
                <a:spcPts val="500"/>
              </a:spcAft>
            </a:pPr>
            <a:r>
              <a:rPr lang="ca-ES" dirty="0"/>
              <a:t>la desconfiança del sistema sanitari.</a:t>
            </a: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11</a:t>
            </a:r>
          </a:p>
        </p:txBody>
      </p:sp>
    </p:spTree>
    <p:extLst>
      <p:ext uri="{BB962C8B-B14F-4D97-AF65-F5344CB8AC3E}">
        <p14:creationId xmlns:p14="http://schemas.microsoft.com/office/powerpoint/2010/main" val="1377918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74D8E-5E65-2946-90B6-49A8676677D9}"/>
              </a:ext>
            </a:extLst>
          </p:cNvPr>
          <p:cNvSpPr>
            <a:spLocks noGrp="1"/>
          </p:cNvSpPr>
          <p:nvPr>
            <p:ph type="sldNum" sz="quarter" idx="12"/>
          </p:nvPr>
        </p:nvSpPr>
        <p:spPr/>
        <p:txBody>
          <a:bodyPr/>
          <a:lstStyle/>
          <a:p>
            <a:fld id="{04260D4A-DEC1-45DD-8AB2-A3349BAAA59E}" type="slidenum">
              <a:rPr lang="en-US" smtClean="0"/>
              <a:pPr/>
              <a:t>62</a:t>
            </a:fld>
            <a:endParaRPr lang="en-US"/>
          </a:p>
        </p:txBody>
      </p:sp>
      <p:sp>
        <p:nvSpPr>
          <p:cNvPr id="3" name="Text Placeholder 2">
            <a:extLst>
              <a:ext uri="{FF2B5EF4-FFF2-40B4-BE49-F238E27FC236}">
                <a16:creationId xmlns:a16="http://schemas.microsoft.com/office/drawing/2014/main" id="{8A58A0A7-D5E4-1D40-94EF-502D1B0A9F44}"/>
              </a:ext>
            </a:extLst>
          </p:cNvPr>
          <p:cNvSpPr>
            <a:spLocks noGrp="1"/>
          </p:cNvSpPr>
          <p:nvPr>
            <p:ph type="body" sz="quarter" idx="13"/>
          </p:nvPr>
        </p:nvSpPr>
        <p:spPr>
          <a:xfrm>
            <a:off x="507207" y="1403816"/>
            <a:ext cx="11174400" cy="360000"/>
          </a:xfrm>
        </p:spPr>
        <p:txBody>
          <a:bodyPr/>
          <a:lstStyle/>
          <a:p>
            <a:r>
              <a:rPr lang="es-ES" dirty="0" err="1"/>
              <a:t>Accés</a:t>
            </a:r>
            <a:r>
              <a:rPr lang="es-ES" dirty="0"/>
              <a:t> </a:t>
            </a:r>
            <a:r>
              <a:rPr lang="es-ES" dirty="0" err="1"/>
              <a:t>restringit</a:t>
            </a:r>
            <a:r>
              <a:rPr lang="es-ES" dirty="0"/>
              <a:t> </a:t>
            </a:r>
            <a:r>
              <a:rPr lang="es-ES" dirty="0" err="1"/>
              <a:t>als</a:t>
            </a:r>
            <a:r>
              <a:rPr lang="es-ES" dirty="0"/>
              <a:t> </a:t>
            </a:r>
            <a:r>
              <a:rPr lang="es-ES" dirty="0" err="1"/>
              <a:t>serveis</a:t>
            </a:r>
            <a:r>
              <a:rPr lang="es-ES" dirty="0"/>
              <a:t> </a:t>
            </a:r>
            <a:r>
              <a:rPr lang="es-ES" dirty="0" err="1"/>
              <a:t>d’emergència</a:t>
            </a:r>
            <a:r>
              <a:rPr lang="es-ES" dirty="0"/>
              <a:t> i de </a:t>
            </a:r>
            <a:r>
              <a:rPr lang="es-ES" dirty="0" err="1"/>
              <a:t>socors</a:t>
            </a:r>
            <a:endParaRPr lang="en-US" dirty="0"/>
          </a:p>
        </p:txBody>
      </p:sp>
      <p:sp>
        <p:nvSpPr>
          <p:cNvPr id="4" name="Content Placeholder 3">
            <a:extLst>
              <a:ext uri="{FF2B5EF4-FFF2-40B4-BE49-F238E27FC236}">
                <a16:creationId xmlns:a16="http://schemas.microsoft.com/office/drawing/2014/main" id="{42DA9ADD-97CA-5547-A3DC-DD688957BA3F}"/>
              </a:ext>
            </a:extLst>
          </p:cNvPr>
          <p:cNvSpPr>
            <a:spLocks noGrp="1"/>
          </p:cNvSpPr>
          <p:nvPr>
            <p:ph sz="quarter" idx="14"/>
          </p:nvPr>
        </p:nvSpPr>
        <p:spPr>
          <a:xfrm>
            <a:off x="507195" y="2029522"/>
            <a:ext cx="11174412" cy="3981665"/>
          </a:xfrm>
        </p:spPr>
        <p:txBody>
          <a:bodyPr/>
          <a:lstStyle/>
          <a:p>
            <a:r>
              <a:rPr lang="ca-ES" dirty="0"/>
              <a:t>Els grups o segments de la població vulnerables poden ser exclosos d’operacions d’auxili després de desastres naturals o fets violents</a:t>
            </a:r>
            <a:r>
              <a:rPr lang="en-US" dirty="0"/>
              <a:t>. </a:t>
            </a:r>
          </a:p>
          <a:p>
            <a:r>
              <a:rPr lang="ca-ES" dirty="0"/>
              <a:t>Es poden produir danys i la mort ràpidament</a:t>
            </a:r>
            <a:r>
              <a:rPr lang="es-ES" dirty="0"/>
              <a:t>.</a:t>
            </a: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12</a:t>
            </a:r>
          </a:p>
        </p:txBody>
      </p:sp>
    </p:spTree>
    <p:extLst>
      <p:ext uri="{BB962C8B-B14F-4D97-AF65-F5344CB8AC3E}">
        <p14:creationId xmlns:p14="http://schemas.microsoft.com/office/powerpoint/2010/main" val="1357228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53380-DBF2-2049-8EBD-92D3CE14F138}"/>
              </a:ext>
            </a:extLst>
          </p:cNvPr>
          <p:cNvSpPr>
            <a:spLocks noGrp="1"/>
          </p:cNvSpPr>
          <p:nvPr>
            <p:ph type="sldNum" sz="quarter" idx="12"/>
          </p:nvPr>
        </p:nvSpPr>
        <p:spPr/>
        <p:txBody>
          <a:bodyPr/>
          <a:lstStyle/>
          <a:p>
            <a:fld id="{04260D4A-DEC1-45DD-8AB2-A3349BAAA59E}" type="slidenum">
              <a:rPr lang="en-US" smtClean="0"/>
              <a:pPr/>
              <a:t>63</a:t>
            </a:fld>
            <a:endParaRPr lang="en-US"/>
          </a:p>
        </p:txBody>
      </p:sp>
      <p:sp>
        <p:nvSpPr>
          <p:cNvPr id="3" name="Text Placeholder 2">
            <a:extLst>
              <a:ext uri="{FF2B5EF4-FFF2-40B4-BE49-F238E27FC236}">
                <a16:creationId xmlns:a16="http://schemas.microsoft.com/office/drawing/2014/main" id="{562A73D8-BB01-824A-B5E3-7634414D2CC0}"/>
              </a:ext>
            </a:extLst>
          </p:cNvPr>
          <p:cNvSpPr>
            <a:spLocks noGrp="1"/>
          </p:cNvSpPr>
          <p:nvPr>
            <p:ph type="body" sz="quarter" idx="13"/>
          </p:nvPr>
        </p:nvSpPr>
        <p:spPr>
          <a:xfrm>
            <a:off x="507207" y="1403815"/>
            <a:ext cx="11174400" cy="360000"/>
          </a:xfrm>
        </p:spPr>
        <p:txBody>
          <a:bodyPr/>
          <a:lstStyle/>
          <a:p>
            <a:r>
              <a:rPr lang="es-ES" dirty="0"/>
              <a:t>Manca </a:t>
            </a:r>
            <a:r>
              <a:rPr lang="es-ES" dirty="0" err="1"/>
              <a:t>d’oportunitats</a:t>
            </a:r>
            <a:r>
              <a:rPr lang="es-ES" dirty="0"/>
              <a:t> </a:t>
            </a:r>
            <a:r>
              <a:rPr lang="es-ES" dirty="0" err="1"/>
              <a:t>educatives</a:t>
            </a:r>
            <a:endParaRPr lang="es-ES" dirty="0"/>
          </a:p>
        </p:txBody>
      </p:sp>
      <p:sp>
        <p:nvSpPr>
          <p:cNvPr id="4" name="Content Placeholder 3">
            <a:extLst>
              <a:ext uri="{FF2B5EF4-FFF2-40B4-BE49-F238E27FC236}">
                <a16:creationId xmlns:a16="http://schemas.microsoft.com/office/drawing/2014/main" id="{458F6373-B568-9C42-9946-9EBEBA36519E}"/>
              </a:ext>
            </a:extLst>
          </p:cNvPr>
          <p:cNvSpPr>
            <a:spLocks noGrp="1"/>
          </p:cNvSpPr>
          <p:nvPr>
            <p:ph sz="quarter" idx="14"/>
          </p:nvPr>
        </p:nvSpPr>
        <p:spPr>
          <a:xfrm>
            <a:off x="507195" y="1979814"/>
            <a:ext cx="11174412" cy="4031374"/>
          </a:xfrm>
        </p:spPr>
        <p:txBody>
          <a:bodyPr/>
          <a:lstStyle/>
          <a:p>
            <a:pPr algn="just"/>
            <a:r>
              <a:rPr lang="ca-ES" dirty="0"/>
              <a:t>Sense accés a una bona educació és difícil que les persones surtin de la pobresa i de circumstàncies desafavorides</a:t>
            </a:r>
            <a:r>
              <a:rPr lang="en-US" dirty="0"/>
              <a:t>. </a:t>
            </a:r>
          </a:p>
          <a:p>
            <a:pPr algn="just"/>
            <a:r>
              <a:rPr lang="ca-ES" dirty="0"/>
              <a:t>En alguns països, a les nenes en concret se’ls neguen oportunitats educatives per discriminació per raó de sexe</a:t>
            </a:r>
            <a:r>
              <a:rPr lang="en-US" dirty="0"/>
              <a:t>. </a:t>
            </a:r>
          </a:p>
          <a:p>
            <a:pPr algn="just"/>
            <a:r>
              <a:rPr lang="ca-ES" dirty="0"/>
              <a:t>Als nens amb discapacitat psicosocial o intel·lectual se’ls pot impedir que assisteixin a les mateixes escoles que els altres i, per tant, sovint se’ls deixa sense educació</a:t>
            </a:r>
            <a:r>
              <a:rPr lang="en-US" dirty="0"/>
              <a:t>.</a:t>
            </a:r>
          </a:p>
          <a:p>
            <a:pPr algn="just"/>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13 </a:t>
            </a:r>
          </a:p>
        </p:txBody>
      </p:sp>
    </p:spTree>
    <p:extLst>
      <p:ext uri="{BB962C8B-B14F-4D97-AF65-F5344CB8AC3E}">
        <p14:creationId xmlns:p14="http://schemas.microsoft.com/office/powerpoint/2010/main" val="64955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9A721B-015E-B94F-A4C5-AFF7F9398805}"/>
              </a:ext>
            </a:extLst>
          </p:cNvPr>
          <p:cNvSpPr>
            <a:spLocks noGrp="1"/>
          </p:cNvSpPr>
          <p:nvPr>
            <p:ph type="sldNum" sz="quarter" idx="12"/>
          </p:nvPr>
        </p:nvSpPr>
        <p:spPr/>
        <p:txBody>
          <a:bodyPr/>
          <a:lstStyle/>
          <a:p>
            <a:fld id="{04260D4A-DEC1-45DD-8AB2-A3349BAAA59E}" type="slidenum">
              <a:rPr lang="en-US" smtClean="0"/>
              <a:pPr/>
              <a:t>64</a:t>
            </a:fld>
            <a:endParaRPr lang="en-US"/>
          </a:p>
        </p:txBody>
      </p:sp>
      <p:sp>
        <p:nvSpPr>
          <p:cNvPr id="3" name="Text Placeholder 2">
            <a:extLst>
              <a:ext uri="{FF2B5EF4-FFF2-40B4-BE49-F238E27FC236}">
                <a16:creationId xmlns:a16="http://schemas.microsoft.com/office/drawing/2014/main" id="{1D953DFE-E188-864E-B214-1A483DC5D3DE}"/>
              </a:ext>
            </a:extLst>
          </p:cNvPr>
          <p:cNvSpPr>
            <a:spLocks noGrp="1"/>
          </p:cNvSpPr>
          <p:nvPr>
            <p:ph type="body" sz="quarter" idx="13"/>
          </p:nvPr>
        </p:nvSpPr>
        <p:spPr>
          <a:xfrm>
            <a:off x="507207" y="1403813"/>
            <a:ext cx="11174400" cy="335777"/>
          </a:xfrm>
        </p:spPr>
        <p:txBody>
          <a:bodyPr/>
          <a:lstStyle/>
          <a:p>
            <a:pPr marL="0">
              <a:lnSpc>
                <a:spcPct val="100000"/>
              </a:lnSpc>
            </a:pPr>
            <a:r>
              <a:rPr lang="es-ES" dirty="0" err="1"/>
              <a:t>Exclusió</a:t>
            </a:r>
            <a:r>
              <a:rPr lang="es-ES" dirty="0"/>
              <a:t> o </a:t>
            </a:r>
            <a:r>
              <a:rPr lang="es-ES" dirty="0" err="1"/>
              <a:t>accés</a:t>
            </a:r>
            <a:r>
              <a:rPr lang="es-ES" dirty="0"/>
              <a:t> </a:t>
            </a:r>
            <a:r>
              <a:rPr lang="es-ES" dirty="0" err="1"/>
              <a:t>restringit</a:t>
            </a:r>
            <a:r>
              <a:rPr lang="es-ES" dirty="0"/>
              <a:t> a les </a:t>
            </a:r>
            <a:r>
              <a:rPr lang="es-ES" dirty="0" err="1"/>
              <a:t>oportunitats</a:t>
            </a:r>
            <a:r>
              <a:rPr lang="es-ES" dirty="0"/>
              <a:t> de </a:t>
            </a:r>
            <a:r>
              <a:rPr lang="es-ES" dirty="0" err="1"/>
              <a:t>generació</a:t>
            </a:r>
            <a:r>
              <a:rPr lang="es-ES" dirty="0"/>
              <a:t> </a:t>
            </a:r>
            <a:r>
              <a:rPr lang="es-ES" dirty="0" err="1"/>
              <a:t>d’ingressos</a:t>
            </a:r>
            <a:r>
              <a:rPr lang="es-ES" dirty="0"/>
              <a:t> i </a:t>
            </a:r>
            <a:r>
              <a:rPr lang="es-ES" dirty="0" err="1"/>
              <a:t>d’ocupació</a:t>
            </a:r>
            <a:r>
              <a:rPr lang="es-ES" dirty="0"/>
              <a:t> </a:t>
            </a:r>
            <a:endParaRPr lang="en-US" dirty="0"/>
          </a:p>
        </p:txBody>
      </p:sp>
      <p:sp>
        <p:nvSpPr>
          <p:cNvPr id="4" name="Content Placeholder 3">
            <a:extLst>
              <a:ext uri="{FF2B5EF4-FFF2-40B4-BE49-F238E27FC236}">
                <a16:creationId xmlns:a16="http://schemas.microsoft.com/office/drawing/2014/main" id="{F467D6D0-33B4-FB4B-AD35-8796B2C0CA72}"/>
              </a:ext>
            </a:extLst>
          </p:cNvPr>
          <p:cNvSpPr>
            <a:spLocks noGrp="1"/>
          </p:cNvSpPr>
          <p:nvPr>
            <p:ph sz="quarter" idx="14"/>
          </p:nvPr>
        </p:nvSpPr>
        <p:spPr>
          <a:xfrm>
            <a:off x="507195" y="2141035"/>
            <a:ext cx="11174412" cy="3870152"/>
          </a:xfrm>
        </p:spPr>
        <p:txBody>
          <a:bodyPr/>
          <a:lstStyle/>
          <a:p>
            <a:pPr algn="just"/>
            <a:r>
              <a:rPr lang="ca-ES" dirty="0"/>
              <a:t>A alguns grups i segments de població se’ls ha negat històricament la igualtat d’accés a l’ocupació i als ingressos.</a:t>
            </a:r>
            <a:endParaRPr lang="en-US" dirty="0"/>
          </a:p>
          <a:p>
            <a:pPr algn="just"/>
            <a:r>
              <a:rPr lang="ca-ES" dirty="0"/>
              <a:t>Això pot fer que aquests grups no puguin viure independentment ni participar plenament en la societat ni en la vida de les seves comunitats. </a:t>
            </a:r>
          </a:p>
          <a:p>
            <a:pPr algn="just"/>
            <a:r>
              <a:rPr lang="ca-ES" dirty="0"/>
              <a:t>Sense la capacitat de generar ingressos, aquests grups o segments poden caure ràpidament en la pobresa o ser incapaços de sortir-ne. </a:t>
            </a:r>
            <a:r>
              <a:rPr lang="en-US" dirty="0"/>
              <a:t> </a:t>
            </a:r>
          </a:p>
          <a:p>
            <a:pPr marL="0" indent="0" algn="just">
              <a:buNone/>
            </a:pPr>
            <a:endParaRPr lang="en-US" dirty="0"/>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14</a:t>
            </a:r>
          </a:p>
        </p:txBody>
      </p:sp>
    </p:spTree>
    <p:extLst>
      <p:ext uri="{BB962C8B-B14F-4D97-AF65-F5344CB8AC3E}">
        <p14:creationId xmlns:p14="http://schemas.microsoft.com/office/powerpoint/2010/main" val="1224089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FA3358-C29E-B14F-9E9D-6FFF42987100}"/>
              </a:ext>
            </a:extLst>
          </p:cNvPr>
          <p:cNvSpPr>
            <a:spLocks noGrp="1"/>
          </p:cNvSpPr>
          <p:nvPr>
            <p:ph type="sldNum" sz="quarter" idx="12"/>
          </p:nvPr>
        </p:nvSpPr>
        <p:spPr/>
        <p:txBody>
          <a:bodyPr/>
          <a:lstStyle/>
          <a:p>
            <a:fld id="{04260D4A-DEC1-45DD-8AB2-A3349BAAA59E}" type="slidenum">
              <a:rPr lang="en-US" smtClean="0"/>
              <a:pPr/>
              <a:t>65</a:t>
            </a:fld>
            <a:endParaRPr lang="en-US"/>
          </a:p>
        </p:txBody>
      </p:sp>
      <p:sp>
        <p:nvSpPr>
          <p:cNvPr id="3" name="Text Placeholder 2">
            <a:extLst>
              <a:ext uri="{FF2B5EF4-FFF2-40B4-BE49-F238E27FC236}">
                <a16:creationId xmlns:a16="http://schemas.microsoft.com/office/drawing/2014/main" id="{6ABEEBE0-1E12-0944-893E-01244A41C3B3}"/>
              </a:ext>
            </a:extLst>
          </p:cNvPr>
          <p:cNvSpPr>
            <a:spLocks noGrp="1"/>
          </p:cNvSpPr>
          <p:nvPr>
            <p:ph type="body" sz="quarter" idx="13"/>
          </p:nvPr>
        </p:nvSpPr>
        <p:spPr>
          <a:xfrm>
            <a:off x="507207" y="1403815"/>
            <a:ext cx="11174400" cy="360000"/>
          </a:xfrm>
        </p:spPr>
        <p:txBody>
          <a:bodyPr/>
          <a:lstStyle/>
          <a:p>
            <a:r>
              <a:rPr lang="es-ES" dirty="0" err="1"/>
              <a:t>Taxes</a:t>
            </a:r>
            <a:r>
              <a:rPr lang="es-ES" dirty="0"/>
              <a:t> </a:t>
            </a:r>
            <a:r>
              <a:rPr lang="es-ES" dirty="0" err="1"/>
              <a:t>més</a:t>
            </a:r>
            <a:r>
              <a:rPr lang="es-ES" dirty="0"/>
              <a:t> </a:t>
            </a:r>
            <a:r>
              <a:rPr lang="es-ES" dirty="0" err="1"/>
              <a:t>elevades</a:t>
            </a:r>
            <a:r>
              <a:rPr lang="es-ES" dirty="0"/>
              <a:t> de </a:t>
            </a:r>
            <a:r>
              <a:rPr lang="es-ES" dirty="0" err="1"/>
              <a:t>malaltia</a:t>
            </a:r>
            <a:r>
              <a:rPr lang="es-ES" dirty="0"/>
              <a:t> i de </a:t>
            </a:r>
            <a:r>
              <a:rPr lang="es-ES" dirty="0" err="1"/>
              <a:t>mort</a:t>
            </a:r>
            <a:r>
              <a:rPr lang="es-ES" dirty="0"/>
              <a:t> prematura </a:t>
            </a:r>
          </a:p>
        </p:txBody>
      </p:sp>
      <p:sp>
        <p:nvSpPr>
          <p:cNvPr id="4" name="Content Placeholder 3">
            <a:extLst>
              <a:ext uri="{FF2B5EF4-FFF2-40B4-BE49-F238E27FC236}">
                <a16:creationId xmlns:a16="http://schemas.microsoft.com/office/drawing/2014/main" id="{26E490DE-A76C-CE4E-88AE-C5E7B4227CE1}"/>
              </a:ext>
            </a:extLst>
          </p:cNvPr>
          <p:cNvSpPr>
            <a:spLocks noGrp="1"/>
          </p:cNvSpPr>
          <p:nvPr>
            <p:ph sz="quarter" idx="14"/>
          </p:nvPr>
        </p:nvSpPr>
        <p:spPr>
          <a:xfrm>
            <a:off x="507195" y="2015836"/>
            <a:ext cx="11174412" cy="3995352"/>
          </a:xfrm>
        </p:spPr>
        <p:txBody>
          <a:bodyPr/>
          <a:lstStyle/>
          <a:p>
            <a:r>
              <a:rPr lang="es-ES" dirty="0"/>
              <a:t>T</a:t>
            </a:r>
            <a:r>
              <a:rPr lang="ca-ES" dirty="0" err="1"/>
              <a:t>ots</a:t>
            </a:r>
            <a:r>
              <a:rPr lang="ca-ES" dirty="0"/>
              <a:t> aquests factors i dificultats combinats provoquen un augment de les taxes de malaltia i mort prematura</a:t>
            </a:r>
            <a:r>
              <a:rPr lang="en-US" dirty="0"/>
              <a:t>.</a:t>
            </a:r>
          </a:p>
          <a:p>
            <a:r>
              <a:rPr lang="ca-ES" dirty="0"/>
              <a:t>Hi ha estudis que demostren que les persones amb trastorn mental greu moren de mitjana de 10 a 20 anys abans que la resta de la població </a:t>
            </a:r>
            <a:r>
              <a:rPr lang="en-US" dirty="0"/>
              <a:t>.</a:t>
            </a:r>
          </a:p>
        </p:txBody>
      </p:sp>
      <p:sp>
        <p:nvSpPr>
          <p:cNvPr id="7" name="Title 4">
            <a:extLst>
              <a:ext uri="{FF2B5EF4-FFF2-40B4-BE49-F238E27FC236}">
                <a16:creationId xmlns:a16="http://schemas.microsoft.com/office/drawing/2014/main" id="{878CCBB6-2373-814D-AF20-F7DEE207CDDE}"/>
              </a:ext>
            </a:extLst>
          </p:cNvPr>
          <p:cNvSpPr>
            <a:spLocks noGrp="1"/>
          </p:cNvSpPr>
          <p:nvPr>
            <p:ph type="title"/>
          </p:nvPr>
        </p:nvSpPr>
        <p:spPr>
          <a:xfrm>
            <a:off x="507206" y="506412"/>
            <a:ext cx="11082282" cy="407988"/>
          </a:xfrm>
        </p:spPr>
        <p:txBody>
          <a:bodyPr/>
          <a:lstStyle/>
          <a:p>
            <a:r>
              <a:rPr lang="es-ES" dirty="0" err="1"/>
              <a:t>Presentació</a:t>
            </a:r>
            <a:r>
              <a:rPr lang="es-ES" dirty="0"/>
              <a:t>: </a:t>
            </a:r>
            <a:r>
              <a:rPr lang="es-ES" dirty="0" err="1"/>
              <a:t>Grups</a:t>
            </a:r>
            <a:r>
              <a:rPr lang="es-ES" dirty="0"/>
              <a:t> o </a:t>
            </a:r>
            <a:r>
              <a:rPr lang="es-ES" dirty="0" err="1"/>
              <a:t>segments</a:t>
            </a:r>
            <a:r>
              <a:rPr lang="es-ES" dirty="0"/>
              <a:t> de </a:t>
            </a:r>
            <a:r>
              <a:rPr lang="es-ES" dirty="0" err="1"/>
              <a:t>població</a:t>
            </a:r>
            <a:r>
              <a:rPr lang="es-ES" dirty="0"/>
              <a:t> en </a:t>
            </a:r>
            <a:r>
              <a:rPr lang="es-ES" dirty="0" err="1"/>
              <a:t>situació</a:t>
            </a:r>
            <a:r>
              <a:rPr lang="es-ES" dirty="0"/>
              <a:t> de </a:t>
            </a:r>
            <a:r>
              <a:rPr lang="es-ES" dirty="0" err="1"/>
              <a:t>risc</a:t>
            </a:r>
            <a:r>
              <a:rPr lang="es-ES" dirty="0"/>
              <a:t> de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15 </a:t>
            </a:r>
          </a:p>
        </p:txBody>
      </p:sp>
    </p:spTree>
    <p:extLst>
      <p:ext uri="{BB962C8B-B14F-4D97-AF65-F5344CB8AC3E}">
        <p14:creationId xmlns:p14="http://schemas.microsoft.com/office/powerpoint/2010/main" val="281814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9CDC03-D1B2-2440-A7E0-708CBBD5F524}"/>
              </a:ext>
            </a:extLst>
          </p:cNvPr>
          <p:cNvSpPr>
            <a:spLocks noGrp="1"/>
          </p:cNvSpPr>
          <p:nvPr>
            <p:ph type="sldNum" sz="quarter" idx="12"/>
          </p:nvPr>
        </p:nvSpPr>
        <p:spPr/>
        <p:txBody>
          <a:bodyPr/>
          <a:lstStyle/>
          <a:p>
            <a:fld id="{F169E07F-9A80-405D-B06A-876E4D356B83}" type="slidenum">
              <a:rPr lang="en-US" smtClean="0"/>
              <a:pPr/>
              <a:t>66</a:t>
            </a:fld>
            <a:endParaRPr lang="en-US"/>
          </a:p>
        </p:txBody>
      </p:sp>
      <p:sp>
        <p:nvSpPr>
          <p:cNvPr id="4" name="Title 3">
            <a:extLst>
              <a:ext uri="{FF2B5EF4-FFF2-40B4-BE49-F238E27FC236}">
                <a16:creationId xmlns:a16="http://schemas.microsoft.com/office/drawing/2014/main" id="{CA7E8E91-0D84-2047-9199-F26A519A4663}"/>
              </a:ext>
            </a:extLst>
          </p:cNvPr>
          <p:cNvSpPr>
            <a:spLocks noGrp="1"/>
          </p:cNvSpPr>
          <p:nvPr>
            <p:ph type="title"/>
          </p:nvPr>
        </p:nvSpPr>
        <p:spPr>
          <a:xfrm>
            <a:off x="507205" y="2313945"/>
            <a:ext cx="11061017" cy="556845"/>
          </a:xfrm>
        </p:spPr>
        <p:txBody>
          <a:bodyPr/>
          <a:lstStyle/>
          <a:p>
            <a:r>
              <a:rPr lang="es-ES" dirty="0"/>
              <a:t>Tema 6. </a:t>
            </a:r>
            <a:r>
              <a:rPr lang="fr-FR" dirty="0" err="1"/>
              <a:t>Conseqüències</a:t>
            </a:r>
            <a:r>
              <a:rPr lang="fr-FR" dirty="0"/>
              <a:t> de les </a:t>
            </a:r>
            <a:r>
              <a:rPr lang="fr-FR" dirty="0" err="1"/>
              <a:t>vulneracions</a:t>
            </a:r>
            <a:r>
              <a:rPr lang="fr-FR" dirty="0"/>
              <a:t> </a:t>
            </a:r>
            <a:r>
              <a:rPr lang="fr-FR" dirty="0" err="1"/>
              <a:t>dels</a:t>
            </a:r>
            <a:r>
              <a:rPr lang="fr-FR" dirty="0"/>
              <a:t> </a:t>
            </a:r>
            <a:r>
              <a:rPr lang="fr-FR" dirty="0" err="1"/>
              <a:t>drets</a:t>
            </a:r>
            <a:r>
              <a:rPr lang="fr-FR" dirty="0"/>
              <a:t> </a:t>
            </a:r>
            <a:r>
              <a:rPr lang="fr-FR" dirty="0" err="1"/>
              <a:t>humans</a:t>
            </a:r>
            <a:endParaRPr lang="es-ES" dirty="0"/>
          </a:p>
        </p:txBody>
      </p:sp>
    </p:spTree>
    <p:extLst>
      <p:ext uri="{BB962C8B-B14F-4D97-AF65-F5344CB8AC3E}">
        <p14:creationId xmlns:p14="http://schemas.microsoft.com/office/powerpoint/2010/main" val="3506446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BEDBD-7067-0042-A3A2-E974FBB5C775}"/>
              </a:ext>
            </a:extLst>
          </p:cNvPr>
          <p:cNvSpPr>
            <a:spLocks noGrp="1"/>
          </p:cNvSpPr>
          <p:nvPr>
            <p:ph type="sldNum" sz="quarter" idx="12"/>
          </p:nvPr>
        </p:nvSpPr>
        <p:spPr/>
        <p:txBody>
          <a:bodyPr/>
          <a:lstStyle/>
          <a:p>
            <a:fld id="{04260D4A-DEC1-45DD-8AB2-A3349BAAA59E}" type="slidenum">
              <a:rPr lang="en-US" smtClean="0"/>
              <a:pPr/>
              <a:t>67</a:t>
            </a:fld>
            <a:endParaRPr lang="en-US"/>
          </a:p>
        </p:txBody>
      </p:sp>
      <p:sp>
        <p:nvSpPr>
          <p:cNvPr id="4" name="Content Placeholder 3">
            <a:extLst>
              <a:ext uri="{FF2B5EF4-FFF2-40B4-BE49-F238E27FC236}">
                <a16:creationId xmlns:a16="http://schemas.microsoft.com/office/drawing/2014/main" id="{4A2350FC-967C-E14E-897B-0DC6022B2406}"/>
              </a:ext>
            </a:extLst>
          </p:cNvPr>
          <p:cNvSpPr>
            <a:spLocks noGrp="1"/>
          </p:cNvSpPr>
          <p:nvPr>
            <p:ph sz="quarter" idx="14"/>
          </p:nvPr>
        </p:nvSpPr>
        <p:spPr>
          <a:xfrm>
            <a:off x="507195" y="1573619"/>
            <a:ext cx="11174412" cy="4167403"/>
          </a:xfrm>
        </p:spPr>
        <p:txBody>
          <a:bodyPr/>
          <a:lstStyle/>
          <a:p>
            <a:pPr lvl="0" fontAlgn="base"/>
            <a:r>
              <a:rPr lang="ca-ES" sz="2100" dirty="0"/>
              <a:t>Les dones</a:t>
            </a:r>
            <a:endParaRPr lang="es-ES" sz="2100" dirty="0"/>
          </a:p>
          <a:p>
            <a:pPr lvl="0" fontAlgn="base"/>
            <a:r>
              <a:rPr lang="ca-ES" sz="2100" dirty="0"/>
              <a:t>Els refugiats</a:t>
            </a:r>
            <a:endParaRPr lang="es-ES" sz="2100" dirty="0"/>
          </a:p>
          <a:p>
            <a:pPr lvl="0" fontAlgn="base"/>
            <a:r>
              <a:rPr lang="ca-ES" sz="2100" dirty="0"/>
              <a:t>Els indígenes </a:t>
            </a:r>
            <a:endParaRPr lang="es-ES" sz="2100" dirty="0"/>
          </a:p>
          <a:p>
            <a:pPr lvl="0" fontAlgn="base"/>
            <a:r>
              <a:rPr lang="ca-ES" sz="2100" dirty="0"/>
              <a:t>Les persones lesbianes, gais, bisexuals, </a:t>
            </a:r>
            <a:r>
              <a:rPr lang="ca-ES" sz="2100" dirty="0" err="1"/>
              <a:t>transgèneres</a:t>
            </a:r>
            <a:r>
              <a:rPr lang="ca-ES" sz="2100" dirty="0"/>
              <a:t>, </a:t>
            </a:r>
            <a:r>
              <a:rPr lang="ca-ES" sz="2100" dirty="0" err="1"/>
              <a:t>intersexuals</a:t>
            </a:r>
            <a:r>
              <a:rPr lang="ca-ES" sz="2100" dirty="0"/>
              <a:t> o de </a:t>
            </a:r>
            <a:r>
              <a:rPr lang="ca-ES" sz="2100" dirty="0" err="1"/>
              <a:t>qüestionament</a:t>
            </a:r>
            <a:r>
              <a:rPr lang="ca-ES" sz="2100" dirty="0"/>
              <a:t> (LGBTIQ) </a:t>
            </a:r>
            <a:endParaRPr lang="es-ES" sz="2100" dirty="0"/>
          </a:p>
          <a:p>
            <a:pPr lvl="0" fontAlgn="base"/>
            <a:r>
              <a:rPr lang="ca-ES" sz="2100" dirty="0"/>
              <a:t>Els infants</a:t>
            </a:r>
            <a:endParaRPr lang="es-ES" sz="2100" dirty="0"/>
          </a:p>
          <a:p>
            <a:pPr lvl="0" fontAlgn="base"/>
            <a:r>
              <a:rPr lang="ca-ES" sz="2100" dirty="0"/>
              <a:t>Les persones amb el VIH/sida </a:t>
            </a:r>
            <a:endParaRPr lang="es-ES" sz="2100" dirty="0"/>
          </a:p>
          <a:p>
            <a:pPr lvl="0" fontAlgn="base"/>
            <a:r>
              <a:rPr lang="ca-ES" sz="2100" dirty="0"/>
              <a:t>Els infants i adults amb discapacitat, especialment amb discapacitat psicosocial, intel·lectual o cognitiva </a:t>
            </a:r>
            <a:endParaRPr lang="es-ES" sz="2100" dirty="0"/>
          </a:p>
          <a:p>
            <a:pPr lvl="0" fontAlgn="base"/>
            <a:r>
              <a:rPr lang="ca-ES" sz="2100" dirty="0"/>
              <a:t>La gent gran </a:t>
            </a:r>
            <a:endParaRPr lang="es-ES" sz="2100" dirty="0"/>
          </a:p>
        </p:txBody>
      </p:sp>
      <p:sp>
        <p:nvSpPr>
          <p:cNvPr id="5" name="Title 4">
            <a:extLst>
              <a:ext uri="{FF2B5EF4-FFF2-40B4-BE49-F238E27FC236}">
                <a16:creationId xmlns:a16="http://schemas.microsoft.com/office/drawing/2014/main" id="{35D14EE0-9F97-1740-BDEA-F870438FF5CA}"/>
              </a:ext>
            </a:extLst>
          </p:cNvPr>
          <p:cNvSpPr>
            <a:spLocks noGrp="1"/>
          </p:cNvSpPr>
          <p:nvPr>
            <p:ph type="title"/>
          </p:nvPr>
        </p:nvSpPr>
        <p:spPr>
          <a:xfrm>
            <a:off x="507206" y="506412"/>
            <a:ext cx="11039752" cy="386723"/>
          </a:xfrm>
        </p:spPr>
        <p:txBody>
          <a:bodyPr/>
          <a:lstStyle/>
          <a:p>
            <a:r>
              <a:rPr lang="fr-FR" dirty="0" err="1"/>
              <a:t>Exercici</a:t>
            </a:r>
            <a:r>
              <a:rPr lang="fr-FR" dirty="0"/>
              <a:t> 6.1: </a:t>
            </a:r>
            <a:r>
              <a:rPr lang="fr-FR" dirty="0" err="1"/>
              <a:t>Identificar</a:t>
            </a:r>
            <a:r>
              <a:rPr lang="fr-FR" dirty="0"/>
              <a:t> exemples de </a:t>
            </a:r>
            <a:r>
              <a:rPr lang="fr-FR" dirty="0" err="1"/>
              <a:t>vulneracions</a:t>
            </a:r>
            <a:r>
              <a:rPr lang="fr-FR" dirty="0"/>
              <a:t> </a:t>
            </a:r>
            <a:r>
              <a:rPr lang="fr-FR" dirty="0" err="1"/>
              <a:t>dels</a:t>
            </a:r>
            <a:r>
              <a:rPr lang="fr-FR" dirty="0"/>
              <a:t> </a:t>
            </a:r>
            <a:r>
              <a:rPr lang="fr-FR" dirty="0" err="1"/>
              <a:t>drets</a:t>
            </a:r>
            <a:r>
              <a:rPr lang="fr-FR" dirty="0"/>
              <a:t> </a:t>
            </a:r>
            <a:r>
              <a:rPr lang="fr-FR" dirty="0" err="1"/>
              <a:t>humans</a:t>
            </a:r>
            <a:r>
              <a:rPr lang="fr-FR" dirty="0"/>
              <a:t> </a:t>
            </a:r>
            <a:endParaRPr lang="en-US" dirty="0"/>
          </a:p>
        </p:txBody>
      </p:sp>
    </p:spTree>
    <p:extLst>
      <p:ext uri="{BB962C8B-B14F-4D97-AF65-F5344CB8AC3E}">
        <p14:creationId xmlns:p14="http://schemas.microsoft.com/office/powerpoint/2010/main" val="3448787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86BC7-CC40-FA41-B93C-BA7DFBD9125A}"/>
              </a:ext>
            </a:extLst>
          </p:cNvPr>
          <p:cNvSpPr>
            <a:spLocks noGrp="1"/>
          </p:cNvSpPr>
          <p:nvPr>
            <p:ph type="sldNum" sz="quarter" idx="12"/>
          </p:nvPr>
        </p:nvSpPr>
        <p:spPr/>
        <p:txBody>
          <a:bodyPr/>
          <a:lstStyle/>
          <a:p>
            <a:fld id="{04260D4A-DEC1-45DD-8AB2-A3349BAAA59E}" type="slidenum">
              <a:rPr lang="en-US" smtClean="0"/>
              <a:pPr/>
              <a:t>68</a:t>
            </a:fld>
            <a:endParaRPr lang="en-US"/>
          </a:p>
        </p:txBody>
      </p:sp>
      <p:sp>
        <p:nvSpPr>
          <p:cNvPr id="3" name="Text Placeholder 2">
            <a:extLst>
              <a:ext uri="{FF2B5EF4-FFF2-40B4-BE49-F238E27FC236}">
                <a16:creationId xmlns:a16="http://schemas.microsoft.com/office/drawing/2014/main" id="{849568F8-0DF7-464E-AF4C-B095637F7861}"/>
              </a:ext>
            </a:extLst>
          </p:cNvPr>
          <p:cNvSpPr>
            <a:spLocks noGrp="1"/>
          </p:cNvSpPr>
          <p:nvPr>
            <p:ph type="body" sz="quarter" idx="13"/>
          </p:nvPr>
        </p:nvSpPr>
        <p:spPr>
          <a:xfrm>
            <a:off x="507207" y="1424598"/>
            <a:ext cx="11174400" cy="360000"/>
          </a:xfrm>
        </p:spPr>
        <p:txBody>
          <a:bodyPr/>
          <a:lstStyle/>
          <a:p>
            <a:r>
              <a:rPr lang="en-US" dirty="0"/>
              <a:t>Les </a:t>
            </a:r>
            <a:r>
              <a:rPr lang="en-US" dirty="0" err="1"/>
              <a:t>dones</a:t>
            </a:r>
            <a:endParaRPr lang="en-US" dirty="0"/>
          </a:p>
        </p:txBody>
      </p:sp>
      <p:sp>
        <p:nvSpPr>
          <p:cNvPr id="4" name="Content Placeholder 3">
            <a:extLst>
              <a:ext uri="{FF2B5EF4-FFF2-40B4-BE49-F238E27FC236}">
                <a16:creationId xmlns:a16="http://schemas.microsoft.com/office/drawing/2014/main" id="{04AAADA6-4E67-0E4D-82A3-C09231BBBF54}"/>
              </a:ext>
            </a:extLst>
          </p:cNvPr>
          <p:cNvSpPr>
            <a:spLocks noGrp="1"/>
          </p:cNvSpPr>
          <p:nvPr>
            <p:ph sz="quarter" idx="14"/>
          </p:nvPr>
        </p:nvSpPr>
        <p:spPr>
          <a:xfrm>
            <a:off x="507195" y="1995054"/>
            <a:ext cx="10912172" cy="4016133"/>
          </a:xfrm>
        </p:spPr>
        <p:txBody>
          <a:bodyPr/>
          <a:lstStyle/>
          <a:p>
            <a:r>
              <a:rPr lang="ca-ES" sz="2100" dirty="0"/>
              <a:t>S’han vulnerat i es continuen vulnerant els drets humans de moltes dones.</a:t>
            </a:r>
            <a:endParaRPr lang="es-ES" sz="2100" dirty="0"/>
          </a:p>
          <a:p>
            <a:r>
              <a:rPr lang="ca-ES" sz="2100" dirty="0"/>
              <a:t>Exemples de vulneracions a què s’enfronten </a:t>
            </a:r>
            <a:r>
              <a:rPr lang="en-US" sz="2100" dirty="0"/>
              <a:t>:</a:t>
            </a:r>
          </a:p>
          <a:p>
            <a:pPr lvl="2"/>
            <a:r>
              <a:rPr lang="ca-ES" sz="2100" dirty="0"/>
              <a:t>El dret a la vida (article 3</a:t>
            </a:r>
            <a:r>
              <a:rPr lang="en-US" sz="2100" dirty="0"/>
              <a:t>). </a:t>
            </a:r>
          </a:p>
          <a:p>
            <a:pPr lvl="2"/>
            <a:r>
              <a:rPr lang="ca-ES" sz="2100" dirty="0"/>
              <a:t>El dret al treball (article 23</a:t>
            </a:r>
            <a:r>
              <a:rPr lang="en-US" sz="2100" dirty="0"/>
              <a:t>).</a:t>
            </a:r>
          </a:p>
          <a:p>
            <a:pPr lvl="2"/>
            <a:r>
              <a:rPr lang="ca-ES" sz="2100" dirty="0"/>
              <a:t>El dret a l’educació (article 26</a:t>
            </a:r>
            <a:r>
              <a:rPr lang="en-US" sz="2100" dirty="0"/>
              <a:t>).</a:t>
            </a:r>
          </a:p>
          <a:p>
            <a:pPr lvl="2"/>
            <a:r>
              <a:rPr lang="ca-ES" sz="2100" dirty="0"/>
              <a:t>El dret a la igualtat de remuneració (article 23</a:t>
            </a:r>
            <a:r>
              <a:rPr lang="en-US" sz="2100" dirty="0"/>
              <a:t>).</a:t>
            </a:r>
          </a:p>
          <a:p>
            <a:pPr lvl="2"/>
            <a:r>
              <a:rPr lang="ca-ES" sz="2100" dirty="0"/>
              <a:t>El dret al matrimoni (article 16</a:t>
            </a:r>
            <a:r>
              <a:rPr lang="en-US" sz="2100" dirty="0"/>
              <a:t>).</a:t>
            </a:r>
          </a:p>
          <a:p>
            <a:pPr lvl="2"/>
            <a:r>
              <a:rPr lang="ca-ES" sz="2100" dirty="0"/>
              <a:t>El dret a no ser sotmès a tortures ni a penes o tractes cruels, inhumans o degradants (article 5</a:t>
            </a:r>
            <a:r>
              <a:rPr lang="en-US" sz="2100" dirty="0"/>
              <a:t>).</a:t>
            </a:r>
          </a:p>
          <a:p>
            <a:endParaRPr lang="en-US" sz="2100" dirty="0"/>
          </a:p>
        </p:txBody>
      </p:sp>
      <p:sp>
        <p:nvSpPr>
          <p:cNvPr id="5"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pPr algn="just"/>
            <a:r>
              <a:rPr lang="ca-ES" sz="2800" dirty="0"/>
              <a:t>Presentació: Grups que sovint són objecte de vulneracions dels drets humans </a:t>
            </a:r>
            <a:r>
              <a:rPr lang="en-US" sz="2800" dirty="0"/>
              <a:t>- 1</a:t>
            </a:r>
          </a:p>
        </p:txBody>
      </p:sp>
    </p:spTree>
    <p:extLst>
      <p:ext uri="{BB962C8B-B14F-4D97-AF65-F5344CB8AC3E}">
        <p14:creationId xmlns:p14="http://schemas.microsoft.com/office/powerpoint/2010/main" val="329571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2BBDE5-B6EF-A249-99F9-08C1204FDA6F}"/>
              </a:ext>
            </a:extLst>
          </p:cNvPr>
          <p:cNvSpPr>
            <a:spLocks noGrp="1"/>
          </p:cNvSpPr>
          <p:nvPr>
            <p:ph type="sldNum" sz="quarter" idx="12"/>
          </p:nvPr>
        </p:nvSpPr>
        <p:spPr/>
        <p:txBody>
          <a:bodyPr/>
          <a:lstStyle/>
          <a:p>
            <a:fld id="{04260D4A-DEC1-45DD-8AB2-A3349BAAA59E}" type="slidenum">
              <a:rPr lang="en-US" smtClean="0"/>
              <a:pPr/>
              <a:t>69</a:t>
            </a:fld>
            <a:endParaRPr lang="en-US"/>
          </a:p>
        </p:txBody>
      </p:sp>
      <p:sp>
        <p:nvSpPr>
          <p:cNvPr id="3" name="Text Placeholder 2">
            <a:extLst>
              <a:ext uri="{FF2B5EF4-FFF2-40B4-BE49-F238E27FC236}">
                <a16:creationId xmlns:a16="http://schemas.microsoft.com/office/drawing/2014/main" id="{D892AFDD-5021-2244-A236-074A1FAFCB52}"/>
              </a:ext>
            </a:extLst>
          </p:cNvPr>
          <p:cNvSpPr>
            <a:spLocks noGrp="1"/>
          </p:cNvSpPr>
          <p:nvPr>
            <p:ph type="body" sz="quarter" idx="13"/>
          </p:nvPr>
        </p:nvSpPr>
        <p:spPr>
          <a:xfrm>
            <a:off x="507207" y="1403815"/>
            <a:ext cx="11174400" cy="360000"/>
          </a:xfrm>
        </p:spPr>
        <p:txBody>
          <a:bodyPr/>
          <a:lstStyle/>
          <a:p>
            <a:r>
              <a:rPr lang="en-US" dirty="0" err="1"/>
              <a:t>Els</a:t>
            </a:r>
            <a:r>
              <a:rPr lang="en-US" dirty="0"/>
              <a:t> </a:t>
            </a:r>
            <a:r>
              <a:rPr lang="en-US" dirty="0" err="1"/>
              <a:t>refugiats</a:t>
            </a:r>
            <a:endParaRPr lang="en-US" dirty="0"/>
          </a:p>
        </p:txBody>
      </p:sp>
      <p:sp>
        <p:nvSpPr>
          <p:cNvPr id="4" name="Content Placeholder 3">
            <a:extLst>
              <a:ext uri="{FF2B5EF4-FFF2-40B4-BE49-F238E27FC236}">
                <a16:creationId xmlns:a16="http://schemas.microsoft.com/office/drawing/2014/main" id="{B5FF66BB-8528-BC46-8C42-1B3E66DB7373}"/>
              </a:ext>
            </a:extLst>
          </p:cNvPr>
          <p:cNvSpPr>
            <a:spLocks noGrp="1"/>
          </p:cNvSpPr>
          <p:nvPr>
            <p:ph sz="quarter" idx="14"/>
          </p:nvPr>
        </p:nvSpPr>
        <p:spPr>
          <a:xfrm>
            <a:off x="507195" y="2015836"/>
            <a:ext cx="11174412" cy="3995352"/>
          </a:xfrm>
        </p:spPr>
        <p:txBody>
          <a:bodyPr/>
          <a:lstStyle/>
          <a:p>
            <a:r>
              <a:rPr lang="ca-ES" dirty="0"/>
              <a:t>Els drets que sovint es vulneren són, entre d’altres: </a:t>
            </a:r>
            <a:endParaRPr lang="es-ES" dirty="0"/>
          </a:p>
          <a:p>
            <a:pPr lvl="2"/>
            <a:r>
              <a:rPr lang="ca-ES" sz="2200" dirty="0"/>
              <a:t>El dret a tenir una nacionalitat (article 15</a:t>
            </a:r>
            <a:r>
              <a:rPr lang="en-US" sz="2200" dirty="0"/>
              <a:t>).</a:t>
            </a:r>
          </a:p>
          <a:p>
            <a:pPr lvl="2"/>
            <a:r>
              <a:rPr lang="ca-ES" sz="2200" dirty="0"/>
              <a:t>El dret a la propietat (article 17</a:t>
            </a:r>
            <a:r>
              <a:rPr lang="en-US" sz="2200" dirty="0"/>
              <a:t>).</a:t>
            </a:r>
          </a:p>
          <a:p>
            <a:pPr lvl="2"/>
            <a:r>
              <a:rPr lang="ca-ES" sz="2200" dirty="0"/>
              <a:t>El dret a no ser retingut o exiliat (article 9</a:t>
            </a:r>
            <a:r>
              <a:rPr lang="en-US" sz="2200" dirty="0"/>
              <a:t>).</a:t>
            </a:r>
          </a:p>
          <a:p>
            <a:pPr lvl="2"/>
            <a:r>
              <a:rPr lang="ca-ES" sz="2200" dirty="0"/>
              <a:t>El dret a tornar (article 13</a:t>
            </a:r>
            <a:r>
              <a:rPr lang="en-US" sz="2200" dirty="0"/>
              <a:t>).</a:t>
            </a:r>
          </a:p>
          <a:p>
            <a:pPr lvl="2"/>
            <a:r>
              <a:rPr lang="ca-ES" sz="2200" dirty="0"/>
              <a:t>El dret a un nivell de vida adequat per a la salut i el benestar (article 25</a:t>
            </a:r>
            <a:r>
              <a:rPr lang="en-US" sz="2200" dirty="0"/>
              <a:t>).</a:t>
            </a:r>
          </a:p>
          <a:p>
            <a:endParaRPr lang="en-US"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r>
              <a:rPr lang="ca-ES" sz="2800" dirty="0"/>
              <a:t>Presentació: Grups que sovint són objecte de vulneracions dels drets humans </a:t>
            </a:r>
            <a:r>
              <a:rPr lang="en-US" sz="2800" dirty="0"/>
              <a:t>- 2</a:t>
            </a:r>
          </a:p>
        </p:txBody>
      </p:sp>
    </p:spTree>
    <p:extLst>
      <p:ext uri="{BB962C8B-B14F-4D97-AF65-F5344CB8AC3E}">
        <p14:creationId xmlns:p14="http://schemas.microsoft.com/office/powerpoint/2010/main" val="83088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6A9871-EED7-4545-8772-C14702ACB2C1}"/>
              </a:ext>
            </a:extLst>
          </p:cNvPr>
          <p:cNvSpPr>
            <a:spLocks noGrp="1"/>
          </p:cNvSpPr>
          <p:nvPr>
            <p:ph type="sldNum" sz="quarter" idx="12"/>
          </p:nvPr>
        </p:nvSpPr>
        <p:spPr/>
        <p:txBody>
          <a:bodyPr/>
          <a:lstStyle/>
          <a:p>
            <a:fld id="{04260D4A-DEC1-45DD-8AB2-A3349BAAA59E}" type="slidenum">
              <a:rPr lang="en-US" smtClean="0"/>
              <a:pPr/>
              <a:t>7</a:t>
            </a:fld>
            <a:endParaRPr lang="en-US"/>
          </a:p>
        </p:txBody>
      </p:sp>
      <p:sp>
        <p:nvSpPr>
          <p:cNvPr id="4" name="Content Placeholder 3">
            <a:extLst>
              <a:ext uri="{FF2B5EF4-FFF2-40B4-BE49-F238E27FC236}">
                <a16:creationId xmlns:a16="http://schemas.microsoft.com/office/drawing/2014/main" id="{B93F3B01-E1FC-7B49-AE90-A4816915D601}"/>
              </a:ext>
            </a:extLst>
          </p:cNvPr>
          <p:cNvSpPr>
            <a:spLocks noGrp="1"/>
          </p:cNvSpPr>
          <p:nvPr>
            <p:ph sz="quarter" idx="14"/>
          </p:nvPr>
        </p:nvSpPr>
        <p:spPr>
          <a:xfrm>
            <a:off x="829341" y="1175521"/>
            <a:ext cx="10852266" cy="4500000"/>
          </a:xfrm>
        </p:spPr>
        <p:txBody>
          <a:bodyPr/>
          <a:lstStyle/>
          <a:p>
            <a:r>
              <a:rPr lang="en-US" b="1" dirty="0" err="1"/>
              <a:t>Tema</a:t>
            </a:r>
            <a:r>
              <a:rPr lang="en-US" b="1" dirty="0"/>
              <a:t> 1</a:t>
            </a:r>
            <a:r>
              <a:rPr lang="en-US" dirty="0"/>
              <a:t>: </a:t>
            </a:r>
            <a:r>
              <a:rPr lang="ca-ES" dirty="0"/>
              <a:t>Els drets humans i tenir una bona vida </a:t>
            </a:r>
            <a:endParaRPr lang="es-ES" dirty="0"/>
          </a:p>
          <a:p>
            <a:r>
              <a:rPr lang="en-US" b="1" dirty="0" err="1"/>
              <a:t>Tema</a:t>
            </a:r>
            <a:r>
              <a:rPr lang="en-US" b="1" dirty="0"/>
              <a:t> 2</a:t>
            </a:r>
            <a:r>
              <a:rPr lang="en-US" dirty="0"/>
              <a:t>: </a:t>
            </a:r>
            <a:r>
              <a:rPr lang="ca-ES" dirty="0"/>
              <a:t>Què són els drets humans? </a:t>
            </a:r>
          </a:p>
          <a:p>
            <a:r>
              <a:rPr lang="en-US" b="1" dirty="0" err="1"/>
              <a:t>Tema</a:t>
            </a:r>
            <a:r>
              <a:rPr lang="en-US" b="1" dirty="0"/>
              <a:t> 3</a:t>
            </a:r>
            <a:r>
              <a:rPr lang="en-US" dirty="0"/>
              <a:t>: </a:t>
            </a:r>
            <a:r>
              <a:rPr lang="ca-ES" dirty="0"/>
              <a:t>La relació entre els diferents drets </a:t>
            </a:r>
            <a:endParaRPr lang="en-US" dirty="0"/>
          </a:p>
          <a:p>
            <a:r>
              <a:rPr lang="en-US" b="1" dirty="0" err="1"/>
              <a:t>Tema</a:t>
            </a:r>
            <a:r>
              <a:rPr lang="en-US" b="1" dirty="0"/>
              <a:t> 4</a:t>
            </a:r>
            <a:r>
              <a:rPr lang="en-US" dirty="0"/>
              <a:t>: </a:t>
            </a:r>
            <a:r>
              <a:rPr lang="ca-ES" dirty="0"/>
              <a:t>Exemples de vulneracions dels drets humans </a:t>
            </a:r>
            <a:endParaRPr lang="en-US" dirty="0"/>
          </a:p>
          <a:p>
            <a:r>
              <a:rPr lang="en-US" b="1" dirty="0" err="1"/>
              <a:t>Tema</a:t>
            </a:r>
            <a:r>
              <a:rPr lang="en-US" b="1" dirty="0"/>
              <a:t> 5</a:t>
            </a:r>
            <a:r>
              <a:rPr lang="en-US" dirty="0"/>
              <a:t>: </a:t>
            </a:r>
            <a:r>
              <a:rPr lang="ca-ES" dirty="0"/>
              <a:t>Grups o segments de població en situació de risc de vulneració dels drets humans </a:t>
            </a:r>
            <a:endParaRPr lang="en-US" dirty="0"/>
          </a:p>
          <a:p>
            <a:r>
              <a:rPr lang="en-US" b="1" dirty="0" err="1"/>
              <a:t>Tema</a:t>
            </a:r>
            <a:r>
              <a:rPr lang="en-US" b="1" dirty="0"/>
              <a:t> 6</a:t>
            </a:r>
            <a:r>
              <a:rPr lang="en-US" dirty="0"/>
              <a:t>: </a:t>
            </a:r>
            <a:r>
              <a:rPr lang="ca-ES" dirty="0"/>
              <a:t>Conseqüències de les vulneracions dels drets humans </a:t>
            </a:r>
            <a:endParaRPr lang="en-US" dirty="0"/>
          </a:p>
          <a:p>
            <a:r>
              <a:rPr lang="en-US" b="1" dirty="0" err="1"/>
              <a:t>Tema</a:t>
            </a:r>
            <a:r>
              <a:rPr lang="en-US" b="1" dirty="0"/>
              <a:t> 7</a:t>
            </a:r>
            <a:r>
              <a:rPr lang="en-US" dirty="0"/>
              <a:t>: </a:t>
            </a:r>
            <a:r>
              <a:rPr lang="ca-ES" dirty="0"/>
              <a:t>Respectar, protegir i exercir els drets humans </a:t>
            </a:r>
            <a:endParaRPr lang="en-US" dirty="0"/>
          </a:p>
          <a:p>
            <a:r>
              <a:rPr lang="en-US" b="1" dirty="0" err="1"/>
              <a:t>Tema</a:t>
            </a:r>
            <a:r>
              <a:rPr lang="en-US" b="1" dirty="0"/>
              <a:t> 8</a:t>
            </a:r>
            <a:r>
              <a:rPr lang="en-US" dirty="0"/>
              <a:t>: </a:t>
            </a:r>
            <a:r>
              <a:rPr lang="ca-ES" dirty="0" err="1"/>
              <a:t>Empoderar</a:t>
            </a:r>
            <a:r>
              <a:rPr lang="ca-ES" dirty="0"/>
              <a:t> les persones per defensar els drets humans </a:t>
            </a:r>
            <a:endParaRPr lang="en-US" dirty="0"/>
          </a:p>
          <a:p>
            <a:r>
              <a:rPr lang="en-US" b="1" dirty="0" err="1"/>
              <a:t>Tema</a:t>
            </a:r>
            <a:r>
              <a:rPr lang="en-US" b="1" dirty="0"/>
              <a:t> 9</a:t>
            </a:r>
            <a:r>
              <a:rPr lang="en-US" dirty="0"/>
              <a:t>: </a:t>
            </a:r>
            <a:r>
              <a:rPr lang="ca-ES" dirty="0"/>
              <a:t>La defensa dels drets humans </a:t>
            </a:r>
            <a:endParaRPr lang="en-US" dirty="0"/>
          </a:p>
          <a:p>
            <a:endParaRPr lang="en-US" dirty="0"/>
          </a:p>
        </p:txBody>
      </p:sp>
      <p:sp>
        <p:nvSpPr>
          <p:cNvPr id="5" name="Title 4">
            <a:extLst>
              <a:ext uri="{FF2B5EF4-FFF2-40B4-BE49-F238E27FC236}">
                <a16:creationId xmlns:a16="http://schemas.microsoft.com/office/drawing/2014/main" id="{0EC1C1F7-B244-9F4A-A4A0-8D46EC71D929}"/>
              </a:ext>
            </a:extLst>
          </p:cNvPr>
          <p:cNvSpPr>
            <a:spLocks noGrp="1"/>
          </p:cNvSpPr>
          <p:nvPr>
            <p:ph type="title"/>
          </p:nvPr>
        </p:nvSpPr>
        <p:spPr/>
        <p:txBody>
          <a:bodyPr/>
          <a:lstStyle/>
          <a:p>
            <a:r>
              <a:rPr lang="ca-ES" dirty="0"/>
              <a:t>Temes del mòdul</a:t>
            </a:r>
          </a:p>
        </p:txBody>
      </p:sp>
    </p:spTree>
    <p:extLst>
      <p:ext uri="{BB962C8B-B14F-4D97-AF65-F5344CB8AC3E}">
        <p14:creationId xmlns:p14="http://schemas.microsoft.com/office/powerpoint/2010/main" val="2197121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02DED6-336F-4F4B-8A79-9FBE0877962A}"/>
              </a:ext>
            </a:extLst>
          </p:cNvPr>
          <p:cNvSpPr>
            <a:spLocks noGrp="1"/>
          </p:cNvSpPr>
          <p:nvPr>
            <p:ph type="sldNum" sz="quarter" idx="12"/>
          </p:nvPr>
        </p:nvSpPr>
        <p:spPr/>
        <p:txBody>
          <a:bodyPr/>
          <a:lstStyle/>
          <a:p>
            <a:fld id="{04260D4A-DEC1-45DD-8AB2-A3349BAAA59E}" type="slidenum">
              <a:rPr lang="en-US" smtClean="0"/>
              <a:pPr/>
              <a:t>70</a:t>
            </a:fld>
            <a:endParaRPr lang="en-US"/>
          </a:p>
        </p:txBody>
      </p:sp>
      <p:sp>
        <p:nvSpPr>
          <p:cNvPr id="3" name="Text Placeholder 2">
            <a:extLst>
              <a:ext uri="{FF2B5EF4-FFF2-40B4-BE49-F238E27FC236}">
                <a16:creationId xmlns:a16="http://schemas.microsoft.com/office/drawing/2014/main" id="{7E30ED5B-8E79-4A42-BA31-68319A1F0F2B}"/>
              </a:ext>
            </a:extLst>
          </p:cNvPr>
          <p:cNvSpPr>
            <a:spLocks noGrp="1"/>
          </p:cNvSpPr>
          <p:nvPr>
            <p:ph type="body" sz="quarter" idx="13"/>
          </p:nvPr>
        </p:nvSpPr>
        <p:spPr>
          <a:xfrm>
            <a:off x="507207" y="1424597"/>
            <a:ext cx="11174400" cy="360000"/>
          </a:xfrm>
        </p:spPr>
        <p:txBody>
          <a:bodyPr/>
          <a:lstStyle/>
          <a:p>
            <a:r>
              <a:rPr lang="en-US" dirty="0" err="1"/>
              <a:t>Els</a:t>
            </a:r>
            <a:r>
              <a:rPr lang="en-US" dirty="0"/>
              <a:t> </a:t>
            </a:r>
            <a:r>
              <a:rPr lang="en-US" dirty="0" err="1"/>
              <a:t>indígenes</a:t>
            </a:r>
            <a:r>
              <a:rPr lang="en-US" dirty="0"/>
              <a:t> </a:t>
            </a:r>
          </a:p>
        </p:txBody>
      </p:sp>
      <p:sp>
        <p:nvSpPr>
          <p:cNvPr id="4" name="Content Placeholder 3">
            <a:extLst>
              <a:ext uri="{FF2B5EF4-FFF2-40B4-BE49-F238E27FC236}">
                <a16:creationId xmlns:a16="http://schemas.microsoft.com/office/drawing/2014/main" id="{62D3C546-2184-7740-9318-DBA8053BBA7B}"/>
              </a:ext>
            </a:extLst>
          </p:cNvPr>
          <p:cNvSpPr>
            <a:spLocks noGrp="1"/>
          </p:cNvSpPr>
          <p:nvPr>
            <p:ph sz="quarter" idx="14"/>
          </p:nvPr>
        </p:nvSpPr>
        <p:spPr>
          <a:xfrm>
            <a:off x="507195" y="1935126"/>
            <a:ext cx="11174412" cy="4076062"/>
          </a:xfrm>
        </p:spPr>
        <p:txBody>
          <a:bodyPr/>
          <a:lstStyle/>
          <a:p>
            <a:r>
              <a:rPr lang="es-ES" sz="2100" dirty="0"/>
              <a:t>A les persones </a:t>
            </a:r>
            <a:r>
              <a:rPr lang="es-ES" sz="2100" dirty="0" err="1"/>
              <a:t>indígenes</a:t>
            </a:r>
            <a:r>
              <a:rPr lang="es-ES" sz="2100" dirty="0"/>
              <a:t> </a:t>
            </a:r>
            <a:r>
              <a:rPr lang="ca-ES" sz="2100" dirty="0"/>
              <a:t>sovint se’ls nega</a:t>
            </a:r>
            <a:r>
              <a:rPr lang="en-US" sz="2100" dirty="0"/>
              <a:t>:  </a:t>
            </a:r>
          </a:p>
          <a:p>
            <a:pPr lvl="2"/>
            <a:r>
              <a:rPr lang="ca-ES" sz="2100" dirty="0"/>
              <a:t>El dret a no ser sotmès a tortures ni a penes o tractes cruels, inhumans o degradants (article 5</a:t>
            </a:r>
            <a:r>
              <a:rPr lang="en-US" sz="2100" dirty="0"/>
              <a:t>).</a:t>
            </a:r>
          </a:p>
          <a:p>
            <a:pPr lvl="2"/>
            <a:r>
              <a:rPr lang="ca-ES" sz="2100" dirty="0"/>
              <a:t>El dret a no ser detingut o retingut arbitràriament (article 9</a:t>
            </a:r>
            <a:r>
              <a:rPr lang="en-US" sz="2100" dirty="0"/>
              <a:t>). </a:t>
            </a:r>
          </a:p>
          <a:p>
            <a:pPr lvl="2"/>
            <a:r>
              <a:rPr lang="ca-ES" sz="2100" dirty="0"/>
              <a:t>El dret a la propietat i a no ser-ne privat arbitràriament (article 17</a:t>
            </a:r>
            <a:r>
              <a:rPr lang="en-US" sz="2100" dirty="0"/>
              <a:t>). </a:t>
            </a:r>
          </a:p>
          <a:p>
            <a:pPr lvl="2"/>
            <a:r>
              <a:rPr lang="ca-ES" sz="2100" dirty="0"/>
              <a:t>El dret a participar en el govern del seu país (article 21</a:t>
            </a:r>
            <a:r>
              <a:rPr lang="en-US" sz="2100" dirty="0"/>
              <a:t>). </a:t>
            </a:r>
          </a:p>
          <a:p>
            <a:pPr lvl="2"/>
            <a:r>
              <a:rPr lang="ca-ES" sz="2100" dirty="0"/>
              <a:t>El dret a un nivell de vida adequat (article 25</a:t>
            </a:r>
            <a:r>
              <a:rPr lang="en-US" sz="2100" dirty="0"/>
              <a:t>).</a:t>
            </a:r>
          </a:p>
          <a:p>
            <a:pPr lvl="2"/>
            <a:r>
              <a:rPr lang="ca-ES" sz="2100" dirty="0"/>
              <a:t>El dret al treball (article 23</a:t>
            </a:r>
            <a:r>
              <a:rPr lang="en-US" sz="2100" dirty="0"/>
              <a:t>).</a:t>
            </a:r>
          </a:p>
          <a:p>
            <a:pPr lvl="2"/>
            <a:r>
              <a:rPr lang="ca-ES" sz="2100" dirty="0"/>
              <a:t>El dret a participar en la vida cultural de la comunitat (article 27</a:t>
            </a:r>
            <a:r>
              <a:rPr lang="en-US" sz="2100" dirty="0"/>
              <a:t>).</a:t>
            </a:r>
          </a:p>
          <a:p>
            <a:endParaRPr lang="en-US" sz="2100"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r>
              <a:rPr lang="ca-ES" sz="2800" dirty="0"/>
              <a:t>Presentació: Grups que sovint són objecte de vulneracions dels drets humans </a:t>
            </a:r>
            <a:r>
              <a:rPr lang="en-US" sz="2800" dirty="0"/>
              <a:t>- 3</a:t>
            </a:r>
          </a:p>
        </p:txBody>
      </p:sp>
    </p:spTree>
    <p:extLst>
      <p:ext uri="{BB962C8B-B14F-4D97-AF65-F5344CB8AC3E}">
        <p14:creationId xmlns:p14="http://schemas.microsoft.com/office/powerpoint/2010/main" val="3302262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A4669B-F54D-6F4B-844C-08227B75B306}"/>
              </a:ext>
            </a:extLst>
          </p:cNvPr>
          <p:cNvSpPr>
            <a:spLocks noGrp="1"/>
          </p:cNvSpPr>
          <p:nvPr>
            <p:ph type="sldNum" sz="quarter" idx="12"/>
          </p:nvPr>
        </p:nvSpPr>
        <p:spPr/>
        <p:txBody>
          <a:bodyPr/>
          <a:lstStyle/>
          <a:p>
            <a:fld id="{04260D4A-DEC1-45DD-8AB2-A3349BAAA59E}" type="slidenum">
              <a:rPr lang="en-US" smtClean="0"/>
              <a:pPr/>
              <a:t>71</a:t>
            </a:fld>
            <a:endParaRPr lang="en-US"/>
          </a:p>
        </p:txBody>
      </p:sp>
      <p:sp>
        <p:nvSpPr>
          <p:cNvPr id="3" name="Text Placeholder 2">
            <a:extLst>
              <a:ext uri="{FF2B5EF4-FFF2-40B4-BE49-F238E27FC236}">
                <a16:creationId xmlns:a16="http://schemas.microsoft.com/office/drawing/2014/main" id="{69E654AA-1CFC-F341-B09F-765F31A16EB0}"/>
              </a:ext>
            </a:extLst>
          </p:cNvPr>
          <p:cNvSpPr>
            <a:spLocks noGrp="1"/>
          </p:cNvSpPr>
          <p:nvPr>
            <p:ph type="body" sz="quarter" idx="13"/>
          </p:nvPr>
        </p:nvSpPr>
        <p:spPr>
          <a:xfrm>
            <a:off x="255182" y="1362251"/>
            <a:ext cx="11426426" cy="721730"/>
          </a:xfrm>
        </p:spPr>
        <p:txBody>
          <a:bodyPr/>
          <a:lstStyle/>
          <a:p>
            <a:pPr>
              <a:lnSpc>
                <a:spcPct val="100000"/>
              </a:lnSpc>
            </a:pPr>
            <a:r>
              <a:rPr lang="es-ES" dirty="0"/>
              <a:t>    Les persones </a:t>
            </a:r>
            <a:r>
              <a:rPr lang="es-ES" dirty="0" err="1"/>
              <a:t>lesbianes</a:t>
            </a:r>
            <a:r>
              <a:rPr lang="es-ES" dirty="0"/>
              <a:t>, gais, </a:t>
            </a:r>
            <a:r>
              <a:rPr lang="es-ES" dirty="0" err="1"/>
              <a:t>bisexuals</a:t>
            </a:r>
            <a:r>
              <a:rPr lang="es-ES" dirty="0"/>
              <a:t>, </a:t>
            </a:r>
            <a:r>
              <a:rPr lang="es-ES" dirty="0" err="1"/>
              <a:t>transgèneres</a:t>
            </a:r>
            <a:r>
              <a:rPr lang="es-ES" dirty="0"/>
              <a:t>, </a:t>
            </a:r>
            <a:r>
              <a:rPr lang="es-ES" dirty="0" err="1"/>
              <a:t>intersexuals</a:t>
            </a:r>
            <a:r>
              <a:rPr lang="es-ES" dirty="0"/>
              <a:t> o de </a:t>
            </a:r>
            <a:r>
              <a:rPr lang="es-ES" dirty="0" err="1"/>
              <a:t>qüestionament</a:t>
            </a:r>
            <a:r>
              <a:rPr lang="es-ES" dirty="0"/>
              <a:t> (LGBTIQ)  </a:t>
            </a:r>
          </a:p>
        </p:txBody>
      </p:sp>
      <p:sp>
        <p:nvSpPr>
          <p:cNvPr id="4" name="Content Placeholder 3">
            <a:extLst>
              <a:ext uri="{FF2B5EF4-FFF2-40B4-BE49-F238E27FC236}">
                <a16:creationId xmlns:a16="http://schemas.microsoft.com/office/drawing/2014/main" id="{5D32F99D-3A48-FB47-AB0A-7A8D62A2ADBF}"/>
              </a:ext>
            </a:extLst>
          </p:cNvPr>
          <p:cNvSpPr>
            <a:spLocks noGrp="1"/>
          </p:cNvSpPr>
          <p:nvPr>
            <p:ph sz="quarter" idx="14"/>
          </p:nvPr>
        </p:nvSpPr>
        <p:spPr>
          <a:xfrm>
            <a:off x="507195" y="2211572"/>
            <a:ext cx="11103558" cy="3799616"/>
          </a:xfrm>
        </p:spPr>
        <p:txBody>
          <a:bodyPr/>
          <a:lstStyle/>
          <a:p>
            <a:pPr algn="just"/>
            <a:r>
              <a:rPr lang="ca-ES" sz="2100" dirty="0"/>
              <a:t>En molts països del món, les persones LGBTIQ segueixen enfrontant-se a vulneracions dels drets humans. Se’ls pot negar </a:t>
            </a:r>
            <a:r>
              <a:rPr lang="en-US" sz="2100" dirty="0"/>
              <a:t>:</a:t>
            </a:r>
          </a:p>
          <a:p>
            <a:pPr lvl="2" algn="just"/>
            <a:r>
              <a:rPr lang="ca-ES" sz="2100" dirty="0"/>
              <a:t>El dret a la vida (article 3</a:t>
            </a:r>
            <a:r>
              <a:rPr lang="en-US" sz="2100" dirty="0"/>
              <a:t>).</a:t>
            </a:r>
          </a:p>
          <a:p>
            <a:pPr lvl="2" algn="just"/>
            <a:r>
              <a:rPr lang="ca-ES" sz="2100" dirty="0"/>
              <a:t>El dret al treball (article 23</a:t>
            </a:r>
            <a:r>
              <a:rPr lang="en-US" sz="2100" dirty="0"/>
              <a:t>).</a:t>
            </a:r>
          </a:p>
          <a:p>
            <a:pPr lvl="2" algn="just"/>
            <a:r>
              <a:rPr lang="ca-ES" sz="2100" dirty="0"/>
              <a:t>El dret a casar-se i a tenir una família (article 16</a:t>
            </a:r>
            <a:r>
              <a:rPr lang="en-US" sz="2100" dirty="0"/>
              <a:t>).</a:t>
            </a:r>
          </a:p>
          <a:p>
            <a:pPr lvl="2" algn="just"/>
            <a:r>
              <a:rPr lang="es-ES" sz="2100" dirty="0"/>
              <a:t>El derecho a no ser sometidos a torturas ni a penas o tratos crueles, inhumanos o degradantes (artículo  </a:t>
            </a:r>
            <a:r>
              <a:rPr lang="en-US" sz="2100" dirty="0"/>
              <a:t>5).</a:t>
            </a:r>
          </a:p>
          <a:p>
            <a:pPr lvl="2" algn="just"/>
            <a:r>
              <a:rPr lang="ca-ES" sz="2100" dirty="0"/>
              <a:t>El dret a la llibertat de circulació (article 13</a:t>
            </a:r>
            <a:r>
              <a:rPr lang="en-US" sz="2100" dirty="0"/>
              <a:t>). </a:t>
            </a:r>
          </a:p>
          <a:p>
            <a:pPr algn="just"/>
            <a:endParaRPr lang="en-US" sz="2100"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r>
              <a:rPr lang="ca-ES" sz="2800" dirty="0"/>
              <a:t>Presentació: Grups que sovint són objecte de vulneracions dels drets humans </a:t>
            </a:r>
            <a:r>
              <a:rPr lang="en-US" sz="2800" dirty="0"/>
              <a:t>- 4</a:t>
            </a:r>
          </a:p>
        </p:txBody>
      </p:sp>
    </p:spTree>
    <p:extLst>
      <p:ext uri="{BB962C8B-B14F-4D97-AF65-F5344CB8AC3E}">
        <p14:creationId xmlns:p14="http://schemas.microsoft.com/office/powerpoint/2010/main" val="2406301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7EED8-D7A0-A74C-BFA1-F0E59D48F4B1}"/>
              </a:ext>
            </a:extLst>
          </p:cNvPr>
          <p:cNvSpPr>
            <a:spLocks noGrp="1"/>
          </p:cNvSpPr>
          <p:nvPr>
            <p:ph type="sldNum" sz="quarter" idx="12"/>
          </p:nvPr>
        </p:nvSpPr>
        <p:spPr/>
        <p:txBody>
          <a:bodyPr/>
          <a:lstStyle/>
          <a:p>
            <a:fld id="{04260D4A-DEC1-45DD-8AB2-A3349BAAA59E}" type="slidenum">
              <a:rPr lang="en-US" smtClean="0"/>
              <a:pPr/>
              <a:t>72</a:t>
            </a:fld>
            <a:endParaRPr lang="en-US"/>
          </a:p>
        </p:txBody>
      </p:sp>
      <p:sp>
        <p:nvSpPr>
          <p:cNvPr id="3" name="Text Placeholder 2">
            <a:extLst>
              <a:ext uri="{FF2B5EF4-FFF2-40B4-BE49-F238E27FC236}">
                <a16:creationId xmlns:a16="http://schemas.microsoft.com/office/drawing/2014/main" id="{5C99A398-84E4-4E4C-A815-AEB0DAEA5FDF}"/>
              </a:ext>
            </a:extLst>
          </p:cNvPr>
          <p:cNvSpPr>
            <a:spLocks noGrp="1"/>
          </p:cNvSpPr>
          <p:nvPr>
            <p:ph type="body" sz="quarter" idx="13"/>
          </p:nvPr>
        </p:nvSpPr>
        <p:spPr>
          <a:xfrm>
            <a:off x="507207" y="1341469"/>
            <a:ext cx="11174400" cy="360000"/>
          </a:xfrm>
        </p:spPr>
        <p:txBody>
          <a:bodyPr/>
          <a:lstStyle/>
          <a:p>
            <a:r>
              <a:rPr lang="en-US" dirty="0" err="1"/>
              <a:t>Els</a:t>
            </a:r>
            <a:r>
              <a:rPr lang="en-US" dirty="0"/>
              <a:t> infants</a:t>
            </a:r>
          </a:p>
        </p:txBody>
      </p:sp>
      <p:sp>
        <p:nvSpPr>
          <p:cNvPr id="4" name="Content Placeholder 3">
            <a:extLst>
              <a:ext uri="{FF2B5EF4-FFF2-40B4-BE49-F238E27FC236}">
                <a16:creationId xmlns:a16="http://schemas.microsoft.com/office/drawing/2014/main" id="{6CFFE15B-F2B0-F14E-92D6-82DB84B8E3B9}"/>
              </a:ext>
            </a:extLst>
          </p:cNvPr>
          <p:cNvSpPr>
            <a:spLocks noGrp="1"/>
          </p:cNvSpPr>
          <p:nvPr>
            <p:ph sz="quarter" idx="14"/>
          </p:nvPr>
        </p:nvSpPr>
        <p:spPr>
          <a:xfrm>
            <a:off x="507195" y="1974272"/>
            <a:ext cx="11112376" cy="4036915"/>
          </a:xfrm>
        </p:spPr>
        <p:txBody>
          <a:bodyPr/>
          <a:lstStyle/>
          <a:p>
            <a:pPr algn="just"/>
            <a:r>
              <a:rPr lang="ca-ES" sz="2100" dirty="0"/>
              <a:t>Els infants tenen un risc elevat de negació dels seus drets humans, com ara </a:t>
            </a:r>
            <a:r>
              <a:rPr lang="en-US" sz="2100" dirty="0"/>
              <a:t>:</a:t>
            </a:r>
          </a:p>
          <a:p>
            <a:pPr lvl="2" algn="just"/>
            <a:r>
              <a:rPr lang="ca-ES" sz="2100" dirty="0"/>
              <a:t>El dret a no ser sotmesos a tortures ni a penes o tractes cruels, inhumans o degradants (article 5)</a:t>
            </a:r>
            <a:r>
              <a:rPr lang="en-US" sz="2100" dirty="0"/>
              <a:t>.</a:t>
            </a:r>
          </a:p>
          <a:p>
            <a:pPr lvl="2" algn="just"/>
            <a:r>
              <a:rPr lang="ca-ES" sz="2100" dirty="0"/>
              <a:t>El dret a l’educació (article 26</a:t>
            </a:r>
            <a:r>
              <a:rPr lang="en-US" sz="2100" dirty="0"/>
              <a:t>).</a:t>
            </a:r>
          </a:p>
          <a:p>
            <a:pPr lvl="2" algn="just"/>
            <a:r>
              <a:rPr lang="ca-ES" sz="2100" dirty="0"/>
              <a:t>El dret a no ser sotmesos a esclavitud (article 4</a:t>
            </a:r>
            <a:r>
              <a:rPr lang="en-US" sz="2100" dirty="0"/>
              <a:t>).</a:t>
            </a:r>
          </a:p>
          <a:p>
            <a:pPr lvl="2" algn="just"/>
            <a:r>
              <a:rPr lang="ca-ES" sz="2100" dirty="0"/>
              <a:t>La llibertat d’expressió (article 19</a:t>
            </a:r>
            <a:r>
              <a:rPr lang="en-US" sz="2100" dirty="0"/>
              <a:t>).</a:t>
            </a:r>
          </a:p>
          <a:p>
            <a:pPr algn="just"/>
            <a:endParaRPr lang="en-US" sz="2100"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r>
              <a:rPr lang="ca-ES" sz="2800" dirty="0"/>
              <a:t>Presentació: Grups que sovint són objecte de vulneracions dels drets humans </a:t>
            </a:r>
            <a:r>
              <a:rPr lang="en-US" sz="2800" dirty="0"/>
              <a:t>- 5</a:t>
            </a:r>
          </a:p>
        </p:txBody>
      </p:sp>
    </p:spTree>
    <p:extLst>
      <p:ext uri="{BB962C8B-B14F-4D97-AF65-F5344CB8AC3E}">
        <p14:creationId xmlns:p14="http://schemas.microsoft.com/office/powerpoint/2010/main" val="3444232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64F9E9-AE36-0E44-8605-98709D7E18D7}"/>
              </a:ext>
            </a:extLst>
          </p:cNvPr>
          <p:cNvSpPr>
            <a:spLocks noGrp="1"/>
          </p:cNvSpPr>
          <p:nvPr>
            <p:ph type="sldNum" sz="quarter" idx="12"/>
          </p:nvPr>
        </p:nvSpPr>
        <p:spPr/>
        <p:txBody>
          <a:bodyPr/>
          <a:lstStyle/>
          <a:p>
            <a:fld id="{04260D4A-DEC1-45DD-8AB2-A3349BAAA59E}" type="slidenum">
              <a:rPr lang="en-US" smtClean="0"/>
              <a:pPr/>
              <a:t>73</a:t>
            </a:fld>
            <a:endParaRPr lang="en-US"/>
          </a:p>
        </p:txBody>
      </p:sp>
      <p:sp>
        <p:nvSpPr>
          <p:cNvPr id="3" name="Text Placeholder 2">
            <a:extLst>
              <a:ext uri="{FF2B5EF4-FFF2-40B4-BE49-F238E27FC236}">
                <a16:creationId xmlns:a16="http://schemas.microsoft.com/office/drawing/2014/main" id="{65FAEF0C-2B24-EE4B-AA8B-3ECB26F5787B}"/>
              </a:ext>
            </a:extLst>
          </p:cNvPr>
          <p:cNvSpPr>
            <a:spLocks noGrp="1"/>
          </p:cNvSpPr>
          <p:nvPr>
            <p:ph type="body" sz="quarter" idx="13"/>
          </p:nvPr>
        </p:nvSpPr>
        <p:spPr>
          <a:xfrm>
            <a:off x="507207" y="1424596"/>
            <a:ext cx="11174400" cy="360000"/>
          </a:xfrm>
        </p:spPr>
        <p:txBody>
          <a:bodyPr/>
          <a:lstStyle/>
          <a:p>
            <a:r>
              <a:rPr lang="fr-FR" dirty="0"/>
              <a:t>Les </a:t>
            </a:r>
            <a:r>
              <a:rPr lang="fr-FR" dirty="0" err="1"/>
              <a:t>persones</a:t>
            </a:r>
            <a:r>
              <a:rPr lang="fr-FR" dirty="0"/>
              <a:t> </a:t>
            </a:r>
            <a:r>
              <a:rPr lang="fr-FR" dirty="0" err="1"/>
              <a:t>amb</a:t>
            </a:r>
            <a:r>
              <a:rPr lang="fr-FR" dirty="0"/>
              <a:t> el VIH/sida</a:t>
            </a:r>
            <a:endParaRPr lang="es-ES" dirty="0"/>
          </a:p>
        </p:txBody>
      </p:sp>
      <p:sp>
        <p:nvSpPr>
          <p:cNvPr id="4" name="Content Placeholder 3">
            <a:extLst>
              <a:ext uri="{FF2B5EF4-FFF2-40B4-BE49-F238E27FC236}">
                <a16:creationId xmlns:a16="http://schemas.microsoft.com/office/drawing/2014/main" id="{AEE015BD-9811-DC40-A1AF-98AA228E8322}"/>
              </a:ext>
            </a:extLst>
          </p:cNvPr>
          <p:cNvSpPr>
            <a:spLocks noGrp="1"/>
          </p:cNvSpPr>
          <p:nvPr>
            <p:ph sz="quarter" idx="14"/>
          </p:nvPr>
        </p:nvSpPr>
        <p:spPr>
          <a:xfrm>
            <a:off x="507195" y="1977656"/>
            <a:ext cx="11174412" cy="4033531"/>
          </a:xfrm>
        </p:spPr>
        <p:txBody>
          <a:bodyPr/>
          <a:lstStyle/>
          <a:p>
            <a:r>
              <a:rPr lang="ca-ES" sz="2100" dirty="0"/>
              <a:t>Les persones amb el VIH/sida sovint també pateixen vulneracions dels seus drets humans </a:t>
            </a:r>
            <a:r>
              <a:rPr lang="en-US" sz="2100" dirty="0"/>
              <a:t>: </a:t>
            </a:r>
          </a:p>
          <a:p>
            <a:pPr lvl="2"/>
            <a:r>
              <a:rPr lang="ca-ES" sz="2100" dirty="0"/>
              <a:t>El dret a la salut (article 25</a:t>
            </a:r>
            <a:r>
              <a:rPr lang="en-US" sz="2100" dirty="0"/>
              <a:t>).</a:t>
            </a:r>
          </a:p>
          <a:p>
            <a:pPr lvl="2"/>
            <a:r>
              <a:rPr lang="ca-ES" sz="2100" dirty="0"/>
              <a:t>El dret al treball (article 23</a:t>
            </a:r>
            <a:r>
              <a:rPr lang="en-US" sz="2100" dirty="0"/>
              <a:t>).</a:t>
            </a:r>
          </a:p>
          <a:p>
            <a:pPr lvl="2"/>
            <a:r>
              <a:rPr lang="ca-ES" sz="2100" dirty="0"/>
              <a:t>El dret a la llibertat de circulació (article 13</a:t>
            </a:r>
            <a:r>
              <a:rPr lang="en-US" sz="2100" dirty="0"/>
              <a:t>).</a:t>
            </a:r>
          </a:p>
          <a:p>
            <a:endParaRPr lang="en-US" sz="2100"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pPr algn="just"/>
            <a:r>
              <a:rPr lang="ca-ES" sz="2800" dirty="0"/>
              <a:t>Presentació: Grups que sovint són objecte de vulneracions dels drets humans </a:t>
            </a:r>
            <a:r>
              <a:rPr lang="en-US" sz="2800" dirty="0"/>
              <a:t>- 6</a:t>
            </a:r>
          </a:p>
        </p:txBody>
      </p:sp>
    </p:spTree>
    <p:extLst>
      <p:ext uri="{BB962C8B-B14F-4D97-AF65-F5344CB8AC3E}">
        <p14:creationId xmlns:p14="http://schemas.microsoft.com/office/powerpoint/2010/main" val="2273082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1D47F2-6E95-6D44-885A-79B4CF6D6CFE}"/>
              </a:ext>
            </a:extLst>
          </p:cNvPr>
          <p:cNvSpPr>
            <a:spLocks noGrp="1"/>
          </p:cNvSpPr>
          <p:nvPr>
            <p:ph type="sldNum" sz="quarter" idx="12"/>
          </p:nvPr>
        </p:nvSpPr>
        <p:spPr/>
        <p:txBody>
          <a:bodyPr/>
          <a:lstStyle/>
          <a:p>
            <a:fld id="{04260D4A-DEC1-45DD-8AB2-A3349BAAA59E}" type="slidenum">
              <a:rPr lang="en-US" smtClean="0"/>
              <a:pPr/>
              <a:t>74</a:t>
            </a:fld>
            <a:endParaRPr lang="en-US"/>
          </a:p>
        </p:txBody>
      </p:sp>
      <p:sp>
        <p:nvSpPr>
          <p:cNvPr id="3" name="Text Placeholder 2">
            <a:extLst>
              <a:ext uri="{FF2B5EF4-FFF2-40B4-BE49-F238E27FC236}">
                <a16:creationId xmlns:a16="http://schemas.microsoft.com/office/drawing/2014/main" id="{9998BB47-A52C-E74C-BC87-5E8F817EEF9B}"/>
              </a:ext>
            </a:extLst>
          </p:cNvPr>
          <p:cNvSpPr>
            <a:spLocks noGrp="1"/>
          </p:cNvSpPr>
          <p:nvPr>
            <p:ph type="body" sz="quarter" idx="13"/>
          </p:nvPr>
        </p:nvSpPr>
        <p:spPr>
          <a:xfrm>
            <a:off x="507207" y="1424596"/>
            <a:ext cx="11174400" cy="360000"/>
          </a:xfrm>
        </p:spPr>
        <p:txBody>
          <a:bodyPr/>
          <a:lstStyle/>
          <a:p>
            <a:r>
              <a:rPr lang="es-ES" dirty="0" err="1"/>
              <a:t>Els</a:t>
            </a:r>
            <a:r>
              <a:rPr lang="es-ES" dirty="0"/>
              <a:t> </a:t>
            </a:r>
            <a:r>
              <a:rPr lang="es-ES" dirty="0" err="1"/>
              <a:t>infants</a:t>
            </a:r>
            <a:r>
              <a:rPr lang="es-ES" dirty="0"/>
              <a:t> i </a:t>
            </a:r>
            <a:r>
              <a:rPr lang="es-ES" dirty="0" err="1"/>
              <a:t>adults</a:t>
            </a:r>
            <a:r>
              <a:rPr lang="es-ES" dirty="0"/>
              <a:t> </a:t>
            </a:r>
            <a:r>
              <a:rPr lang="es-ES" dirty="0" err="1"/>
              <a:t>amb</a:t>
            </a:r>
            <a:r>
              <a:rPr lang="es-ES" dirty="0"/>
              <a:t> </a:t>
            </a:r>
            <a:r>
              <a:rPr lang="es-ES" dirty="0" err="1"/>
              <a:t>discapacitat</a:t>
            </a:r>
            <a:r>
              <a:rPr lang="es-ES" dirty="0"/>
              <a:t> psicosocial, </a:t>
            </a:r>
            <a:r>
              <a:rPr lang="es-ES" dirty="0" err="1"/>
              <a:t>intel·lectual</a:t>
            </a:r>
            <a:r>
              <a:rPr lang="es-ES" dirty="0"/>
              <a:t> o cognitiva</a:t>
            </a:r>
          </a:p>
        </p:txBody>
      </p:sp>
      <p:sp>
        <p:nvSpPr>
          <p:cNvPr id="4" name="Content Placeholder 3">
            <a:extLst>
              <a:ext uri="{FF2B5EF4-FFF2-40B4-BE49-F238E27FC236}">
                <a16:creationId xmlns:a16="http://schemas.microsoft.com/office/drawing/2014/main" id="{37DA24E6-FA0E-C849-979F-B1F75C02125C}"/>
              </a:ext>
            </a:extLst>
          </p:cNvPr>
          <p:cNvSpPr>
            <a:spLocks noGrp="1"/>
          </p:cNvSpPr>
          <p:nvPr>
            <p:ph sz="quarter" idx="14"/>
          </p:nvPr>
        </p:nvSpPr>
        <p:spPr>
          <a:xfrm>
            <a:off x="507195" y="1932708"/>
            <a:ext cx="11174412" cy="4078479"/>
          </a:xfrm>
        </p:spPr>
        <p:txBody>
          <a:bodyPr/>
          <a:lstStyle/>
          <a:p>
            <a:pPr algn="just"/>
            <a:r>
              <a:rPr lang="es-ES" sz="2100" dirty="0" err="1"/>
              <a:t>Els</a:t>
            </a:r>
            <a:r>
              <a:rPr lang="es-ES" sz="2100" dirty="0"/>
              <a:t> </a:t>
            </a:r>
            <a:r>
              <a:rPr lang="es-ES" sz="2100" dirty="0" err="1"/>
              <a:t>infants</a:t>
            </a:r>
            <a:r>
              <a:rPr lang="es-ES" sz="2100" dirty="0"/>
              <a:t> i </a:t>
            </a:r>
            <a:r>
              <a:rPr lang="es-ES" sz="2100" dirty="0" err="1"/>
              <a:t>adults</a:t>
            </a:r>
            <a:r>
              <a:rPr lang="es-ES" sz="2100" dirty="0"/>
              <a:t> </a:t>
            </a:r>
            <a:r>
              <a:rPr lang="es-ES" sz="2100" dirty="0" err="1"/>
              <a:t>amb</a:t>
            </a:r>
            <a:r>
              <a:rPr lang="es-ES" sz="2100" dirty="0"/>
              <a:t> </a:t>
            </a:r>
            <a:r>
              <a:rPr lang="es-ES" sz="2100" dirty="0" err="1"/>
              <a:t>discapacitat</a:t>
            </a:r>
            <a:r>
              <a:rPr lang="es-ES" sz="2100" dirty="0"/>
              <a:t> psicosocial, </a:t>
            </a:r>
            <a:r>
              <a:rPr lang="es-ES" sz="2100" dirty="0" err="1"/>
              <a:t>intel·lectual</a:t>
            </a:r>
            <a:r>
              <a:rPr lang="es-ES" sz="2100" dirty="0"/>
              <a:t> o cognitiva </a:t>
            </a:r>
            <a:r>
              <a:rPr lang="es-ES" sz="2100" dirty="0" err="1"/>
              <a:t>tenen</a:t>
            </a:r>
            <a:r>
              <a:rPr lang="es-ES" sz="2100" dirty="0"/>
              <a:t> </a:t>
            </a:r>
            <a:r>
              <a:rPr lang="es-ES" sz="2100" dirty="0" err="1"/>
              <a:t>risc</a:t>
            </a:r>
            <a:r>
              <a:rPr lang="es-ES" sz="2100" dirty="0"/>
              <a:t> de </a:t>
            </a:r>
            <a:r>
              <a:rPr lang="es-ES" sz="2100" dirty="0" err="1"/>
              <a:t>veure</a:t>
            </a:r>
            <a:r>
              <a:rPr lang="es-ES" sz="2100" dirty="0"/>
              <a:t> una </a:t>
            </a:r>
            <a:r>
              <a:rPr lang="es-ES" sz="2100" dirty="0" err="1"/>
              <a:t>violació</a:t>
            </a:r>
            <a:r>
              <a:rPr lang="es-ES" sz="2100" dirty="0"/>
              <a:t> o </a:t>
            </a:r>
            <a:r>
              <a:rPr lang="es-ES" sz="2100" dirty="0" err="1"/>
              <a:t>restricció</a:t>
            </a:r>
            <a:r>
              <a:rPr lang="es-ES" sz="2100" dirty="0"/>
              <a:t> </a:t>
            </a:r>
            <a:r>
              <a:rPr lang="es-ES" sz="2100" dirty="0" err="1"/>
              <a:t>dels</a:t>
            </a:r>
            <a:r>
              <a:rPr lang="es-ES" sz="2100" dirty="0"/>
              <a:t> </a:t>
            </a:r>
            <a:r>
              <a:rPr lang="es-ES" sz="2100" dirty="0" err="1"/>
              <a:t>seus</a:t>
            </a:r>
            <a:r>
              <a:rPr lang="es-ES" sz="2100" dirty="0"/>
              <a:t> </a:t>
            </a:r>
            <a:r>
              <a:rPr lang="es-ES" sz="2100" dirty="0" err="1"/>
              <a:t>drets</a:t>
            </a:r>
            <a:r>
              <a:rPr lang="es-ES" sz="2100" dirty="0"/>
              <a:t> </a:t>
            </a:r>
            <a:r>
              <a:rPr lang="es-ES" sz="2100" dirty="0" err="1"/>
              <a:t>humans</a:t>
            </a:r>
            <a:r>
              <a:rPr lang="en-US" sz="2100" dirty="0"/>
              <a:t>: </a:t>
            </a:r>
          </a:p>
          <a:p>
            <a:pPr lvl="3" algn="just">
              <a:spcAft>
                <a:spcPts val="500"/>
              </a:spcAft>
            </a:pPr>
            <a:r>
              <a:rPr lang="ca-ES" sz="2100" dirty="0"/>
              <a:t>El dret a la no-discriminació (article 2</a:t>
            </a:r>
            <a:r>
              <a:rPr lang="en-US" sz="2100" dirty="0"/>
              <a:t>). </a:t>
            </a:r>
          </a:p>
          <a:p>
            <a:pPr lvl="3" algn="just">
              <a:spcAft>
                <a:spcPts val="500"/>
              </a:spcAft>
            </a:pPr>
            <a:r>
              <a:rPr lang="ca-ES" sz="2100" dirty="0"/>
              <a:t>El dret a no ser sotmès a tortures ni a penes o tractes cruels, inhumans o degradants (article 5</a:t>
            </a:r>
            <a:r>
              <a:rPr lang="en-US" sz="2100" dirty="0"/>
              <a:t>).</a:t>
            </a:r>
          </a:p>
          <a:p>
            <a:pPr lvl="3" algn="just">
              <a:spcAft>
                <a:spcPts val="500"/>
              </a:spcAft>
            </a:pPr>
            <a:r>
              <a:rPr lang="ca-ES" sz="2100" dirty="0"/>
              <a:t>El dret a l'educació (article 26).</a:t>
            </a:r>
          </a:p>
          <a:p>
            <a:pPr lvl="3" algn="just">
              <a:spcAft>
                <a:spcPts val="500"/>
              </a:spcAft>
            </a:pPr>
            <a:r>
              <a:rPr lang="ca-ES" sz="2100" dirty="0"/>
              <a:t>El dret al treball (article 23</a:t>
            </a:r>
            <a:r>
              <a:rPr lang="en-US" sz="2100" dirty="0"/>
              <a:t>).</a:t>
            </a:r>
          </a:p>
          <a:p>
            <a:pPr lvl="3" algn="just">
              <a:spcAft>
                <a:spcPts val="500"/>
              </a:spcAft>
            </a:pPr>
            <a:r>
              <a:rPr lang="ca-ES" sz="2100" dirty="0"/>
              <a:t>El dret a vot (article 21</a:t>
            </a:r>
            <a:r>
              <a:rPr lang="en-US" sz="2100" dirty="0"/>
              <a:t>).</a:t>
            </a:r>
          </a:p>
          <a:p>
            <a:pPr lvl="3" algn="just">
              <a:spcAft>
                <a:spcPts val="500"/>
              </a:spcAft>
            </a:pPr>
            <a:r>
              <a:rPr lang="ca-ES" sz="2100" dirty="0"/>
              <a:t>El dret a casar-se i a tenir una família (article 16</a:t>
            </a:r>
            <a:r>
              <a:rPr lang="en-US" sz="2100" dirty="0"/>
              <a:t>).</a:t>
            </a:r>
          </a:p>
          <a:p>
            <a:pPr lvl="3" algn="just">
              <a:spcAft>
                <a:spcPts val="500"/>
              </a:spcAft>
            </a:pPr>
            <a:r>
              <a:rPr lang="ca-ES" sz="2100" dirty="0"/>
              <a:t>El dret a la llibertat (article 3</a:t>
            </a:r>
            <a:r>
              <a:rPr lang="en-US" sz="2100" dirty="0"/>
              <a:t>).</a:t>
            </a:r>
          </a:p>
          <a:p>
            <a:pPr lvl="3" algn="just">
              <a:spcAft>
                <a:spcPts val="500"/>
              </a:spcAft>
            </a:pPr>
            <a:r>
              <a:rPr lang="ca-ES" sz="2100" dirty="0"/>
              <a:t>El dret al reconeixement de la pròpia personalitat jurídica (article 6</a:t>
            </a:r>
            <a:r>
              <a:rPr lang="en-US" sz="2100" dirty="0"/>
              <a:t>). </a:t>
            </a:r>
          </a:p>
          <a:p>
            <a:pPr algn="just"/>
            <a:endParaRPr lang="en-US" sz="2100"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pPr algn="just"/>
            <a:r>
              <a:rPr lang="ca-ES" sz="2800" dirty="0"/>
              <a:t>Presentació: Grups que sovint són objecte de vulneracions dels drets humans </a:t>
            </a:r>
            <a:r>
              <a:rPr lang="en-US" sz="2800" dirty="0"/>
              <a:t>- 7</a:t>
            </a:r>
          </a:p>
        </p:txBody>
      </p:sp>
    </p:spTree>
    <p:extLst>
      <p:ext uri="{BB962C8B-B14F-4D97-AF65-F5344CB8AC3E}">
        <p14:creationId xmlns:p14="http://schemas.microsoft.com/office/powerpoint/2010/main" val="5585991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9C9E7C-2D89-C94F-8B09-6D63C08C7D3F}"/>
              </a:ext>
            </a:extLst>
          </p:cNvPr>
          <p:cNvSpPr>
            <a:spLocks noGrp="1"/>
          </p:cNvSpPr>
          <p:nvPr>
            <p:ph type="sldNum" sz="quarter" idx="12"/>
          </p:nvPr>
        </p:nvSpPr>
        <p:spPr/>
        <p:txBody>
          <a:bodyPr/>
          <a:lstStyle/>
          <a:p>
            <a:fld id="{04260D4A-DEC1-45DD-8AB2-A3349BAAA59E}" type="slidenum">
              <a:rPr lang="en-US" smtClean="0"/>
              <a:pPr/>
              <a:t>75</a:t>
            </a:fld>
            <a:endParaRPr lang="en-US"/>
          </a:p>
        </p:txBody>
      </p:sp>
      <p:sp>
        <p:nvSpPr>
          <p:cNvPr id="3" name="Text Placeholder 2">
            <a:extLst>
              <a:ext uri="{FF2B5EF4-FFF2-40B4-BE49-F238E27FC236}">
                <a16:creationId xmlns:a16="http://schemas.microsoft.com/office/drawing/2014/main" id="{0D4FFA4B-94CC-E543-BA49-A1316DF5AA90}"/>
              </a:ext>
            </a:extLst>
          </p:cNvPr>
          <p:cNvSpPr>
            <a:spLocks noGrp="1"/>
          </p:cNvSpPr>
          <p:nvPr>
            <p:ph type="body" sz="quarter" idx="13"/>
          </p:nvPr>
        </p:nvSpPr>
        <p:spPr>
          <a:xfrm>
            <a:off x="507207" y="1424596"/>
            <a:ext cx="11174400" cy="360000"/>
          </a:xfrm>
        </p:spPr>
        <p:txBody>
          <a:bodyPr/>
          <a:lstStyle/>
          <a:p>
            <a:r>
              <a:rPr lang="en-US" dirty="0"/>
              <a:t>La gent gran</a:t>
            </a:r>
          </a:p>
        </p:txBody>
      </p:sp>
      <p:sp>
        <p:nvSpPr>
          <p:cNvPr id="4" name="Content Placeholder 3">
            <a:extLst>
              <a:ext uri="{FF2B5EF4-FFF2-40B4-BE49-F238E27FC236}">
                <a16:creationId xmlns:a16="http://schemas.microsoft.com/office/drawing/2014/main" id="{6A8565A4-FFBB-3846-BF42-946C007E9F5F}"/>
              </a:ext>
            </a:extLst>
          </p:cNvPr>
          <p:cNvSpPr>
            <a:spLocks noGrp="1"/>
          </p:cNvSpPr>
          <p:nvPr>
            <p:ph sz="quarter" idx="14"/>
          </p:nvPr>
        </p:nvSpPr>
        <p:spPr>
          <a:xfrm>
            <a:off x="507195" y="1974272"/>
            <a:ext cx="10975968" cy="4036915"/>
          </a:xfrm>
        </p:spPr>
        <p:txBody>
          <a:bodyPr/>
          <a:lstStyle/>
          <a:p>
            <a:pPr algn="just"/>
            <a:r>
              <a:rPr lang="en-US" sz="2100" dirty="0"/>
              <a:t>La gent gran pot </a:t>
            </a:r>
            <a:r>
              <a:rPr lang="en-US" sz="2100" dirty="0" err="1"/>
              <a:t>veure</a:t>
            </a:r>
            <a:r>
              <a:rPr lang="en-US" sz="2100" dirty="0"/>
              <a:t> </a:t>
            </a:r>
            <a:r>
              <a:rPr lang="en-US" sz="2100" dirty="0" err="1"/>
              <a:t>vulnerat</a:t>
            </a:r>
            <a:r>
              <a:rPr lang="en-US" sz="2100" dirty="0"/>
              <a:t>:</a:t>
            </a:r>
          </a:p>
          <a:p>
            <a:pPr lvl="2" algn="just"/>
            <a:r>
              <a:rPr lang="ca-ES" sz="2100" dirty="0"/>
              <a:t>El dret a la llibertat (article 3</a:t>
            </a:r>
            <a:r>
              <a:rPr lang="en-US" sz="2100" dirty="0"/>
              <a:t>).</a:t>
            </a:r>
          </a:p>
          <a:p>
            <a:pPr lvl="2" algn="just"/>
            <a:r>
              <a:rPr lang="ca-ES" sz="2100" dirty="0"/>
              <a:t>El dret a no ser sotmès a tortures ni a penes o tractes cruels, inhumans o degradants (article 5</a:t>
            </a:r>
            <a:r>
              <a:rPr lang="en-US" sz="2100" dirty="0"/>
              <a:t>). </a:t>
            </a:r>
          </a:p>
          <a:p>
            <a:pPr lvl="2" algn="just"/>
            <a:r>
              <a:rPr lang="ca-ES" sz="2100" dirty="0"/>
              <a:t>El dret a la propietat i a no ser-ne privat arbitràriament (article 17</a:t>
            </a:r>
            <a:r>
              <a:rPr lang="en-US" sz="2100" dirty="0"/>
              <a:t>).</a:t>
            </a:r>
          </a:p>
          <a:p>
            <a:pPr algn="just"/>
            <a:endParaRPr lang="en-US" sz="2100" dirty="0"/>
          </a:p>
        </p:txBody>
      </p:sp>
      <p:sp>
        <p:nvSpPr>
          <p:cNvPr id="7" name="Title 4">
            <a:extLst>
              <a:ext uri="{FF2B5EF4-FFF2-40B4-BE49-F238E27FC236}">
                <a16:creationId xmlns:a16="http://schemas.microsoft.com/office/drawing/2014/main" id="{B5AAB402-6A81-174B-B74F-4B677A9E1F56}"/>
              </a:ext>
            </a:extLst>
          </p:cNvPr>
          <p:cNvSpPr>
            <a:spLocks noGrp="1"/>
          </p:cNvSpPr>
          <p:nvPr>
            <p:ph type="title"/>
          </p:nvPr>
        </p:nvSpPr>
        <p:spPr>
          <a:xfrm>
            <a:off x="507206" y="506412"/>
            <a:ext cx="11231138" cy="450518"/>
          </a:xfrm>
        </p:spPr>
        <p:txBody>
          <a:bodyPr/>
          <a:lstStyle/>
          <a:p>
            <a:pPr algn="just"/>
            <a:r>
              <a:rPr lang="ca-ES" sz="2800" dirty="0"/>
              <a:t>Presentació: Grups que sovint són objecte de vulneracions dels drets humans </a:t>
            </a:r>
            <a:r>
              <a:rPr lang="en-US" sz="2800" dirty="0"/>
              <a:t>- 8</a:t>
            </a:r>
          </a:p>
        </p:txBody>
      </p:sp>
    </p:spTree>
    <p:extLst>
      <p:ext uri="{BB962C8B-B14F-4D97-AF65-F5344CB8AC3E}">
        <p14:creationId xmlns:p14="http://schemas.microsoft.com/office/powerpoint/2010/main" val="4106702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B947F-4317-8446-973C-2039FBDCA11C}"/>
              </a:ext>
            </a:extLst>
          </p:cNvPr>
          <p:cNvSpPr>
            <a:spLocks noGrp="1"/>
          </p:cNvSpPr>
          <p:nvPr>
            <p:ph type="sldNum" sz="quarter" idx="12"/>
          </p:nvPr>
        </p:nvSpPr>
        <p:spPr/>
        <p:txBody>
          <a:bodyPr/>
          <a:lstStyle/>
          <a:p>
            <a:fld id="{04260D4A-DEC1-45DD-8AB2-A3349BAAA59E}" type="slidenum">
              <a:rPr lang="en-US" smtClean="0"/>
              <a:pPr/>
              <a:t>76</a:t>
            </a:fld>
            <a:endParaRPr lang="en-US"/>
          </a:p>
        </p:txBody>
      </p:sp>
      <p:sp>
        <p:nvSpPr>
          <p:cNvPr id="4" name="Content Placeholder 3">
            <a:extLst>
              <a:ext uri="{FF2B5EF4-FFF2-40B4-BE49-F238E27FC236}">
                <a16:creationId xmlns:a16="http://schemas.microsoft.com/office/drawing/2014/main" id="{53C20A34-A1F2-9A46-96F0-3C2F488A4E30}"/>
              </a:ext>
            </a:extLst>
          </p:cNvPr>
          <p:cNvSpPr>
            <a:spLocks noGrp="1"/>
          </p:cNvSpPr>
          <p:nvPr>
            <p:ph sz="quarter" idx="14"/>
          </p:nvPr>
        </p:nvSpPr>
        <p:spPr/>
        <p:txBody>
          <a:bodyPr/>
          <a:lstStyle/>
          <a:p>
            <a:r>
              <a:rPr lang="ca-ES" dirty="0"/>
              <a:t>Quines són les conseqüències de les violacions dels drets humans que s’acaben de debatre:</a:t>
            </a:r>
            <a:r>
              <a:rPr lang="ca-ES" b="1" dirty="0"/>
              <a:t> </a:t>
            </a:r>
            <a:endParaRPr lang="es-ES" dirty="0"/>
          </a:p>
          <a:p>
            <a:pPr marL="0" indent="0">
              <a:buNone/>
            </a:pPr>
            <a:endParaRPr lang="es-ES" dirty="0"/>
          </a:p>
          <a:p>
            <a:pPr lvl="2"/>
            <a:r>
              <a:rPr lang="ca-ES" sz="2200" dirty="0"/>
              <a:t>Per als individus dels dos grups o segments seleccionats de la població?</a:t>
            </a:r>
          </a:p>
          <a:p>
            <a:pPr lvl="2" fontAlgn="base"/>
            <a:r>
              <a:rPr lang="ca-ES" sz="2200" dirty="0"/>
              <a:t>Per a cada grup com un tot? </a:t>
            </a:r>
            <a:endParaRPr lang="es-ES" sz="2200" dirty="0"/>
          </a:p>
          <a:p>
            <a:pPr lvl="2" fontAlgn="base"/>
            <a:r>
              <a:rPr lang="ca-ES" sz="2200" dirty="0"/>
              <a:t>Per a la comunitat més àmplia o la societat on viuen? </a:t>
            </a:r>
            <a:endParaRPr lang="es-ES" sz="2200" dirty="0"/>
          </a:p>
        </p:txBody>
      </p:sp>
      <p:sp>
        <p:nvSpPr>
          <p:cNvPr id="5" name="Title 4">
            <a:extLst>
              <a:ext uri="{FF2B5EF4-FFF2-40B4-BE49-F238E27FC236}">
                <a16:creationId xmlns:a16="http://schemas.microsoft.com/office/drawing/2014/main" id="{18B63A21-3758-5949-876A-403B0EEC6ABC}"/>
              </a:ext>
            </a:extLst>
          </p:cNvPr>
          <p:cNvSpPr>
            <a:spLocks noGrp="1"/>
          </p:cNvSpPr>
          <p:nvPr>
            <p:ph type="title"/>
          </p:nvPr>
        </p:nvSpPr>
        <p:spPr/>
        <p:txBody>
          <a:bodyPr/>
          <a:lstStyle/>
          <a:p>
            <a:r>
              <a:rPr lang="fr-FR" dirty="0" err="1"/>
              <a:t>Exercici</a:t>
            </a:r>
            <a:r>
              <a:rPr lang="fr-FR" dirty="0"/>
              <a:t> 6.2: </a:t>
            </a:r>
            <a:r>
              <a:rPr lang="fr-FR" dirty="0" err="1"/>
              <a:t>Repercussions</a:t>
            </a:r>
            <a:r>
              <a:rPr lang="fr-FR" dirty="0"/>
              <a:t> de les </a:t>
            </a:r>
            <a:r>
              <a:rPr lang="fr-FR" dirty="0" err="1"/>
              <a:t>vulneracions</a:t>
            </a:r>
            <a:r>
              <a:rPr lang="fr-FR" dirty="0"/>
              <a:t> </a:t>
            </a:r>
            <a:endParaRPr lang="en-US" dirty="0"/>
          </a:p>
        </p:txBody>
      </p:sp>
    </p:spTree>
    <p:extLst>
      <p:ext uri="{BB962C8B-B14F-4D97-AF65-F5344CB8AC3E}">
        <p14:creationId xmlns:p14="http://schemas.microsoft.com/office/powerpoint/2010/main" val="6486414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CB2825-6122-0E49-8A59-610EA094CD6B}"/>
              </a:ext>
            </a:extLst>
          </p:cNvPr>
          <p:cNvSpPr>
            <a:spLocks noGrp="1"/>
          </p:cNvSpPr>
          <p:nvPr>
            <p:ph type="sldNum" sz="quarter" idx="12"/>
          </p:nvPr>
        </p:nvSpPr>
        <p:spPr/>
        <p:txBody>
          <a:bodyPr/>
          <a:lstStyle/>
          <a:p>
            <a:fld id="{04260D4A-DEC1-45DD-8AB2-A3349BAAA59E}" type="slidenum">
              <a:rPr lang="en-US" smtClean="0"/>
              <a:pPr/>
              <a:t>77</a:t>
            </a:fld>
            <a:endParaRPr lang="en-US"/>
          </a:p>
        </p:txBody>
      </p:sp>
      <p:sp>
        <p:nvSpPr>
          <p:cNvPr id="4" name="Content Placeholder 3">
            <a:extLst>
              <a:ext uri="{FF2B5EF4-FFF2-40B4-BE49-F238E27FC236}">
                <a16:creationId xmlns:a16="http://schemas.microsoft.com/office/drawing/2014/main" id="{DD7F4312-D2A8-794F-9286-39196622B0A1}"/>
              </a:ext>
            </a:extLst>
          </p:cNvPr>
          <p:cNvSpPr>
            <a:spLocks noGrp="1"/>
          </p:cNvSpPr>
          <p:nvPr>
            <p:ph sz="quarter" idx="14"/>
          </p:nvPr>
        </p:nvSpPr>
        <p:spPr>
          <a:xfrm>
            <a:off x="507195" y="1511188"/>
            <a:ext cx="10997233" cy="4500000"/>
          </a:xfrm>
        </p:spPr>
        <p:txBody>
          <a:bodyPr/>
          <a:lstStyle/>
          <a:p>
            <a:pPr algn="just"/>
            <a:r>
              <a:rPr lang="ca-ES" dirty="0"/>
              <a:t>Un pas important per canviar és reflexionar sobre com les nostres pròpies opinions o accions podrien ajudar o impedir que altres persones gaudeixin dels drets humans</a:t>
            </a:r>
            <a:r>
              <a:rPr lang="en-US" dirty="0"/>
              <a:t>. Per </a:t>
            </a:r>
            <a:r>
              <a:rPr lang="en-US" dirty="0" err="1"/>
              <a:t>exemple</a:t>
            </a:r>
            <a:r>
              <a:rPr lang="en-US" dirty="0"/>
              <a:t>:</a:t>
            </a:r>
          </a:p>
          <a:p>
            <a:pPr algn="just"/>
            <a:endParaRPr lang="en-US" dirty="0"/>
          </a:p>
          <a:p>
            <a:pPr lvl="2" algn="just" fontAlgn="base"/>
            <a:r>
              <a:rPr lang="ca-ES" sz="2200" dirty="0"/>
              <a:t>Alguna vegada heu presenciat que algun conegut vostre (amic/veí, col·lega o membre de la comunitat) violés els drets humans d’algú?</a:t>
            </a:r>
            <a:r>
              <a:rPr lang="ca-ES" sz="2200" i="1" dirty="0"/>
              <a:t> </a:t>
            </a:r>
            <a:endParaRPr lang="es-ES" sz="2200" dirty="0"/>
          </a:p>
          <a:p>
            <a:pPr algn="just"/>
            <a:r>
              <a:rPr lang="ca-ES" i="1" dirty="0"/>
              <a:t> 		</a:t>
            </a:r>
            <a:endParaRPr lang="es-ES" dirty="0"/>
          </a:p>
          <a:p>
            <a:pPr lvl="2" algn="just"/>
            <a:r>
              <a:rPr lang="ca-ES" sz="2200" dirty="0"/>
              <a:t>Podríeu haver estat responsables de no donar suport i defensar els drets humans d’algú en alguna ocasió?</a:t>
            </a:r>
            <a:endParaRPr lang="en-US" sz="2200" dirty="0"/>
          </a:p>
        </p:txBody>
      </p:sp>
      <p:sp>
        <p:nvSpPr>
          <p:cNvPr id="5" name="Title 4">
            <a:extLst>
              <a:ext uri="{FF2B5EF4-FFF2-40B4-BE49-F238E27FC236}">
                <a16:creationId xmlns:a16="http://schemas.microsoft.com/office/drawing/2014/main" id="{C954BC2E-D7D8-CF46-A615-0C557162B021}"/>
              </a:ext>
            </a:extLst>
          </p:cNvPr>
          <p:cNvSpPr>
            <a:spLocks noGrp="1"/>
          </p:cNvSpPr>
          <p:nvPr>
            <p:ph type="title"/>
          </p:nvPr>
        </p:nvSpPr>
        <p:spPr/>
        <p:txBody>
          <a:bodyPr/>
          <a:lstStyle/>
          <a:p>
            <a:r>
              <a:rPr lang="ca-ES" dirty="0"/>
              <a:t>Exercici de reflexió</a:t>
            </a:r>
            <a:endParaRPr lang="en-US" dirty="0"/>
          </a:p>
        </p:txBody>
      </p:sp>
    </p:spTree>
    <p:extLst>
      <p:ext uri="{BB962C8B-B14F-4D97-AF65-F5344CB8AC3E}">
        <p14:creationId xmlns:p14="http://schemas.microsoft.com/office/powerpoint/2010/main" val="428262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51C7AD-B309-FE4A-BDB0-DD7DB99FCA8C}"/>
              </a:ext>
            </a:extLst>
          </p:cNvPr>
          <p:cNvSpPr>
            <a:spLocks noGrp="1"/>
          </p:cNvSpPr>
          <p:nvPr>
            <p:ph type="sldNum" sz="quarter" idx="12"/>
          </p:nvPr>
        </p:nvSpPr>
        <p:spPr/>
        <p:txBody>
          <a:bodyPr/>
          <a:lstStyle/>
          <a:p>
            <a:fld id="{F169E07F-9A80-405D-B06A-876E4D356B83}" type="slidenum">
              <a:rPr lang="en-US" smtClean="0"/>
              <a:pPr/>
              <a:t>78</a:t>
            </a:fld>
            <a:endParaRPr lang="en-US"/>
          </a:p>
        </p:txBody>
      </p:sp>
      <p:sp>
        <p:nvSpPr>
          <p:cNvPr id="4" name="Title 3">
            <a:extLst>
              <a:ext uri="{FF2B5EF4-FFF2-40B4-BE49-F238E27FC236}">
                <a16:creationId xmlns:a16="http://schemas.microsoft.com/office/drawing/2014/main" id="{651B1AC1-C1FE-C94A-9EEF-7EAB08A464C6}"/>
              </a:ext>
            </a:extLst>
          </p:cNvPr>
          <p:cNvSpPr>
            <a:spLocks noGrp="1"/>
          </p:cNvSpPr>
          <p:nvPr>
            <p:ph type="title"/>
          </p:nvPr>
        </p:nvSpPr>
        <p:spPr>
          <a:xfrm>
            <a:off x="507205" y="2313946"/>
            <a:ext cx="11103547" cy="535580"/>
          </a:xfrm>
        </p:spPr>
        <p:txBody>
          <a:bodyPr/>
          <a:lstStyle/>
          <a:p>
            <a:r>
              <a:rPr lang="es-ES" dirty="0"/>
              <a:t>Tema 7. </a:t>
            </a:r>
            <a:r>
              <a:rPr lang="pt-BR" dirty="0" err="1"/>
              <a:t>Respectar</a:t>
            </a:r>
            <a:r>
              <a:rPr lang="pt-BR" dirty="0"/>
              <a:t>, </a:t>
            </a:r>
            <a:r>
              <a:rPr lang="pt-BR" dirty="0" err="1"/>
              <a:t>protegir</a:t>
            </a:r>
            <a:r>
              <a:rPr lang="pt-BR" dirty="0"/>
              <a:t> i </a:t>
            </a:r>
            <a:r>
              <a:rPr lang="pt-BR" dirty="0" err="1"/>
              <a:t>exercir</a:t>
            </a:r>
            <a:r>
              <a:rPr lang="pt-BR" dirty="0"/>
              <a:t> </a:t>
            </a:r>
            <a:r>
              <a:rPr lang="pt-BR" dirty="0" err="1"/>
              <a:t>els</a:t>
            </a:r>
            <a:r>
              <a:rPr lang="pt-BR" dirty="0"/>
              <a:t> </a:t>
            </a:r>
            <a:r>
              <a:rPr lang="pt-BR" dirty="0" err="1"/>
              <a:t>drets</a:t>
            </a:r>
            <a:r>
              <a:rPr lang="pt-BR" dirty="0"/>
              <a:t> </a:t>
            </a:r>
            <a:r>
              <a:rPr lang="pt-BR" dirty="0" err="1"/>
              <a:t>humans</a:t>
            </a:r>
            <a:endParaRPr lang="es-ES" dirty="0"/>
          </a:p>
        </p:txBody>
      </p:sp>
    </p:spTree>
    <p:extLst>
      <p:ext uri="{BB962C8B-B14F-4D97-AF65-F5344CB8AC3E}">
        <p14:creationId xmlns:p14="http://schemas.microsoft.com/office/powerpoint/2010/main" val="20685944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D1A9A-F5DC-154D-9F74-64971073E741}"/>
              </a:ext>
            </a:extLst>
          </p:cNvPr>
          <p:cNvSpPr>
            <a:spLocks noGrp="1"/>
          </p:cNvSpPr>
          <p:nvPr>
            <p:ph type="sldNum" sz="quarter" idx="12"/>
          </p:nvPr>
        </p:nvSpPr>
        <p:spPr/>
        <p:txBody>
          <a:bodyPr/>
          <a:lstStyle/>
          <a:p>
            <a:fld id="{04260D4A-DEC1-45DD-8AB2-A3349BAAA59E}" type="slidenum">
              <a:rPr lang="en-US" smtClean="0"/>
              <a:pPr/>
              <a:t>79</a:t>
            </a:fld>
            <a:endParaRPr lang="en-US"/>
          </a:p>
        </p:txBody>
      </p:sp>
      <p:sp>
        <p:nvSpPr>
          <p:cNvPr id="4" name="Content Placeholder 3">
            <a:extLst>
              <a:ext uri="{FF2B5EF4-FFF2-40B4-BE49-F238E27FC236}">
                <a16:creationId xmlns:a16="http://schemas.microsoft.com/office/drawing/2014/main" id="{3930BE3A-6C00-2540-96F9-7402F8EFCDF3}"/>
              </a:ext>
            </a:extLst>
          </p:cNvPr>
          <p:cNvSpPr>
            <a:spLocks noGrp="1"/>
          </p:cNvSpPr>
          <p:nvPr>
            <p:ph sz="quarter" idx="14"/>
          </p:nvPr>
        </p:nvSpPr>
        <p:spPr/>
        <p:txBody>
          <a:bodyPr/>
          <a:lstStyle/>
          <a:p>
            <a:endParaRPr lang="en-US" dirty="0"/>
          </a:p>
          <a:p>
            <a:pPr marL="0" indent="0">
              <a:buNone/>
            </a:pPr>
            <a:endParaRPr lang="en-US" dirty="0"/>
          </a:p>
          <a:p>
            <a:pPr marL="0" indent="0" algn="ctr">
              <a:buNone/>
            </a:pPr>
            <a:r>
              <a:rPr lang="es-ES" sz="2500" b="1" i="1" dirty="0" err="1"/>
              <a:t>Sense</a:t>
            </a:r>
            <a:r>
              <a:rPr lang="es-ES" sz="2500" b="1" i="1" dirty="0"/>
              <a:t> </a:t>
            </a:r>
            <a:r>
              <a:rPr lang="es-ES" sz="2500" b="1" i="1" dirty="0" err="1"/>
              <a:t>haver</a:t>
            </a:r>
            <a:r>
              <a:rPr lang="es-ES" sz="2500" b="1" i="1" dirty="0"/>
              <a:t> de donar </a:t>
            </a:r>
            <a:r>
              <a:rPr lang="es-ES" sz="2500" b="1" i="1" dirty="0" err="1"/>
              <a:t>detalls</a:t>
            </a:r>
            <a:r>
              <a:rPr lang="es-ES" sz="2500" b="1" i="1" dirty="0"/>
              <a:t> </a:t>
            </a:r>
            <a:r>
              <a:rPr lang="es-ES" sz="2500" b="1" i="1" dirty="0" err="1"/>
              <a:t>concrets</a:t>
            </a:r>
            <a:r>
              <a:rPr lang="es-ES" sz="2500" b="1" i="1" dirty="0"/>
              <a:t>, </a:t>
            </a:r>
            <a:r>
              <a:rPr lang="es-ES" sz="2500" b="1" i="1" dirty="0" err="1"/>
              <a:t>algú</a:t>
            </a:r>
            <a:r>
              <a:rPr lang="es-ES" sz="2500" b="1" i="1" dirty="0"/>
              <a:t> </a:t>
            </a:r>
            <a:r>
              <a:rPr lang="es-ES" sz="2500" b="1" i="1" dirty="0" err="1"/>
              <a:t>voldria</a:t>
            </a:r>
            <a:r>
              <a:rPr lang="es-ES" sz="2500" b="1" i="1" dirty="0"/>
              <a:t> compartir la </a:t>
            </a:r>
            <a:r>
              <a:rPr lang="es-ES" sz="2500" b="1" i="1" dirty="0" err="1"/>
              <a:t>seva</a:t>
            </a:r>
            <a:r>
              <a:rPr lang="es-ES" sz="2500" b="1" i="1" dirty="0"/>
              <a:t> </a:t>
            </a:r>
            <a:r>
              <a:rPr lang="es-ES" sz="2500" b="1" i="1" dirty="0" err="1"/>
              <a:t>experiència</a:t>
            </a:r>
            <a:r>
              <a:rPr lang="es-ES" sz="2500" b="1" i="1" dirty="0"/>
              <a:t> </a:t>
            </a:r>
            <a:r>
              <a:rPr lang="es-ES" sz="2500" b="1" i="1" dirty="0" err="1"/>
              <a:t>d’alguna</a:t>
            </a:r>
            <a:r>
              <a:rPr lang="es-ES" sz="2500" b="1" i="1" dirty="0"/>
              <a:t> </a:t>
            </a:r>
            <a:r>
              <a:rPr lang="es-ES" sz="2500" b="1" i="1" dirty="0" err="1"/>
              <a:t>ocasió</a:t>
            </a:r>
            <a:r>
              <a:rPr lang="es-ES" sz="2500" b="1" i="1" dirty="0"/>
              <a:t> en </a:t>
            </a:r>
            <a:r>
              <a:rPr lang="es-ES" sz="2500" b="1" i="1" dirty="0" err="1"/>
              <a:t>què</a:t>
            </a:r>
            <a:r>
              <a:rPr lang="es-ES" sz="2500" b="1" i="1" dirty="0"/>
              <a:t> </a:t>
            </a:r>
            <a:r>
              <a:rPr lang="es-ES" sz="2500" b="1" i="1" dirty="0" err="1"/>
              <a:t>algú</a:t>
            </a:r>
            <a:r>
              <a:rPr lang="es-ES" sz="2500" b="1" i="1" dirty="0"/>
              <a:t> que </a:t>
            </a:r>
            <a:r>
              <a:rPr lang="es-ES" sz="2500" b="1" i="1" dirty="0" err="1"/>
              <a:t>coneix</a:t>
            </a:r>
            <a:r>
              <a:rPr lang="es-ES" sz="2500" b="1" i="1" dirty="0"/>
              <a:t> (a violar </a:t>
            </a:r>
            <a:r>
              <a:rPr lang="es-ES" sz="2500" b="1" i="1" dirty="0" err="1"/>
              <a:t>els</a:t>
            </a:r>
            <a:r>
              <a:rPr lang="es-ES" sz="2500" b="1" i="1" dirty="0"/>
              <a:t> </a:t>
            </a:r>
            <a:r>
              <a:rPr lang="es-ES" sz="2500" b="1" i="1" dirty="0" err="1"/>
              <a:t>drets</a:t>
            </a:r>
            <a:r>
              <a:rPr lang="es-ES" sz="2500" b="1" i="1" dirty="0"/>
              <a:t> </a:t>
            </a:r>
            <a:r>
              <a:rPr lang="es-ES" sz="2500" b="1" i="1" dirty="0" err="1"/>
              <a:t>humans</a:t>
            </a:r>
            <a:r>
              <a:rPr lang="es-ES" sz="2500" b="1" i="1" dirty="0"/>
              <a:t> </a:t>
            </a:r>
            <a:r>
              <a:rPr lang="es-ES" sz="2500" b="1" i="1" dirty="0" err="1"/>
              <a:t>d’algú</a:t>
            </a:r>
            <a:r>
              <a:rPr lang="es-ES" sz="2500" b="1" i="1" dirty="0"/>
              <a:t>? </a:t>
            </a:r>
            <a:endParaRPr lang="en-US" sz="2500" b="1" i="1" dirty="0"/>
          </a:p>
        </p:txBody>
      </p:sp>
      <p:sp>
        <p:nvSpPr>
          <p:cNvPr id="5" name="Title 4">
            <a:extLst>
              <a:ext uri="{FF2B5EF4-FFF2-40B4-BE49-F238E27FC236}">
                <a16:creationId xmlns:a16="http://schemas.microsoft.com/office/drawing/2014/main" id="{A02D4EBA-1611-0B44-8742-A953CD3B530E}"/>
              </a:ext>
            </a:extLst>
          </p:cNvPr>
          <p:cNvSpPr>
            <a:spLocks noGrp="1"/>
          </p:cNvSpPr>
          <p:nvPr>
            <p:ph type="title"/>
          </p:nvPr>
        </p:nvSpPr>
        <p:spPr/>
        <p:txBody>
          <a:bodyPr/>
          <a:lstStyle/>
          <a:p>
            <a:r>
              <a:rPr lang="es-ES" dirty="0" err="1"/>
              <a:t>Exercici</a:t>
            </a:r>
            <a:r>
              <a:rPr lang="es-ES" dirty="0"/>
              <a:t> de </a:t>
            </a:r>
            <a:r>
              <a:rPr lang="es-ES" dirty="0" err="1"/>
              <a:t>reflexió</a:t>
            </a:r>
            <a:r>
              <a:rPr lang="es-ES" dirty="0"/>
              <a:t> del tema anterior </a:t>
            </a:r>
            <a:r>
              <a:rPr lang="en-US" dirty="0"/>
              <a:t>- 1 </a:t>
            </a:r>
          </a:p>
        </p:txBody>
      </p:sp>
    </p:spTree>
    <p:extLst>
      <p:ext uri="{BB962C8B-B14F-4D97-AF65-F5344CB8AC3E}">
        <p14:creationId xmlns:p14="http://schemas.microsoft.com/office/powerpoint/2010/main" val="146675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65FD3C-8FEB-0247-B759-1D7A6A1A0217}"/>
              </a:ext>
            </a:extLst>
          </p:cNvPr>
          <p:cNvSpPr>
            <a:spLocks noGrp="1"/>
          </p:cNvSpPr>
          <p:nvPr>
            <p:ph type="sldNum" sz="quarter" idx="12"/>
          </p:nvPr>
        </p:nvSpPr>
        <p:spPr/>
        <p:txBody>
          <a:bodyPr/>
          <a:lstStyle/>
          <a:p>
            <a:fld id="{F169E07F-9A80-405D-B06A-876E4D356B83}" type="slidenum">
              <a:rPr lang="en-US" smtClean="0"/>
              <a:pPr/>
              <a:t>8</a:t>
            </a:fld>
            <a:endParaRPr lang="en-US"/>
          </a:p>
        </p:txBody>
      </p:sp>
      <p:sp>
        <p:nvSpPr>
          <p:cNvPr id="4" name="Title 3">
            <a:extLst>
              <a:ext uri="{FF2B5EF4-FFF2-40B4-BE49-F238E27FC236}">
                <a16:creationId xmlns:a16="http://schemas.microsoft.com/office/drawing/2014/main" id="{AE6B9812-C8D3-5A44-91F4-AD0CBE185CE2}"/>
              </a:ext>
            </a:extLst>
          </p:cNvPr>
          <p:cNvSpPr>
            <a:spLocks noGrp="1"/>
          </p:cNvSpPr>
          <p:nvPr>
            <p:ph type="title"/>
          </p:nvPr>
        </p:nvSpPr>
        <p:spPr>
          <a:xfrm>
            <a:off x="507206" y="2313945"/>
            <a:ext cx="10956248" cy="473859"/>
          </a:xfrm>
        </p:spPr>
        <p:txBody>
          <a:bodyPr/>
          <a:lstStyle/>
          <a:p>
            <a:r>
              <a:rPr lang="es-ES" dirty="0"/>
              <a:t>Tema 1. </a:t>
            </a:r>
            <a:r>
              <a:rPr lang="es-ES" dirty="0" err="1"/>
              <a:t>Els</a:t>
            </a:r>
            <a:r>
              <a:rPr lang="es-ES" dirty="0"/>
              <a:t> </a:t>
            </a:r>
            <a:r>
              <a:rPr lang="es-ES" dirty="0" err="1"/>
              <a:t>drets</a:t>
            </a:r>
            <a:r>
              <a:rPr lang="es-ES" dirty="0"/>
              <a:t> </a:t>
            </a:r>
            <a:r>
              <a:rPr lang="es-ES" dirty="0" err="1"/>
              <a:t>humans</a:t>
            </a:r>
            <a:r>
              <a:rPr lang="es-ES" dirty="0"/>
              <a:t> i </a:t>
            </a:r>
            <a:r>
              <a:rPr lang="es-ES" dirty="0" err="1"/>
              <a:t>tenir</a:t>
            </a:r>
            <a:r>
              <a:rPr lang="es-ES" dirty="0"/>
              <a:t> una bona vida</a:t>
            </a:r>
          </a:p>
        </p:txBody>
      </p:sp>
    </p:spTree>
    <p:extLst>
      <p:ext uri="{BB962C8B-B14F-4D97-AF65-F5344CB8AC3E}">
        <p14:creationId xmlns:p14="http://schemas.microsoft.com/office/powerpoint/2010/main" val="26012854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BEC00-1B4D-3049-8C1C-E796325FBF49}"/>
              </a:ext>
            </a:extLst>
          </p:cNvPr>
          <p:cNvSpPr>
            <a:spLocks noGrp="1"/>
          </p:cNvSpPr>
          <p:nvPr>
            <p:ph type="sldNum" sz="quarter" idx="12"/>
          </p:nvPr>
        </p:nvSpPr>
        <p:spPr/>
        <p:txBody>
          <a:bodyPr/>
          <a:lstStyle/>
          <a:p>
            <a:fld id="{04260D4A-DEC1-45DD-8AB2-A3349BAAA59E}" type="slidenum">
              <a:rPr lang="en-US" smtClean="0"/>
              <a:pPr/>
              <a:t>80</a:t>
            </a:fld>
            <a:endParaRPr lang="en-US"/>
          </a:p>
        </p:txBody>
      </p:sp>
      <p:sp>
        <p:nvSpPr>
          <p:cNvPr id="4" name="Content Placeholder 3">
            <a:extLst>
              <a:ext uri="{FF2B5EF4-FFF2-40B4-BE49-F238E27FC236}">
                <a16:creationId xmlns:a16="http://schemas.microsoft.com/office/drawing/2014/main" id="{8509B2C5-9FD4-4646-8550-B96C8F4FB9E9}"/>
              </a:ext>
            </a:extLst>
          </p:cNvPr>
          <p:cNvSpPr>
            <a:spLocks noGrp="1"/>
          </p:cNvSpPr>
          <p:nvPr>
            <p:ph sz="quarter" idx="14"/>
          </p:nvPr>
        </p:nvSpPr>
        <p:spPr>
          <a:xfrm>
            <a:off x="595423" y="1511188"/>
            <a:ext cx="11086184" cy="4500000"/>
          </a:xfrm>
        </p:spPr>
        <p:txBody>
          <a:bodyPr/>
          <a:lstStyle/>
          <a:p>
            <a:pPr lvl="0" algn="just" fontAlgn="base"/>
            <a:r>
              <a:rPr lang="es-ES" dirty="0"/>
              <a:t>Per </a:t>
            </a:r>
            <a:r>
              <a:rPr lang="es-ES" dirty="0" err="1"/>
              <a:t>què</a:t>
            </a:r>
            <a:r>
              <a:rPr lang="es-ES" dirty="0"/>
              <a:t> </a:t>
            </a:r>
            <a:r>
              <a:rPr lang="es-ES" dirty="0" err="1"/>
              <a:t>penseu</a:t>
            </a:r>
            <a:r>
              <a:rPr lang="es-ES" dirty="0"/>
              <a:t> que es va </a:t>
            </a:r>
            <a:r>
              <a:rPr lang="es-ES" dirty="0" err="1"/>
              <a:t>produir</a:t>
            </a:r>
            <a:r>
              <a:rPr lang="es-ES" dirty="0"/>
              <a:t> </a:t>
            </a:r>
            <a:r>
              <a:rPr lang="es-ES" dirty="0" err="1"/>
              <a:t>aquesta</a:t>
            </a:r>
            <a:r>
              <a:rPr lang="es-ES" dirty="0"/>
              <a:t> </a:t>
            </a:r>
            <a:r>
              <a:rPr lang="es-ES" dirty="0" err="1"/>
              <a:t>violació</a:t>
            </a:r>
            <a:r>
              <a:rPr lang="es-ES" dirty="0"/>
              <a:t> (causes)?</a:t>
            </a:r>
          </a:p>
          <a:p>
            <a:pPr lvl="0" algn="just" fontAlgn="base"/>
            <a:r>
              <a:rPr lang="es-ES" dirty="0" err="1"/>
              <a:t>Quines</a:t>
            </a:r>
            <a:r>
              <a:rPr lang="es-ES" dirty="0"/>
              <a:t> </a:t>
            </a:r>
            <a:r>
              <a:rPr lang="es-ES" dirty="0" err="1"/>
              <a:t>conseqüències</a:t>
            </a:r>
            <a:r>
              <a:rPr lang="es-ES" dirty="0"/>
              <a:t> va </a:t>
            </a:r>
            <a:r>
              <a:rPr lang="es-ES" dirty="0" err="1"/>
              <a:t>tenir</a:t>
            </a:r>
            <a:r>
              <a:rPr lang="es-ES" dirty="0"/>
              <a:t> per a </a:t>
            </a:r>
            <a:r>
              <a:rPr lang="es-ES" dirty="0" err="1"/>
              <a:t>l’individu</a:t>
            </a:r>
            <a:r>
              <a:rPr lang="es-ES" dirty="0"/>
              <a:t> o la </a:t>
            </a:r>
            <a:r>
              <a:rPr lang="es-ES" dirty="0" err="1"/>
              <a:t>comunitat</a:t>
            </a:r>
            <a:r>
              <a:rPr lang="es-ES" dirty="0"/>
              <a:t> (</a:t>
            </a:r>
            <a:r>
              <a:rPr lang="es-ES" dirty="0" err="1"/>
              <a:t>repercussions</a:t>
            </a:r>
            <a:r>
              <a:rPr lang="es-ES" dirty="0"/>
              <a:t>)?</a:t>
            </a:r>
          </a:p>
          <a:p>
            <a:pPr lvl="0" algn="just" fontAlgn="base"/>
            <a:r>
              <a:rPr lang="es-ES" dirty="0" err="1"/>
              <a:t>Com</a:t>
            </a:r>
            <a:r>
              <a:rPr lang="es-ES" dirty="0"/>
              <a:t> </a:t>
            </a:r>
            <a:r>
              <a:rPr lang="es-ES" dirty="0" err="1"/>
              <a:t>us</a:t>
            </a:r>
            <a:r>
              <a:rPr lang="es-ES" dirty="0"/>
              <a:t> </a:t>
            </a:r>
            <a:r>
              <a:rPr lang="es-ES" dirty="0" err="1"/>
              <a:t>vau</a:t>
            </a:r>
            <a:r>
              <a:rPr lang="es-ES" dirty="0"/>
              <a:t> sentir </a:t>
            </a:r>
            <a:r>
              <a:rPr lang="es-ES" dirty="0" err="1"/>
              <a:t>davant</a:t>
            </a:r>
            <a:r>
              <a:rPr lang="es-ES" dirty="0"/>
              <a:t> </a:t>
            </a:r>
            <a:r>
              <a:rPr lang="es-ES" dirty="0" err="1"/>
              <a:t>d’aquesta</a:t>
            </a:r>
            <a:r>
              <a:rPr lang="es-ES" dirty="0"/>
              <a:t> </a:t>
            </a:r>
            <a:r>
              <a:rPr lang="es-ES" dirty="0" err="1"/>
              <a:t>violació</a:t>
            </a:r>
            <a:r>
              <a:rPr lang="es-ES" dirty="0"/>
              <a:t>?</a:t>
            </a:r>
          </a:p>
          <a:p>
            <a:pPr lvl="0" algn="just" fontAlgn="base"/>
            <a:r>
              <a:rPr lang="es-ES" dirty="0"/>
              <a:t>En </a:t>
            </a:r>
            <a:r>
              <a:rPr lang="es-ES" dirty="0" err="1"/>
              <a:t>aquell</a:t>
            </a:r>
            <a:r>
              <a:rPr lang="es-ES" dirty="0"/>
              <a:t> </a:t>
            </a:r>
            <a:r>
              <a:rPr lang="es-ES" dirty="0" err="1"/>
              <a:t>moment</a:t>
            </a:r>
            <a:r>
              <a:rPr lang="es-ES" dirty="0"/>
              <a:t> </a:t>
            </a:r>
            <a:r>
              <a:rPr lang="es-ES" dirty="0" err="1"/>
              <a:t>us</a:t>
            </a:r>
            <a:r>
              <a:rPr lang="es-ES" dirty="0"/>
              <a:t> </a:t>
            </a:r>
            <a:r>
              <a:rPr lang="es-ES" dirty="0" err="1"/>
              <a:t>vau</a:t>
            </a:r>
            <a:r>
              <a:rPr lang="es-ES" dirty="0"/>
              <a:t> </a:t>
            </a:r>
            <a:r>
              <a:rPr lang="es-ES" dirty="0" err="1"/>
              <a:t>adonar</a:t>
            </a:r>
            <a:r>
              <a:rPr lang="es-ES" dirty="0"/>
              <a:t> que era una </a:t>
            </a:r>
            <a:r>
              <a:rPr lang="es-ES" dirty="0" err="1"/>
              <a:t>violació</a:t>
            </a:r>
            <a:r>
              <a:rPr lang="es-ES" dirty="0"/>
              <a:t> </a:t>
            </a:r>
            <a:r>
              <a:rPr lang="es-ES" dirty="0" err="1"/>
              <a:t>dels</a:t>
            </a:r>
            <a:r>
              <a:rPr lang="es-ES" dirty="0"/>
              <a:t> </a:t>
            </a:r>
            <a:r>
              <a:rPr lang="es-ES" dirty="0" err="1"/>
              <a:t>drets</a:t>
            </a:r>
            <a:r>
              <a:rPr lang="es-ES" dirty="0"/>
              <a:t> </a:t>
            </a:r>
            <a:r>
              <a:rPr lang="es-ES" dirty="0" err="1"/>
              <a:t>humans</a:t>
            </a:r>
            <a:r>
              <a:rPr lang="es-ES" dirty="0"/>
              <a:t>?</a:t>
            </a:r>
          </a:p>
          <a:p>
            <a:pPr lvl="0" algn="just" fontAlgn="base"/>
            <a:r>
              <a:rPr lang="es-ES" dirty="0" err="1"/>
              <a:t>Creieu</a:t>
            </a:r>
            <a:r>
              <a:rPr lang="es-ES" dirty="0"/>
              <a:t> que </a:t>
            </a:r>
            <a:r>
              <a:rPr lang="es-ES" dirty="0" err="1"/>
              <a:t>abordaríeu</a:t>
            </a:r>
            <a:r>
              <a:rPr lang="es-ES" dirty="0"/>
              <a:t> la </a:t>
            </a:r>
            <a:r>
              <a:rPr lang="es-ES" dirty="0" err="1"/>
              <a:t>situació</a:t>
            </a:r>
            <a:r>
              <a:rPr lang="es-ES" dirty="0"/>
              <a:t> de manera </a:t>
            </a:r>
            <a:r>
              <a:rPr lang="es-ES" dirty="0" err="1"/>
              <a:t>diferent</a:t>
            </a:r>
            <a:r>
              <a:rPr lang="es-ES" dirty="0"/>
              <a:t>? </a:t>
            </a:r>
          </a:p>
        </p:txBody>
      </p:sp>
      <p:sp>
        <p:nvSpPr>
          <p:cNvPr id="6" name="Title 4">
            <a:extLst>
              <a:ext uri="{FF2B5EF4-FFF2-40B4-BE49-F238E27FC236}">
                <a16:creationId xmlns:a16="http://schemas.microsoft.com/office/drawing/2014/main" id="{A02D4EBA-1611-0B44-8742-A953CD3B530E}"/>
              </a:ext>
            </a:extLst>
          </p:cNvPr>
          <p:cNvSpPr>
            <a:spLocks noGrp="1"/>
          </p:cNvSpPr>
          <p:nvPr>
            <p:ph type="title"/>
          </p:nvPr>
        </p:nvSpPr>
        <p:spPr>
          <a:xfrm>
            <a:off x="507206" y="506412"/>
            <a:ext cx="9792000" cy="432000"/>
          </a:xfrm>
        </p:spPr>
        <p:txBody>
          <a:bodyPr/>
          <a:lstStyle/>
          <a:p>
            <a:r>
              <a:rPr lang="es-ES" dirty="0" err="1"/>
              <a:t>Exercici</a:t>
            </a:r>
            <a:r>
              <a:rPr lang="es-ES" dirty="0"/>
              <a:t> de </a:t>
            </a:r>
            <a:r>
              <a:rPr lang="es-ES" dirty="0" err="1"/>
              <a:t>reflexió</a:t>
            </a:r>
            <a:r>
              <a:rPr lang="es-ES" dirty="0"/>
              <a:t> del tema anterior </a:t>
            </a:r>
            <a:r>
              <a:rPr lang="en-US" dirty="0"/>
              <a:t>- 2 </a:t>
            </a:r>
          </a:p>
        </p:txBody>
      </p:sp>
    </p:spTree>
    <p:extLst>
      <p:ext uri="{BB962C8B-B14F-4D97-AF65-F5344CB8AC3E}">
        <p14:creationId xmlns:p14="http://schemas.microsoft.com/office/powerpoint/2010/main" val="663463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B6BB8-A87C-9D4F-99EC-C6575CA9CD9B}"/>
              </a:ext>
            </a:extLst>
          </p:cNvPr>
          <p:cNvSpPr>
            <a:spLocks noGrp="1"/>
          </p:cNvSpPr>
          <p:nvPr>
            <p:ph type="sldNum" sz="quarter" idx="12"/>
          </p:nvPr>
        </p:nvSpPr>
        <p:spPr/>
        <p:txBody>
          <a:bodyPr/>
          <a:lstStyle/>
          <a:p>
            <a:fld id="{04260D4A-DEC1-45DD-8AB2-A3349BAAA59E}" type="slidenum">
              <a:rPr lang="en-US" smtClean="0"/>
              <a:pPr/>
              <a:t>81</a:t>
            </a:fld>
            <a:endParaRPr lang="en-US"/>
          </a:p>
        </p:txBody>
      </p:sp>
      <p:sp>
        <p:nvSpPr>
          <p:cNvPr id="4" name="Content Placeholder 3">
            <a:extLst>
              <a:ext uri="{FF2B5EF4-FFF2-40B4-BE49-F238E27FC236}">
                <a16:creationId xmlns:a16="http://schemas.microsoft.com/office/drawing/2014/main" id="{73E4690A-3EC1-1047-89F0-A62E609D6E24}"/>
              </a:ext>
            </a:extLst>
          </p:cNvPr>
          <p:cNvSpPr>
            <a:spLocks noGrp="1"/>
          </p:cNvSpPr>
          <p:nvPr>
            <p:ph sz="quarter" idx="14"/>
          </p:nvPr>
        </p:nvSpPr>
        <p:spPr>
          <a:xfrm>
            <a:off x="531629" y="1511188"/>
            <a:ext cx="11149978" cy="4500000"/>
          </a:xfrm>
        </p:spPr>
        <p:txBody>
          <a:bodyPr/>
          <a:lstStyle/>
          <a:p>
            <a:pPr lvl="0" fontAlgn="base"/>
            <a:r>
              <a:rPr lang="ca-ES" dirty="0"/>
              <a:t>Penseu en una ocasió en què no vau donar suport o no vau defensar els drets humans d’algú. </a:t>
            </a:r>
            <a:endParaRPr lang="es-ES" dirty="0"/>
          </a:p>
          <a:p>
            <a:pPr lvl="0" fontAlgn="base"/>
            <a:r>
              <a:rPr lang="ca-ES" dirty="0"/>
              <a:t>Sense haver de donar detalls concrets, algú voldria compartir com es va sentir en aquella ocasió?  </a:t>
            </a:r>
            <a:endParaRPr lang="es-ES" dirty="0"/>
          </a:p>
          <a:p>
            <a:pPr marL="0" indent="0" algn="just">
              <a:buNone/>
            </a:pPr>
            <a:endParaRPr lang="en-US" dirty="0"/>
          </a:p>
        </p:txBody>
      </p:sp>
      <p:sp>
        <p:nvSpPr>
          <p:cNvPr id="6" name="Title 4">
            <a:extLst>
              <a:ext uri="{FF2B5EF4-FFF2-40B4-BE49-F238E27FC236}">
                <a16:creationId xmlns:a16="http://schemas.microsoft.com/office/drawing/2014/main" id="{A02D4EBA-1611-0B44-8742-A953CD3B530E}"/>
              </a:ext>
            </a:extLst>
          </p:cNvPr>
          <p:cNvSpPr>
            <a:spLocks noGrp="1"/>
          </p:cNvSpPr>
          <p:nvPr>
            <p:ph type="title"/>
          </p:nvPr>
        </p:nvSpPr>
        <p:spPr>
          <a:xfrm>
            <a:off x="507206" y="506412"/>
            <a:ext cx="9792000" cy="432000"/>
          </a:xfrm>
        </p:spPr>
        <p:txBody>
          <a:bodyPr/>
          <a:lstStyle/>
          <a:p>
            <a:r>
              <a:rPr lang="es-ES" dirty="0" err="1"/>
              <a:t>Exercici</a:t>
            </a:r>
            <a:r>
              <a:rPr lang="es-ES" dirty="0"/>
              <a:t> de </a:t>
            </a:r>
            <a:r>
              <a:rPr lang="es-ES" dirty="0" err="1"/>
              <a:t>reflexió</a:t>
            </a:r>
            <a:r>
              <a:rPr lang="es-ES" dirty="0"/>
              <a:t> del tema anterior </a:t>
            </a:r>
            <a:r>
              <a:rPr lang="en-US" dirty="0"/>
              <a:t>- 3</a:t>
            </a:r>
          </a:p>
        </p:txBody>
      </p:sp>
    </p:spTree>
    <p:extLst>
      <p:ext uri="{BB962C8B-B14F-4D97-AF65-F5344CB8AC3E}">
        <p14:creationId xmlns:p14="http://schemas.microsoft.com/office/powerpoint/2010/main" val="30247851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956C83-F16F-1940-B5B8-C5C4B48E5CA7}"/>
              </a:ext>
            </a:extLst>
          </p:cNvPr>
          <p:cNvSpPr>
            <a:spLocks noGrp="1"/>
          </p:cNvSpPr>
          <p:nvPr>
            <p:ph type="sldNum" sz="quarter" idx="12"/>
          </p:nvPr>
        </p:nvSpPr>
        <p:spPr/>
        <p:txBody>
          <a:bodyPr/>
          <a:lstStyle/>
          <a:p>
            <a:fld id="{04260D4A-DEC1-45DD-8AB2-A3349BAAA59E}" type="slidenum">
              <a:rPr lang="en-US" smtClean="0"/>
              <a:pPr/>
              <a:t>82</a:t>
            </a:fld>
            <a:endParaRPr lang="en-US"/>
          </a:p>
        </p:txBody>
      </p:sp>
      <p:sp>
        <p:nvSpPr>
          <p:cNvPr id="4" name="Content Placeholder 3">
            <a:extLst>
              <a:ext uri="{FF2B5EF4-FFF2-40B4-BE49-F238E27FC236}">
                <a16:creationId xmlns:a16="http://schemas.microsoft.com/office/drawing/2014/main" id="{BB7BBEBE-44C1-4141-AAAC-6FC7C985352E}"/>
              </a:ext>
            </a:extLst>
          </p:cNvPr>
          <p:cNvSpPr>
            <a:spLocks noGrp="1"/>
          </p:cNvSpPr>
          <p:nvPr>
            <p:ph sz="quarter" idx="14"/>
          </p:nvPr>
        </p:nvSpPr>
        <p:spPr>
          <a:xfrm>
            <a:off x="552893" y="1511188"/>
            <a:ext cx="11128713" cy="4500000"/>
          </a:xfrm>
        </p:spPr>
        <p:txBody>
          <a:bodyPr/>
          <a:lstStyle/>
          <a:p>
            <a:pPr lvl="0" algn="just" fontAlgn="base"/>
            <a:r>
              <a:rPr lang="ca-ES" dirty="0"/>
              <a:t>Per què penseu que no vau aconseguir donar suport o defensar els drets humans en aquest cas (causes) i quines conseqüències va tenir per a l’individu i/o la comunitat (repercussions)? </a:t>
            </a:r>
            <a:endParaRPr lang="es-ES" dirty="0"/>
          </a:p>
          <a:p>
            <a:pPr lvl="0" algn="just" fontAlgn="base"/>
            <a:r>
              <a:rPr lang="ca-ES" dirty="0"/>
              <a:t>En aquell moment us vau adonar que era una violació dels drets humans?  </a:t>
            </a:r>
            <a:endParaRPr lang="es-ES" dirty="0"/>
          </a:p>
          <a:p>
            <a:pPr lvl="0" algn="just" fontAlgn="base"/>
            <a:r>
              <a:rPr lang="ca-ES" dirty="0"/>
              <a:t>Com us vau sentir davant d’aquesta experiència?  </a:t>
            </a:r>
            <a:endParaRPr lang="es-ES" dirty="0"/>
          </a:p>
          <a:p>
            <a:pPr lvl="0" algn="just" fontAlgn="base"/>
            <a:r>
              <a:rPr lang="ca-ES" dirty="0"/>
              <a:t>Penseu que abordaríeu la situació de manera diferent si es tornés a produir?  </a:t>
            </a:r>
            <a:endParaRPr lang="es-ES" dirty="0"/>
          </a:p>
        </p:txBody>
      </p:sp>
      <p:sp>
        <p:nvSpPr>
          <p:cNvPr id="6" name="Title 4">
            <a:extLst>
              <a:ext uri="{FF2B5EF4-FFF2-40B4-BE49-F238E27FC236}">
                <a16:creationId xmlns:a16="http://schemas.microsoft.com/office/drawing/2014/main" id="{A02D4EBA-1611-0B44-8742-A953CD3B530E}"/>
              </a:ext>
            </a:extLst>
          </p:cNvPr>
          <p:cNvSpPr>
            <a:spLocks noGrp="1"/>
          </p:cNvSpPr>
          <p:nvPr>
            <p:ph type="title"/>
          </p:nvPr>
        </p:nvSpPr>
        <p:spPr>
          <a:xfrm>
            <a:off x="507206" y="506412"/>
            <a:ext cx="9792000" cy="432000"/>
          </a:xfrm>
        </p:spPr>
        <p:txBody>
          <a:bodyPr/>
          <a:lstStyle/>
          <a:p>
            <a:r>
              <a:rPr lang="es-ES" dirty="0" err="1"/>
              <a:t>Exercici</a:t>
            </a:r>
            <a:r>
              <a:rPr lang="es-ES" dirty="0"/>
              <a:t> de </a:t>
            </a:r>
            <a:r>
              <a:rPr lang="es-ES" dirty="0" err="1"/>
              <a:t>reflexió</a:t>
            </a:r>
            <a:r>
              <a:rPr lang="es-ES" dirty="0"/>
              <a:t> del tema anterior </a:t>
            </a:r>
            <a:r>
              <a:rPr lang="en-US" dirty="0"/>
              <a:t>- 4</a:t>
            </a:r>
          </a:p>
        </p:txBody>
      </p:sp>
    </p:spTree>
    <p:extLst>
      <p:ext uri="{BB962C8B-B14F-4D97-AF65-F5344CB8AC3E}">
        <p14:creationId xmlns:p14="http://schemas.microsoft.com/office/powerpoint/2010/main" val="4226215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0B73DA-2AB1-9441-A971-351FF11449D2}"/>
              </a:ext>
            </a:extLst>
          </p:cNvPr>
          <p:cNvSpPr>
            <a:spLocks noGrp="1"/>
          </p:cNvSpPr>
          <p:nvPr>
            <p:ph type="sldNum" sz="quarter" idx="12"/>
          </p:nvPr>
        </p:nvSpPr>
        <p:spPr/>
        <p:txBody>
          <a:bodyPr/>
          <a:lstStyle/>
          <a:p>
            <a:fld id="{04260D4A-DEC1-45DD-8AB2-A3349BAAA59E}" type="slidenum">
              <a:rPr lang="en-US" smtClean="0"/>
              <a:pPr/>
              <a:t>83</a:t>
            </a:fld>
            <a:endParaRPr lang="en-US"/>
          </a:p>
        </p:txBody>
      </p:sp>
      <p:sp>
        <p:nvSpPr>
          <p:cNvPr id="4" name="Content Placeholder 3">
            <a:extLst>
              <a:ext uri="{FF2B5EF4-FFF2-40B4-BE49-F238E27FC236}">
                <a16:creationId xmlns:a16="http://schemas.microsoft.com/office/drawing/2014/main" id="{EE413694-E6B3-A341-A455-10B01821689D}"/>
              </a:ext>
            </a:extLst>
          </p:cNvPr>
          <p:cNvSpPr>
            <a:spLocks noGrp="1"/>
          </p:cNvSpPr>
          <p:nvPr>
            <p:ph sz="quarter" idx="14"/>
          </p:nvPr>
        </p:nvSpPr>
        <p:spPr>
          <a:xfrm>
            <a:off x="507195" y="1511188"/>
            <a:ext cx="10997233" cy="4500000"/>
          </a:xfrm>
        </p:spPr>
        <p:txBody>
          <a:bodyPr/>
          <a:lstStyle/>
          <a:p>
            <a:pPr algn="just"/>
            <a:r>
              <a:rPr lang="ca-ES" dirty="0"/>
              <a:t>Defensar els drets humans dels altres inclou tres tasques principals </a:t>
            </a:r>
            <a:r>
              <a:rPr lang="en-US" dirty="0"/>
              <a:t>:</a:t>
            </a:r>
          </a:p>
          <a:p>
            <a:pPr lvl="2" algn="just"/>
            <a:r>
              <a:rPr lang="ca-ES" sz="2200" b="1" dirty="0"/>
              <a:t>Respectar:</a:t>
            </a:r>
            <a:r>
              <a:rPr lang="ca-ES" sz="2200" dirty="0"/>
              <a:t> això s’aconsegueix </a:t>
            </a:r>
            <a:r>
              <a:rPr lang="ca-ES" sz="2200" b="1" i="1" dirty="0"/>
              <a:t>no violant</a:t>
            </a:r>
            <a:r>
              <a:rPr lang="ca-ES" sz="2200" dirty="0"/>
              <a:t> els drets humans d’una altra persona</a:t>
            </a:r>
            <a:r>
              <a:rPr lang="en-US" sz="2200" dirty="0"/>
              <a:t>.</a:t>
            </a:r>
          </a:p>
          <a:p>
            <a:pPr lvl="2" algn="just"/>
            <a:r>
              <a:rPr lang="ca-ES" sz="2200" b="1" dirty="0"/>
              <a:t>Protegir: </a:t>
            </a:r>
            <a:r>
              <a:rPr lang="ca-ES" sz="2200" dirty="0"/>
              <a:t>s’aconsegueix </a:t>
            </a:r>
            <a:r>
              <a:rPr lang="ca-ES" sz="2200" b="1" i="1" dirty="0"/>
              <a:t>impedint que</a:t>
            </a:r>
            <a:r>
              <a:rPr lang="ca-ES" sz="2200" b="1" dirty="0"/>
              <a:t> </a:t>
            </a:r>
            <a:r>
              <a:rPr lang="ca-ES" sz="2200" dirty="0"/>
              <a:t>altres violin els drets humans d’una persona</a:t>
            </a:r>
            <a:r>
              <a:rPr lang="en-US" sz="2200" dirty="0"/>
              <a:t>.</a:t>
            </a:r>
          </a:p>
          <a:p>
            <a:pPr lvl="2" algn="just"/>
            <a:r>
              <a:rPr lang="ca-ES" sz="2200" b="1" dirty="0"/>
              <a:t>Exercir: </a:t>
            </a:r>
            <a:r>
              <a:rPr lang="ca-ES" sz="2200" dirty="0"/>
              <a:t>s’aconsegueix </a:t>
            </a:r>
            <a:r>
              <a:rPr lang="ca-ES" sz="2200" b="1" i="1" dirty="0"/>
              <a:t>adoptant</a:t>
            </a:r>
            <a:r>
              <a:rPr lang="ca-ES" sz="2200" b="1" dirty="0"/>
              <a:t> </a:t>
            </a:r>
            <a:r>
              <a:rPr lang="ca-ES" sz="2200" b="1" i="1" dirty="0"/>
              <a:t>mesures positives</a:t>
            </a:r>
            <a:r>
              <a:rPr lang="ca-ES" sz="2200" dirty="0"/>
              <a:t> per garantir que una persona o grup concret tenen la mateixa protecció dels drets humans que els altres</a:t>
            </a:r>
            <a:r>
              <a:rPr lang="en-US" sz="2200" dirty="0"/>
              <a:t>.</a:t>
            </a:r>
          </a:p>
          <a:p>
            <a:pPr marL="0" indent="0" algn="just">
              <a:buNone/>
            </a:pPr>
            <a:endParaRPr lang="en-US" dirty="0"/>
          </a:p>
        </p:txBody>
      </p:sp>
      <p:sp>
        <p:nvSpPr>
          <p:cNvPr id="5" name="Title 4">
            <a:extLst>
              <a:ext uri="{FF2B5EF4-FFF2-40B4-BE49-F238E27FC236}">
                <a16:creationId xmlns:a16="http://schemas.microsoft.com/office/drawing/2014/main" id="{E796B012-4367-6047-8DC0-2817C97B5079}"/>
              </a:ext>
            </a:extLst>
          </p:cNvPr>
          <p:cNvSpPr>
            <a:spLocks noGrp="1"/>
          </p:cNvSpPr>
          <p:nvPr>
            <p:ph type="title"/>
          </p:nvPr>
        </p:nvSpPr>
        <p:spPr/>
        <p:txBody>
          <a:bodyPr/>
          <a:lstStyle/>
          <a:p>
            <a:r>
              <a:rPr lang="es-ES" dirty="0" err="1"/>
              <a:t>Presentació</a:t>
            </a:r>
            <a:r>
              <a:rPr lang="es-ES" dirty="0"/>
              <a:t>: Respectar / </a:t>
            </a:r>
            <a:r>
              <a:rPr lang="es-ES" dirty="0" err="1"/>
              <a:t>protegir</a:t>
            </a:r>
            <a:r>
              <a:rPr lang="es-ES" dirty="0"/>
              <a:t> / </a:t>
            </a:r>
            <a:r>
              <a:rPr lang="es-ES" dirty="0" err="1"/>
              <a:t>exercir</a:t>
            </a:r>
            <a:r>
              <a:rPr lang="es-ES" dirty="0"/>
              <a:t> -</a:t>
            </a:r>
            <a:r>
              <a:rPr lang="en-US" dirty="0"/>
              <a:t> 1 </a:t>
            </a:r>
          </a:p>
        </p:txBody>
      </p:sp>
    </p:spTree>
    <p:extLst>
      <p:ext uri="{BB962C8B-B14F-4D97-AF65-F5344CB8AC3E}">
        <p14:creationId xmlns:p14="http://schemas.microsoft.com/office/powerpoint/2010/main" val="295126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14735-F7D7-C14F-B94B-6117783F108E}"/>
              </a:ext>
            </a:extLst>
          </p:cNvPr>
          <p:cNvSpPr>
            <a:spLocks noGrp="1"/>
          </p:cNvSpPr>
          <p:nvPr>
            <p:ph type="sldNum" sz="quarter" idx="12"/>
          </p:nvPr>
        </p:nvSpPr>
        <p:spPr/>
        <p:txBody>
          <a:bodyPr/>
          <a:lstStyle/>
          <a:p>
            <a:fld id="{04260D4A-DEC1-45DD-8AB2-A3349BAAA59E}" type="slidenum">
              <a:rPr lang="en-US" smtClean="0"/>
              <a:pPr/>
              <a:t>84</a:t>
            </a:fld>
            <a:endParaRPr lang="en-US"/>
          </a:p>
        </p:txBody>
      </p:sp>
      <p:sp>
        <p:nvSpPr>
          <p:cNvPr id="4" name="Content Placeholder 3">
            <a:extLst>
              <a:ext uri="{FF2B5EF4-FFF2-40B4-BE49-F238E27FC236}">
                <a16:creationId xmlns:a16="http://schemas.microsoft.com/office/drawing/2014/main" id="{D40E7419-AD46-7246-9EE2-7E2A0C10EB2C}"/>
              </a:ext>
            </a:extLst>
          </p:cNvPr>
          <p:cNvSpPr>
            <a:spLocks noGrp="1"/>
          </p:cNvSpPr>
          <p:nvPr>
            <p:ph sz="quarter" idx="14"/>
          </p:nvPr>
        </p:nvSpPr>
        <p:spPr/>
        <p:txBody>
          <a:bodyPr/>
          <a:lstStyle/>
          <a:p>
            <a:pPr lvl="0" fontAlgn="base"/>
            <a:r>
              <a:rPr lang="ca-ES" dirty="0"/>
              <a:t>Podeu pensar exemples de la vostra feina o de la vida en què hàgiu adoptat mesures per respectar els drets d’una altra persona? </a:t>
            </a:r>
          </a:p>
          <a:p>
            <a:pPr lvl="0" fontAlgn="base"/>
            <a:r>
              <a:rPr lang="ca-ES" dirty="0"/>
              <a:t>Heu actuat en una, dues o les tres tasques (respectar, protegir i complir)? </a:t>
            </a:r>
            <a:endParaRPr lang="es-ES" dirty="0"/>
          </a:p>
          <a:p>
            <a:pPr marL="0" indent="0">
              <a:buNone/>
            </a:pPr>
            <a:endParaRPr lang="en-US" dirty="0"/>
          </a:p>
        </p:txBody>
      </p:sp>
      <p:sp>
        <p:nvSpPr>
          <p:cNvPr id="6" name="Title 4">
            <a:extLst>
              <a:ext uri="{FF2B5EF4-FFF2-40B4-BE49-F238E27FC236}">
                <a16:creationId xmlns:a16="http://schemas.microsoft.com/office/drawing/2014/main" id="{E796B012-4367-6047-8DC0-2817C97B5079}"/>
              </a:ext>
            </a:extLst>
          </p:cNvPr>
          <p:cNvSpPr>
            <a:spLocks noGrp="1"/>
          </p:cNvSpPr>
          <p:nvPr>
            <p:ph type="title"/>
          </p:nvPr>
        </p:nvSpPr>
        <p:spPr>
          <a:xfrm>
            <a:off x="507206" y="506412"/>
            <a:ext cx="9792000" cy="432000"/>
          </a:xfrm>
        </p:spPr>
        <p:txBody>
          <a:bodyPr/>
          <a:lstStyle/>
          <a:p>
            <a:r>
              <a:rPr lang="es-ES" dirty="0" err="1"/>
              <a:t>Presentació</a:t>
            </a:r>
            <a:r>
              <a:rPr lang="es-ES" dirty="0"/>
              <a:t>: Respectar / </a:t>
            </a:r>
            <a:r>
              <a:rPr lang="es-ES" dirty="0" err="1"/>
              <a:t>protegir</a:t>
            </a:r>
            <a:r>
              <a:rPr lang="es-ES" dirty="0"/>
              <a:t> / </a:t>
            </a:r>
            <a:r>
              <a:rPr lang="es-ES" dirty="0" err="1"/>
              <a:t>exercir</a:t>
            </a:r>
            <a:r>
              <a:rPr lang="es-ES" dirty="0"/>
              <a:t> -</a:t>
            </a:r>
            <a:r>
              <a:rPr lang="en-US" dirty="0"/>
              <a:t> 2 </a:t>
            </a:r>
          </a:p>
        </p:txBody>
      </p:sp>
    </p:spTree>
    <p:extLst>
      <p:ext uri="{BB962C8B-B14F-4D97-AF65-F5344CB8AC3E}">
        <p14:creationId xmlns:p14="http://schemas.microsoft.com/office/powerpoint/2010/main" val="3371783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E3E6C-0F20-4F47-9EAB-7365BEC663DA}"/>
              </a:ext>
            </a:extLst>
          </p:cNvPr>
          <p:cNvSpPr>
            <a:spLocks noGrp="1"/>
          </p:cNvSpPr>
          <p:nvPr>
            <p:ph type="sldNum" sz="quarter" idx="12"/>
          </p:nvPr>
        </p:nvSpPr>
        <p:spPr/>
        <p:txBody>
          <a:bodyPr/>
          <a:lstStyle/>
          <a:p>
            <a:fld id="{F169E07F-9A80-405D-B06A-876E4D356B83}" type="slidenum">
              <a:rPr lang="en-US" smtClean="0"/>
              <a:pPr/>
              <a:t>85</a:t>
            </a:fld>
            <a:endParaRPr lang="en-US"/>
          </a:p>
        </p:txBody>
      </p:sp>
      <p:sp>
        <p:nvSpPr>
          <p:cNvPr id="3" name="Title 2">
            <a:extLst>
              <a:ext uri="{FF2B5EF4-FFF2-40B4-BE49-F238E27FC236}">
                <a16:creationId xmlns:a16="http://schemas.microsoft.com/office/drawing/2014/main" id="{2BAECDF1-56AE-B248-9227-AC3CB3884B39}"/>
              </a:ext>
            </a:extLst>
          </p:cNvPr>
          <p:cNvSpPr>
            <a:spLocks noGrp="1"/>
          </p:cNvSpPr>
          <p:nvPr>
            <p:ph type="title"/>
          </p:nvPr>
        </p:nvSpPr>
        <p:spPr>
          <a:xfrm>
            <a:off x="507206" y="2313946"/>
            <a:ext cx="11146078" cy="514314"/>
          </a:xfrm>
        </p:spPr>
        <p:txBody>
          <a:bodyPr/>
          <a:lstStyle/>
          <a:p>
            <a:r>
              <a:rPr lang="es-ES" dirty="0"/>
              <a:t>Tema 8. Empoderar les persones per </a:t>
            </a:r>
            <a:r>
              <a:rPr lang="es-ES" dirty="0" err="1"/>
              <a:t>defensar</a:t>
            </a:r>
            <a:r>
              <a:rPr lang="es-ES" dirty="0"/>
              <a:t> </a:t>
            </a:r>
            <a:r>
              <a:rPr lang="es-ES" dirty="0" err="1"/>
              <a:t>els</a:t>
            </a:r>
            <a:r>
              <a:rPr lang="es-ES" dirty="0"/>
              <a:t> </a:t>
            </a:r>
            <a:r>
              <a:rPr lang="es-ES" dirty="0" err="1"/>
              <a:t>drets</a:t>
            </a:r>
            <a:r>
              <a:rPr lang="es-ES" dirty="0"/>
              <a:t> </a:t>
            </a:r>
            <a:r>
              <a:rPr lang="es-ES" dirty="0" err="1"/>
              <a:t>humans</a:t>
            </a:r>
            <a:br>
              <a:rPr lang="es-ES" dirty="0"/>
            </a:br>
            <a:endParaRPr lang="es-ES" dirty="0"/>
          </a:p>
        </p:txBody>
      </p:sp>
    </p:spTree>
    <p:extLst>
      <p:ext uri="{BB962C8B-B14F-4D97-AF65-F5344CB8AC3E}">
        <p14:creationId xmlns:p14="http://schemas.microsoft.com/office/powerpoint/2010/main" val="1156860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82530-E284-D049-9A0D-7830FF471BEB}"/>
              </a:ext>
            </a:extLst>
          </p:cNvPr>
          <p:cNvSpPr>
            <a:spLocks noGrp="1"/>
          </p:cNvSpPr>
          <p:nvPr>
            <p:ph type="sldNum" sz="quarter" idx="12"/>
          </p:nvPr>
        </p:nvSpPr>
        <p:spPr/>
        <p:txBody>
          <a:bodyPr/>
          <a:lstStyle/>
          <a:p>
            <a:fld id="{04260D4A-DEC1-45DD-8AB2-A3349BAAA59E}" type="slidenum">
              <a:rPr lang="en-US" smtClean="0"/>
              <a:pPr/>
              <a:t>86</a:t>
            </a:fld>
            <a:endParaRPr lang="en-US"/>
          </a:p>
        </p:txBody>
      </p:sp>
      <p:sp>
        <p:nvSpPr>
          <p:cNvPr id="4" name="Content Placeholder 3">
            <a:extLst>
              <a:ext uri="{FF2B5EF4-FFF2-40B4-BE49-F238E27FC236}">
                <a16:creationId xmlns:a16="http://schemas.microsoft.com/office/drawing/2014/main" id="{F92E582C-9FF3-F140-A69E-67B77F8FBE2E}"/>
              </a:ext>
            </a:extLst>
          </p:cNvPr>
          <p:cNvSpPr>
            <a:spLocks noGrp="1"/>
          </p:cNvSpPr>
          <p:nvPr>
            <p:ph sz="quarter" idx="14"/>
          </p:nvPr>
        </p:nvSpPr>
        <p:spPr/>
        <p:txBody>
          <a:bodyPr/>
          <a:lstStyle/>
          <a:p>
            <a:pPr algn="just"/>
            <a:r>
              <a:rPr lang="ca-ES" dirty="0"/>
              <a:t>Com poden les persones següents defensar els drets humans de persones amb discapacitat psicosocial, intel·lectual i cognitiva?</a:t>
            </a:r>
          </a:p>
          <a:p>
            <a:pPr algn="just"/>
            <a:endParaRPr lang="es-ES" dirty="0"/>
          </a:p>
          <a:p>
            <a:pPr lvl="2" algn="just" fontAlgn="base"/>
            <a:r>
              <a:rPr lang="ca-ES" sz="2200" dirty="0"/>
              <a:t>persones amb discapacitat psicosocial, intel·lectual o cognitiva; </a:t>
            </a:r>
            <a:endParaRPr lang="es-ES" sz="2200" dirty="0"/>
          </a:p>
          <a:p>
            <a:pPr lvl="2" algn="just" fontAlgn="base"/>
            <a:r>
              <a:rPr lang="ca-ES" sz="2200" dirty="0"/>
              <a:t>professionals de salut mental i altres tipus; </a:t>
            </a:r>
            <a:endParaRPr lang="es-ES" sz="2200" dirty="0"/>
          </a:p>
          <a:p>
            <a:pPr lvl="2" algn="just" fontAlgn="base"/>
            <a:r>
              <a:rPr lang="ca-ES" sz="2200" dirty="0"/>
              <a:t>famílies, cuidadors i altres defensors; </a:t>
            </a:r>
            <a:endParaRPr lang="es-ES" sz="2200" dirty="0"/>
          </a:p>
          <a:p>
            <a:pPr lvl="2" algn="just"/>
            <a:r>
              <a:rPr lang="ca-ES" sz="2200" dirty="0"/>
              <a:t>altres persones d’estatus o influència a la comunitat</a:t>
            </a:r>
            <a:endParaRPr lang="en-US" sz="2200" dirty="0"/>
          </a:p>
          <a:p>
            <a:pPr algn="just"/>
            <a:endParaRPr lang="en-US" dirty="0"/>
          </a:p>
        </p:txBody>
      </p:sp>
      <p:sp>
        <p:nvSpPr>
          <p:cNvPr id="5"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err="1"/>
              <a:t>Exercici</a:t>
            </a:r>
            <a:r>
              <a:rPr lang="es-ES" sz="2900" dirty="0"/>
              <a:t> 8.1: </a:t>
            </a:r>
            <a:r>
              <a:rPr lang="es-ES" sz="2900" dirty="0" err="1"/>
              <a:t>Defensar</a:t>
            </a:r>
            <a:r>
              <a:rPr lang="es-ES" sz="2900" dirty="0"/>
              <a:t> </a:t>
            </a:r>
            <a:r>
              <a:rPr lang="es-ES" sz="2900" dirty="0" err="1"/>
              <a:t>els</a:t>
            </a:r>
            <a:r>
              <a:rPr lang="es-ES" sz="2900" dirty="0"/>
              <a:t> </a:t>
            </a:r>
            <a:r>
              <a:rPr lang="es-ES" sz="2900" dirty="0" err="1"/>
              <a:t>drets</a:t>
            </a:r>
            <a:r>
              <a:rPr lang="es-ES" sz="2900" dirty="0"/>
              <a:t> </a:t>
            </a:r>
            <a:r>
              <a:rPr lang="es-ES" sz="2900" dirty="0" err="1"/>
              <a:t>humans</a:t>
            </a:r>
            <a:r>
              <a:rPr lang="es-ES" sz="2900" dirty="0"/>
              <a:t> en </a:t>
            </a:r>
            <a:r>
              <a:rPr lang="es-ES" sz="2900" dirty="0" err="1"/>
              <a:t>salut</a:t>
            </a:r>
            <a:r>
              <a:rPr lang="es-ES" sz="2900" dirty="0"/>
              <a:t> mental </a:t>
            </a:r>
            <a:r>
              <a:rPr lang="en-US" sz="2900" dirty="0"/>
              <a:t>- 1</a:t>
            </a:r>
          </a:p>
        </p:txBody>
      </p:sp>
    </p:spTree>
    <p:extLst>
      <p:ext uri="{BB962C8B-B14F-4D97-AF65-F5344CB8AC3E}">
        <p14:creationId xmlns:p14="http://schemas.microsoft.com/office/powerpoint/2010/main" val="2929033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92AD33-3590-0544-BE25-A6E891CFED5D}"/>
              </a:ext>
            </a:extLst>
          </p:cNvPr>
          <p:cNvSpPr>
            <a:spLocks noGrp="1"/>
          </p:cNvSpPr>
          <p:nvPr>
            <p:ph type="sldNum" sz="quarter" idx="12"/>
          </p:nvPr>
        </p:nvSpPr>
        <p:spPr/>
        <p:txBody>
          <a:bodyPr/>
          <a:lstStyle/>
          <a:p>
            <a:fld id="{04260D4A-DEC1-45DD-8AB2-A3349BAAA59E}" type="slidenum">
              <a:rPr lang="en-US" smtClean="0"/>
              <a:pPr/>
              <a:t>87</a:t>
            </a:fld>
            <a:endParaRPr lang="en-US"/>
          </a:p>
        </p:txBody>
      </p:sp>
      <p:sp>
        <p:nvSpPr>
          <p:cNvPr id="4" name="Content Placeholder 3">
            <a:extLst>
              <a:ext uri="{FF2B5EF4-FFF2-40B4-BE49-F238E27FC236}">
                <a16:creationId xmlns:a16="http://schemas.microsoft.com/office/drawing/2014/main" id="{19FA0B7C-9451-9041-ACD3-154181B2EA23}"/>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ca-ES" sz="2800" b="1" i="1" dirty="0"/>
              <a:t>Què poden fer les persones amb discapacitat psicosocial, intel·lectual o cognitiva</a:t>
            </a:r>
            <a:r>
              <a:rPr lang="es-ES" sz="2800" b="1" i="1" dirty="0"/>
              <a:t> p</a:t>
            </a:r>
            <a:r>
              <a:rPr lang="en-US" sz="2500" b="1" i="1" dirty="0" err="1"/>
              <a:t>er</a:t>
            </a:r>
            <a:r>
              <a:rPr lang="en-US" sz="2500" b="1" i="1" dirty="0"/>
              <a:t> </a:t>
            </a:r>
            <a:r>
              <a:rPr lang="en-US" sz="2500" b="1" i="1" dirty="0" err="1"/>
              <a:t>defensar</a:t>
            </a:r>
            <a:r>
              <a:rPr lang="en-US" sz="2500" b="1" i="1" dirty="0"/>
              <a:t> </a:t>
            </a:r>
            <a:r>
              <a:rPr lang="en-US" sz="2500" b="1" i="1" dirty="0" err="1"/>
              <a:t>els</a:t>
            </a:r>
            <a:r>
              <a:rPr lang="en-US" sz="2500" b="1" i="1" dirty="0"/>
              <a:t> </a:t>
            </a:r>
            <a:r>
              <a:rPr lang="en-US" sz="2500" b="1" i="1" dirty="0" err="1"/>
              <a:t>seus</a:t>
            </a:r>
            <a:r>
              <a:rPr lang="en-US" sz="2500" b="1" i="1" dirty="0"/>
              <a:t> </a:t>
            </a:r>
            <a:r>
              <a:rPr lang="en-US" sz="2500" b="1" i="1" dirty="0" err="1"/>
              <a:t>drets</a:t>
            </a:r>
            <a:r>
              <a:rPr lang="en-US" sz="2500" b="1" i="1" dirty="0"/>
              <a:t>?</a:t>
            </a:r>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err="1"/>
              <a:t>Exercici</a:t>
            </a:r>
            <a:r>
              <a:rPr lang="es-ES" sz="2900" dirty="0"/>
              <a:t> 8.1: </a:t>
            </a:r>
            <a:r>
              <a:rPr lang="es-ES" sz="2900" dirty="0" err="1"/>
              <a:t>Defensar</a:t>
            </a:r>
            <a:r>
              <a:rPr lang="es-ES" sz="2900" dirty="0"/>
              <a:t> </a:t>
            </a:r>
            <a:r>
              <a:rPr lang="es-ES" sz="2900" dirty="0" err="1"/>
              <a:t>els</a:t>
            </a:r>
            <a:r>
              <a:rPr lang="es-ES" sz="2900" dirty="0"/>
              <a:t> </a:t>
            </a:r>
            <a:r>
              <a:rPr lang="es-ES" sz="2900" dirty="0" err="1"/>
              <a:t>drets</a:t>
            </a:r>
            <a:r>
              <a:rPr lang="es-ES" sz="2900" dirty="0"/>
              <a:t> </a:t>
            </a:r>
            <a:r>
              <a:rPr lang="es-ES" sz="2900" dirty="0" err="1"/>
              <a:t>humans</a:t>
            </a:r>
            <a:r>
              <a:rPr lang="es-ES" sz="2900" dirty="0"/>
              <a:t> en </a:t>
            </a:r>
            <a:r>
              <a:rPr lang="es-ES" sz="2900" dirty="0" err="1"/>
              <a:t>salut</a:t>
            </a:r>
            <a:r>
              <a:rPr lang="es-ES" sz="2900" dirty="0"/>
              <a:t> mental </a:t>
            </a:r>
            <a:r>
              <a:rPr lang="en-US" sz="2900" dirty="0"/>
              <a:t>- 2</a:t>
            </a:r>
          </a:p>
        </p:txBody>
      </p:sp>
    </p:spTree>
    <p:extLst>
      <p:ext uri="{BB962C8B-B14F-4D97-AF65-F5344CB8AC3E}">
        <p14:creationId xmlns:p14="http://schemas.microsoft.com/office/powerpoint/2010/main" val="35962515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409F07-3D84-8246-94FD-911B63D1BA4F}"/>
              </a:ext>
            </a:extLst>
          </p:cNvPr>
          <p:cNvSpPr>
            <a:spLocks noGrp="1"/>
          </p:cNvSpPr>
          <p:nvPr>
            <p:ph type="sldNum" sz="quarter" idx="12"/>
          </p:nvPr>
        </p:nvSpPr>
        <p:spPr/>
        <p:txBody>
          <a:bodyPr/>
          <a:lstStyle/>
          <a:p>
            <a:fld id="{04260D4A-DEC1-45DD-8AB2-A3349BAAA59E}" type="slidenum">
              <a:rPr lang="en-US" smtClean="0"/>
              <a:pPr/>
              <a:t>88</a:t>
            </a:fld>
            <a:endParaRPr lang="en-US"/>
          </a:p>
        </p:txBody>
      </p:sp>
      <p:sp>
        <p:nvSpPr>
          <p:cNvPr id="4" name="Content Placeholder 3">
            <a:extLst>
              <a:ext uri="{FF2B5EF4-FFF2-40B4-BE49-F238E27FC236}">
                <a16:creationId xmlns:a16="http://schemas.microsoft.com/office/drawing/2014/main" id="{1419F50E-9FB6-5F4C-8A8E-405EAFE1314D}"/>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fr-FR" sz="2500" b="1" i="1" dirty="0" err="1"/>
              <a:t>Què</a:t>
            </a:r>
            <a:r>
              <a:rPr lang="fr-FR" sz="2500" b="1" i="1" dirty="0"/>
              <a:t> </a:t>
            </a:r>
            <a:r>
              <a:rPr lang="fr-FR" sz="2500" b="1" i="1" dirty="0" err="1"/>
              <a:t>poden</a:t>
            </a:r>
            <a:r>
              <a:rPr lang="fr-FR" sz="2500" b="1" i="1" dirty="0"/>
              <a:t> fer els </a:t>
            </a:r>
            <a:r>
              <a:rPr lang="fr-FR" sz="2500" b="1" i="1" dirty="0" err="1"/>
              <a:t>professionals</a:t>
            </a:r>
            <a:r>
              <a:rPr lang="fr-FR" sz="2500" b="1" i="1" dirty="0"/>
              <a:t> de salut mental i </a:t>
            </a:r>
            <a:r>
              <a:rPr lang="fr-FR" sz="2500" b="1" i="1" dirty="0" err="1"/>
              <a:t>altres</a:t>
            </a:r>
            <a:r>
              <a:rPr lang="fr-FR" sz="2500" b="1" i="1" dirty="0"/>
              <a:t> </a:t>
            </a:r>
            <a:r>
              <a:rPr lang="fr-FR" sz="2500" b="1" i="1" dirty="0" err="1"/>
              <a:t>professionals</a:t>
            </a:r>
            <a:r>
              <a:rPr lang="es-ES" sz="2500" b="1" i="1" dirty="0"/>
              <a:t> </a:t>
            </a:r>
            <a:r>
              <a:rPr lang="es-ES" sz="2800" b="1" i="1" dirty="0"/>
              <a:t>p</a:t>
            </a:r>
            <a:r>
              <a:rPr lang="en-US" sz="2500" b="1" i="1" dirty="0" err="1"/>
              <a:t>er</a:t>
            </a:r>
            <a:r>
              <a:rPr lang="en-US" sz="2500" b="1" i="1" dirty="0"/>
              <a:t> </a:t>
            </a:r>
            <a:r>
              <a:rPr lang="en-US" sz="2500" b="1" i="1" dirty="0" err="1"/>
              <a:t>defensar</a:t>
            </a:r>
            <a:r>
              <a:rPr lang="en-US" sz="2500" b="1" i="1" dirty="0"/>
              <a:t> </a:t>
            </a:r>
            <a:r>
              <a:rPr lang="en-US" sz="2500" b="1" i="1" dirty="0" err="1"/>
              <a:t>els</a:t>
            </a:r>
            <a:r>
              <a:rPr lang="en-US" sz="2500" b="1" i="1" dirty="0"/>
              <a:t> </a:t>
            </a:r>
            <a:r>
              <a:rPr lang="en-US" sz="2500" b="1" i="1" dirty="0" err="1"/>
              <a:t>drets</a:t>
            </a:r>
            <a:r>
              <a:rPr lang="en-US" sz="2500" b="1" i="1" dirty="0"/>
              <a:t> de </a:t>
            </a:r>
            <a:r>
              <a:rPr lang="ca-ES" sz="2400" b="1" i="1" dirty="0"/>
              <a:t>les persones amb discapacitat psicosocial, intel·lectual o cognitiva</a:t>
            </a:r>
            <a:r>
              <a:rPr lang="en-US" sz="2500" b="1" i="1" dirty="0"/>
              <a:t>?</a:t>
            </a:r>
          </a:p>
          <a:p>
            <a:endParaRPr lang="en-US" dirty="0"/>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err="1"/>
              <a:t>Exercici</a:t>
            </a:r>
            <a:r>
              <a:rPr lang="es-ES" sz="2900" dirty="0"/>
              <a:t> 8.1: </a:t>
            </a:r>
            <a:r>
              <a:rPr lang="es-ES" sz="2900" dirty="0" err="1"/>
              <a:t>Defensar</a:t>
            </a:r>
            <a:r>
              <a:rPr lang="es-ES" sz="2900" dirty="0"/>
              <a:t> </a:t>
            </a:r>
            <a:r>
              <a:rPr lang="es-ES" sz="2900" dirty="0" err="1"/>
              <a:t>els</a:t>
            </a:r>
            <a:r>
              <a:rPr lang="es-ES" sz="2900" dirty="0"/>
              <a:t> </a:t>
            </a:r>
            <a:r>
              <a:rPr lang="es-ES" sz="2900" dirty="0" err="1"/>
              <a:t>drets</a:t>
            </a:r>
            <a:r>
              <a:rPr lang="es-ES" sz="2900" dirty="0"/>
              <a:t> </a:t>
            </a:r>
            <a:r>
              <a:rPr lang="es-ES" sz="2900" dirty="0" err="1"/>
              <a:t>humans</a:t>
            </a:r>
            <a:r>
              <a:rPr lang="es-ES" sz="2900" dirty="0"/>
              <a:t> en </a:t>
            </a:r>
            <a:r>
              <a:rPr lang="es-ES" sz="2900" dirty="0" err="1"/>
              <a:t>salut</a:t>
            </a:r>
            <a:r>
              <a:rPr lang="es-ES" sz="2900" dirty="0"/>
              <a:t> mental </a:t>
            </a:r>
            <a:r>
              <a:rPr lang="en-US" sz="2900" dirty="0"/>
              <a:t>- 3</a:t>
            </a:r>
          </a:p>
        </p:txBody>
      </p:sp>
    </p:spTree>
    <p:extLst>
      <p:ext uri="{BB962C8B-B14F-4D97-AF65-F5344CB8AC3E}">
        <p14:creationId xmlns:p14="http://schemas.microsoft.com/office/powerpoint/2010/main" val="15125140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B31D58-E791-DE41-9F73-0A638B04DB1C}"/>
              </a:ext>
            </a:extLst>
          </p:cNvPr>
          <p:cNvSpPr>
            <a:spLocks noGrp="1"/>
          </p:cNvSpPr>
          <p:nvPr>
            <p:ph type="sldNum" sz="quarter" idx="12"/>
          </p:nvPr>
        </p:nvSpPr>
        <p:spPr/>
        <p:txBody>
          <a:bodyPr/>
          <a:lstStyle/>
          <a:p>
            <a:fld id="{04260D4A-DEC1-45DD-8AB2-A3349BAAA59E}" type="slidenum">
              <a:rPr lang="en-US" smtClean="0"/>
              <a:pPr/>
              <a:t>89</a:t>
            </a:fld>
            <a:endParaRPr lang="en-US"/>
          </a:p>
        </p:txBody>
      </p:sp>
      <p:sp>
        <p:nvSpPr>
          <p:cNvPr id="4" name="Content Placeholder 3">
            <a:extLst>
              <a:ext uri="{FF2B5EF4-FFF2-40B4-BE49-F238E27FC236}">
                <a16:creationId xmlns:a16="http://schemas.microsoft.com/office/drawing/2014/main" id="{3CEACE1E-C96D-314F-8068-44CEAEEC33A5}"/>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n-US" sz="2500" b="1" i="1" dirty="0" err="1"/>
              <a:t>Què</a:t>
            </a:r>
            <a:r>
              <a:rPr lang="en-US" sz="2500" b="1" i="1" dirty="0"/>
              <a:t> </a:t>
            </a:r>
            <a:r>
              <a:rPr lang="en-US" sz="2500" b="1" i="1" dirty="0" err="1"/>
              <a:t>poden</a:t>
            </a:r>
            <a:r>
              <a:rPr lang="en-US" sz="2500" b="1" i="1" dirty="0"/>
              <a:t> </a:t>
            </a:r>
            <a:r>
              <a:rPr lang="en-US" sz="2500" b="1" i="1" dirty="0" err="1"/>
              <a:t>fer</a:t>
            </a:r>
            <a:r>
              <a:rPr lang="en-US" sz="2500" b="1" i="1" dirty="0"/>
              <a:t> les </a:t>
            </a:r>
            <a:r>
              <a:rPr lang="en-US" sz="2500" b="1" i="1" dirty="0" err="1"/>
              <a:t>famílies</a:t>
            </a:r>
            <a:r>
              <a:rPr lang="en-US" sz="2500" b="1" i="1" dirty="0"/>
              <a:t>/</a:t>
            </a:r>
            <a:r>
              <a:rPr lang="en-US" sz="2500" b="1" i="1" dirty="0" err="1"/>
              <a:t>defensors</a:t>
            </a:r>
            <a:r>
              <a:rPr lang="en-US" sz="2500" b="1" i="1" dirty="0"/>
              <a:t> per </a:t>
            </a:r>
            <a:r>
              <a:rPr lang="en-US" sz="2500" b="1" i="1" dirty="0" err="1"/>
              <a:t>defensar</a:t>
            </a:r>
            <a:r>
              <a:rPr lang="en-US" sz="2500" b="1" i="1" dirty="0"/>
              <a:t> </a:t>
            </a:r>
            <a:r>
              <a:rPr lang="en-US" sz="2500" b="1" i="1" dirty="0" err="1"/>
              <a:t>els</a:t>
            </a:r>
            <a:r>
              <a:rPr lang="en-US" sz="2500" b="1" i="1" dirty="0"/>
              <a:t> </a:t>
            </a:r>
            <a:r>
              <a:rPr lang="en-US" sz="2500" b="1" i="1" dirty="0" err="1"/>
              <a:t>drets</a:t>
            </a:r>
            <a:r>
              <a:rPr lang="en-US" sz="2500" b="1" i="1" dirty="0"/>
              <a:t> de les </a:t>
            </a:r>
            <a:r>
              <a:rPr lang="en-US" sz="2500" b="1" i="1" dirty="0" err="1"/>
              <a:t>persones</a:t>
            </a:r>
            <a:r>
              <a:rPr lang="en-US" sz="2500" b="1" i="1" dirty="0"/>
              <a:t> </a:t>
            </a:r>
            <a:r>
              <a:rPr lang="en-US" sz="2500" b="1" i="1" dirty="0" err="1"/>
              <a:t>amb</a:t>
            </a:r>
            <a:r>
              <a:rPr lang="en-US" sz="2500" b="1" i="1" dirty="0"/>
              <a:t> </a:t>
            </a:r>
            <a:r>
              <a:rPr lang="en-US" sz="2500" b="1" i="1" dirty="0" err="1"/>
              <a:t>discapacitat</a:t>
            </a:r>
            <a:r>
              <a:rPr lang="en-US" sz="2500" b="1" i="1" dirty="0"/>
              <a:t> </a:t>
            </a:r>
            <a:r>
              <a:rPr lang="en-US" sz="2500" b="1" i="1" dirty="0" err="1"/>
              <a:t>psicosocial</a:t>
            </a:r>
            <a:r>
              <a:rPr lang="en-US" sz="2500" b="1" i="1" dirty="0"/>
              <a:t>, </a:t>
            </a:r>
            <a:r>
              <a:rPr lang="en-US" sz="2500" b="1" i="1" dirty="0" err="1"/>
              <a:t>intel·lectual</a:t>
            </a:r>
            <a:r>
              <a:rPr lang="en-US" sz="2500" b="1" i="1" dirty="0"/>
              <a:t> o </a:t>
            </a:r>
            <a:r>
              <a:rPr lang="en-US" sz="2500" b="1" i="1" dirty="0" err="1"/>
              <a:t>cognitiva</a:t>
            </a:r>
            <a:r>
              <a:rPr lang="en-US" sz="2500" b="1" i="1" dirty="0"/>
              <a:t>?</a:t>
            </a:r>
          </a:p>
          <a:p>
            <a:endParaRPr lang="en-US" dirty="0"/>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err="1"/>
              <a:t>Exercici</a:t>
            </a:r>
            <a:r>
              <a:rPr lang="es-ES" sz="2900" dirty="0"/>
              <a:t> 8.1: </a:t>
            </a:r>
            <a:r>
              <a:rPr lang="es-ES" sz="2900" dirty="0" err="1"/>
              <a:t>Defensar</a:t>
            </a:r>
            <a:r>
              <a:rPr lang="es-ES" sz="2900" dirty="0"/>
              <a:t> </a:t>
            </a:r>
            <a:r>
              <a:rPr lang="es-ES" sz="2900" dirty="0" err="1"/>
              <a:t>els</a:t>
            </a:r>
            <a:r>
              <a:rPr lang="es-ES" sz="2900" dirty="0"/>
              <a:t> </a:t>
            </a:r>
            <a:r>
              <a:rPr lang="es-ES" sz="2900" dirty="0" err="1"/>
              <a:t>drets</a:t>
            </a:r>
            <a:r>
              <a:rPr lang="es-ES" sz="2900" dirty="0"/>
              <a:t> </a:t>
            </a:r>
            <a:r>
              <a:rPr lang="es-ES" sz="2900" dirty="0" err="1"/>
              <a:t>humans</a:t>
            </a:r>
            <a:r>
              <a:rPr lang="es-ES" sz="2900" dirty="0"/>
              <a:t> en </a:t>
            </a:r>
            <a:r>
              <a:rPr lang="es-ES" sz="2900" dirty="0" err="1"/>
              <a:t>salut</a:t>
            </a:r>
            <a:r>
              <a:rPr lang="es-ES" sz="2900" dirty="0"/>
              <a:t> mental </a:t>
            </a:r>
            <a:r>
              <a:rPr lang="en-US" sz="2900" dirty="0"/>
              <a:t>- 4</a:t>
            </a:r>
          </a:p>
        </p:txBody>
      </p:sp>
    </p:spTree>
    <p:extLst>
      <p:ext uri="{BB962C8B-B14F-4D97-AF65-F5344CB8AC3E}">
        <p14:creationId xmlns:p14="http://schemas.microsoft.com/office/powerpoint/2010/main" val="409192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342056-D7C5-C04A-97FD-C704A4CAF0AE}"/>
              </a:ext>
            </a:extLst>
          </p:cNvPr>
          <p:cNvSpPr>
            <a:spLocks noGrp="1"/>
          </p:cNvSpPr>
          <p:nvPr>
            <p:ph type="sldNum" sz="quarter" idx="12"/>
          </p:nvPr>
        </p:nvSpPr>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242A542A-07A4-1940-B996-058CABA01077}"/>
              </a:ext>
            </a:extLst>
          </p:cNvPr>
          <p:cNvSpPr>
            <a:spLocks noGrp="1"/>
          </p:cNvSpPr>
          <p:nvPr>
            <p:ph sz="quarter" idx="14"/>
          </p:nvPr>
        </p:nvSpPr>
        <p:spPr>
          <a:xfrm>
            <a:off x="507195" y="3085343"/>
            <a:ext cx="11174412" cy="583830"/>
          </a:xfrm>
        </p:spPr>
        <p:txBody>
          <a:bodyPr/>
          <a:lstStyle/>
          <a:p>
            <a:pPr marL="0" indent="0" algn="ctr">
              <a:buNone/>
            </a:pPr>
            <a:r>
              <a:rPr lang="fr-FR" sz="2500" b="1" i="1" dirty="0" err="1"/>
              <a:t>Què</a:t>
            </a:r>
            <a:r>
              <a:rPr lang="fr-FR" sz="2500" b="1" i="1" dirty="0"/>
              <a:t> </a:t>
            </a:r>
            <a:r>
              <a:rPr lang="fr-FR" sz="2500" b="1" i="1" dirty="0" err="1"/>
              <a:t>enteneu</a:t>
            </a:r>
            <a:r>
              <a:rPr lang="fr-FR" sz="2500" b="1" i="1" dirty="0"/>
              <a:t> </a:t>
            </a:r>
            <a:r>
              <a:rPr lang="fr-FR" sz="2500" b="1" i="1" dirty="0" err="1"/>
              <a:t>pel</a:t>
            </a:r>
            <a:r>
              <a:rPr lang="fr-FR" sz="2500" b="1" i="1" dirty="0"/>
              <a:t> terme </a:t>
            </a:r>
            <a:r>
              <a:rPr lang="fr-FR" sz="2500" b="1" i="1" dirty="0" err="1"/>
              <a:t>drets</a:t>
            </a:r>
            <a:r>
              <a:rPr lang="fr-FR" sz="2500" b="1" i="1" dirty="0"/>
              <a:t> </a:t>
            </a:r>
            <a:r>
              <a:rPr lang="fr-FR" sz="2500" b="1" i="1" dirty="0" err="1"/>
              <a:t>humans</a:t>
            </a:r>
            <a:r>
              <a:rPr lang="fr-FR" sz="2500" b="1" i="1" dirty="0"/>
              <a:t>? </a:t>
            </a:r>
            <a:endParaRPr lang="en-US" sz="2500" b="1" i="1" dirty="0"/>
          </a:p>
        </p:txBody>
      </p:sp>
      <p:sp>
        <p:nvSpPr>
          <p:cNvPr id="5" name="Title 4">
            <a:extLst>
              <a:ext uri="{FF2B5EF4-FFF2-40B4-BE49-F238E27FC236}">
                <a16:creationId xmlns:a16="http://schemas.microsoft.com/office/drawing/2014/main" id="{735A8C9B-4011-5E42-B6E1-7C7EAFC145B2}"/>
              </a:ext>
            </a:extLst>
          </p:cNvPr>
          <p:cNvSpPr>
            <a:spLocks noGrp="1"/>
          </p:cNvSpPr>
          <p:nvPr>
            <p:ph type="title"/>
          </p:nvPr>
        </p:nvSpPr>
        <p:spPr/>
        <p:txBody>
          <a:bodyPr/>
          <a:lstStyle/>
          <a:p>
            <a:r>
              <a:rPr lang="es-ES" dirty="0"/>
              <a:t>Tema 1. </a:t>
            </a:r>
            <a:r>
              <a:rPr lang="es-ES" dirty="0" err="1"/>
              <a:t>Els</a:t>
            </a:r>
            <a:r>
              <a:rPr lang="es-ES" dirty="0"/>
              <a:t> </a:t>
            </a:r>
            <a:r>
              <a:rPr lang="es-ES" dirty="0" err="1"/>
              <a:t>drets</a:t>
            </a:r>
            <a:r>
              <a:rPr lang="es-ES" dirty="0"/>
              <a:t> </a:t>
            </a:r>
            <a:r>
              <a:rPr lang="es-ES" dirty="0" err="1"/>
              <a:t>humans</a:t>
            </a:r>
            <a:r>
              <a:rPr lang="es-ES" dirty="0"/>
              <a:t> i </a:t>
            </a:r>
            <a:r>
              <a:rPr lang="es-ES" dirty="0" err="1"/>
              <a:t>tenir</a:t>
            </a:r>
            <a:r>
              <a:rPr lang="es-ES" dirty="0"/>
              <a:t> una bona vida</a:t>
            </a:r>
          </a:p>
        </p:txBody>
      </p:sp>
    </p:spTree>
    <p:extLst>
      <p:ext uri="{BB962C8B-B14F-4D97-AF65-F5344CB8AC3E}">
        <p14:creationId xmlns:p14="http://schemas.microsoft.com/office/powerpoint/2010/main" val="22658779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544D9-8119-604B-A805-03A108DBECCE}"/>
              </a:ext>
            </a:extLst>
          </p:cNvPr>
          <p:cNvSpPr>
            <a:spLocks noGrp="1"/>
          </p:cNvSpPr>
          <p:nvPr>
            <p:ph type="sldNum" sz="quarter" idx="12"/>
          </p:nvPr>
        </p:nvSpPr>
        <p:spPr/>
        <p:txBody>
          <a:bodyPr/>
          <a:lstStyle/>
          <a:p>
            <a:fld id="{04260D4A-DEC1-45DD-8AB2-A3349BAAA59E}" type="slidenum">
              <a:rPr lang="en-US" smtClean="0"/>
              <a:pPr/>
              <a:t>90</a:t>
            </a:fld>
            <a:endParaRPr lang="en-US"/>
          </a:p>
        </p:txBody>
      </p:sp>
      <p:sp>
        <p:nvSpPr>
          <p:cNvPr id="4" name="Content Placeholder 3">
            <a:extLst>
              <a:ext uri="{FF2B5EF4-FFF2-40B4-BE49-F238E27FC236}">
                <a16:creationId xmlns:a16="http://schemas.microsoft.com/office/drawing/2014/main" id="{21DD6A69-DF54-354C-8F9F-5BFF563D89C9}"/>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ca-ES" sz="2500" b="1" i="1" dirty="0"/>
              <a:t>Què pot fer una altra persona d’estatus o influència a la comunitat </a:t>
            </a:r>
            <a:r>
              <a:rPr lang="en-US" sz="2500" b="1" i="1" dirty="0"/>
              <a:t>per </a:t>
            </a:r>
            <a:r>
              <a:rPr lang="en-US" sz="2500" b="1" i="1" dirty="0" err="1"/>
              <a:t>defensar</a:t>
            </a:r>
            <a:r>
              <a:rPr lang="en-US" sz="2500" b="1" i="1" dirty="0"/>
              <a:t> </a:t>
            </a:r>
            <a:r>
              <a:rPr lang="en-US" sz="2500" b="1" i="1" dirty="0" err="1"/>
              <a:t>els</a:t>
            </a:r>
            <a:r>
              <a:rPr lang="en-US" sz="2500" b="1" i="1" dirty="0"/>
              <a:t> </a:t>
            </a:r>
            <a:r>
              <a:rPr lang="en-US" sz="2500" b="1" i="1" dirty="0" err="1"/>
              <a:t>drets</a:t>
            </a:r>
            <a:r>
              <a:rPr lang="en-US" sz="2500" b="1" i="1" dirty="0"/>
              <a:t> de les </a:t>
            </a:r>
            <a:r>
              <a:rPr lang="en-US" sz="2500" b="1" i="1" dirty="0" err="1"/>
              <a:t>persones</a:t>
            </a:r>
            <a:r>
              <a:rPr lang="en-US" sz="2500" b="1" i="1" dirty="0"/>
              <a:t> </a:t>
            </a:r>
            <a:r>
              <a:rPr lang="en-US" sz="2500" b="1" i="1" dirty="0" err="1"/>
              <a:t>amb</a:t>
            </a:r>
            <a:r>
              <a:rPr lang="en-US" sz="2500" b="1" i="1" dirty="0"/>
              <a:t> </a:t>
            </a:r>
            <a:r>
              <a:rPr lang="en-US" sz="2500" b="1" i="1" dirty="0" err="1"/>
              <a:t>discapacitat</a:t>
            </a:r>
            <a:r>
              <a:rPr lang="en-US" sz="2500" b="1" i="1" dirty="0"/>
              <a:t> </a:t>
            </a:r>
            <a:r>
              <a:rPr lang="en-US" sz="2500" b="1" i="1" dirty="0" err="1"/>
              <a:t>psicosocial</a:t>
            </a:r>
            <a:r>
              <a:rPr lang="en-US" sz="2500" b="1" i="1" dirty="0"/>
              <a:t>, </a:t>
            </a:r>
            <a:r>
              <a:rPr lang="en-US" sz="2500" b="1" i="1" dirty="0" err="1"/>
              <a:t>intel·lectual</a:t>
            </a:r>
            <a:r>
              <a:rPr lang="en-US" sz="2500" b="1" i="1" dirty="0"/>
              <a:t> o </a:t>
            </a:r>
            <a:r>
              <a:rPr lang="en-US" sz="2500" b="1" i="1" dirty="0" err="1"/>
              <a:t>cognitiva</a:t>
            </a:r>
            <a:r>
              <a:rPr lang="en-US" sz="2500" b="1" i="1" dirty="0"/>
              <a:t>?</a:t>
            </a:r>
          </a:p>
          <a:p>
            <a:pPr marL="0" indent="0" algn="ctr">
              <a:buNone/>
            </a:pPr>
            <a:endParaRPr lang="en-US" sz="2500" b="1" i="1" dirty="0"/>
          </a:p>
          <a:p>
            <a:endParaRPr lang="en-US" sz="2500" dirty="0"/>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err="1"/>
              <a:t>Exercici</a:t>
            </a:r>
            <a:r>
              <a:rPr lang="es-ES" sz="2900" dirty="0"/>
              <a:t> 8.1: </a:t>
            </a:r>
            <a:r>
              <a:rPr lang="es-ES" sz="2900" dirty="0" err="1"/>
              <a:t>Defensar</a:t>
            </a:r>
            <a:r>
              <a:rPr lang="es-ES" sz="2900" dirty="0"/>
              <a:t> </a:t>
            </a:r>
            <a:r>
              <a:rPr lang="es-ES" sz="2900" dirty="0" err="1"/>
              <a:t>els</a:t>
            </a:r>
            <a:r>
              <a:rPr lang="es-ES" sz="2900" dirty="0"/>
              <a:t> </a:t>
            </a:r>
            <a:r>
              <a:rPr lang="es-ES" sz="2900" dirty="0" err="1"/>
              <a:t>drets</a:t>
            </a:r>
            <a:r>
              <a:rPr lang="es-ES" sz="2900" dirty="0"/>
              <a:t> </a:t>
            </a:r>
            <a:r>
              <a:rPr lang="es-ES" sz="2900" dirty="0" err="1"/>
              <a:t>humans</a:t>
            </a:r>
            <a:r>
              <a:rPr lang="es-ES" sz="2900" dirty="0"/>
              <a:t> en </a:t>
            </a:r>
            <a:r>
              <a:rPr lang="es-ES" sz="2900" dirty="0" err="1"/>
              <a:t>salut</a:t>
            </a:r>
            <a:r>
              <a:rPr lang="es-ES" sz="2900" dirty="0"/>
              <a:t> mental </a:t>
            </a:r>
            <a:r>
              <a:rPr lang="en-US" sz="2900" dirty="0"/>
              <a:t>- 5</a:t>
            </a:r>
          </a:p>
        </p:txBody>
      </p:sp>
    </p:spTree>
    <p:extLst>
      <p:ext uri="{BB962C8B-B14F-4D97-AF65-F5344CB8AC3E}">
        <p14:creationId xmlns:p14="http://schemas.microsoft.com/office/powerpoint/2010/main" val="27000479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1EB80E-616F-914A-B0BE-E7A46DA5C65E}"/>
              </a:ext>
            </a:extLst>
          </p:cNvPr>
          <p:cNvSpPr>
            <a:spLocks noGrp="1"/>
          </p:cNvSpPr>
          <p:nvPr>
            <p:ph type="sldNum" sz="quarter" idx="12"/>
          </p:nvPr>
        </p:nvSpPr>
        <p:spPr/>
        <p:txBody>
          <a:bodyPr/>
          <a:lstStyle/>
          <a:p>
            <a:fld id="{04260D4A-DEC1-45DD-8AB2-A3349BAAA59E}" type="slidenum">
              <a:rPr lang="en-US" smtClean="0"/>
              <a:pPr/>
              <a:t>91</a:t>
            </a:fld>
            <a:endParaRPr lang="en-US"/>
          </a:p>
        </p:txBody>
      </p:sp>
      <p:sp>
        <p:nvSpPr>
          <p:cNvPr id="3" name="Text Placeholder 2">
            <a:extLst>
              <a:ext uri="{FF2B5EF4-FFF2-40B4-BE49-F238E27FC236}">
                <a16:creationId xmlns:a16="http://schemas.microsoft.com/office/drawing/2014/main" id="{85CBDCD6-60C3-814C-BECA-983E8F93008D}"/>
              </a:ext>
            </a:extLst>
          </p:cNvPr>
          <p:cNvSpPr>
            <a:spLocks noGrp="1"/>
          </p:cNvSpPr>
          <p:nvPr>
            <p:ph type="body" sz="quarter" idx="13"/>
          </p:nvPr>
        </p:nvSpPr>
        <p:spPr/>
        <p:txBody>
          <a:bodyPr/>
          <a:lstStyle/>
          <a:p>
            <a:r>
              <a:rPr lang="en-US" dirty="0" err="1"/>
              <a:t>Discussió</a:t>
            </a:r>
            <a:r>
              <a:rPr lang="en-US" dirty="0"/>
              <a:t> </a:t>
            </a:r>
            <a:r>
              <a:rPr lang="en-US" dirty="0" err="1"/>
              <a:t>en</a:t>
            </a:r>
            <a:r>
              <a:rPr lang="en-US" dirty="0"/>
              <a:t> </a:t>
            </a:r>
            <a:r>
              <a:rPr lang="en-US" dirty="0" err="1"/>
              <a:t>grup</a:t>
            </a:r>
            <a:endParaRPr lang="en-US" dirty="0"/>
          </a:p>
        </p:txBody>
      </p:sp>
      <p:sp>
        <p:nvSpPr>
          <p:cNvPr id="4" name="Content Placeholder 3">
            <a:extLst>
              <a:ext uri="{FF2B5EF4-FFF2-40B4-BE49-F238E27FC236}">
                <a16:creationId xmlns:a16="http://schemas.microsoft.com/office/drawing/2014/main" id="{AB31E912-0643-C746-921F-459AAD9AC3A2}"/>
              </a:ext>
            </a:extLst>
          </p:cNvPr>
          <p:cNvSpPr>
            <a:spLocks noGrp="1"/>
          </p:cNvSpPr>
          <p:nvPr>
            <p:ph sz="quarter" idx="14"/>
          </p:nvPr>
        </p:nvSpPr>
        <p:spPr/>
        <p:txBody>
          <a:bodyPr/>
          <a:lstStyle/>
          <a:p>
            <a:endParaRPr lang="en-US" dirty="0"/>
          </a:p>
          <a:p>
            <a:endParaRPr lang="en-US" dirty="0"/>
          </a:p>
          <a:p>
            <a:r>
              <a:rPr lang="ca-ES" dirty="0"/>
              <a:t>Per què és important defensar els drets humans per a les persones amb discapacitat psicosocial, intel·lectual o cognitiva?  </a:t>
            </a:r>
            <a:endParaRPr lang="es-ES" dirty="0"/>
          </a:p>
        </p:txBody>
      </p:sp>
      <p:sp>
        <p:nvSpPr>
          <p:cNvPr id="7"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err="1"/>
              <a:t>Exercici</a:t>
            </a:r>
            <a:r>
              <a:rPr lang="es-ES" sz="2900" dirty="0"/>
              <a:t> 8.1: </a:t>
            </a:r>
            <a:r>
              <a:rPr lang="es-ES" sz="2900" dirty="0" err="1"/>
              <a:t>Defensar</a:t>
            </a:r>
            <a:r>
              <a:rPr lang="es-ES" sz="2900" dirty="0"/>
              <a:t> </a:t>
            </a:r>
            <a:r>
              <a:rPr lang="es-ES" sz="2900" dirty="0" err="1"/>
              <a:t>els</a:t>
            </a:r>
            <a:r>
              <a:rPr lang="es-ES" sz="2900" dirty="0"/>
              <a:t> </a:t>
            </a:r>
            <a:r>
              <a:rPr lang="es-ES" sz="2900" dirty="0" err="1"/>
              <a:t>drets</a:t>
            </a:r>
            <a:r>
              <a:rPr lang="es-ES" sz="2900" dirty="0"/>
              <a:t> </a:t>
            </a:r>
            <a:r>
              <a:rPr lang="es-ES" sz="2900" dirty="0" err="1"/>
              <a:t>humans</a:t>
            </a:r>
            <a:r>
              <a:rPr lang="es-ES" sz="2900" dirty="0"/>
              <a:t> en </a:t>
            </a:r>
            <a:r>
              <a:rPr lang="es-ES" sz="2900" dirty="0" err="1"/>
              <a:t>salut</a:t>
            </a:r>
            <a:r>
              <a:rPr lang="es-ES" sz="2900" dirty="0"/>
              <a:t> mental </a:t>
            </a:r>
            <a:r>
              <a:rPr lang="en-US" sz="2900" dirty="0"/>
              <a:t>- 6</a:t>
            </a:r>
          </a:p>
        </p:txBody>
      </p:sp>
    </p:spTree>
    <p:extLst>
      <p:ext uri="{BB962C8B-B14F-4D97-AF65-F5344CB8AC3E}">
        <p14:creationId xmlns:p14="http://schemas.microsoft.com/office/powerpoint/2010/main" val="9795971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730D9-B7B8-194F-9773-137850418429}"/>
              </a:ext>
            </a:extLst>
          </p:cNvPr>
          <p:cNvSpPr>
            <a:spLocks noGrp="1"/>
          </p:cNvSpPr>
          <p:nvPr>
            <p:ph type="sldNum" sz="quarter" idx="12"/>
          </p:nvPr>
        </p:nvSpPr>
        <p:spPr/>
        <p:txBody>
          <a:bodyPr/>
          <a:lstStyle/>
          <a:p>
            <a:fld id="{04260D4A-DEC1-45DD-8AB2-A3349BAAA59E}" type="slidenum">
              <a:rPr lang="en-US" smtClean="0"/>
              <a:pPr/>
              <a:t>92</a:t>
            </a:fld>
            <a:endParaRPr lang="en-US"/>
          </a:p>
        </p:txBody>
      </p:sp>
      <p:sp>
        <p:nvSpPr>
          <p:cNvPr id="4" name="Content Placeholder 3">
            <a:extLst>
              <a:ext uri="{FF2B5EF4-FFF2-40B4-BE49-F238E27FC236}">
                <a16:creationId xmlns:a16="http://schemas.microsoft.com/office/drawing/2014/main" id="{14D7030D-6441-4E4E-B1CE-9DCF99BDA3A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s-ES" sz="2500" b="1" i="1" dirty="0" err="1"/>
              <a:t>Quins</a:t>
            </a:r>
            <a:r>
              <a:rPr lang="es-ES" sz="2500" b="1" i="1" dirty="0"/>
              <a:t> recursos calen per </a:t>
            </a:r>
            <a:r>
              <a:rPr lang="es-ES" sz="2500" b="1" i="1" dirty="0" err="1"/>
              <a:t>defensar</a:t>
            </a:r>
            <a:r>
              <a:rPr lang="es-ES" sz="2500" b="1" i="1" dirty="0"/>
              <a:t> </a:t>
            </a:r>
            <a:r>
              <a:rPr lang="es-ES" sz="2500" b="1" i="1" dirty="0" err="1"/>
              <a:t>amb</a:t>
            </a:r>
            <a:r>
              <a:rPr lang="es-ES" sz="2500" b="1" i="1" dirty="0"/>
              <a:t> </a:t>
            </a:r>
            <a:r>
              <a:rPr lang="es-ES" sz="2500" b="1" i="1" dirty="0" err="1"/>
              <a:t>èxit</a:t>
            </a:r>
            <a:r>
              <a:rPr lang="es-ES" sz="2500" b="1" i="1" dirty="0"/>
              <a:t> </a:t>
            </a:r>
            <a:r>
              <a:rPr lang="es-ES" sz="2500" b="1" i="1" dirty="0" err="1"/>
              <a:t>els</a:t>
            </a:r>
            <a:r>
              <a:rPr lang="es-ES" sz="2500" b="1" i="1" dirty="0"/>
              <a:t> </a:t>
            </a:r>
            <a:r>
              <a:rPr lang="es-ES" sz="2500" b="1" i="1" dirty="0" err="1"/>
              <a:t>drets</a:t>
            </a:r>
            <a:r>
              <a:rPr lang="es-ES" sz="2500" b="1" i="1" dirty="0"/>
              <a:t> de les persones? </a:t>
            </a:r>
            <a:endParaRPr lang="en-US" sz="2500" b="1" i="1" dirty="0"/>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err="1"/>
              <a:t>Exercici</a:t>
            </a:r>
            <a:r>
              <a:rPr lang="es-ES" sz="2900" dirty="0"/>
              <a:t> 8.1: </a:t>
            </a:r>
            <a:r>
              <a:rPr lang="es-ES" sz="2900" dirty="0" err="1"/>
              <a:t>Defensar</a:t>
            </a:r>
            <a:r>
              <a:rPr lang="es-ES" sz="2900" dirty="0"/>
              <a:t> </a:t>
            </a:r>
            <a:r>
              <a:rPr lang="es-ES" sz="2900" dirty="0" err="1"/>
              <a:t>els</a:t>
            </a:r>
            <a:r>
              <a:rPr lang="es-ES" sz="2900" dirty="0"/>
              <a:t> </a:t>
            </a:r>
            <a:r>
              <a:rPr lang="es-ES" sz="2900" dirty="0" err="1"/>
              <a:t>drets</a:t>
            </a:r>
            <a:r>
              <a:rPr lang="es-ES" sz="2900" dirty="0"/>
              <a:t> </a:t>
            </a:r>
            <a:r>
              <a:rPr lang="es-ES" sz="2900" dirty="0" err="1"/>
              <a:t>humans</a:t>
            </a:r>
            <a:r>
              <a:rPr lang="es-ES" sz="2900" dirty="0"/>
              <a:t> en </a:t>
            </a:r>
            <a:r>
              <a:rPr lang="es-ES" sz="2900" dirty="0" err="1"/>
              <a:t>salut</a:t>
            </a:r>
            <a:r>
              <a:rPr lang="es-ES" sz="2900" dirty="0"/>
              <a:t> mental </a:t>
            </a:r>
            <a:r>
              <a:rPr lang="en-US" sz="2900" dirty="0"/>
              <a:t>- 7</a:t>
            </a:r>
          </a:p>
        </p:txBody>
      </p:sp>
    </p:spTree>
    <p:extLst>
      <p:ext uri="{BB962C8B-B14F-4D97-AF65-F5344CB8AC3E}">
        <p14:creationId xmlns:p14="http://schemas.microsoft.com/office/powerpoint/2010/main" val="42150974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48F574-44F0-354D-876B-1DEB1A864A17}"/>
              </a:ext>
            </a:extLst>
          </p:cNvPr>
          <p:cNvSpPr>
            <a:spLocks noGrp="1"/>
          </p:cNvSpPr>
          <p:nvPr>
            <p:ph type="sldNum" sz="quarter" idx="12"/>
          </p:nvPr>
        </p:nvSpPr>
        <p:spPr/>
        <p:txBody>
          <a:bodyPr/>
          <a:lstStyle/>
          <a:p>
            <a:fld id="{04260D4A-DEC1-45DD-8AB2-A3349BAAA59E}" type="slidenum">
              <a:rPr lang="en-US" smtClean="0"/>
              <a:pPr/>
              <a:t>93</a:t>
            </a:fld>
            <a:endParaRPr lang="en-US"/>
          </a:p>
        </p:txBody>
      </p:sp>
      <p:sp>
        <p:nvSpPr>
          <p:cNvPr id="4" name="Content Placeholder 3">
            <a:extLst>
              <a:ext uri="{FF2B5EF4-FFF2-40B4-BE49-F238E27FC236}">
                <a16:creationId xmlns:a16="http://schemas.microsoft.com/office/drawing/2014/main" id="{4256E5FD-F660-7043-BC62-53933E6E5FEB}"/>
              </a:ext>
            </a:extLst>
          </p:cNvPr>
          <p:cNvSpPr>
            <a:spLocks noGrp="1"/>
          </p:cNvSpPr>
          <p:nvPr>
            <p:ph sz="quarter" idx="14"/>
          </p:nvPr>
        </p:nvSpPr>
        <p:spPr/>
        <p:txBody>
          <a:bodyPr/>
          <a:lstStyle/>
          <a:p>
            <a:pPr algn="just"/>
            <a:r>
              <a:rPr lang="ca-ES" dirty="0"/>
              <a:t>Defensar i promoure els drets no requereix necessàriament un gran pressupost financer. </a:t>
            </a:r>
          </a:p>
          <a:p>
            <a:pPr algn="just"/>
            <a:r>
              <a:rPr lang="ca-ES" dirty="0"/>
              <a:t>Es pot fer molt, fins i tot amb recursos mínims, per canviar les actituds i les pràctiques de les persones i promoure els drets humans</a:t>
            </a:r>
            <a:r>
              <a:rPr lang="en-US" dirty="0"/>
              <a:t>.</a:t>
            </a:r>
          </a:p>
          <a:p>
            <a:pPr marL="0" indent="0" algn="just">
              <a:buNone/>
            </a:pPr>
            <a:endParaRPr lang="en-US" dirty="0"/>
          </a:p>
        </p:txBody>
      </p:sp>
      <p:sp>
        <p:nvSpPr>
          <p:cNvPr id="6" name="Title 4">
            <a:extLst>
              <a:ext uri="{FF2B5EF4-FFF2-40B4-BE49-F238E27FC236}">
                <a16:creationId xmlns:a16="http://schemas.microsoft.com/office/drawing/2014/main" id="{E43F4ED7-2D00-0B4F-9EA9-37282088B879}"/>
              </a:ext>
            </a:extLst>
          </p:cNvPr>
          <p:cNvSpPr>
            <a:spLocks noGrp="1"/>
          </p:cNvSpPr>
          <p:nvPr>
            <p:ph type="title"/>
          </p:nvPr>
        </p:nvSpPr>
        <p:spPr>
          <a:xfrm>
            <a:off x="507205" y="506412"/>
            <a:ext cx="11252403" cy="599374"/>
          </a:xfrm>
        </p:spPr>
        <p:txBody>
          <a:bodyPr/>
          <a:lstStyle/>
          <a:p>
            <a:r>
              <a:rPr lang="es-ES" sz="2900" dirty="0" err="1"/>
              <a:t>Exercici</a:t>
            </a:r>
            <a:r>
              <a:rPr lang="es-ES" sz="2900" dirty="0"/>
              <a:t> 8.1: </a:t>
            </a:r>
            <a:r>
              <a:rPr lang="es-ES" sz="2900" dirty="0" err="1"/>
              <a:t>Defensar</a:t>
            </a:r>
            <a:r>
              <a:rPr lang="es-ES" sz="2900" dirty="0"/>
              <a:t> </a:t>
            </a:r>
            <a:r>
              <a:rPr lang="es-ES" sz="2900" dirty="0" err="1"/>
              <a:t>els</a:t>
            </a:r>
            <a:r>
              <a:rPr lang="es-ES" sz="2900" dirty="0"/>
              <a:t> </a:t>
            </a:r>
            <a:r>
              <a:rPr lang="es-ES" sz="2900" dirty="0" err="1"/>
              <a:t>drets</a:t>
            </a:r>
            <a:r>
              <a:rPr lang="es-ES" sz="2900" dirty="0"/>
              <a:t> </a:t>
            </a:r>
            <a:r>
              <a:rPr lang="es-ES" sz="2900" dirty="0" err="1"/>
              <a:t>humans</a:t>
            </a:r>
            <a:r>
              <a:rPr lang="es-ES" sz="2900" dirty="0"/>
              <a:t> en </a:t>
            </a:r>
            <a:r>
              <a:rPr lang="es-ES" sz="2900" dirty="0" err="1"/>
              <a:t>salut</a:t>
            </a:r>
            <a:r>
              <a:rPr lang="es-ES" sz="2900" dirty="0"/>
              <a:t> mental </a:t>
            </a:r>
            <a:r>
              <a:rPr lang="en-US" sz="2900" dirty="0"/>
              <a:t>- 8</a:t>
            </a:r>
          </a:p>
        </p:txBody>
      </p:sp>
    </p:spTree>
    <p:extLst>
      <p:ext uri="{BB962C8B-B14F-4D97-AF65-F5344CB8AC3E}">
        <p14:creationId xmlns:p14="http://schemas.microsoft.com/office/powerpoint/2010/main" val="243752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EE989B-DDAA-E447-B044-2DD2FB2A3185}"/>
              </a:ext>
            </a:extLst>
          </p:cNvPr>
          <p:cNvSpPr>
            <a:spLocks noGrp="1"/>
          </p:cNvSpPr>
          <p:nvPr>
            <p:ph type="sldNum" sz="quarter" idx="12"/>
          </p:nvPr>
        </p:nvSpPr>
        <p:spPr/>
        <p:txBody>
          <a:bodyPr/>
          <a:lstStyle/>
          <a:p>
            <a:fld id="{F169E07F-9A80-405D-B06A-876E4D356B83}" type="slidenum">
              <a:rPr lang="en-US" smtClean="0"/>
              <a:pPr/>
              <a:t>94</a:t>
            </a:fld>
            <a:endParaRPr lang="en-US"/>
          </a:p>
        </p:txBody>
      </p:sp>
      <p:sp>
        <p:nvSpPr>
          <p:cNvPr id="3" name="Title 2">
            <a:extLst>
              <a:ext uri="{FF2B5EF4-FFF2-40B4-BE49-F238E27FC236}">
                <a16:creationId xmlns:a16="http://schemas.microsoft.com/office/drawing/2014/main" id="{69FFEFEE-C833-3F42-8F2D-491520FEC69A}"/>
              </a:ext>
            </a:extLst>
          </p:cNvPr>
          <p:cNvSpPr>
            <a:spLocks noGrp="1"/>
          </p:cNvSpPr>
          <p:nvPr>
            <p:ph type="title"/>
          </p:nvPr>
        </p:nvSpPr>
        <p:spPr>
          <a:xfrm>
            <a:off x="507206" y="2313946"/>
            <a:ext cx="11146078" cy="471784"/>
          </a:xfrm>
        </p:spPr>
        <p:txBody>
          <a:bodyPr/>
          <a:lstStyle/>
          <a:p>
            <a:r>
              <a:rPr lang="es-ES" dirty="0"/>
              <a:t>Tema 9. La defensa </a:t>
            </a:r>
            <a:r>
              <a:rPr lang="es-ES" dirty="0" err="1"/>
              <a:t>dels</a:t>
            </a:r>
            <a:r>
              <a:rPr lang="es-ES" dirty="0"/>
              <a:t> </a:t>
            </a:r>
            <a:r>
              <a:rPr lang="es-ES" dirty="0" err="1"/>
              <a:t>drets</a:t>
            </a:r>
            <a:r>
              <a:rPr lang="es-ES" dirty="0"/>
              <a:t> </a:t>
            </a:r>
            <a:r>
              <a:rPr lang="es-ES" dirty="0" err="1"/>
              <a:t>humans</a:t>
            </a:r>
            <a:r>
              <a:rPr lang="es-ES" dirty="0"/>
              <a:t> </a:t>
            </a:r>
          </a:p>
        </p:txBody>
      </p:sp>
    </p:spTree>
    <p:extLst>
      <p:ext uri="{BB962C8B-B14F-4D97-AF65-F5344CB8AC3E}">
        <p14:creationId xmlns:p14="http://schemas.microsoft.com/office/powerpoint/2010/main" val="6447263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CE0EA1-F0E0-6B42-BF00-B1B0DAA606FA}"/>
              </a:ext>
            </a:extLst>
          </p:cNvPr>
          <p:cNvSpPr>
            <a:spLocks noGrp="1"/>
          </p:cNvSpPr>
          <p:nvPr>
            <p:ph type="sldNum" sz="quarter" idx="12"/>
          </p:nvPr>
        </p:nvSpPr>
        <p:spPr/>
        <p:txBody>
          <a:bodyPr/>
          <a:lstStyle/>
          <a:p>
            <a:fld id="{04260D4A-DEC1-45DD-8AB2-A3349BAAA59E}" type="slidenum">
              <a:rPr lang="en-US" smtClean="0"/>
              <a:pPr/>
              <a:t>95</a:t>
            </a:fld>
            <a:endParaRPr lang="en-US"/>
          </a:p>
        </p:txBody>
      </p:sp>
      <p:sp>
        <p:nvSpPr>
          <p:cNvPr id="4" name="Content Placeholder 3">
            <a:extLst>
              <a:ext uri="{FF2B5EF4-FFF2-40B4-BE49-F238E27FC236}">
                <a16:creationId xmlns:a16="http://schemas.microsoft.com/office/drawing/2014/main" id="{85BF29EC-4759-954B-B620-A66EFDD2976A}"/>
              </a:ext>
            </a:extLst>
          </p:cNvPr>
          <p:cNvSpPr>
            <a:spLocks noGrp="1"/>
          </p:cNvSpPr>
          <p:nvPr>
            <p:ph sz="quarter" idx="14"/>
          </p:nvPr>
        </p:nvSpPr>
        <p:spPr>
          <a:xfrm>
            <a:off x="507195" y="1449660"/>
            <a:ext cx="11174412" cy="4561528"/>
          </a:xfrm>
        </p:spPr>
        <p:txBody>
          <a:bodyPr/>
          <a:lstStyle/>
          <a:p>
            <a:r>
              <a:rPr lang="ca-ES" dirty="0"/>
              <a:t>Qui lluita pels drets humans? </a:t>
            </a:r>
            <a:endParaRPr lang="es-ES" dirty="0"/>
          </a:p>
          <a:p>
            <a:pPr marL="0" indent="0">
              <a:buNone/>
            </a:pPr>
            <a:endParaRPr lang="es-ES" dirty="0"/>
          </a:p>
          <a:p>
            <a:pPr lvl="1" fontAlgn="base"/>
            <a:r>
              <a:rPr lang="ca-ES" sz="2200" dirty="0"/>
              <a:t>Persones</a:t>
            </a:r>
            <a:endParaRPr lang="es-ES" sz="2200" dirty="0"/>
          </a:p>
          <a:p>
            <a:pPr lvl="1" fontAlgn="base"/>
            <a:r>
              <a:rPr lang="ca-ES" sz="2200" dirty="0"/>
              <a:t>Comunitats</a:t>
            </a:r>
            <a:endParaRPr lang="es-ES" sz="2200" dirty="0"/>
          </a:p>
          <a:p>
            <a:pPr lvl="1" fontAlgn="base"/>
            <a:r>
              <a:rPr lang="ca-ES" sz="2200" dirty="0"/>
              <a:t>Governs </a:t>
            </a:r>
            <a:endParaRPr lang="es-ES" sz="2200" dirty="0"/>
          </a:p>
          <a:p>
            <a:pPr lvl="1" fontAlgn="base"/>
            <a:r>
              <a:rPr lang="ca-ES" sz="2200" dirty="0"/>
              <a:t>Nacions Unides </a:t>
            </a:r>
            <a:endParaRPr lang="es-ES" sz="2200" dirty="0"/>
          </a:p>
          <a:p>
            <a:pPr lvl="1" fontAlgn="base"/>
            <a:r>
              <a:rPr lang="ca-ES" sz="2200" dirty="0"/>
              <a:t>Grups de defensa dels drets humans</a:t>
            </a:r>
            <a:endParaRPr lang="es-ES" sz="2200" dirty="0"/>
          </a:p>
          <a:p>
            <a:endParaRPr lang="en-US" dirty="0"/>
          </a:p>
        </p:txBody>
      </p:sp>
      <p:sp>
        <p:nvSpPr>
          <p:cNvPr id="5"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- 1</a:t>
            </a:r>
          </a:p>
        </p:txBody>
      </p:sp>
    </p:spTree>
    <p:extLst>
      <p:ext uri="{BB962C8B-B14F-4D97-AF65-F5344CB8AC3E}">
        <p14:creationId xmlns:p14="http://schemas.microsoft.com/office/powerpoint/2010/main" val="42339964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16763-DFB3-C047-A065-9D558308DC5A}"/>
              </a:ext>
            </a:extLst>
          </p:cNvPr>
          <p:cNvSpPr>
            <a:spLocks noGrp="1"/>
          </p:cNvSpPr>
          <p:nvPr>
            <p:ph type="sldNum" sz="quarter" idx="12"/>
          </p:nvPr>
        </p:nvSpPr>
        <p:spPr/>
        <p:txBody>
          <a:bodyPr/>
          <a:lstStyle/>
          <a:p>
            <a:fld id="{04260D4A-DEC1-45DD-8AB2-A3349BAAA59E}" type="slidenum">
              <a:rPr lang="en-US" smtClean="0"/>
              <a:pPr/>
              <a:t>96</a:t>
            </a:fld>
            <a:endParaRPr lang="en-US"/>
          </a:p>
        </p:txBody>
      </p:sp>
      <p:sp>
        <p:nvSpPr>
          <p:cNvPr id="3" name="Text Placeholder 2">
            <a:extLst>
              <a:ext uri="{FF2B5EF4-FFF2-40B4-BE49-F238E27FC236}">
                <a16:creationId xmlns:a16="http://schemas.microsoft.com/office/drawing/2014/main" id="{67D29B68-4C54-F448-81AB-585D0EC7E050}"/>
              </a:ext>
            </a:extLst>
          </p:cNvPr>
          <p:cNvSpPr>
            <a:spLocks noGrp="1"/>
          </p:cNvSpPr>
          <p:nvPr>
            <p:ph type="body" sz="quarter" idx="13"/>
          </p:nvPr>
        </p:nvSpPr>
        <p:spPr>
          <a:xfrm>
            <a:off x="528472" y="1015077"/>
            <a:ext cx="11174400" cy="360000"/>
          </a:xfrm>
        </p:spPr>
        <p:txBody>
          <a:bodyPr/>
          <a:lstStyle/>
          <a:p>
            <a:r>
              <a:rPr lang="en-US" dirty="0" err="1"/>
              <a:t>Persones</a:t>
            </a:r>
            <a:endParaRPr lang="en-US" dirty="0"/>
          </a:p>
        </p:txBody>
      </p:sp>
      <p:sp>
        <p:nvSpPr>
          <p:cNvPr id="4" name="Content Placeholder 3">
            <a:extLst>
              <a:ext uri="{FF2B5EF4-FFF2-40B4-BE49-F238E27FC236}">
                <a16:creationId xmlns:a16="http://schemas.microsoft.com/office/drawing/2014/main" id="{47EE3B55-3748-624E-A273-52CD80575FDA}"/>
              </a:ext>
            </a:extLst>
          </p:cNvPr>
          <p:cNvSpPr>
            <a:spLocks noGrp="1"/>
          </p:cNvSpPr>
          <p:nvPr>
            <p:ph sz="quarter" idx="14"/>
          </p:nvPr>
        </p:nvSpPr>
        <p:spPr>
          <a:xfrm>
            <a:off x="507195" y="1892596"/>
            <a:ext cx="11174412" cy="4118592"/>
          </a:xfrm>
        </p:spPr>
        <p:txBody>
          <a:bodyPr/>
          <a:lstStyle/>
          <a:p>
            <a:pPr marL="0" indent="0" algn="just">
              <a:buNone/>
            </a:pPr>
            <a:r>
              <a:rPr lang="en-US" b="1" dirty="0" err="1"/>
              <a:t>Exemple</a:t>
            </a:r>
            <a:r>
              <a:rPr lang="en-US" b="1" dirty="0"/>
              <a:t> 1: Mahatma Gandhi </a:t>
            </a:r>
          </a:p>
          <a:p>
            <a:pPr algn="just"/>
            <a:r>
              <a:rPr lang="ca-ES" dirty="0"/>
              <a:t>Una de les persones més famoses que va lluitar pels drets humans (abans que es redactessin) de tota una nació va ser </a:t>
            </a:r>
            <a:r>
              <a:rPr lang="ca-ES" dirty="0" err="1"/>
              <a:t>Mohandas</a:t>
            </a:r>
            <a:r>
              <a:rPr lang="ca-ES" dirty="0"/>
              <a:t> </a:t>
            </a:r>
            <a:r>
              <a:rPr lang="ca-ES" dirty="0" err="1"/>
              <a:t>Karamchand</a:t>
            </a:r>
            <a:r>
              <a:rPr lang="ca-ES" dirty="0"/>
              <a:t> (Mahatma) Gandhi. Se’l considera el pare del moviment independentista de l'Índia i va usar el concepte de </a:t>
            </a:r>
            <a:r>
              <a:rPr lang="ca-ES" i="1" dirty="0" err="1"/>
              <a:t>satyagraha</a:t>
            </a:r>
            <a:r>
              <a:rPr lang="ca-ES" dirty="0"/>
              <a:t> com un mitjà de protesta no violenta contra la injustícia. Aquesta forma de protesta ha estat adoptada per moltes persones que han lluitat pels drets humans als segles </a:t>
            </a:r>
            <a:r>
              <a:rPr lang="ca-ES" cap="small" dirty="0"/>
              <a:t>XX</a:t>
            </a:r>
            <a:r>
              <a:rPr lang="ca-ES" dirty="0"/>
              <a:t> i </a:t>
            </a:r>
            <a:r>
              <a:rPr lang="ca-ES" cap="small" dirty="0"/>
              <a:t>XXI</a:t>
            </a:r>
            <a:r>
              <a:rPr lang="ca-ES" dirty="0"/>
              <a:t>.  </a:t>
            </a:r>
            <a:endParaRPr lang="es-ES" dirty="0"/>
          </a:p>
          <a:p>
            <a:pPr algn="just"/>
            <a:endParaRPr lang="en-US"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- 2</a:t>
            </a:r>
          </a:p>
        </p:txBody>
      </p:sp>
    </p:spTree>
    <p:extLst>
      <p:ext uri="{BB962C8B-B14F-4D97-AF65-F5344CB8AC3E}">
        <p14:creationId xmlns:p14="http://schemas.microsoft.com/office/powerpoint/2010/main" val="22485047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97</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pPr marL="0" indent="0" algn="just">
              <a:buNone/>
            </a:pPr>
            <a:r>
              <a:rPr lang="en-US" b="1" dirty="0" err="1"/>
              <a:t>Exemple</a:t>
            </a:r>
            <a:r>
              <a:rPr lang="en-US" b="1" dirty="0"/>
              <a:t> 2: Malala</a:t>
            </a:r>
          </a:p>
          <a:p>
            <a:pPr algn="just"/>
            <a:r>
              <a:rPr lang="ca-ES" dirty="0" err="1"/>
              <a:t>Malala</a:t>
            </a:r>
            <a:r>
              <a:rPr lang="ca-ES" dirty="0"/>
              <a:t> és una dona jove que va ser atacada i ferida greument per parlar contra els talibans al Pakistan i per promoure el dret a l’educació de les nenes. Es va poder recuperar i ara segueix amb la seva campanya, parlant a tot el món a favor de l’educació de les nenes. Va rebre el Premi Nobel de la Pau el 2014. </a:t>
            </a:r>
            <a:endParaRPr lang="es-ES" dirty="0"/>
          </a:p>
          <a:p>
            <a:pPr marL="0" indent="0" algn="just">
              <a:buNone/>
            </a:pPr>
            <a:r>
              <a:rPr lang="es-ES" dirty="0"/>
              <a:t> </a:t>
            </a:r>
          </a:p>
          <a:p>
            <a:pPr marL="0" indent="0" algn="just">
              <a:buNone/>
            </a:pPr>
            <a:r>
              <a:rPr lang="en-US" dirty="0"/>
              <a:t> </a:t>
            </a:r>
          </a:p>
          <a:p>
            <a:pPr algn="just"/>
            <a:endParaRPr lang="en-US"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- 3</a:t>
            </a:r>
          </a:p>
        </p:txBody>
      </p:sp>
      <p:sp>
        <p:nvSpPr>
          <p:cNvPr id="6" name="Text Placeholder 2">
            <a:extLst>
              <a:ext uri="{FF2B5EF4-FFF2-40B4-BE49-F238E27FC236}">
                <a16:creationId xmlns:a16="http://schemas.microsoft.com/office/drawing/2014/main" id="{67D29B68-4C54-F448-81AB-585D0EC7E050}"/>
              </a:ext>
            </a:extLst>
          </p:cNvPr>
          <p:cNvSpPr txBox="1">
            <a:spLocks/>
          </p:cNvSpPr>
          <p:nvPr/>
        </p:nvSpPr>
        <p:spPr>
          <a:xfrm>
            <a:off x="528472" y="1015077"/>
            <a:ext cx="10355118" cy="360000"/>
          </a:xfrm>
          <a:prstGeom prst="rect">
            <a:avLst/>
          </a:prstGeom>
        </p:spPr>
        <p:txBody>
          <a:bodyPr vert="horz" lIns="0" tIns="0" rIns="0" bIns="0" rtlCol="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Persones</a:t>
            </a:r>
          </a:p>
        </p:txBody>
      </p:sp>
    </p:spTree>
    <p:extLst>
      <p:ext uri="{BB962C8B-B14F-4D97-AF65-F5344CB8AC3E}">
        <p14:creationId xmlns:p14="http://schemas.microsoft.com/office/powerpoint/2010/main" val="26642070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98</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pPr marL="0" indent="0" algn="just">
              <a:buNone/>
            </a:pPr>
            <a:r>
              <a:rPr lang="en-US" b="1" dirty="0" err="1"/>
              <a:t>Exemple</a:t>
            </a:r>
            <a:r>
              <a:rPr lang="en-US" b="1" dirty="0"/>
              <a:t> 3: Nelson Mandela</a:t>
            </a:r>
          </a:p>
          <a:p>
            <a:pPr algn="just"/>
            <a:r>
              <a:rPr lang="ca-ES" dirty="0"/>
              <a:t>Nelson Mandela és el líder més famós en la lluita contra el règim de l’</a:t>
            </a:r>
            <a:r>
              <a:rPr lang="ca-ES" i="1" dirty="0"/>
              <a:t>apartheid</a:t>
            </a:r>
            <a:r>
              <a:rPr lang="ca-ES" dirty="0"/>
              <a:t> a Sud-àfrica. Va ser detingut pel règim pro-apartheid i empresonat durant 27 anys. Després del seu alliberament, es va convertir en president de Sud-àfrica del 1994 al 1999. Va continuar la lluita per la reconciliació racial i l’assoliment dels drets humans per a tothom a Sud-àfrica</a:t>
            </a:r>
            <a:r>
              <a:rPr lang="es-ES" dirty="0"/>
              <a:t>. </a:t>
            </a:r>
          </a:p>
          <a:p>
            <a:pPr marL="0" indent="0" algn="just">
              <a:buNone/>
            </a:pPr>
            <a:endParaRPr lang="en-US" dirty="0"/>
          </a:p>
        </p:txBody>
      </p:sp>
      <p:sp>
        <p:nvSpPr>
          <p:cNvPr id="7"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- 4</a:t>
            </a:r>
          </a:p>
        </p:txBody>
      </p:sp>
      <p:sp>
        <p:nvSpPr>
          <p:cNvPr id="8" name="Text Placeholder 2">
            <a:extLst>
              <a:ext uri="{FF2B5EF4-FFF2-40B4-BE49-F238E27FC236}">
                <a16:creationId xmlns:a16="http://schemas.microsoft.com/office/drawing/2014/main" id="{67D29B68-4C54-F448-81AB-585D0EC7E050}"/>
              </a:ext>
            </a:extLst>
          </p:cNvPr>
          <p:cNvSpPr txBox="1">
            <a:spLocks/>
          </p:cNvSpPr>
          <p:nvPr/>
        </p:nvSpPr>
        <p:spPr>
          <a:xfrm>
            <a:off x="528472" y="1015077"/>
            <a:ext cx="10355118" cy="360000"/>
          </a:xfrm>
          <a:prstGeom prst="rect">
            <a:avLst/>
          </a:prstGeom>
        </p:spPr>
        <p:txBody>
          <a:bodyPr vert="horz" lIns="0" tIns="0" rIns="0" bIns="0" rtlCol="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Persones</a:t>
            </a:r>
          </a:p>
        </p:txBody>
      </p:sp>
    </p:spTree>
    <p:extLst>
      <p:ext uri="{BB962C8B-B14F-4D97-AF65-F5344CB8AC3E}">
        <p14:creationId xmlns:p14="http://schemas.microsoft.com/office/powerpoint/2010/main" val="34032451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CC924-5E97-D543-8B2D-A8F0DCFB971A}"/>
              </a:ext>
            </a:extLst>
          </p:cNvPr>
          <p:cNvSpPr>
            <a:spLocks noGrp="1"/>
          </p:cNvSpPr>
          <p:nvPr>
            <p:ph type="sldNum" sz="quarter" idx="12"/>
          </p:nvPr>
        </p:nvSpPr>
        <p:spPr/>
        <p:txBody>
          <a:bodyPr/>
          <a:lstStyle/>
          <a:p>
            <a:fld id="{04260D4A-DEC1-45DD-8AB2-A3349BAAA59E}" type="slidenum">
              <a:rPr lang="en-US" smtClean="0"/>
              <a:pPr/>
              <a:t>99</a:t>
            </a:fld>
            <a:endParaRPr lang="en-US"/>
          </a:p>
        </p:txBody>
      </p:sp>
      <p:sp>
        <p:nvSpPr>
          <p:cNvPr id="4" name="Content Placeholder 3">
            <a:extLst>
              <a:ext uri="{FF2B5EF4-FFF2-40B4-BE49-F238E27FC236}">
                <a16:creationId xmlns:a16="http://schemas.microsoft.com/office/drawing/2014/main" id="{FDCC8538-7CB3-C746-AAE5-48AD7F6EF0DB}"/>
              </a:ext>
            </a:extLst>
          </p:cNvPr>
          <p:cNvSpPr>
            <a:spLocks noGrp="1"/>
          </p:cNvSpPr>
          <p:nvPr>
            <p:ph sz="quarter" idx="14"/>
          </p:nvPr>
        </p:nvSpPr>
        <p:spPr>
          <a:xfrm>
            <a:off x="507195" y="1913860"/>
            <a:ext cx="11174412" cy="4097328"/>
          </a:xfrm>
        </p:spPr>
        <p:txBody>
          <a:bodyPr/>
          <a:lstStyle/>
          <a:p>
            <a:pPr marL="0" indent="0" algn="just">
              <a:buNone/>
            </a:pPr>
            <a:r>
              <a:rPr lang="en-US" b="1" dirty="0" err="1"/>
              <a:t>Exemple</a:t>
            </a:r>
            <a:r>
              <a:rPr lang="en-US" b="1" dirty="0"/>
              <a:t> 4: Rosa Parks</a:t>
            </a:r>
          </a:p>
          <a:p>
            <a:pPr algn="just"/>
            <a:r>
              <a:rPr lang="ca-ES" dirty="0"/>
              <a:t>Rosa Parks va ser una dona afroamericana que es va fer famosa el 1955 per negar-se a cedir el seu seient a un passatger blanc en un autobús a </a:t>
            </a:r>
            <a:r>
              <a:rPr lang="ca-ES" dirty="0" err="1"/>
              <a:t>Alabama</a:t>
            </a:r>
            <a:r>
              <a:rPr lang="ca-ES" dirty="0"/>
              <a:t>, Estats Units. Aquest fet va esdevenir un símbol important contra la segregació racial. Va participar al Moviment pels drets civils i va lluitar per la igualtat racial</a:t>
            </a:r>
            <a:r>
              <a:rPr lang="es-ES" dirty="0"/>
              <a:t>. </a:t>
            </a:r>
          </a:p>
          <a:p>
            <a:pPr marL="0" indent="0" algn="just">
              <a:buNone/>
            </a:pPr>
            <a:r>
              <a:rPr lang="en-US" dirty="0"/>
              <a:t> </a:t>
            </a:r>
          </a:p>
          <a:p>
            <a:pPr marL="0" indent="0" algn="just">
              <a:buNone/>
            </a:pPr>
            <a:endParaRPr lang="en-US" dirty="0"/>
          </a:p>
        </p:txBody>
      </p:sp>
      <p:sp>
        <p:nvSpPr>
          <p:cNvPr id="8" name="Title 4">
            <a:extLst>
              <a:ext uri="{FF2B5EF4-FFF2-40B4-BE49-F238E27FC236}">
                <a16:creationId xmlns:a16="http://schemas.microsoft.com/office/drawing/2014/main" id="{544CA235-F478-3D43-A5B8-5C692619D1CC}"/>
              </a:ext>
            </a:extLst>
          </p:cNvPr>
          <p:cNvSpPr>
            <a:spLocks noGrp="1"/>
          </p:cNvSpPr>
          <p:nvPr>
            <p:ph type="title"/>
          </p:nvPr>
        </p:nvSpPr>
        <p:spPr>
          <a:xfrm>
            <a:off x="507205" y="506412"/>
            <a:ext cx="11124813" cy="344193"/>
          </a:xfrm>
        </p:spPr>
        <p:txBody>
          <a:bodyPr/>
          <a:lstStyle/>
          <a:p>
            <a:r>
              <a:rPr lang="es-ES" dirty="0" err="1"/>
              <a:t>Presentació</a:t>
            </a:r>
            <a:r>
              <a:rPr lang="es-ES" dirty="0"/>
              <a:t>: </a:t>
            </a:r>
            <a:r>
              <a:rPr lang="es-ES" dirty="0" err="1"/>
              <a:t>Lluitar</a:t>
            </a:r>
            <a:r>
              <a:rPr lang="es-ES" dirty="0"/>
              <a:t> </a:t>
            </a:r>
            <a:r>
              <a:rPr lang="es-ES" dirty="0" err="1"/>
              <a:t>pels</a:t>
            </a:r>
            <a:r>
              <a:rPr lang="es-ES" dirty="0"/>
              <a:t> </a:t>
            </a:r>
            <a:r>
              <a:rPr lang="es-ES" dirty="0" err="1"/>
              <a:t>drets</a:t>
            </a:r>
            <a:r>
              <a:rPr lang="es-ES" dirty="0"/>
              <a:t>: </a:t>
            </a:r>
            <a:r>
              <a:rPr lang="es-ES" dirty="0" err="1"/>
              <a:t>defensors</a:t>
            </a:r>
            <a:r>
              <a:rPr lang="es-ES" dirty="0"/>
              <a:t> </a:t>
            </a:r>
            <a:r>
              <a:rPr lang="es-ES" dirty="0" err="1"/>
              <a:t>dels</a:t>
            </a:r>
            <a:r>
              <a:rPr lang="es-ES" dirty="0"/>
              <a:t> </a:t>
            </a:r>
            <a:r>
              <a:rPr lang="es-ES" dirty="0" err="1"/>
              <a:t>drets</a:t>
            </a:r>
            <a:r>
              <a:rPr lang="es-ES" dirty="0"/>
              <a:t> </a:t>
            </a:r>
            <a:r>
              <a:rPr lang="es-ES" dirty="0" err="1"/>
              <a:t>humans</a:t>
            </a:r>
            <a:r>
              <a:rPr lang="es-ES" dirty="0"/>
              <a:t> </a:t>
            </a:r>
            <a:r>
              <a:rPr lang="en-US" dirty="0"/>
              <a:t>- 5</a:t>
            </a:r>
          </a:p>
        </p:txBody>
      </p:sp>
      <p:sp>
        <p:nvSpPr>
          <p:cNvPr id="7" name="Text Placeholder 2">
            <a:extLst>
              <a:ext uri="{FF2B5EF4-FFF2-40B4-BE49-F238E27FC236}">
                <a16:creationId xmlns:a16="http://schemas.microsoft.com/office/drawing/2014/main" id="{67D29B68-4C54-F448-81AB-585D0EC7E050}"/>
              </a:ext>
            </a:extLst>
          </p:cNvPr>
          <p:cNvSpPr txBox="1">
            <a:spLocks/>
          </p:cNvSpPr>
          <p:nvPr/>
        </p:nvSpPr>
        <p:spPr>
          <a:xfrm>
            <a:off x="528472" y="1015077"/>
            <a:ext cx="10355118" cy="360000"/>
          </a:xfrm>
          <a:prstGeom prst="rect">
            <a:avLst/>
          </a:prstGeom>
        </p:spPr>
        <p:txBody>
          <a:bodyPr vert="horz" lIns="0" tIns="0" rIns="0" bIns="0" rtlCol="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Persones</a:t>
            </a:r>
          </a:p>
        </p:txBody>
      </p:sp>
    </p:spTree>
    <p:extLst>
      <p:ext uri="{BB962C8B-B14F-4D97-AF65-F5344CB8AC3E}">
        <p14:creationId xmlns:p14="http://schemas.microsoft.com/office/powerpoint/2010/main" val="1876392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ID" val="LPB_169"/>
  <p:tag name="LANGUAGEID" val="1033"/>
  <p:tag name="COLORTHEMEID" val="LPBBlue"/>
  <p:tag name="BRANDID" val="LPB"/>
  <p:tag name="MARKETNAME" val="Pharma &amp; Biotech"/>
  <p:tag name="CLIENT" val="LZA"/>
  <p:tag name="VERSION" val="1001"/>
  <p:tag name="REFERENCEDATE" val="43545"/>
  <p:tag name="DATE" val="3 April 2019"/>
  <p:tag name="FOOTER1" val="Lonza Microbiome JV - media briefin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Source"/>
</p:tagLst>
</file>

<file path=ppt/tags/tag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2.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b096b-4105-49eb-b55c-14c0faebc69d">CRM347QYS2NC-1659832294-68</_dlc_DocId>
    <_dlc_DocIdUrl xmlns="042b096b-4105-49eb-b55c-14c0faebc69d">
      <Url>https://lonzagroup.sharepoint.com/sites/l003/_layouts/15/DocIdRedir.aspx?ID=CRM347QYS2NC-1659832294-68</Url>
      <Description>CRM347QYS2NC-1659832294-68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56705E77DCC804E9BE7F1C1025886C8" ma:contentTypeVersion="2" ma:contentTypeDescription="Create a new document." ma:contentTypeScope="" ma:versionID="f1c990c1d5a8af9f80b633fb09d2bde5">
  <xsd:schema xmlns:xsd="http://www.w3.org/2001/XMLSchema" xmlns:xs="http://www.w3.org/2001/XMLSchema" xmlns:p="http://schemas.microsoft.com/office/2006/metadata/properties" xmlns:ns2="042b096b-4105-49eb-b55c-14c0faebc69d" xmlns:ns3="ef5a19a5-0bde-491a-9e5b-9baf636fab8c" targetNamespace="http://schemas.microsoft.com/office/2006/metadata/properties" ma:root="true" ma:fieldsID="ec4561506f63d7914714c578ad4965ca" ns2:_="" ns3:_="">
    <xsd:import namespace="042b096b-4105-49eb-b55c-14c0faebc69d"/>
    <xsd:import namespace="ef5a19a5-0bde-491a-9e5b-9baf636fab8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b096b-4105-49eb-b55c-14c0faebc69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f5a19a5-0bde-491a-9e5b-9baf636fab8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AD0E1A-7E6E-4A7E-96B9-8EB3D8F53396}">
  <ds:schemaRefs>
    <ds:schemaRef ds:uri="http://purl.org/dc/terms/"/>
    <ds:schemaRef ds:uri="http://schemas.openxmlformats.org/package/2006/metadata/core-properties"/>
    <ds:schemaRef ds:uri="http://schemas.microsoft.com/office/2006/documentManagement/types"/>
    <ds:schemaRef ds:uri="ef5a19a5-0bde-491a-9e5b-9baf636fab8c"/>
    <ds:schemaRef ds:uri="http://purl.org/dc/elements/1.1/"/>
    <ds:schemaRef ds:uri="http://schemas.microsoft.com/office/2006/metadata/properties"/>
    <ds:schemaRef ds:uri="http://schemas.microsoft.com/office/infopath/2007/PartnerControls"/>
    <ds:schemaRef ds:uri="042b096b-4105-49eb-b55c-14c0faebc69d"/>
    <ds:schemaRef ds:uri="http://www.w3.org/XML/1998/namespace"/>
    <ds:schemaRef ds:uri="http://purl.org/dc/dcmitype/"/>
  </ds:schemaRefs>
</ds:datastoreItem>
</file>

<file path=customXml/itemProps2.xml><?xml version="1.0" encoding="utf-8"?>
<ds:datastoreItem xmlns:ds="http://schemas.openxmlformats.org/officeDocument/2006/customXml" ds:itemID="{B680760B-1B5E-4DC8-826E-74FE9931AF94}">
  <ds:schemaRefs>
    <ds:schemaRef ds:uri="http://schemas.microsoft.com/sharepoint/events"/>
  </ds:schemaRefs>
</ds:datastoreItem>
</file>

<file path=customXml/itemProps3.xml><?xml version="1.0" encoding="utf-8"?>
<ds:datastoreItem xmlns:ds="http://schemas.openxmlformats.org/officeDocument/2006/customXml" ds:itemID="{059A2BC8-8DBB-433C-8417-516F08DCC3A5}">
  <ds:schemaRefs>
    <ds:schemaRef ds:uri="http://schemas.microsoft.com/sharepoint/v3/contenttype/forms"/>
  </ds:schemaRefs>
</ds:datastoreItem>
</file>

<file path=customXml/itemProps4.xml><?xml version="1.0" encoding="utf-8"?>
<ds:datastoreItem xmlns:ds="http://schemas.openxmlformats.org/officeDocument/2006/customXml" ds:itemID="{D7801245-4ED9-47C9-9C04-7F899CAD05AA}">
  <ds:schemaRefs>
    <ds:schemaRef ds:uri="042b096b-4105-49eb-b55c-14c0faebc69d"/>
    <ds:schemaRef ds:uri="ef5a19a5-0bde-491a-9e5b-9baf636fab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LPB</Template>
  <TotalTime>9386</TotalTime>
  <Words>25753</Words>
  <Application>Microsoft Office PowerPoint</Application>
  <PresentationFormat>Pantalla panoràmica</PresentationFormat>
  <Paragraphs>1674</Paragraphs>
  <Slides>109</Slides>
  <Notes>109</Notes>
  <HiddenSlides>0</HiddenSlides>
  <MMClips>0</MMClips>
  <ScaleCrop>false</ScaleCrop>
  <HeadingPairs>
    <vt:vector size="8" baseType="variant">
      <vt:variant>
        <vt:lpstr>Tipus de lletra utilitzats</vt:lpstr>
      </vt:variant>
      <vt:variant>
        <vt:i4>7</vt:i4>
      </vt:variant>
      <vt:variant>
        <vt:lpstr>Tema</vt:lpstr>
      </vt:variant>
      <vt:variant>
        <vt:i4>1</vt:i4>
      </vt:variant>
      <vt:variant>
        <vt:lpstr>Servidors OLE incrustats</vt:lpstr>
      </vt:variant>
      <vt:variant>
        <vt:i4>1</vt:i4>
      </vt:variant>
      <vt:variant>
        <vt:lpstr>Títols de les diapositives</vt:lpstr>
      </vt:variant>
      <vt:variant>
        <vt:i4>109</vt:i4>
      </vt:variant>
    </vt:vector>
  </HeadingPairs>
  <TitlesOfParts>
    <vt:vector size="118" baseType="lpstr">
      <vt:lpstr>Arial</vt:lpstr>
      <vt:lpstr>Calibri</vt:lpstr>
      <vt:lpstr>Calibri Light</vt:lpstr>
      <vt:lpstr>Century Gothic</vt:lpstr>
      <vt:lpstr>Helvetica</vt:lpstr>
      <vt:lpstr>Symbol</vt:lpstr>
      <vt:lpstr>Times New Roman</vt:lpstr>
      <vt:lpstr>LPB</vt:lpstr>
      <vt:lpstr>think-cell Slide</vt:lpstr>
      <vt:lpstr>Presentació del PowerPoint</vt:lpstr>
      <vt:lpstr>Presentació del PowerPoint</vt:lpstr>
      <vt:lpstr>Quality Rights de l’OMS: objectius i propòsits</vt:lpstr>
      <vt:lpstr>Nota preliminar sobre el llenguatge - 1</vt:lpstr>
      <vt:lpstr>Nota preliminar sobre el llenguatge - 2</vt:lpstr>
      <vt:lpstr>Objectius d’aprenentatge, temes i recursos </vt:lpstr>
      <vt:lpstr>Temes del mòdul</vt:lpstr>
      <vt:lpstr>Tema 1. Els drets humans i tenir una bona vida</vt:lpstr>
      <vt:lpstr>Tema 1. Els drets humans i tenir una bona vida</vt:lpstr>
      <vt:lpstr>Exercici 1.1: Tots naixem lliures i iguals -1 </vt:lpstr>
      <vt:lpstr>Exercici 1.1: Tots naixem lliures i iguals - 2</vt:lpstr>
      <vt:lpstr>Exercici 1.2: Tenir una bona vida </vt:lpstr>
      <vt:lpstr>Tema 2. Què són els drets humans? </vt:lpstr>
      <vt:lpstr>Presentació: Què són els drets humans? </vt:lpstr>
      <vt:lpstr>Algú sap on es podria haver fet aquesta fotografia? </vt:lpstr>
      <vt:lpstr>Com es  va crear la Declaració Universal dels Drets Humans? - 1</vt:lpstr>
      <vt:lpstr>Com es  va crear la Declaració Universal dels Drets Humans? - 2</vt:lpstr>
      <vt:lpstr>Les Nacions Unides i els Drets Humans</vt:lpstr>
      <vt:lpstr>El que s’ha dit en relació als Drets Humans - 1 </vt:lpstr>
      <vt:lpstr>El que s’ha dit en relació als Drets Humans - 2 </vt:lpstr>
      <vt:lpstr>Principis bàsics que sostenen els drets humans</vt:lpstr>
      <vt:lpstr>Tots tenim drets civils, polítics, económics, socials i culturals</vt:lpstr>
      <vt:lpstr>Alguns drets (però tan sols alguns) es poden restringir</vt:lpstr>
      <vt:lpstr>Les “Generacions de drets”</vt:lpstr>
      <vt:lpstr>Resum de la DUDH</vt:lpstr>
      <vt:lpstr>Exercici 2.1: Exercici comparatiu amb tenir una bona vida</vt:lpstr>
      <vt:lpstr>Tema 3. La relació entre els diferents drets </vt:lpstr>
      <vt:lpstr>Exercici 3.1: Com es relacionen tots els drets humans - 1 </vt:lpstr>
      <vt:lpstr>Exercici 3.1: Com es relacionen tots els drets humans - 2 </vt:lpstr>
      <vt:lpstr>Exercici 3.1: Com es relacionen tots els drets humans - 3 </vt:lpstr>
      <vt:lpstr>Tema 4. Exemples de vulneracions dels drets humans </vt:lpstr>
      <vt:lpstr>Presentació: Vulneracions dels drets humans </vt:lpstr>
      <vt:lpstr>Vulneracions històriques dels drets humans </vt:lpstr>
      <vt:lpstr>El tràfic d’esclaus (segles XVI a XIX) </vt:lpstr>
      <vt:lpstr>L’Holocaust (1933-1945)</vt:lpstr>
      <vt:lpstr>L’opressió del poble maori (segles XIX a XX)</vt:lpstr>
      <vt:lpstr>L’apartheid a Sud-àfrica (1948-1991) </vt:lpstr>
      <vt:lpstr> El genocidi de Cambodja (1975-1979)</vt:lpstr>
      <vt:lpstr>El genocidi de Ruanda (1994)</vt:lpstr>
      <vt:lpstr>Exercici 4.1: Escenaris sobre violacions dels drets humans </vt:lpstr>
      <vt:lpstr>Exercici 4.1: Escenaris sobre violacions dels drets humans - 1</vt:lpstr>
      <vt:lpstr>Exercici 4.1: Escenaris sobre violacions dels drets humans - 2</vt:lpstr>
      <vt:lpstr>Exercici 4.1: Escenaris sobre violacions dels drets humans - 3</vt:lpstr>
      <vt:lpstr>Exercici 4.1: Escenaris sobre violacions dels drets humans - 4</vt:lpstr>
      <vt:lpstr>Exercici 4.1: Escenaris sobre violacions dels drets humans - 5</vt:lpstr>
      <vt:lpstr>Exercici 4.1: Escenaris sobre violacions dels drets humans - 6</vt:lpstr>
      <vt:lpstr>Exercici 4.1: Escenaris sobre violacions dels drets humans - 7</vt:lpstr>
      <vt:lpstr>Exercici 4.1: Escenaris sobre violacions dels drets humans - 8</vt:lpstr>
      <vt:lpstr>Exercici 4.1: Escenaris sobre violacions dels drets humans - 9</vt:lpstr>
      <vt:lpstr>Tema 5. Grups o segments de població en situació de risc de vulneració dels drets humans </vt:lpstr>
      <vt:lpstr>Presentació: Grups o segments de població en situació de risc de vulneració dels drets humans -  1 </vt:lpstr>
      <vt:lpstr>Presentació: Grups o segments de població en situació de risc de vulneració dels drets humans -  2 </vt:lpstr>
      <vt:lpstr>Presentació: Grups o segments de població en situació de risc de vulneració dels drets humans -  3 </vt:lpstr>
      <vt:lpstr>Presentació: Grups o segments de població en situació de risc de vulneració dels drets humans -  4 </vt:lpstr>
      <vt:lpstr>Presentació: Grups o segments de població en situació de risc de vulneració dels drets humans -  5 </vt:lpstr>
      <vt:lpstr>Presentació: Grups o segments de població en situació de risc de vulneració dels drets humans -  6 </vt:lpstr>
      <vt:lpstr>Presentació: Grups o segments de població en situació de risc de vulneració dels drets humans -  7 </vt:lpstr>
      <vt:lpstr> Presentació: Grups o segments de població en situació de risc de vulneració dels drets humans -  8 </vt:lpstr>
      <vt:lpstr>Presentació: Grups o segments de població en situació de risc de vulneració dels drets humans -  9 </vt:lpstr>
      <vt:lpstr>Presentació: Grups o segments de població en situació de risc de vulneració dels drets humans -  10</vt:lpstr>
      <vt:lpstr>Presentació: Grups o segments de població en situació de risc de vulneració dels drets humans -  11</vt:lpstr>
      <vt:lpstr>Presentació: Grups o segments de població en situació de risc de vulneració dels drets humans -  12</vt:lpstr>
      <vt:lpstr>Presentació: Grups o segments de població en situació de risc de vulneració dels drets humans -  13 </vt:lpstr>
      <vt:lpstr>Presentació: Grups o segments de població en situació de risc de vulneració dels drets humans -  14</vt:lpstr>
      <vt:lpstr>Presentació: Grups o segments de població en situació de risc de vulneració dels drets humans -  15 </vt:lpstr>
      <vt:lpstr>Tema 6. Conseqüències de les vulneracions dels drets humans</vt:lpstr>
      <vt:lpstr>Exercici 6.1: Identificar exemples de vulneracions dels drets humans </vt:lpstr>
      <vt:lpstr>Presentació: Grups que sovint són objecte de vulneracions dels drets humans - 1</vt:lpstr>
      <vt:lpstr>Presentació: Grups que sovint són objecte de vulneracions dels drets humans - 2</vt:lpstr>
      <vt:lpstr>Presentació: Grups que sovint són objecte de vulneracions dels drets humans - 3</vt:lpstr>
      <vt:lpstr>Presentació: Grups que sovint són objecte de vulneracions dels drets humans - 4</vt:lpstr>
      <vt:lpstr>Presentació: Grups que sovint són objecte de vulneracions dels drets humans - 5</vt:lpstr>
      <vt:lpstr>Presentació: Grups que sovint són objecte de vulneracions dels drets humans - 6</vt:lpstr>
      <vt:lpstr>Presentació: Grups que sovint són objecte de vulneracions dels drets humans - 7</vt:lpstr>
      <vt:lpstr>Presentació: Grups que sovint són objecte de vulneracions dels drets humans - 8</vt:lpstr>
      <vt:lpstr>Exercici 6.2: Repercussions de les vulneracions </vt:lpstr>
      <vt:lpstr>Exercici de reflexió</vt:lpstr>
      <vt:lpstr>Tema 7. Respectar, protegir i exercir els drets humans</vt:lpstr>
      <vt:lpstr>Exercici de reflexió del tema anterior - 1 </vt:lpstr>
      <vt:lpstr>Exercici de reflexió del tema anterior - 2 </vt:lpstr>
      <vt:lpstr>Exercici de reflexió del tema anterior - 3</vt:lpstr>
      <vt:lpstr>Exercici de reflexió del tema anterior - 4</vt:lpstr>
      <vt:lpstr>Presentació: Respectar / protegir / exercir - 1 </vt:lpstr>
      <vt:lpstr>Presentació: Respectar / protegir / exercir - 2 </vt:lpstr>
      <vt:lpstr>Tema 8. Empoderar les persones per defensar els drets humans </vt:lpstr>
      <vt:lpstr>Exercici 8.1: Defensar els drets humans en salut mental - 1</vt:lpstr>
      <vt:lpstr>Exercici 8.1: Defensar els drets humans en salut mental - 2</vt:lpstr>
      <vt:lpstr>Exercici 8.1: Defensar els drets humans en salut mental - 3</vt:lpstr>
      <vt:lpstr>Exercici 8.1: Defensar els drets humans en salut mental - 4</vt:lpstr>
      <vt:lpstr>Exercici 8.1: Defensar els drets humans en salut mental - 5</vt:lpstr>
      <vt:lpstr>Exercici 8.1: Defensar els drets humans en salut mental - 6</vt:lpstr>
      <vt:lpstr>Exercici 8.1: Defensar els drets humans en salut mental - 7</vt:lpstr>
      <vt:lpstr>Exercici 8.1: Defensar els drets humans en salut mental - 8</vt:lpstr>
      <vt:lpstr>Tema 9. La defensa dels drets humans </vt:lpstr>
      <vt:lpstr>Presentació: Lluitar pels drets: defensors dels drets humans - 1</vt:lpstr>
      <vt:lpstr>Presentació: Lluitar pels drets: defensors dels drets humans - 2</vt:lpstr>
      <vt:lpstr>Presentació: Lluitar pels drets: defensors dels drets humans - 3</vt:lpstr>
      <vt:lpstr>Presentació: Lluitar pels drets: defensors dels drets humans - 4</vt:lpstr>
      <vt:lpstr>Presentació: Lluitar pels drets: defensors dels drets humans - 5</vt:lpstr>
      <vt:lpstr>Presentació: Lluitar pels drets: defensors dels drets humans - 6</vt:lpstr>
      <vt:lpstr>Presentació: Lluitar pels drets: defensors dels drets humans - 7</vt:lpstr>
      <vt:lpstr>Presentació: Lluitar pels drets: defensors dels drets humans - 8</vt:lpstr>
      <vt:lpstr>Presentació: Lluitar pels drets: defensors dels drets humans - 9</vt:lpstr>
      <vt:lpstr>Presentació: Lluitar pels drets: defensors dels drets humans - 10</vt:lpstr>
      <vt:lpstr>Presentació: Lluitar pels drets: defensors dels drets humans - 11</vt:lpstr>
      <vt:lpstr>Presentació: Lluitar pels drets: defensors dels drets humans - 12</vt:lpstr>
      <vt:lpstr>Finalitzar la formació - 1 </vt:lpstr>
      <vt:lpstr>Finalitzar la formació - 2 </vt:lpstr>
      <vt:lpstr>Reconeixements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Bugs as drugs</dc:title>
  <dc:creator>Julia Faure</dc:creator>
  <cp:lastModifiedBy>Maria José Velasco</cp:lastModifiedBy>
  <cp:revision>215</cp:revision>
  <cp:lastPrinted>2019-10-28T11:52:56Z</cp:lastPrinted>
  <dcterms:created xsi:type="dcterms:W3CDTF">2019-04-14T11:40:43Z</dcterms:created>
  <dcterms:modified xsi:type="dcterms:W3CDTF">2023-04-12T20:39:22Z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0x010100956705E77DCC804E9BE7F1C1025886C8</vt:lpwstr>
  </property>
  <property fmtid="{D5CDD505-2E9C-101B-9397-08002B2CF9AE}" pid="3" name="_dlc_DocIdItemGuid">
    <vt:lpwstr>ff9045ed-125f-40ab-bbf0-2c943c8f1c66</vt:lpwstr>
  </property>
</Properties>
</file>