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Override1.xml" ContentType="application/vnd.openxmlformats-officedocument.themeOverride+xml"/>
  <Override PartName="/ppt/tags/tag4.xml" ContentType="application/vnd.openxmlformats-officedocument.presentationml.tags+xml"/>
  <Override PartName="/ppt/tags/tag5.xml" ContentType="application/vnd.openxmlformats-officedocument.presentationml.tags+xml"/>
  <Override PartName="/ppt/theme/themeOverride2.xml" ContentType="application/vnd.openxmlformats-officedocument.themeOverride+xml"/>
  <Override PartName="/ppt/theme/themeOverride3.xml" ContentType="application/vnd.openxmlformats-officedocument.themeOverride+xml"/>
  <Override PartName="/ppt/tags/tag6.xml" ContentType="application/vnd.openxmlformats-officedocument.presentationml.tags+xml"/>
  <Override PartName="/ppt/theme/themeOverride4.xml" ContentType="application/vnd.openxmlformats-officedocument.themeOverride+xml"/>
  <Override PartName="/ppt/tags/tag7.xml" ContentType="application/vnd.openxmlformats-officedocument.presentationml.tags+xml"/>
  <Override PartName="/ppt/theme/themeOverride5.xml" ContentType="application/vnd.openxmlformats-officedocument.themeOverride+xml"/>
  <Override PartName="/ppt/tags/tag8.xml" ContentType="application/vnd.openxmlformats-officedocument.presentationml.tags+xml"/>
  <Override PartName="/ppt/tags/tag9.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2"/>
  </p:notesMasterIdLst>
  <p:sldIdLst>
    <p:sldId id="264" r:id="rId2"/>
    <p:sldId id="534" r:id="rId3"/>
    <p:sldId id="542" r:id="rId4"/>
    <p:sldId id="543" r:id="rId5"/>
    <p:sldId id="544" r:id="rId6"/>
    <p:sldId id="528" r:id="rId7"/>
    <p:sldId id="408" r:id="rId8"/>
    <p:sldId id="289" r:id="rId9"/>
    <p:sldId id="290" r:id="rId10"/>
    <p:sldId id="409" r:id="rId11"/>
    <p:sldId id="291" r:id="rId12"/>
    <p:sldId id="292" r:id="rId13"/>
    <p:sldId id="293" r:id="rId14"/>
    <p:sldId id="294" r:id="rId15"/>
    <p:sldId id="295" r:id="rId16"/>
    <p:sldId id="296" r:id="rId17"/>
    <p:sldId id="410" r:id="rId18"/>
    <p:sldId id="297" r:id="rId19"/>
    <p:sldId id="298" r:id="rId20"/>
    <p:sldId id="299" r:id="rId21"/>
    <p:sldId id="300" r:id="rId22"/>
    <p:sldId id="301" r:id="rId23"/>
    <p:sldId id="411" r:id="rId24"/>
    <p:sldId id="302" r:id="rId25"/>
    <p:sldId id="303" r:id="rId26"/>
    <p:sldId id="304" r:id="rId27"/>
    <p:sldId id="305" r:id="rId28"/>
    <p:sldId id="306" r:id="rId29"/>
    <p:sldId id="307" r:id="rId30"/>
    <p:sldId id="308" r:id="rId31"/>
    <p:sldId id="309" r:id="rId32"/>
    <p:sldId id="310" r:id="rId33"/>
    <p:sldId id="412" r:id="rId34"/>
    <p:sldId id="321" r:id="rId35"/>
    <p:sldId id="311" r:id="rId36"/>
    <p:sldId id="322" r:id="rId37"/>
    <p:sldId id="323" r:id="rId38"/>
    <p:sldId id="413" r:id="rId39"/>
    <p:sldId id="324" r:id="rId40"/>
    <p:sldId id="325" r:id="rId41"/>
    <p:sldId id="326" r:id="rId42"/>
    <p:sldId id="327" r:id="rId43"/>
    <p:sldId id="328" r:id="rId44"/>
    <p:sldId id="329" r:id="rId45"/>
    <p:sldId id="330" r:id="rId46"/>
    <p:sldId id="331" r:id="rId47"/>
    <p:sldId id="332" r:id="rId48"/>
    <p:sldId id="333" r:id="rId49"/>
    <p:sldId id="334" r:id="rId50"/>
    <p:sldId id="335" r:id="rId51"/>
    <p:sldId id="422" r:id="rId52"/>
    <p:sldId id="423" r:id="rId53"/>
    <p:sldId id="414" r:id="rId54"/>
    <p:sldId id="336" r:id="rId55"/>
    <p:sldId id="337" r:id="rId56"/>
    <p:sldId id="338" r:id="rId57"/>
    <p:sldId id="339" r:id="rId58"/>
    <p:sldId id="340" r:id="rId59"/>
    <p:sldId id="341" r:id="rId60"/>
    <p:sldId id="415" r:id="rId61"/>
    <p:sldId id="313" r:id="rId62"/>
    <p:sldId id="315" r:id="rId63"/>
    <p:sldId id="317" r:id="rId64"/>
    <p:sldId id="319" r:id="rId65"/>
    <p:sldId id="342" r:id="rId66"/>
    <p:sldId id="344" r:id="rId67"/>
    <p:sldId id="416" r:id="rId68"/>
    <p:sldId id="346" r:id="rId69"/>
    <p:sldId id="539" r:id="rId70"/>
    <p:sldId id="540" r:id="rId71"/>
    <p:sldId id="541" r:id="rId72"/>
    <p:sldId id="417" r:id="rId73"/>
    <p:sldId id="351" r:id="rId74"/>
    <p:sldId id="353" r:id="rId75"/>
    <p:sldId id="354" r:id="rId76"/>
    <p:sldId id="356" r:id="rId77"/>
    <p:sldId id="418" r:id="rId78"/>
    <p:sldId id="357" r:id="rId79"/>
    <p:sldId id="358" r:id="rId80"/>
    <p:sldId id="374" r:id="rId81"/>
    <p:sldId id="376" r:id="rId82"/>
    <p:sldId id="377" r:id="rId83"/>
    <p:sldId id="419" r:id="rId84"/>
    <p:sldId id="378" r:id="rId85"/>
    <p:sldId id="380" r:id="rId86"/>
    <p:sldId id="381" r:id="rId87"/>
    <p:sldId id="382" r:id="rId88"/>
    <p:sldId id="383" r:id="rId89"/>
    <p:sldId id="384" r:id="rId90"/>
    <p:sldId id="385" r:id="rId91"/>
    <p:sldId id="359" r:id="rId92"/>
    <p:sldId id="360" r:id="rId93"/>
    <p:sldId id="361" r:id="rId94"/>
    <p:sldId id="529" r:id="rId95"/>
    <p:sldId id="364" r:id="rId96"/>
    <p:sldId id="365" r:id="rId97"/>
    <p:sldId id="367" r:id="rId98"/>
    <p:sldId id="386" r:id="rId99"/>
    <p:sldId id="387" r:id="rId100"/>
    <p:sldId id="388" r:id="rId101"/>
    <p:sldId id="398" r:id="rId102"/>
    <p:sldId id="399" r:id="rId103"/>
    <p:sldId id="400" r:id="rId104"/>
    <p:sldId id="404" r:id="rId105"/>
    <p:sldId id="405" r:id="rId106"/>
    <p:sldId id="406" r:id="rId107"/>
    <p:sldId id="407" r:id="rId108"/>
    <p:sldId id="389" r:id="rId109"/>
    <p:sldId id="390" r:id="rId110"/>
    <p:sldId id="535" r:id="rId111"/>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48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EFFC"/>
    <a:srgbClr val="D2EFFD"/>
    <a:srgbClr val="FDDFFE"/>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87" autoAdjust="0"/>
    <p:restoredTop sz="99632" autoAdjust="0"/>
  </p:normalViewPr>
  <p:slideViewPr>
    <p:cSldViewPr snapToGrid="0" showGuides="1">
      <p:cViewPr varScale="1">
        <p:scale>
          <a:sx n="110" d="100"/>
          <a:sy n="110" d="100"/>
        </p:scale>
        <p:origin x="456" y="108"/>
      </p:cViewPr>
      <p:guideLst>
        <p:guide orient="horz" pos="2160"/>
        <p:guide pos="3840"/>
      </p:guideLst>
    </p:cSldViewPr>
  </p:slideViewPr>
  <p:outlineViewPr>
    <p:cViewPr>
      <p:scale>
        <a:sx n="33" d="100"/>
        <a:sy n="33" d="100"/>
      </p:scale>
      <p:origin x="0" y="-38982"/>
    </p:cViewPr>
  </p:outlineViewPr>
  <p:notesTextViewPr>
    <p:cViewPr>
      <p:scale>
        <a:sx n="1" d="1"/>
        <a:sy n="1" d="1"/>
      </p:scale>
      <p:origin x="0" y="0"/>
    </p:cViewPr>
  </p:notesTextViewPr>
  <p:notesViewPr>
    <p:cSldViewPr snapToGrid="0" showGuides="1">
      <p:cViewPr varScale="1">
        <p:scale>
          <a:sx n="55" d="100"/>
          <a:sy n="55" d="100"/>
        </p:scale>
        <p:origin x="2880" y="90"/>
      </p:cViewPr>
      <p:guideLst>
        <p:guide orient="horz" pos="2928"/>
        <p:guide pos="4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8B36DD-A388-48C4-8E75-F11842B330AD}" type="datetimeFigureOut">
              <a:rPr lang="x-none" smtClean="0"/>
              <a:t>24/4/2023</a:t>
            </a:fld>
            <a:endParaRPr lang="x-non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E5FEED-3F11-4018-8801-9319A9A00358}" type="slidenum">
              <a:rPr lang="x-none" smtClean="0"/>
              <a:t>‹#›</a:t>
            </a:fld>
            <a:endParaRPr lang="x-none"/>
          </a:p>
        </p:txBody>
      </p:sp>
    </p:spTree>
    <p:extLst>
      <p:ext uri="{BB962C8B-B14F-4D97-AF65-F5344CB8AC3E}">
        <p14:creationId xmlns:p14="http://schemas.microsoft.com/office/powerpoint/2010/main" val="3606013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3" Type="http://schemas.openxmlformats.org/officeDocument/2006/relationships/hyperlink" Target="#_ENREF_30"/><Relationship Id="rId2" Type="http://schemas.openxmlformats.org/officeDocument/2006/relationships/slide" Target="../slides/slide100.xml"/><Relationship Id="rId1" Type="http://schemas.openxmlformats.org/officeDocument/2006/relationships/notesMaster" Target="../notesMasters/notesMaster1.xml"/><Relationship Id="rId4" Type="http://schemas.openxmlformats.org/officeDocument/2006/relationships/hyperlink" Target="#_ENREF_50"/></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3" Type="http://schemas.openxmlformats.org/officeDocument/2006/relationships/hyperlink" Target="#_ENREF_51"/><Relationship Id="rId2" Type="http://schemas.openxmlformats.org/officeDocument/2006/relationships/slide" Target="../slides/slide102.xml"/><Relationship Id="rId1" Type="http://schemas.openxmlformats.org/officeDocument/2006/relationships/notesMaster" Target="../notesMasters/notesMaster1.xml"/><Relationship Id="rId4" Type="http://schemas.openxmlformats.org/officeDocument/2006/relationships/hyperlink" Target="#_ENREF_14"/></Relationships>
</file>

<file path=ppt/notesSlides/_rels/notesSlide103.xml.rels><?xml version="1.0" encoding="UTF-8" standalone="yes"?>
<Relationships xmlns="http://schemas.openxmlformats.org/package/2006/relationships"><Relationship Id="rId3" Type="http://schemas.openxmlformats.org/officeDocument/2006/relationships/hyperlink" Target="#_ENREF_52"/><Relationship Id="rId2" Type="http://schemas.openxmlformats.org/officeDocument/2006/relationships/slide" Target="../slides/slide103.xml"/><Relationship Id="rId1" Type="http://schemas.openxmlformats.org/officeDocument/2006/relationships/notesMaster" Target="../notesMasters/notesMaster1.xml"/><Relationship Id="rId6" Type="http://schemas.openxmlformats.org/officeDocument/2006/relationships/hyperlink" Target="#_ENREF_54"/><Relationship Id="rId5" Type="http://schemas.openxmlformats.org/officeDocument/2006/relationships/hyperlink" Target="#_ENREF_28"/><Relationship Id="rId4" Type="http://schemas.openxmlformats.org/officeDocument/2006/relationships/hyperlink" Target="#_ENREF_53"/></Relationships>
</file>

<file path=ppt/notesSlides/_rels/notesSlide104.xml.rels><?xml version="1.0" encoding="UTF-8" standalone="yes"?>
<Relationships xmlns="http://schemas.openxmlformats.org/package/2006/relationships"><Relationship Id="rId3" Type="http://schemas.openxmlformats.org/officeDocument/2006/relationships/hyperlink" Target="http://www.nasmhpd.org/sites/default/files/Peer-Involvement-Guidance_Manual_Final.pdf" TargetMode="External"/><Relationship Id="rId2" Type="http://schemas.openxmlformats.org/officeDocument/2006/relationships/slide" Target="../slides/slide104.xml"/><Relationship Id="rId1" Type="http://schemas.openxmlformats.org/officeDocument/2006/relationships/notesMaster" Target="../notesMasters/notesMaster1.xml"/><Relationship Id="rId4" Type="http://schemas.openxmlformats.org/officeDocument/2006/relationships/hyperlink" Target="#_ENREF_55"/></Relationships>
</file>

<file path=ppt/notesSlides/_rels/notesSlide105.xml.rels><?xml version="1.0" encoding="UTF-8" standalone="yes"?>
<Relationships xmlns="http://schemas.openxmlformats.org/package/2006/relationships"><Relationship Id="rId3" Type="http://schemas.openxmlformats.org/officeDocument/2006/relationships/hyperlink" Target="http://www.nasmhpd.org/sites/default/files/Peer-Involvement-Guidance_Manual_Final.pdf" TargetMode="External"/><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3" Type="http://schemas.openxmlformats.org/officeDocument/2006/relationships/hyperlink" Target="http://www.nasmhpd.org/sites/default/files/Peer-Involvement-Guidance_Manual_Final.pdf" TargetMode="External"/><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3" Type="http://schemas.openxmlformats.org/officeDocument/2006/relationships/hyperlink" Target="http://www.nasmhpd.org/sites/default/files/Peer-Involvement-Guidance_Manual_Final.pdf" TargetMode="External"/><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3" Type="http://schemas.openxmlformats.org/officeDocument/2006/relationships/hyperlink" Target="http://www.nasmhpd.org/sites/default/files/Peer-Involvement-Guidance_Manual_Final.pdf" TargetMode="External"/><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3" Type="http://schemas.openxmlformats.org/officeDocument/2006/relationships/hyperlink" Target="http://www.nasmhpd.org/sites/default/files/Peer-Involvement-Guidance_Manual_Final.pdf" TargetMode="External"/><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_ENREF_1"/><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_ENREF_2"/></Relationships>
</file>

<file path=ppt/notesSlides/_rels/notesSlide14.xml.rels><?xml version="1.0" encoding="UTF-8" standalone="yes"?>
<Relationships xmlns="http://schemas.openxmlformats.org/package/2006/relationships"><Relationship Id="rId3" Type="http://schemas.openxmlformats.org/officeDocument/2006/relationships/hyperlink" Target="#_ENREF_3"/><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_ENREF_4"/><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_ENREF_5"/></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_ENREF_6"/><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_ENREF_7"/></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docplayer.net/12619198-Mental-health-peer-workforce-study.html"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www.aberta.senad.gov.br/medias/original/201701/20170123-160926-001.pdf"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8" Type="http://schemas.openxmlformats.org/officeDocument/2006/relationships/hyperlink" Target="#_ENREF_16"/><Relationship Id="rId3" Type="http://schemas.openxmlformats.org/officeDocument/2006/relationships/hyperlink" Target="#_ENREF_11"/><Relationship Id="rId7" Type="http://schemas.openxmlformats.org/officeDocument/2006/relationships/hyperlink" Target="#_ENREF_15"/><Relationship Id="rId2" Type="http://schemas.openxmlformats.org/officeDocument/2006/relationships/slide" Target="../slides/slide24.xml"/><Relationship Id="rId1" Type="http://schemas.openxmlformats.org/officeDocument/2006/relationships/notesMaster" Target="../notesMasters/notesMaster1.xml"/><Relationship Id="rId6" Type="http://schemas.openxmlformats.org/officeDocument/2006/relationships/hyperlink" Target="#_ENREF_14"/><Relationship Id="rId5" Type="http://schemas.openxmlformats.org/officeDocument/2006/relationships/hyperlink" Target="#_ENREF_13"/><Relationship Id="rId4" Type="http://schemas.openxmlformats.org/officeDocument/2006/relationships/hyperlink" Target="#_ENREF_12"/><Relationship Id="rId9" Type="http://schemas.openxmlformats.org/officeDocument/2006/relationships/hyperlink" Target="#_ENREF_17"/></Relationships>
</file>

<file path=ppt/notesSlides/_rels/notesSlide25.xml.rels><?xml version="1.0" encoding="UTF-8" standalone="yes"?>
<Relationships xmlns="http://schemas.openxmlformats.org/package/2006/relationships"><Relationship Id="rId8" Type="http://schemas.openxmlformats.org/officeDocument/2006/relationships/hyperlink" Target="#_ENREF_23"/><Relationship Id="rId3" Type="http://schemas.openxmlformats.org/officeDocument/2006/relationships/hyperlink" Target="#_ENREF_18"/><Relationship Id="rId7" Type="http://schemas.openxmlformats.org/officeDocument/2006/relationships/hyperlink" Target="#_ENREF_22"/><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_ENREF_21"/><Relationship Id="rId5" Type="http://schemas.openxmlformats.org/officeDocument/2006/relationships/hyperlink" Target="#_ENREF_20"/><Relationship Id="rId4" Type="http://schemas.openxmlformats.org/officeDocument/2006/relationships/hyperlink" Target="#_ENREF_19"/></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youtu.be/yuZF1uiKTUA"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_ENREF_26"/><Relationship Id="rId2" Type="http://schemas.openxmlformats.org/officeDocument/2006/relationships/slide" Target="../slides/slide29.xml"/><Relationship Id="rId1" Type="http://schemas.openxmlformats.org/officeDocument/2006/relationships/notesMaster" Target="../notesMasters/notesMaster1.xml"/><Relationship Id="rId6" Type="http://schemas.openxmlformats.org/officeDocument/2006/relationships/hyperlink" Target="#_ENREF_29"/><Relationship Id="rId5" Type="http://schemas.openxmlformats.org/officeDocument/2006/relationships/hyperlink" Target="#_ENREF_28"/><Relationship Id="rId4" Type="http://schemas.openxmlformats.org/officeDocument/2006/relationships/hyperlink" Target="#_ENREF_27"/></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www.nasmhpd.org/sites/default/files/Peer-Involvement-Guidance_Manual_Final.pdf"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www.nasmhpd.org/sites/default/files/Peer-Involvement-Guidance_Manual_Final.pdf" TargetMode="External"/><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3" Type="http://schemas.openxmlformats.org/officeDocument/2006/relationships/hyperlink" Target="#_ENREF_6"/><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3" Type="http://schemas.openxmlformats.org/officeDocument/2006/relationships/hyperlink" Target="#_ENREF_1"/><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3" Type="http://schemas.openxmlformats.org/officeDocument/2006/relationships/hyperlink" Target="#_ENREF_34"/><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3" Type="http://schemas.openxmlformats.org/officeDocument/2006/relationships/hyperlink" Target="#_ENREF_35"/><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3" Type="http://schemas.openxmlformats.org/officeDocument/2006/relationships/hyperlink" Target="#_ENREF_36"/><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3" Type="http://schemas.openxmlformats.org/officeDocument/2006/relationships/hyperlink" Target="#_ENREF_37"/><Relationship Id="rId2" Type="http://schemas.openxmlformats.org/officeDocument/2006/relationships/slide" Target="../slides/slide68.xml"/><Relationship Id="rId1" Type="http://schemas.openxmlformats.org/officeDocument/2006/relationships/notesMaster" Target="../notesMasters/notesMaster1.xml"/><Relationship Id="rId4" Type="http://schemas.openxmlformats.org/officeDocument/2006/relationships/hyperlink" Target="#_ENREF_38"/></Relationships>
</file>

<file path=ppt/notesSlides/_rels/notesSlide69.xml.rels><?xml version="1.0" encoding="UTF-8" standalone="yes"?>
<Relationships xmlns="http://schemas.openxmlformats.org/package/2006/relationships"><Relationship Id="rId3" Type="http://schemas.openxmlformats.org/officeDocument/2006/relationships/hyperlink" Target="#_ENREF_37"/><Relationship Id="rId2" Type="http://schemas.openxmlformats.org/officeDocument/2006/relationships/slide" Target="../slides/slide69.xml"/><Relationship Id="rId1" Type="http://schemas.openxmlformats.org/officeDocument/2006/relationships/notesMaster" Target="../notesMasters/notesMaster1.xml"/><Relationship Id="rId4" Type="http://schemas.openxmlformats.org/officeDocument/2006/relationships/hyperlink" Target="#_ENREF_38"/></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3" Type="http://schemas.openxmlformats.org/officeDocument/2006/relationships/hyperlink" Target="#_ENREF_37"/><Relationship Id="rId2" Type="http://schemas.openxmlformats.org/officeDocument/2006/relationships/slide" Target="../slides/slide70.xml"/><Relationship Id="rId1" Type="http://schemas.openxmlformats.org/officeDocument/2006/relationships/notesMaster" Target="../notesMasters/notesMaster1.xml"/><Relationship Id="rId4" Type="http://schemas.openxmlformats.org/officeDocument/2006/relationships/hyperlink" Target="#_ENREF_38"/></Relationships>
</file>

<file path=ppt/notesSlides/_rels/notesSlide71.xml.rels><?xml version="1.0" encoding="UTF-8" standalone="yes"?>
<Relationships xmlns="http://schemas.openxmlformats.org/package/2006/relationships"><Relationship Id="rId3" Type="http://schemas.openxmlformats.org/officeDocument/2006/relationships/hyperlink" Target="#_ENREF_37"/><Relationship Id="rId2" Type="http://schemas.openxmlformats.org/officeDocument/2006/relationships/slide" Target="../slides/slide71.xml"/><Relationship Id="rId1" Type="http://schemas.openxmlformats.org/officeDocument/2006/relationships/notesMaster" Target="../notesMasters/notesMaster1.xml"/><Relationship Id="rId4" Type="http://schemas.openxmlformats.org/officeDocument/2006/relationships/hyperlink" Target="#_ENREF_38"/></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3" Type="http://schemas.openxmlformats.org/officeDocument/2006/relationships/hyperlink" Target="#_ENREF_40"/><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3" Type="http://schemas.openxmlformats.org/officeDocument/2006/relationships/hyperlink" Target="#_ENREF_41"/><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3" Type="http://schemas.openxmlformats.org/officeDocument/2006/relationships/hyperlink" Target="#_ENREF_41"/><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3" Type="http://schemas.openxmlformats.org/officeDocument/2006/relationships/hyperlink" Target="http://www.peer-support.eu/about-the-project/" TargetMode="External"/><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3" Type="http://schemas.openxmlformats.org/officeDocument/2006/relationships/hyperlink" Target="#_ENREF_6"/><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3" Type="http://schemas.openxmlformats.org/officeDocument/2006/relationships/hyperlink" Target="#_ENREF_30"/><Relationship Id="rId2" Type="http://schemas.openxmlformats.org/officeDocument/2006/relationships/slide" Target="../slides/slide80.xml"/><Relationship Id="rId1" Type="http://schemas.openxmlformats.org/officeDocument/2006/relationships/notesMaster" Target="../notesMasters/notesMaster1.xml"/><Relationship Id="rId4" Type="http://schemas.openxmlformats.org/officeDocument/2006/relationships/hyperlink" Target="#_ENREF_6"/></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3" Type="http://schemas.openxmlformats.org/officeDocument/2006/relationships/hyperlink" Target="#_ENREF_6"/><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3" Type="http://schemas.openxmlformats.org/officeDocument/2006/relationships/hyperlink" Target="#_ENREF_44"/><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3" Type="http://schemas.openxmlformats.org/officeDocument/2006/relationships/hyperlink" Target="#_ENREF_45"/><Relationship Id="rId2" Type="http://schemas.openxmlformats.org/officeDocument/2006/relationships/slide" Target="../slides/slide85.xml"/><Relationship Id="rId1" Type="http://schemas.openxmlformats.org/officeDocument/2006/relationships/notesMaster" Target="../notesMasters/notesMaster1.xml"/><Relationship Id="rId4" Type="http://schemas.openxmlformats.org/officeDocument/2006/relationships/hyperlink" Target="#_ENREF_46"/></Relationships>
</file>

<file path=ppt/notesSlides/_rels/notesSlide86.xml.rels><?xml version="1.0" encoding="UTF-8" standalone="yes"?>
<Relationships xmlns="http://schemas.openxmlformats.org/package/2006/relationships"><Relationship Id="rId3" Type="http://schemas.openxmlformats.org/officeDocument/2006/relationships/hyperlink" Target="http://www.nasmhpd.org/sites/default/files/Assessment%201%20-%20Enhancing%20the%20Peer%20Provider%20Workforce_9-15-14.pdf" TargetMode="External"/><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3" Type="http://schemas.openxmlformats.org/officeDocument/2006/relationships/hyperlink" Target="#_ENREF_48"/><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3" Type="http://schemas.openxmlformats.org/officeDocument/2006/relationships/hyperlink" Target="#_ENREF_49"/><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3" Type="http://schemas.openxmlformats.org/officeDocument/2006/relationships/hyperlink" Target="#_ENREF_6"/><Relationship Id="rId2" Type="http://schemas.openxmlformats.org/officeDocument/2006/relationships/slide" Target="../slides/slide90.xml"/><Relationship Id="rId1" Type="http://schemas.openxmlformats.org/officeDocument/2006/relationships/notesMaster" Target="../notesMasters/notesMaster1.xml"/><Relationship Id="rId4" Type="http://schemas.openxmlformats.org/officeDocument/2006/relationships/hyperlink" Target="#_ENREF_30"/></Relationships>
</file>

<file path=ppt/notesSlides/_rels/notesSlide91.xml.rels><?xml version="1.0" encoding="UTF-8" standalone="yes"?>
<Relationships xmlns="http://schemas.openxmlformats.org/package/2006/relationships"><Relationship Id="rId3" Type="http://schemas.openxmlformats.org/officeDocument/2006/relationships/hyperlink" Target="#_ENREF_30"/><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3" Type="http://schemas.openxmlformats.org/officeDocument/2006/relationships/hyperlink" Target="#_ENREF_6"/><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3" Type="http://schemas.openxmlformats.org/officeDocument/2006/relationships/hyperlink" Target="#_ENREF_6"/><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3" Type="http://schemas.openxmlformats.org/officeDocument/2006/relationships/hyperlink" Target="#_ENREF_1"/><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E5FEED-3F11-4018-8801-9319A9A00358}" type="slidenum">
              <a:rPr lang="x-none" smtClean="0"/>
              <a:t>1</a:t>
            </a:fld>
            <a:endParaRPr lang="x-none"/>
          </a:p>
        </p:txBody>
      </p:sp>
    </p:spTree>
    <p:extLst>
      <p:ext uri="{BB962C8B-B14F-4D97-AF65-F5344CB8AC3E}">
        <p14:creationId xmlns:p14="http://schemas.microsoft.com/office/powerpoint/2010/main" val="2766293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a:p>
        </p:txBody>
      </p:sp>
      <p:sp>
        <p:nvSpPr>
          <p:cNvPr id="4" name="Slide Number Placeholder 3"/>
          <p:cNvSpPr>
            <a:spLocks noGrp="1"/>
          </p:cNvSpPr>
          <p:nvPr>
            <p:ph type="sldNum" sz="quarter" idx="5"/>
          </p:nvPr>
        </p:nvSpPr>
        <p:spPr/>
        <p:txBody>
          <a:bodyPr/>
          <a:lstStyle/>
          <a:p>
            <a:fld id="{B9E5FEED-3F11-4018-8801-9319A9A00358}" type="slidenum">
              <a:rPr lang="x-none" smtClean="0"/>
              <a:t>10</a:t>
            </a:fld>
            <a:endParaRPr lang="x-none"/>
          </a:p>
        </p:txBody>
      </p:sp>
    </p:spTree>
    <p:extLst>
      <p:ext uri="{BB962C8B-B14F-4D97-AF65-F5344CB8AC3E}">
        <p14:creationId xmlns:p14="http://schemas.microsoft.com/office/powerpoint/2010/main" val="1251089871"/>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8250" y="1143000"/>
            <a:ext cx="4114800" cy="2314575"/>
          </a:xfrm>
        </p:spPr>
      </p:sp>
      <p:sp>
        <p:nvSpPr>
          <p:cNvPr id="3" name="Notes Placeholder 2"/>
          <p:cNvSpPr>
            <a:spLocks noGrp="1"/>
          </p:cNvSpPr>
          <p:nvPr>
            <p:ph type="body" idx="1"/>
          </p:nvPr>
        </p:nvSpPr>
        <p:spPr>
          <a:xfrm>
            <a:off x="685800" y="3733799"/>
            <a:ext cx="5582798" cy="4506817"/>
          </a:xfrm>
        </p:spPr>
        <p:txBody>
          <a:bodyPr/>
          <a:lstStyle/>
          <a:p>
            <a:pPr algn="just">
              <a:spcAft>
                <a:spcPts val="600"/>
              </a:spcAft>
            </a:pPr>
            <a:r>
              <a:rPr lang="en-GB" b="1" dirty="0">
                <a:solidFill>
                  <a:srgbClr val="4F81BD"/>
                </a:solidFill>
                <a:latin typeface="Calibri" panose="020F0502020204030204" pitchFamily="34" charset="0"/>
                <a:ea typeface="Calibri" panose="020F0502020204030204" pitchFamily="34" charset="0"/>
                <a:cs typeface="Calibri" panose="020F0502020204030204" pitchFamily="34" charset="0"/>
              </a:rPr>
              <a:t>Peer drift</a:t>
            </a:r>
            <a:r>
              <a:rPr lang="en-GB" dirty="0">
                <a:latin typeface="Calibri" panose="020F0502020204030204" pitchFamily="34" charset="0"/>
                <a:ea typeface="SimSun" panose="02010600030101010101" pitchFamily="2" charset="-122"/>
                <a:cs typeface="Calibri" panose="020F0502020204030204" pitchFamily="34" charset="0"/>
              </a:rPr>
              <a:t>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3" action="ppaction://hlinkfile" tooltip="Morris, 2015 #208"/>
              </a:rPr>
              <a:t>30</a:t>
            </a:r>
            <a:r>
              <a:rPr lang="en-GB" i="1" dirty="0">
                <a:latin typeface="Calibri" panose="020F0502020204030204" pitchFamily="34" charset="0"/>
                <a:ea typeface="SimSun" panose="02010600030101010101" pitchFamily="2" charset="-122"/>
                <a:cs typeface="Calibri" panose="020F0502020204030204" pitchFamily="34" charset="0"/>
              </a:rPr>
              <a:t>)</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Peer support is a unique role in a mental health or social service as it is rooted in shared experiences with other peers and peer supporters are part of the mental health team.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Over time, peer supporters may demonstrate a shift in their attitude and actions towards a more clinical approach, perhaps due to internal or external pressures which may be conscious or unconscious.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This is inconsistent with the role of a peer supporter. </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This phenomenon has been called “peer drift” and includes “discomfort or defensiveness utilizing one’s recovery story and drifting toward a more distant hierarchal approach to service provision”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4" action="ppaction://hlinkfile" tooltip="Ellison, 2012 #229"/>
              </a:rPr>
              <a:t>50</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This drift may be gradual and hard to recognize personally, which is why having a supervisor and team committed to recovery and peer support can help, can other peer supporters. </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Peer drift can include a peer supporter telling peers what they should do instead of listening; focusing on people’s diagnoses instead of their recovery; or being uncomfortable or ashamed of one’s lived experience and recovery story.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It is important to connect with other peer supporters and have peer support champions to talk with if peer supporters feel this way or others believe this may be happening.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100</a:t>
            </a:fld>
            <a:endParaRPr lang="x-none"/>
          </a:p>
        </p:txBody>
      </p:sp>
    </p:spTree>
    <p:extLst>
      <p:ext uri="{BB962C8B-B14F-4D97-AF65-F5344CB8AC3E}">
        <p14:creationId xmlns:p14="http://schemas.microsoft.com/office/powerpoint/2010/main" val="21983418"/>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Mentoring, supervision and peer support structures</a:t>
            </a:r>
          </a:p>
          <a:p>
            <a:endParaRPr lang="en-US" dirty="0"/>
          </a:p>
          <a:p>
            <a:pPr marL="171450" indent="-171450">
              <a:spcAft>
                <a:spcPts val="600"/>
              </a:spcAft>
              <a:buFont typeface="Arial" panose="020B0604020202020204" pitchFamily="34" charset="0"/>
              <a:buChar char="•"/>
            </a:pPr>
            <a:r>
              <a:rPr lang="en-US" dirty="0"/>
              <a:t>When peer support is provided in the context of mentoring, supervision and peer support structures, the tendency towards peer drift can be addressed and minimized.</a:t>
            </a:r>
          </a:p>
          <a:p>
            <a:pPr marL="171450" indent="-171450">
              <a:spcAft>
                <a:spcPts val="600"/>
              </a:spcAft>
              <a:buFont typeface="Arial" panose="020B0604020202020204" pitchFamily="34" charset="0"/>
              <a:buChar char="•"/>
            </a:pPr>
            <a:r>
              <a:rPr lang="en-US" dirty="0"/>
              <a:t>It can also be useful to create a peer support structure in which informal peer support meetings can be facilitated. </a:t>
            </a:r>
          </a:p>
          <a:p>
            <a:pPr marL="171450" indent="-171450">
              <a:buFont typeface="Arial" panose="020B0604020202020204" pitchFamily="34" charset="0"/>
              <a:buChar char="•"/>
            </a:pPr>
            <a:r>
              <a:rPr lang="en-US" dirty="0"/>
              <a:t>This will give peer supporters from different services and from the community an opportunity to come together to debrief, share knowledge and experiences, discuss improvements and provide emotional support to each other. </a:t>
            </a: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101</a:t>
            </a:fld>
            <a:endParaRPr lang="x-none"/>
          </a:p>
        </p:txBody>
      </p:sp>
    </p:spTree>
    <p:extLst>
      <p:ext uri="{BB962C8B-B14F-4D97-AF65-F5344CB8AC3E}">
        <p14:creationId xmlns:p14="http://schemas.microsoft.com/office/powerpoint/2010/main" val="1091500135"/>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a:spcAft>
                <a:spcPts val="600"/>
              </a:spcAft>
              <a:buFont typeface="Arial" panose="020B0604020202020204" pitchFamily="34" charset="0"/>
              <a:buNone/>
            </a:pPr>
            <a:r>
              <a:rPr lang="en-GB" sz="1200" b="1" dirty="0">
                <a:solidFill>
                  <a:schemeClr val="accent1">
                    <a:lumMod val="75000"/>
                  </a:schemeClr>
                </a:solidFill>
                <a:latin typeface="Calibri Light" panose="020F0302020204030204" pitchFamily="34" charset="0"/>
                <a:ea typeface="Calibri" panose="020F0502020204030204" pitchFamily="34" charset="0"/>
                <a:cs typeface="Calibri Light" panose="020F0302020204030204" pitchFamily="34" charset="0"/>
              </a:rPr>
              <a:t>Mentoring, supervision and peer support structures (cont’d)</a:t>
            </a:r>
          </a:p>
          <a:p>
            <a:pPr marL="0" indent="0" algn="just">
              <a:spcAft>
                <a:spcPts val="600"/>
              </a:spcAft>
              <a:buFont typeface="Arial" panose="020B0604020202020204" pitchFamily="34" charset="0"/>
              <a:buNone/>
            </a:pPr>
            <a:endParaRPr lang="en-GB" dirty="0">
              <a:solidFill>
                <a:srgbClr val="000000"/>
              </a:solidFill>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In a safe and confidential space, peer supporters can have the opportunity to address and discuss how to counter potential challenging issues arising in their work. </a:t>
            </a: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Some of these will be different from the challenges that arise for other staff members. </a:t>
            </a: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In particular, issues related to boundaries may arise in the sense that peer supporters may be viewed more as friends than non-peer staff, since peer supporters disclose personal information and share intimate stories from their own lives </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hlinkClick r:id="rId3" action="ppaction://hlinkfile" tooltip="Mead, 2001 #230">
                  <a:extLst>
                    <a:ext uri="{A12FA001-AC4F-418D-AE19-62706E023703}">
                      <ahyp:hlinkClr xmlns:ahyp="http://schemas.microsoft.com/office/drawing/2018/hyperlinkcolor" val="tx"/>
                    </a:ext>
                  </a:extLst>
                </a:hlinkClick>
              </a:rPr>
              <a:t>51</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a:t>
            </a: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 </a:t>
            </a:r>
          </a:p>
          <a:p>
            <a:pPr marL="171450" indent="-171450" algn="jus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Other challenges that may arise in relation to peer support include power imbalances between peer supporters and other staff, stress for peer supporters, and maintaining the role of peer support </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hlinkClick r:id="rId4" action="ppaction://hlinkfile" tooltip="Repper, 2011 #209">
                  <a:extLst>
                    <a:ext uri="{A12FA001-AC4F-418D-AE19-62706E023703}">
                      <ahyp:hlinkClr xmlns:ahyp="http://schemas.microsoft.com/office/drawing/2018/hyperlinkcolor" val="tx"/>
                    </a:ext>
                  </a:extLst>
                </a:hlinkClick>
              </a:rPr>
              <a:t>14</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a:t>
            </a: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102</a:t>
            </a:fld>
            <a:endParaRPr lang="x-none"/>
          </a:p>
        </p:txBody>
      </p:sp>
    </p:spTree>
    <p:extLst>
      <p:ext uri="{BB962C8B-B14F-4D97-AF65-F5344CB8AC3E}">
        <p14:creationId xmlns:p14="http://schemas.microsoft.com/office/powerpoint/2010/main" val="1719843262"/>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a:spcAft>
                <a:spcPts val="600"/>
              </a:spcAft>
              <a:buFont typeface="Arial" panose="020B0604020202020204" pitchFamily="34" charset="0"/>
              <a:buNone/>
            </a:pPr>
            <a:r>
              <a:rPr lang="en-GB" sz="1200" b="1" dirty="0">
                <a:solidFill>
                  <a:schemeClr val="accent1">
                    <a:lumMod val="75000"/>
                  </a:schemeClr>
                </a:solidFill>
                <a:latin typeface="Calibri Light" panose="020F0302020204030204" pitchFamily="34" charset="0"/>
                <a:ea typeface="Calibri" panose="020F0502020204030204" pitchFamily="34" charset="0"/>
                <a:cs typeface="Calibri Light" panose="020F0302020204030204" pitchFamily="34" charset="0"/>
              </a:rPr>
              <a:t>Mentoring, supervision and peer support structures (cont’d)</a:t>
            </a:r>
            <a:endParaRPr lang="en-GB"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In addition, it is important to promote a level of “</a:t>
            </a:r>
            <a:r>
              <a:rPr lang="en-GB" b="1" dirty="0">
                <a:latin typeface="Calibri" panose="020F0502020204030204" pitchFamily="34" charset="0"/>
                <a:ea typeface="SimSun" panose="02010600030101010101" pitchFamily="2" charset="-122"/>
                <a:cs typeface="Calibri" panose="020F0502020204030204" pitchFamily="34" charset="0"/>
              </a:rPr>
              <a:t>structural competence</a:t>
            </a:r>
            <a:r>
              <a:rPr lang="en-GB" dirty="0">
                <a:latin typeface="Calibri" panose="020F0502020204030204" pitchFamily="34" charset="0"/>
                <a:ea typeface="SimSun" panose="02010600030101010101" pitchFamily="2" charset="-122"/>
                <a:cs typeface="Calibri" panose="020F0502020204030204" pitchFamily="34" charset="0"/>
              </a:rPr>
              <a:t>” among staff.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Structural competence is increasingly recognized as necessary to improve mental health and health equity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3" action="ppaction://hlinkfile" tooltip="Metzl JM, 2014 #409"/>
              </a:rPr>
              <a:t>52</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4" action="ppaction://hlinkfile" tooltip="Donald CA, 2017 #410"/>
              </a:rPr>
              <a:t>53</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5" action="ppaction://hlinkfile" tooltip="Jones N, 2015 #411"/>
              </a:rPr>
              <a:t>28</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6" action="ppaction://hlinkfile" tooltip="Kirmayer LJ, 2014 #462"/>
              </a:rPr>
              <a:t>54</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It involves taking account of the ways in which structural and institutional factors (e.g. racism, socioeconomic marginalization, welfare policies) intersect to affect the risk for particular conditions (e.g. psychosis) and ultimately influence pathways to care, attitudes to treatment, availability of social support and outcomes</a:t>
            </a:r>
            <a:r>
              <a:rPr lang="en-GB" i="1" dirty="0">
                <a:latin typeface="Calibri" panose="020F0502020204030204" pitchFamily="34" charset="0"/>
                <a:ea typeface="SimSun" panose="02010600030101010101" pitchFamily="2" charset="-122"/>
                <a:cs typeface="Calibri" panose="020F0502020204030204" pitchFamily="34" charset="0"/>
              </a:rPr>
              <a:t> (</a:t>
            </a:r>
            <a:r>
              <a:rPr lang="en-GB" i="1" dirty="0">
                <a:latin typeface="Calibri" panose="020F0502020204030204" pitchFamily="34" charset="0"/>
                <a:ea typeface="SimSun" panose="02010600030101010101" pitchFamily="2" charset="-122"/>
                <a:cs typeface="Calibri" panose="020F0502020204030204" pitchFamily="34" charset="0"/>
                <a:hlinkClick r:id="rId5" action="ppaction://hlinkfile" tooltip="Jones N, 2015 #411"/>
              </a:rPr>
              <a:t>28</a:t>
            </a:r>
            <a:r>
              <a:rPr lang="en-GB" i="1" dirty="0">
                <a:latin typeface="Calibri" panose="020F0502020204030204" pitchFamily="34" charset="0"/>
                <a:ea typeface="SimSun" panose="02010600030101010101" pitchFamily="2" charset="-122"/>
                <a:cs typeface="Calibri" panose="020F0502020204030204" pitchFamily="34" charset="0"/>
              </a:rPr>
              <a:t>).</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In line with the principles of recovery and peer support, structural competence helps de-emphasize individuals’ perceived problems or deficits and focuses on the unique contexts (e.g. discrimination, structural barriers to well-being) that influence individuals and their recovery. </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Building capacity in this area can help bring attention to which groups are not be engaging as peer supporters or peer support receivers; these are often groups that may experience multiple barriers to community participation or inclusion.</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buFont typeface="Arial" panose="020B0604020202020204" pitchFamily="34" charset="0"/>
              <a:buChar char="•"/>
            </a:pP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103</a:t>
            </a:fld>
            <a:endParaRPr lang="x-none"/>
          </a:p>
        </p:txBody>
      </p:sp>
    </p:spTree>
    <p:extLst>
      <p:ext uri="{BB962C8B-B14F-4D97-AF65-F5344CB8AC3E}">
        <p14:creationId xmlns:p14="http://schemas.microsoft.com/office/powerpoint/2010/main" val="418639816"/>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B9E5FEED-3F11-4018-8801-9319A9A00358}" type="slidenum">
              <a:rPr lang="x-none" smtClean="0"/>
              <a:t>104</a:t>
            </a:fld>
            <a:endParaRPr lang="x-none"/>
          </a:p>
        </p:txBody>
      </p:sp>
      <p:sp>
        <p:nvSpPr>
          <p:cNvPr id="6" name="Notes Placeholder 5">
            <a:extLst>
              <a:ext uri="{FF2B5EF4-FFF2-40B4-BE49-F238E27FC236}">
                <a16:creationId xmlns:a16="http://schemas.microsoft.com/office/drawing/2014/main" id="{0AB363DB-C934-4AD0-88A2-1211C4E62E43}"/>
              </a:ext>
            </a:extLst>
          </p:cNvPr>
          <p:cNvSpPr>
            <a:spLocks noGrp="1"/>
          </p:cNvSpPr>
          <p:nvPr>
            <p:ph type="body" sz="quarter" idx="3"/>
          </p:nvPr>
        </p:nvSpPr>
        <p:spPr>
          <a:noFill/>
        </p:spPr>
        <p:txBody>
          <a:bodyPr/>
          <a:lstStyle/>
          <a:p>
            <a:r>
              <a:rPr lang="en-GB" dirty="0"/>
              <a:t>Jones N. Guidance manual - Peer involvement and leadership in early intervention in psychosis services: from planning to peer support and evaluation (p. 94–95) (Technical assistance material developed for SAMHSA/CMHS). Alexandria (VA): National Association of State Mental Health Program Directors (NASMHPD) Publications; 2015. (https://</a:t>
            </a:r>
            <a:r>
              <a:rPr lang="en-GB" u="sng" dirty="0">
                <a:hlinkClick r:id="rId3"/>
              </a:rPr>
              <a:t>www.nasmhpd.org/sites/default/files/Peer-Involvement-Guidance_Manual_Final.pdf</a:t>
            </a:r>
            <a:endParaRPr lang="en-GB" u="sng" dirty="0"/>
          </a:p>
          <a:p>
            <a:endParaRPr lang="en-US" u="sng" dirty="0"/>
          </a:p>
          <a:p>
            <a:pPr marL="171450" marR="0" lvl="0" indent="-171450" algn="l" defTabSz="914400" rtl="0" eaLnBrk="1" fontAlgn="auto" latinLnBrk="0" hangingPunct="1">
              <a:lnSpc>
                <a:spcPct val="100000"/>
              </a:lnSpc>
              <a:spcBef>
                <a:spcPts val="0"/>
              </a:spcBef>
              <a:spcAft>
                <a:spcPts val="90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Below is a self-assessment checklist  </a:t>
            </a:r>
            <a:r>
              <a:rPr kumimoji="0" lang="en-GB"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a:t>
            </a:r>
            <a:r>
              <a:rPr kumimoji="0" lang="en-GB"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hlinkClick r:id="rId4" action="ppaction://hlinkfile" tooltip="Jones N, 2015 #463">
                  <a:extLst>
                    <a:ext uri="{A12FA001-AC4F-418D-AE19-62706E023703}">
                      <ahyp:hlinkClr xmlns:ahyp="http://schemas.microsoft.com/office/drawing/2018/hyperlinkcolor" val="tx"/>
                    </a:ext>
                  </a:extLst>
                </a:hlinkClick>
              </a:rPr>
              <a:t>55</a:t>
            </a:r>
            <a:r>
              <a:rPr kumimoji="0" lang="en-GB"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a:t>
            </a: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on ensuring meaningful and equitable peer involvement</a:t>
            </a: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panose="020B0604020202020204" pitchFamily="34" charset="0"/>
              </a:rPr>
              <a:t>. </a:t>
            </a:r>
          </a:p>
          <a:p>
            <a:pPr marL="628650" marR="0" lvl="1" indent="-171450" algn="l" defTabSz="914400" rtl="0" eaLnBrk="1" fontAlgn="auto" latinLnBrk="0" hangingPunct="1">
              <a:lnSpc>
                <a:spcPct val="100000"/>
              </a:lnSpc>
              <a:spcBef>
                <a:spcPts val="0"/>
              </a:spcBef>
              <a:spcAft>
                <a:spcPts val="90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panose="020B0604020202020204" pitchFamily="34" charset="0"/>
              </a:rPr>
              <a:t>The following slides show seven components of meaningful  peer involvement, with accompanying self-assessment questions.</a:t>
            </a:r>
          </a:p>
          <a:p>
            <a:endParaRPr lang="en-GB" dirty="0"/>
          </a:p>
        </p:txBody>
      </p:sp>
    </p:spTree>
    <p:extLst>
      <p:ext uri="{BB962C8B-B14F-4D97-AF65-F5344CB8AC3E}">
        <p14:creationId xmlns:p14="http://schemas.microsoft.com/office/powerpoint/2010/main" val="4157345065"/>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noFill/>
        </p:spPr>
        <p:txBody>
          <a:bodyPr/>
          <a:lstStyle/>
          <a:p>
            <a:r>
              <a:rPr lang="en-GB" dirty="0"/>
              <a:t>Jones N. Guidance manual - Peer involvement and leadership in early intervention in psychosis services: from planning to peer support and evaluation (p. 94–95) (Technical assistance material developed for SAMHSA/CMHS). Alexandria (VA): National Association of State Mental Health Program Directors (NASMHPD) Publications; 2015. (https://</a:t>
            </a:r>
            <a:r>
              <a:rPr lang="en-GB" u="sng" dirty="0">
                <a:hlinkClick r:id="rId3"/>
              </a:rPr>
              <a:t>www.nasmhpd.org/sites/default/files/Peer-Involvement-Guidance_Manual_Final.pdf</a:t>
            </a:r>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105</a:t>
            </a:fld>
            <a:endParaRPr lang="x-none"/>
          </a:p>
        </p:txBody>
      </p:sp>
    </p:spTree>
    <p:extLst>
      <p:ext uri="{BB962C8B-B14F-4D97-AF65-F5344CB8AC3E}">
        <p14:creationId xmlns:p14="http://schemas.microsoft.com/office/powerpoint/2010/main" val="1839090993"/>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B9E5FEED-3F11-4018-8801-9319A9A00358}" type="slidenum">
              <a:rPr lang="x-none" smtClean="0"/>
              <a:t>106</a:t>
            </a:fld>
            <a:endParaRPr lang="x-none"/>
          </a:p>
        </p:txBody>
      </p:sp>
      <p:sp>
        <p:nvSpPr>
          <p:cNvPr id="6" name="Notes Placeholder 5">
            <a:extLst>
              <a:ext uri="{FF2B5EF4-FFF2-40B4-BE49-F238E27FC236}">
                <a16:creationId xmlns:a16="http://schemas.microsoft.com/office/drawing/2014/main" id="{50832484-F9AA-4A84-AC1A-36AD1D2D1BC4}"/>
              </a:ext>
            </a:extLst>
          </p:cNvPr>
          <p:cNvSpPr>
            <a:spLocks noGrp="1"/>
          </p:cNvSpPr>
          <p:nvPr>
            <p:ph type="body" sz="quarter" idx="3"/>
          </p:nvPr>
        </p:nvSpPr>
        <p:spPr>
          <a:noFill/>
        </p:spPr>
        <p:txBody>
          <a:bodyPr/>
          <a:lstStyle/>
          <a:p>
            <a:r>
              <a:rPr lang="en-GB" dirty="0"/>
              <a:t>Jones N. Guidance manual - Peer involvement and leadership in early intervention in psychosis services: from planning to peer support and evaluation (p. 94–95) (Technical assistance material developed for SAMHSA/CMHS). Alexandria (VA): National Association of State Mental Health Program Directors (NASMHPD) Publications; 2015. (https://</a:t>
            </a:r>
            <a:r>
              <a:rPr lang="en-GB" u="sng" dirty="0">
                <a:hlinkClick r:id="rId3"/>
              </a:rPr>
              <a:t>www.nasmhpd.org/sites/default/files/Peer-Involvement-Guidance_Manual_Final.pdf</a:t>
            </a:r>
            <a:endParaRPr lang="en-GB" dirty="0"/>
          </a:p>
        </p:txBody>
      </p:sp>
    </p:spTree>
    <p:extLst>
      <p:ext uri="{BB962C8B-B14F-4D97-AF65-F5344CB8AC3E}">
        <p14:creationId xmlns:p14="http://schemas.microsoft.com/office/powerpoint/2010/main" val="157644364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656931"/>
            <a:ext cx="5486400" cy="3600450"/>
          </a:xfrm>
          <a:noFill/>
        </p:spPr>
        <p:txBody>
          <a:bodyPr/>
          <a:lstStyle/>
          <a:p>
            <a:r>
              <a:rPr lang="en-GB" dirty="0"/>
              <a:t>Jones N. Guidance manual - Peer involvement and leadership in early intervention in psychosis services: from planning to peer support and evaluation (p. 94–95) (Technical assistance material developed for SAMHSA/CMHS). Alexandria (VA): National Association of State Mental Health Program Directors (NASMHPD) Publications; 2015. (https://</a:t>
            </a:r>
            <a:r>
              <a:rPr lang="en-GB" u="sng" dirty="0">
                <a:hlinkClick r:id="rId3"/>
              </a:rPr>
              <a:t>www.nasmhpd.org/sites/default/files/Peer-Involvement-Guidance_Manual_Final.pdf</a:t>
            </a:r>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107</a:t>
            </a:fld>
            <a:endParaRPr lang="x-none"/>
          </a:p>
        </p:txBody>
      </p:sp>
    </p:spTree>
    <p:extLst>
      <p:ext uri="{BB962C8B-B14F-4D97-AF65-F5344CB8AC3E}">
        <p14:creationId xmlns:p14="http://schemas.microsoft.com/office/powerpoint/2010/main" val="265949529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B9E5FEED-3F11-4018-8801-9319A9A00358}" type="slidenum">
              <a:rPr lang="x-none" smtClean="0"/>
              <a:t>108</a:t>
            </a:fld>
            <a:endParaRPr lang="x-none"/>
          </a:p>
        </p:txBody>
      </p:sp>
      <p:sp>
        <p:nvSpPr>
          <p:cNvPr id="6" name="Notes Placeholder 5">
            <a:extLst>
              <a:ext uri="{FF2B5EF4-FFF2-40B4-BE49-F238E27FC236}">
                <a16:creationId xmlns:a16="http://schemas.microsoft.com/office/drawing/2014/main" id="{891928AE-4A97-4340-A662-CBE6912B402F}"/>
              </a:ext>
            </a:extLst>
          </p:cNvPr>
          <p:cNvSpPr>
            <a:spLocks noGrp="1"/>
          </p:cNvSpPr>
          <p:nvPr>
            <p:ph type="body" sz="quarter" idx="3"/>
          </p:nvPr>
        </p:nvSpPr>
        <p:spPr>
          <a:noFill/>
        </p:spPr>
        <p:txBody>
          <a:bodyPr/>
          <a:lstStyle/>
          <a:p>
            <a:r>
              <a:rPr lang="en-GB" dirty="0"/>
              <a:t>Jones N. Guidance manual - Peer involvement and leadership in early intervention in psychosis services: from planning to peer support and evaluation (p. 94–95) (Technical assistance material developed for SAMHSA/CMHS). Alexandria (VA): National Association of State Mental Health Program Directors (NASMHPD) Publications; 2015. (https://</a:t>
            </a:r>
            <a:r>
              <a:rPr lang="en-GB" u="sng" dirty="0">
                <a:hlinkClick r:id="rId3"/>
              </a:rPr>
              <a:t>www.nasmhpd.org/sites/default/files/Peer-Involvement-Guidance_Manu.al_Final.pdf</a:t>
            </a:r>
            <a:endParaRPr lang="en-GB" dirty="0"/>
          </a:p>
        </p:txBody>
      </p:sp>
    </p:spTree>
    <p:extLst>
      <p:ext uri="{BB962C8B-B14F-4D97-AF65-F5344CB8AC3E}">
        <p14:creationId xmlns:p14="http://schemas.microsoft.com/office/powerpoint/2010/main" val="1138110511"/>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B9E5FEED-3F11-4018-8801-9319A9A00358}" type="slidenum">
              <a:rPr lang="x-none" smtClean="0"/>
              <a:t>109</a:t>
            </a:fld>
            <a:endParaRPr lang="x-none"/>
          </a:p>
        </p:txBody>
      </p:sp>
      <p:sp>
        <p:nvSpPr>
          <p:cNvPr id="6" name="Notes Placeholder 5">
            <a:extLst>
              <a:ext uri="{FF2B5EF4-FFF2-40B4-BE49-F238E27FC236}">
                <a16:creationId xmlns:a16="http://schemas.microsoft.com/office/drawing/2014/main" id="{15C72BCD-7C03-4A82-B6DF-EDA476B1C261}"/>
              </a:ext>
            </a:extLst>
          </p:cNvPr>
          <p:cNvSpPr>
            <a:spLocks noGrp="1"/>
          </p:cNvSpPr>
          <p:nvPr>
            <p:ph type="body" sz="quarter" idx="3"/>
          </p:nvPr>
        </p:nvSpPr>
        <p:spPr>
          <a:noFill/>
        </p:spPr>
        <p:txBody>
          <a:bodyPr/>
          <a:lstStyle/>
          <a:p>
            <a:r>
              <a:rPr lang="en-GB" dirty="0"/>
              <a:t>Jones N. Guidance manual - Peer involvement and leadership in early intervention in psychosis services: from planning to peer support and evaluation (p. 94–95) (Technical assistance material developed for SAMHSA/CMHS). Alexandria (VA): National Association of State Mental Health Program Directors (NASMHPD) Publications; 2015. (https://</a:t>
            </a:r>
            <a:r>
              <a:rPr lang="en-GB" u="sng" dirty="0">
                <a:hlinkClick r:id="rId3"/>
              </a:rPr>
              <a:t>www.nasmhpd.org/sites/default/files/Peer-Involvement-Guidance_Manual_Final.pdf</a:t>
            </a:r>
            <a:endParaRPr lang="en-GB" dirty="0"/>
          </a:p>
        </p:txBody>
      </p:sp>
    </p:spTree>
    <p:extLst>
      <p:ext uri="{BB962C8B-B14F-4D97-AF65-F5344CB8AC3E}">
        <p14:creationId xmlns:p14="http://schemas.microsoft.com/office/powerpoint/2010/main" val="29796082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98475"/>
            <a:ext cx="5486400" cy="3086100"/>
          </a:xfrm>
        </p:spPr>
      </p:sp>
      <p:sp>
        <p:nvSpPr>
          <p:cNvPr id="3" name="Notes Placeholder 2"/>
          <p:cNvSpPr>
            <a:spLocks noGrp="1"/>
          </p:cNvSpPr>
          <p:nvPr>
            <p:ph type="body" idx="1"/>
          </p:nvPr>
        </p:nvSpPr>
        <p:spPr>
          <a:xfrm>
            <a:off x="685800" y="3759201"/>
            <a:ext cx="5486400" cy="4886324"/>
          </a:xfrm>
        </p:spPr>
        <p:txBody>
          <a:bodyPr/>
          <a:lstStyle/>
          <a:p>
            <a:pPr algn="just">
              <a:spcAft>
                <a:spcPts val="1200"/>
              </a:spcAft>
            </a:pPr>
            <a:r>
              <a:rPr lang="en-GB" b="1" dirty="0">
                <a:latin typeface="Calibri" panose="020F0502020204030204" pitchFamily="34" charset="0"/>
                <a:ea typeface="SimSun" panose="02010600030101010101" pitchFamily="2" charset="-122"/>
                <a:cs typeface="Calibri" panose="020F0502020204030204" pitchFamily="34" charset="0"/>
              </a:rPr>
              <a:t>What is individualized peer support?</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Individualized peer support in the context of this module is one-to-one support provided by a peer who has personal experience of issues and challenges similar to those of another peer who would like to benefit from this experience and support.</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Individualized peer support can be provided…:</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….by people hired by mental health or social services, </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people working in an autonomous and independent peer support role …</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or by people engaged in non-hierarchical and unpaid peer support.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aim is to support people on the issues they consider important for their recovery in a way that is free from assumptions and judgement.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In doing so, the peer supporter becomes an empathetic listener, coach, advocate and partner. </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Peer supporters, who are experts by experience, are able to relate to, connect with and support individuals who are going through challenges in a unique way because of their experience.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11</a:t>
            </a:fld>
            <a:endParaRPr lang="x-none"/>
          </a:p>
        </p:txBody>
      </p:sp>
    </p:spTree>
    <p:extLst>
      <p:ext uri="{BB962C8B-B14F-4D97-AF65-F5344CB8AC3E}">
        <p14:creationId xmlns:p14="http://schemas.microsoft.com/office/powerpoint/2010/main" val="3224253194"/>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1600A8A-902E-430E-A833-453AE05FDB61}" type="slidenum">
              <a:rPr lang="en-GB" smtClean="0"/>
              <a:t>110</a:t>
            </a:fld>
            <a:endParaRPr lang="en-GB"/>
          </a:p>
        </p:txBody>
      </p:sp>
      <p:sp>
        <p:nvSpPr>
          <p:cNvPr id="6" name="Notes Placeholder 2">
            <a:extLst>
              <a:ext uri="{FF2B5EF4-FFF2-40B4-BE49-F238E27FC236}">
                <a16:creationId xmlns:a16="http://schemas.microsoft.com/office/drawing/2014/main" id="{939E7CE7-1756-6846-9FB5-8D49B91B98B9}"/>
              </a:ext>
            </a:extLst>
          </p:cNvPr>
          <p:cNvSpPr txBox="1">
            <a:spLocks/>
          </p:cNvSpPr>
          <p:nvPr/>
        </p:nvSpPr>
        <p:spPr>
          <a:xfrm>
            <a:off x="497711" y="232347"/>
            <a:ext cx="5862577" cy="9428585"/>
          </a:xfrm>
          <a:prstGeom prst="rect">
            <a:avLst/>
          </a:prstGeom>
        </p:spPr>
        <p:txBody>
          <a:bodyPr vert="horz" lIns="91440" tIns="45720" rIns="91440" bIns="45720"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r>
              <a:rPr lang="en-US" sz="1100" b="1"/>
              <a:t>Conceptualization </a:t>
            </a:r>
          </a:p>
          <a:p>
            <a:r>
              <a:rPr lang="en-US" sz="1100"/>
              <a:t>Michelle Funk (Coordinator) and Natalie Drew Bold (Technical Officer) Mental Health Policy and Service Development, Department of Mental Health and Substance Abuse (WHO, Geneva)</a:t>
            </a:r>
          </a:p>
          <a:p>
            <a:endParaRPr lang="en-US" sz="1100"/>
          </a:p>
          <a:p>
            <a:r>
              <a:rPr lang="en-US" sz="1100" b="1"/>
              <a:t>Writing and editorial team</a:t>
            </a:r>
          </a:p>
          <a:p>
            <a:r>
              <a:rPr lang="en-US" sz="1100"/>
              <a:t>Dr Michelle Funk, (WHO, Geneva), Natalie Drew Bold (WHO, Geneva); Marie Baudel, Université de Nantes, France</a:t>
            </a:r>
          </a:p>
          <a:p>
            <a:endParaRPr lang="en-US" sz="1100"/>
          </a:p>
          <a:p>
            <a:r>
              <a:rPr lang="en-US" sz="1100" b="1"/>
              <a:t>Key international experts</a:t>
            </a:r>
          </a:p>
          <a:p>
            <a:r>
              <a:rPr lang="en-US" sz="1100"/>
              <a:t>Celia Brown, MindFreedom International, (United States of America); Mauro Giovanni Carta, Università degli studi di Cagliari (Italy); Yeni Rosa Damayanti, Indonesia Mental Health Association (Indonesia); Sera Davidow, Western Mass Recovery Learning Community (United Sates of America); Catalina Devandas Aguilar, UN Special Rapporteur on the rights of persons with disabilities (Switzerland); Julian Eaton, CBM International and London School of Hygiene and Tropical Medicine (United Kingdom); Salam Gómez, World Network of Users and Survivors of Psychiatry (Colombia); Gemma Hunting, International Consultant (Germany); Diane Kingston, International HIV/AIDS Alliance (United Kingdom); Itzhak Levav, Department of Community Mental Health, University of Haifa (Israel); Peter McGovern, Modum Bad (Norway); David McGrath, International consultant (Australia); Tina Minkowitz, Center for the Human Rights of Users and Survivors of Psychiatry (United Sates of America); Peter Mittler, Dementia Alliance International (United Kingdom); Maria Francesca Moro, Columbia University (United Sates of America), ; Fiona Morrissey, Disability Law Research Consultant (Ireland); Michael Njenga, Users and Survivors of Psychiatry in Kenya (Kenya); David W. Oaks, Aciu Insitute, LLC (United States of America); Soumitra Pathare, Centre for Mental Health Law and Policy, Indian Law Society (India); Dainius Pūras, Special Rapporteur on the right of everyone to the enjoyment of the highest attainable standard of health (Switzerland); Jolijn Santegoeds, World Network of Users and Survivors of Psychiatry (the Netherlands); Sashi Sashidharan, University of Glasgow (United Kingdom); Gregory Smith, International consultant, (United States of America); Kate Swaffer, Dementia International Alliance(Australia); Carmen Valle, CBM International (Thailand); Alberto Vásquez Encalada, Office of the UN Special Rapporteur on the rights of persons with disabilities (Switzerland)</a:t>
            </a:r>
          </a:p>
          <a:p>
            <a:endParaRPr lang="en-US" sz="1100"/>
          </a:p>
          <a:p>
            <a:r>
              <a:rPr lang="en-US" sz="1100" b="1"/>
              <a:t>Contributions</a:t>
            </a:r>
          </a:p>
          <a:p>
            <a:r>
              <a:rPr lang="en-US" sz="1100">
                <a:solidFill>
                  <a:schemeClr val="accent2"/>
                </a:solidFill>
              </a:rPr>
              <a:t>Technical reviewers</a:t>
            </a:r>
          </a:p>
          <a:p>
            <a:r>
              <a:rPr lang="en-US" sz="1100"/>
              <a:t>Abu Bakar Abdul Kadir, Hospital Permai (Malaysia); Robinah Nakanwagi Alambuya, Pan African Network of People with Psychosocial Disabilities. (Uganda); Anna Arstein-Kerslake, Melbourne Law School, University of Melbourne (Australia); Lori Ashcraft, Resilience Inc. (United States of America); Rod Astbury, Western Australia Association for Mental Health (Australia); Joseph Atukunda, Heartsounds, Uganda (Uganda); David Axworthy, Western Australian Mental Health Commission (Australia); Simon Vasseur Bacle, EPSM Lille Metropole, WHO Collaborating Centre, Lille (France); Sam Badege, National Organization of Users and Survivors of Psychiatry in Rwanda (Rwanda); Amrit Bakhshy, Schizophrenia Awareness Association (India); Anja Baumann, Action Mental Health Germany (Germany); Jerome Bickenbach, University of Lucerne (Switzerland); Jean-Sébastien Blanc, Association for the Prevention of Torture (Switzerland); Pat Bracken, Independent Consultant Psychiatrist (Ireland); Simon Bradstreet, University of Glasgow (United Kingdom); Claudia Pellegrini Braga, University of São Paulo (Brazil); Rio de Janeiro Public </a:t>
            </a:r>
            <a:r>
              <a:rPr lang="lt-LT" sz="1100"/>
              <a:t>Prosecutor's Office (Brazil); Patricia Brogna, National School of Occupational Therapy, (Argentina); Celia Brown, MindFreedom International, (United States of America); Kimberly Budnick, Head Start Teacher/Early Childhood Educator (United States of America); Janice Cambri, Psychosocial Disability Inclusive Philippines (Philippines); Aleisha Carroll, CBM Australia (Australia); Mauro Giovanni Carta, Università degli studi di Cagliari (Italy); Chauhan Ajay, State Mental Health Authority, Gujarat, (India); Facundo Chavez Penillas, Office of the United Nations High Commissioner for Human Rights (Switzerland); Daniel Chisholm, WHO Regional Office for Europe (Denmark); </a:t>
            </a:r>
            <a:endParaRPr lang="en-US" sz="1100" dirty="0"/>
          </a:p>
        </p:txBody>
      </p:sp>
    </p:spTree>
    <p:extLst>
      <p:ext uri="{BB962C8B-B14F-4D97-AF65-F5344CB8AC3E}">
        <p14:creationId xmlns:p14="http://schemas.microsoft.com/office/powerpoint/2010/main" val="789783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Peer support can be provided in a variety of settings – e.g. in people’s homes, in the premises of the peer-run organization, and in the full range of mental health and social services.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Ideally, mental health or social services should contract independent organizations to arrange for peer supporters to work in the service in order to preserve the autonomy and independence of peer support activities.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service can facilitate access to individualized peer support for its users.</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Peer support can be provided by volunteers or paid supporters.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Depending on the organization or group, peer supporters may be referred to as peer specialists, peer leaders or recovery coaches, among other titles.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12</a:t>
            </a:fld>
            <a:endParaRPr lang="x-none"/>
          </a:p>
        </p:txBody>
      </p:sp>
    </p:spTree>
    <p:extLst>
      <p:ext uri="{BB962C8B-B14F-4D97-AF65-F5344CB8AC3E}">
        <p14:creationId xmlns:p14="http://schemas.microsoft.com/office/powerpoint/2010/main" val="11990200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spcAft>
                <a:spcPts val="600"/>
              </a:spcAft>
              <a:buFont typeface="Arial" panose="020B0604020202020204" pitchFamily="34" charset="0"/>
              <a:buChar char="•"/>
            </a:pPr>
            <a:r>
              <a:rPr lang="en-GB" i="1" dirty="0">
                <a:latin typeface="Calibri" panose="020F0502020204030204" pitchFamily="34" charset="0"/>
                <a:ea typeface="SimSun" panose="02010600030101010101" pitchFamily="2" charset="-122"/>
                <a:cs typeface="Calibri" panose="020F0502020204030204" pitchFamily="34" charset="0"/>
              </a:rPr>
              <a:t>“The term ‘peer’ does not simply refer to someone who has had a particular experience. Peer-to-peer support is primarily about how people connect to and interact with one another in a mutual relationship.”…. “Based on wisdom gained from personal experience, people in peer roles advocate for growth and facilitate learning…” (</a:t>
            </a:r>
            <a:r>
              <a:rPr lang="en-GB" i="1" dirty="0">
                <a:latin typeface="Calibri" panose="020F0502020204030204" pitchFamily="34" charset="0"/>
                <a:ea typeface="SimSun" panose="02010600030101010101" pitchFamily="2" charset="-122"/>
                <a:cs typeface="Calibri" panose="020F0502020204030204" pitchFamily="34" charset="0"/>
                <a:hlinkClick r:id="rId3" action="ppaction://hlinkfile" tooltip="Davidow, 2014 #84"/>
              </a:rPr>
              <a:t>1</a:t>
            </a:r>
            <a:r>
              <a:rPr lang="en-GB" i="1" dirty="0">
                <a:latin typeface="Calibri" panose="020F0502020204030204" pitchFamily="34" charset="0"/>
                <a:ea typeface="SimSun" panose="02010600030101010101" pitchFamily="2" charset="-122"/>
                <a:cs typeface="Calibri" panose="020F0502020204030204" pitchFamily="34" charset="0"/>
              </a:rPr>
              <a:t>).</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sym typeface="Symbol" panose="05050102010706020507" pitchFamily="18" charset="2"/>
              </a:rPr>
              <a:t></a:t>
            </a:r>
            <a:r>
              <a:rPr lang="en-GB" i="1" dirty="0">
                <a:latin typeface="Calibri" panose="020F0502020204030204" pitchFamily="34" charset="0"/>
                <a:ea typeface="SimSun" panose="02010600030101010101" pitchFamily="2" charset="-122"/>
                <a:cs typeface="Calibri" panose="020F0502020204030204" pitchFamily="34" charset="0"/>
              </a:rPr>
              <a:t>Peer support</a:t>
            </a:r>
            <a:r>
              <a:rPr lang="en-GB" i="1" dirty="0">
                <a:latin typeface="Calibri" panose="020F0502020204030204" pitchFamily="34" charset="0"/>
                <a:ea typeface="SimSun" panose="02010600030101010101" pitchFamily="2" charset="-122"/>
                <a:cs typeface="Calibri" panose="020F0502020204030204" pitchFamily="34" charset="0"/>
                <a:sym typeface="Symbol" panose="05050102010706020507" pitchFamily="18" charset="2"/>
              </a:rPr>
              <a:t></a:t>
            </a:r>
            <a:r>
              <a:rPr lang="en-GB" i="1" dirty="0">
                <a:latin typeface="Calibri" panose="020F0502020204030204" pitchFamily="34" charset="0"/>
                <a:ea typeface="SimSun" panose="02010600030101010101" pitchFamily="2" charset="-122"/>
                <a:cs typeface="Calibri" panose="020F0502020204030204" pitchFamily="34" charset="0"/>
              </a:rPr>
              <a:t> may be social, emotional or practical support (or all of these) but importantly this support is mutually offered and reciprocal, allowing peers to benefit from the support whether they are giving or receiving it” (</a:t>
            </a:r>
            <a:r>
              <a:rPr lang="en-GB" i="1" dirty="0">
                <a:latin typeface="Calibri" panose="020F0502020204030204" pitchFamily="34" charset="0"/>
                <a:ea typeface="SimSun" panose="02010600030101010101" pitchFamily="2" charset="-122"/>
                <a:cs typeface="Calibri" panose="020F0502020204030204" pitchFamily="34" charset="0"/>
                <a:hlinkClick r:id="rId4" action="ppaction://hlinkfile" tooltip=", 2012 #201"/>
              </a:rPr>
              <a:t>2</a:t>
            </a:r>
            <a:r>
              <a:rPr lang="en-GB" i="1" dirty="0">
                <a:latin typeface="Calibri" panose="020F0502020204030204" pitchFamily="34" charset="0"/>
                <a:ea typeface="SimSun" panose="02010600030101010101" pitchFamily="2" charset="-122"/>
                <a:cs typeface="Calibri" panose="020F0502020204030204" pitchFamily="34" charset="0"/>
              </a:rPr>
              <a:t>).</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13</a:t>
            </a:fld>
            <a:endParaRPr lang="x-none"/>
          </a:p>
        </p:txBody>
      </p:sp>
    </p:spTree>
    <p:extLst>
      <p:ext uri="{BB962C8B-B14F-4D97-AF65-F5344CB8AC3E}">
        <p14:creationId xmlns:p14="http://schemas.microsoft.com/office/powerpoint/2010/main" val="29062278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Recent research examined peoples’ responses to the question “What constitutes a peer?”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 A significant majority expressed the view that a peer needs to have more than a shared experience of mental distress in common.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peer also needs to have a shared view of what recovery means, a shared understanding of a diagnosis or experience, and a shared view of particular treatments.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People also highlighted the importance of shared characteristics that are not directly related to mental health, such as gender, ethnicity, faith and age (</a:t>
            </a:r>
            <a:r>
              <a:rPr lang="en-GB" dirty="0">
                <a:latin typeface="Calibri" panose="020F0502020204030204" pitchFamily="34" charset="0"/>
                <a:ea typeface="SimSun" panose="02010600030101010101" pitchFamily="2" charset="-122"/>
                <a:cs typeface="Calibri" panose="020F0502020204030204" pitchFamily="34" charset="0"/>
                <a:hlinkClick r:id="rId3" action="ppaction://hlinkfile" tooltip="Faulkner A, 2012 #444"/>
              </a:rPr>
              <a:t>3</a:t>
            </a:r>
            <a:r>
              <a:rPr lang="en-GB" dirty="0">
                <a:latin typeface="Calibri" panose="020F0502020204030204" pitchFamily="34" charset="0"/>
                <a:ea typeface="SimSun" panose="02010600030101010101" pitchFamily="2" charset="-122"/>
                <a:cs typeface="Calibri" panose="020F0502020204030204" pitchFamily="34" charset="0"/>
              </a:rPr>
              <a:t>).</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14</a:t>
            </a:fld>
            <a:endParaRPr lang="x-none"/>
          </a:p>
        </p:txBody>
      </p:sp>
    </p:spTree>
    <p:extLst>
      <p:ext uri="{BB962C8B-B14F-4D97-AF65-F5344CB8AC3E}">
        <p14:creationId xmlns:p14="http://schemas.microsoft.com/office/powerpoint/2010/main" val="36431392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Peer support is central to the recovery approach.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Through sharing experiences, listening emphatically and providing encouragement, peer supporters can support people with psychosocial, intellectual or cognitive disabilities to find their own meaning of recovery in order to live fulfilling and satisfying lives (</a:t>
            </a:r>
            <a:r>
              <a:rPr lang="en-GB" dirty="0">
                <a:latin typeface="Calibri" panose="020F0502020204030204" pitchFamily="34" charset="0"/>
                <a:ea typeface="SimSun" panose="02010600030101010101" pitchFamily="2" charset="-122"/>
                <a:cs typeface="Calibri" panose="020F0502020204030204" pitchFamily="34" charset="0"/>
                <a:hlinkClick r:id="rId3" action="ppaction://hlinkfile" tooltip="Slade, 2014 #202"/>
              </a:rPr>
              <a:t>4</a:t>
            </a:r>
            <a:r>
              <a:rPr lang="en-GB"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hlinkClick r:id="rId4" action="ppaction://hlinkfile" tooltip="Anthony, 1993 #151"/>
              </a:rPr>
              <a:t>5</a:t>
            </a:r>
            <a:r>
              <a:rPr lang="en-GB" dirty="0">
                <a:latin typeface="Calibri" panose="020F0502020204030204" pitchFamily="34" charset="0"/>
                <a:ea typeface="SimSun" panose="02010600030101010101" pitchFamily="2" charset="-122"/>
                <a:cs typeface="Calibri" panose="020F0502020204030204" pitchFamily="34" charset="0"/>
              </a:rPr>
              <a:t>).</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lvl="0" indent="-171450" algn="just">
              <a:spcAft>
                <a:spcPts val="600"/>
              </a:spcAft>
              <a:buFont typeface="Arial" panose="020B0604020202020204" pitchFamily="34" charset="0"/>
              <a:buChar char="•"/>
            </a:pPr>
            <a:r>
              <a:rPr lang="en-US" dirty="0">
                <a:latin typeface="Calibri" panose="020F0502020204030204" pitchFamily="34" charset="0"/>
                <a:ea typeface="SimSun" panose="02010600030101010101" pitchFamily="2" charset="-122"/>
                <a:cs typeface="Calibri" panose="020F0502020204030204" pitchFamily="34" charset="0"/>
              </a:rPr>
              <a:t>The meaning of recovery can be different for each person. </a:t>
            </a:r>
          </a:p>
          <a:p>
            <a:pPr marL="171450" indent="-171450" algn="just">
              <a:spcAft>
                <a:spcPts val="600"/>
              </a:spcAft>
              <a:buFont typeface="Arial" panose="020B0604020202020204" pitchFamily="34" charset="0"/>
              <a:buChar char="•"/>
            </a:pPr>
            <a:r>
              <a:rPr lang="en-US" dirty="0">
                <a:latin typeface="Calibri" panose="020F0502020204030204" pitchFamily="34" charset="0"/>
                <a:ea typeface="SimSun" panose="02010600030101010101" pitchFamily="2" charset="-122"/>
                <a:cs typeface="Calibri" panose="020F0502020204030204" pitchFamily="34" charset="0"/>
              </a:rPr>
              <a:t>For many people recovery is about regaining control of their identity and life, having hope for their life, and living a life that has meaning for them, whether that be through work, relationships, community engagement or some or all of these. </a:t>
            </a:r>
          </a:p>
          <a:p>
            <a:pPr marL="171450" indent="-171450" algn="just">
              <a:spcAft>
                <a:spcPts val="600"/>
              </a:spcAft>
              <a:buFont typeface="Arial" panose="020B0604020202020204" pitchFamily="34" charset="0"/>
              <a:buChar char="•"/>
            </a:pPr>
            <a:r>
              <a:rPr lang="en-US" dirty="0">
                <a:latin typeface="Calibri" panose="020F0502020204030204" pitchFamily="34" charset="0"/>
                <a:ea typeface="SimSun" panose="02010600030101010101" pitchFamily="2" charset="-122"/>
                <a:cs typeface="Calibri" panose="020F0502020204030204" pitchFamily="34" charset="0"/>
              </a:rPr>
              <a:t>(For more information about recovery, see QualityRights training modules </a:t>
            </a:r>
            <a:r>
              <a:rPr lang="en-US" i="1" dirty="0">
                <a:latin typeface="Calibri" panose="020F0502020204030204" pitchFamily="34" charset="0"/>
                <a:ea typeface="SimSun" panose="02010600030101010101" pitchFamily="2" charset="-122"/>
                <a:cs typeface="Calibri" panose="020F0502020204030204" pitchFamily="34" charset="0"/>
              </a:rPr>
              <a:t>Recovery and the right to health </a:t>
            </a:r>
            <a:r>
              <a:rPr lang="en-US" dirty="0">
                <a:latin typeface="Calibri" panose="020F0502020204030204" pitchFamily="34" charset="0"/>
                <a:ea typeface="SimSun" panose="02010600030101010101" pitchFamily="2" charset="-122"/>
                <a:cs typeface="Calibri" panose="020F0502020204030204" pitchFamily="34" charset="0"/>
              </a:rPr>
              <a:t>and </a:t>
            </a:r>
            <a:r>
              <a:rPr lang="en-US" i="1" dirty="0">
                <a:latin typeface="Calibri" panose="020F0502020204030204" pitchFamily="34" charset="0"/>
                <a:ea typeface="SimSun" panose="02010600030101010101" pitchFamily="2" charset="-122"/>
                <a:cs typeface="Calibri" panose="020F0502020204030204" pitchFamily="34" charset="0"/>
              </a:rPr>
              <a:t>Recovery practices for mental health and well-being)</a:t>
            </a:r>
            <a:r>
              <a:rPr lang="en-US" dirty="0">
                <a:latin typeface="Calibri" panose="020F0502020204030204" pitchFamily="34" charset="0"/>
                <a:ea typeface="SimSun" panose="02010600030101010101" pitchFamily="2" charset="-122"/>
                <a:cs typeface="Calibri" panose="020F0502020204030204" pitchFamily="34" charset="0"/>
              </a:rPr>
              <a:t>.</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15</a:t>
            </a:fld>
            <a:endParaRPr lang="x-none"/>
          </a:p>
        </p:txBody>
      </p:sp>
    </p:spTree>
    <p:extLst>
      <p:ext uri="{BB962C8B-B14F-4D97-AF65-F5344CB8AC3E}">
        <p14:creationId xmlns:p14="http://schemas.microsoft.com/office/powerpoint/2010/main" val="1184965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spcAft>
                <a:spcPts val="600"/>
              </a:spcAft>
            </a:pPr>
            <a:r>
              <a:rPr lang="en-GB" dirty="0">
                <a:latin typeface="Calibri" panose="020F0502020204030204" pitchFamily="34" charset="0"/>
                <a:ea typeface="SimSun" panose="02010600030101010101" pitchFamily="2" charset="-122"/>
                <a:cs typeface="Calibri" panose="020F0502020204030204" pitchFamily="34" charset="0"/>
              </a:rPr>
              <a:t>Examples of peer support actions and practices include:</a:t>
            </a:r>
            <a:endParaRPr lang="x-none" dirty="0">
              <a:latin typeface="Calibri" panose="020F0502020204030204" pitchFamily="34" charset="0"/>
              <a:ea typeface="SimSun" panose="02010600030101010101" pitchFamily="2" charset="-122"/>
              <a:cs typeface="Calibri" panose="020F0502020204030204" pitchFamily="34" charset="0"/>
            </a:endParaRPr>
          </a:p>
          <a:p>
            <a:pPr marL="342900" marR="0" lvl="0" indent="-342900">
              <a:spcBef>
                <a:spcPts val="0"/>
              </a:spcBef>
              <a:spcAft>
                <a:spcPts val="0"/>
              </a:spcAft>
              <a:buFont typeface="Symbol" panose="05050102010706020507" pitchFamily="18" charset="2"/>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Sharing experiences, strategies and stories of hope and recovery.</a:t>
            </a:r>
            <a:endParaRPr lang="x-none" dirty="0">
              <a:solidFill>
                <a:srgbClr val="000000"/>
              </a:solidFill>
              <a:latin typeface="Calibri" panose="020F0502020204030204" pitchFamily="34" charset="0"/>
              <a:ea typeface="SimSun" panose="02010600030101010101" pitchFamily="2" charset="-122"/>
              <a:cs typeface="Arial" panose="020B0604020202020204" pitchFamily="34" charset="0"/>
            </a:endParaRPr>
          </a:p>
          <a:p>
            <a:pPr marL="342900" marR="0" lvl="0" indent="-342900">
              <a:spcBef>
                <a:spcPts val="0"/>
              </a:spcBef>
              <a:spcAft>
                <a:spcPts val="0"/>
              </a:spcAft>
              <a:buFont typeface="Symbol" panose="05050102010706020507" pitchFamily="18" charset="2"/>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Encouraging people to take responsibility for their own life and recovery. </a:t>
            </a:r>
            <a:endParaRPr lang="x-none" dirty="0">
              <a:solidFill>
                <a:srgbClr val="000000"/>
              </a:solidFill>
              <a:latin typeface="Calibri" panose="020F0502020204030204" pitchFamily="34" charset="0"/>
              <a:ea typeface="SimSun" panose="02010600030101010101" pitchFamily="2" charset="-122"/>
              <a:cs typeface="Arial" panose="020B0604020202020204" pitchFamily="34" charset="0"/>
            </a:endParaRPr>
          </a:p>
          <a:p>
            <a:pPr marL="342900" marR="0" lvl="0" indent="-342900">
              <a:spcBef>
                <a:spcPts val="0"/>
              </a:spcBef>
              <a:spcAft>
                <a:spcPts val="0"/>
              </a:spcAft>
              <a:buFont typeface="Symbol" panose="05050102010706020507" pitchFamily="18" charset="2"/>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Encouraging people without doing things for them.</a:t>
            </a:r>
            <a:endParaRPr lang="x-none" dirty="0">
              <a:solidFill>
                <a:srgbClr val="000000"/>
              </a:solidFill>
              <a:latin typeface="Calibri" panose="020F0502020204030204" pitchFamily="34" charset="0"/>
              <a:ea typeface="SimSun" panose="02010600030101010101" pitchFamily="2" charset="-122"/>
              <a:cs typeface="Arial" panose="020B0604020202020204" pitchFamily="34" charset="0"/>
            </a:endParaRPr>
          </a:p>
          <a:p>
            <a:pPr marL="342900" marR="0" lvl="0" indent="-342900">
              <a:spcBef>
                <a:spcPts val="0"/>
              </a:spcBef>
              <a:spcAft>
                <a:spcPts val="0"/>
              </a:spcAft>
              <a:buFont typeface="Symbol" panose="05050102010706020507" pitchFamily="18" charset="2"/>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Providing people with relevant information. </a:t>
            </a:r>
            <a:endParaRPr lang="x-none" dirty="0">
              <a:solidFill>
                <a:srgbClr val="000000"/>
              </a:solidFill>
              <a:latin typeface="Calibri" panose="020F0502020204030204" pitchFamily="34" charset="0"/>
              <a:ea typeface="SimSun" panose="02010600030101010101" pitchFamily="2" charset="-122"/>
              <a:cs typeface="Arial" panose="020B0604020202020204" pitchFamily="34" charset="0"/>
            </a:endParaRPr>
          </a:p>
          <a:p>
            <a:pPr marL="342900" marR="0" lvl="0" indent="-342900">
              <a:spcBef>
                <a:spcPts val="0"/>
              </a:spcBef>
              <a:spcAft>
                <a:spcPts val="0"/>
              </a:spcAft>
              <a:buFont typeface="Symbol" panose="05050102010706020507" pitchFamily="18" charset="2"/>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Helping people to build social networks in the community.</a:t>
            </a:r>
            <a:endParaRPr lang="x-none" dirty="0">
              <a:solidFill>
                <a:srgbClr val="000000"/>
              </a:solidFill>
              <a:latin typeface="Calibri" panose="020F0502020204030204" pitchFamily="34" charset="0"/>
              <a:ea typeface="SimSun" panose="02010600030101010101" pitchFamily="2" charset="-122"/>
              <a:cs typeface="Arial" panose="020B0604020202020204" pitchFamily="34" charset="0"/>
            </a:endParaRPr>
          </a:p>
          <a:p>
            <a:pPr marL="342900" marR="0" lvl="0" indent="-342900">
              <a:spcBef>
                <a:spcPts val="0"/>
              </a:spcBef>
              <a:spcAft>
                <a:spcPts val="0"/>
              </a:spcAft>
              <a:buFont typeface="Symbol" panose="05050102010706020507" pitchFamily="18" charset="2"/>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Supporting people to ensure that their human rights are respected.</a:t>
            </a:r>
            <a:endParaRPr lang="x-none" dirty="0">
              <a:solidFill>
                <a:srgbClr val="000000"/>
              </a:solidFill>
              <a:latin typeface="Calibri" panose="020F0502020204030204" pitchFamily="34" charset="0"/>
              <a:ea typeface="SimSun" panose="02010600030101010101" pitchFamily="2" charset="-122"/>
              <a:cs typeface="Arial" panose="020B060402020202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16</a:t>
            </a:fld>
            <a:endParaRPr lang="x-none"/>
          </a:p>
        </p:txBody>
      </p:sp>
    </p:spTree>
    <p:extLst>
      <p:ext uri="{BB962C8B-B14F-4D97-AF65-F5344CB8AC3E}">
        <p14:creationId xmlns:p14="http://schemas.microsoft.com/office/powerpoint/2010/main" val="34242286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a:p>
        </p:txBody>
      </p:sp>
      <p:sp>
        <p:nvSpPr>
          <p:cNvPr id="4" name="Slide Number Placeholder 3"/>
          <p:cNvSpPr>
            <a:spLocks noGrp="1"/>
          </p:cNvSpPr>
          <p:nvPr>
            <p:ph type="sldNum" sz="quarter" idx="5"/>
          </p:nvPr>
        </p:nvSpPr>
        <p:spPr/>
        <p:txBody>
          <a:bodyPr/>
          <a:lstStyle/>
          <a:p>
            <a:fld id="{B9E5FEED-3F11-4018-8801-9319A9A00358}" type="slidenum">
              <a:rPr lang="x-none" smtClean="0"/>
              <a:t>17</a:t>
            </a:fld>
            <a:endParaRPr lang="x-none"/>
          </a:p>
        </p:txBody>
      </p:sp>
    </p:spTree>
    <p:extLst>
      <p:ext uri="{BB962C8B-B14F-4D97-AF65-F5344CB8AC3E}">
        <p14:creationId xmlns:p14="http://schemas.microsoft.com/office/powerpoint/2010/main" val="35244946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b="1" dirty="0">
                <a:latin typeface="Calibri" panose="020F0502020204030204" pitchFamily="34" charset="0"/>
                <a:ea typeface="SimSun" panose="02010600030101010101" pitchFamily="2" charset="-122"/>
                <a:cs typeface="Calibri" panose="020F0502020204030204" pitchFamily="34" charset="0"/>
              </a:rPr>
              <a:t>Individualized peer support values</a:t>
            </a:r>
          </a:p>
          <a:p>
            <a:pPr algn="just"/>
            <a:endParaRPr lang="en-GB" dirty="0">
              <a:latin typeface="Calibri" panose="020F0502020204030204" pitchFamily="34" charset="0"/>
              <a:ea typeface="SimSun" panose="02010600030101010101" pitchFamily="2" charset="-122"/>
              <a:cs typeface="Calibri" panose="020F0502020204030204" pitchFamily="34" charset="0"/>
            </a:endParaRPr>
          </a:p>
          <a:p>
            <a:pPr algn="just"/>
            <a:r>
              <a:rPr lang="en-GB" dirty="0">
                <a:latin typeface="Calibri" panose="020F0502020204030204" pitchFamily="34" charset="0"/>
                <a:ea typeface="SimSun" panose="02010600030101010101" pitchFamily="2" charset="-122"/>
                <a:cs typeface="Calibri" panose="020F0502020204030204" pitchFamily="34" charset="0"/>
              </a:rPr>
              <a:t>As peer support becomes more widespread in countries across the world, it is important that its development remains anchored in an intrinsic set of values including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3" action="ppaction://hlinkfile" tooltip="Legere,  #203"/>
              </a:rPr>
              <a:t>6</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4" action="ppaction://hlinkfile" tooltip="Christie, 2015 #204"/>
              </a:rPr>
              <a:t>7</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a:t>
            </a:r>
            <a:endParaRPr lang="x-none" dirty="0">
              <a:latin typeface="Calibri" panose="020F0502020204030204" pitchFamily="34" charset="0"/>
              <a:ea typeface="SimSun" panose="02010600030101010101" pitchFamily="2" charset="-122"/>
              <a:cs typeface="Calibri" panose="020F0502020204030204" pitchFamily="34" charset="0"/>
            </a:endParaRPr>
          </a:p>
          <a:p>
            <a:pPr algn="just"/>
            <a:r>
              <a:rPr lang="en-GB" dirty="0">
                <a:latin typeface="Calibri" panose="020F0502020204030204" pitchFamily="34" charset="0"/>
                <a:ea typeface="SimSun" panose="02010600030101010101" pitchFamily="2" charset="-122"/>
                <a:cs typeface="Calibri" panose="020F0502020204030204" pitchFamily="34"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pPr algn="just">
              <a:spcAft>
                <a:spcPts val="600"/>
              </a:spcAft>
            </a:pPr>
            <a:r>
              <a:rPr lang="en-GB" b="1" dirty="0">
                <a:latin typeface="Calibri" panose="020F0502020204030204" pitchFamily="34" charset="0"/>
                <a:ea typeface="SimSun" panose="02010600030101010101" pitchFamily="2" charset="-122"/>
                <a:cs typeface="Calibri" panose="020F0502020204030204" pitchFamily="34" charset="0"/>
              </a:rPr>
              <a:t>Mutuality and equality:</a:t>
            </a:r>
            <a:r>
              <a:rPr lang="en-GB" dirty="0">
                <a:latin typeface="Calibri" panose="020F0502020204030204" pitchFamily="34" charset="0"/>
                <a:ea typeface="SimSun" panose="02010600030101010101" pitchFamily="2" charset="-122"/>
                <a:cs typeface="Calibri" panose="020F0502020204030204" pitchFamily="34" charset="0"/>
              </a:rPr>
              <a:t>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Peer support acknowledges that both parties can learn from each other within an equal, accepting and respectful relationship.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With mutual peer support, power differentials are minimized and power is shared as equally as possible within the peer relationship.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Peer supporters should not be in a position of reporting back to service providers about the people they are supporting as this is contrary to the values of mutuality and equality.</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18</a:t>
            </a:fld>
            <a:endParaRPr lang="x-none"/>
          </a:p>
        </p:txBody>
      </p:sp>
    </p:spTree>
    <p:extLst>
      <p:ext uri="{BB962C8B-B14F-4D97-AF65-F5344CB8AC3E}">
        <p14:creationId xmlns:p14="http://schemas.microsoft.com/office/powerpoint/2010/main" val="4549191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spcAft>
                <a:spcPts val="600"/>
              </a:spcAft>
            </a:pPr>
            <a:r>
              <a:rPr lang="en-GB" b="1" dirty="0">
                <a:latin typeface="Calibri" panose="020F0502020204030204" pitchFamily="34" charset="0"/>
                <a:ea typeface="SimSun" panose="02010600030101010101" pitchFamily="2" charset="-122"/>
                <a:cs typeface="Calibri" panose="020F0502020204030204" pitchFamily="34" charset="0"/>
              </a:rPr>
              <a:t>Self-determination and empowerment:</a:t>
            </a:r>
            <a:r>
              <a:rPr lang="en-GB" dirty="0">
                <a:latin typeface="Calibri" panose="020F0502020204030204" pitchFamily="34" charset="0"/>
                <a:ea typeface="SimSun" panose="02010600030101010101" pitchFamily="2" charset="-122"/>
                <a:cs typeface="Calibri" panose="020F0502020204030204" pitchFamily="34" charset="0"/>
              </a:rPr>
              <a:t>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Peer support is based on the principles of individual choice and autonomy, and peer supporters should create an environment in which the individual can take greater control of his or her own life.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Empowerment is a process in which individuals gain confidence in their own capacity to make decisions and which can lead to enhanced personal strength and efficacy.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Since the focus is on empowering people to make their own decisions, efforts are taken to avoid the development of a relationship of dependency between the peer supporter and person being supported.</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19</a:t>
            </a:fld>
            <a:endParaRPr lang="x-none"/>
          </a:p>
        </p:txBody>
      </p:sp>
    </p:spTree>
    <p:extLst>
      <p:ext uri="{BB962C8B-B14F-4D97-AF65-F5344CB8AC3E}">
        <p14:creationId xmlns:p14="http://schemas.microsoft.com/office/powerpoint/2010/main" val="753766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E5FEED-3F11-4018-8801-9319A9A00358}" type="slidenum">
              <a:rPr lang="x-none" smtClean="0"/>
              <a:t>2</a:t>
            </a:fld>
            <a:endParaRPr lang="x-none"/>
          </a:p>
        </p:txBody>
      </p:sp>
    </p:spTree>
    <p:extLst>
      <p:ext uri="{BB962C8B-B14F-4D97-AF65-F5344CB8AC3E}">
        <p14:creationId xmlns:p14="http://schemas.microsoft.com/office/powerpoint/2010/main" val="24815087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spcAft>
                <a:spcPts val="600"/>
              </a:spcAft>
            </a:pPr>
            <a:r>
              <a:rPr lang="en-GB" b="1" dirty="0">
                <a:latin typeface="Calibri" panose="020F0502020204030204" pitchFamily="34" charset="0"/>
                <a:ea typeface="SimSun" panose="02010600030101010101" pitchFamily="2" charset="-122"/>
                <a:cs typeface="Calibri" panose="020F0502020204030204" pitchFamily="34" charset="0"/>
              </a:rPr>
              <a:t>Empathy:</a:t>
            </a:r>
            <a:r>
              <a:rPr lang="en-GB" dirty="0">
                <a:latin typeface="Calibri" panose="020F0502020204030204" pitchFamily="34" charset="0"/>
                <a:ea typeface="SimSun" panose="02010600030101010101" pitchFamily="2" charset="-122"/>
                <a:cs typeface="Calibri" panose="020F0502020204030204" pitchFamily="34" charset="0"/>
              </a:rPr>
              <a:t>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ability to relate to another person through understanding their experience from their perspective is central to individualized peer support and leads to greater empathy in peer-to-peer relationships.</a:t>
            </a:r>
            <a:endParaRPr lang="x-none" dirty="0">
              <a:latin typeface="Calibri" panose="020F0502020204030204" pitchFamily="34" charset="0"/>
              <a:ea typeface="SimSun" panose="02010600030101010101" pitchFamily="2" charset="-122"/>
              <a:cs typeface="Calibri" panose="020F0502020204030204" pitchFamily="34" charset="0"/>
            </a:endParaRPr>
          </a:p>
          <a:p>
            <a:pPr algn="just"/>
            <a:r>
              <a:rPr lang="en-GB" dirty="0">
                <a:latin typeface="Calibri" panose="020F0502020204030204" pitchFamily="34" charset="0"/>
                <a:ea typeface="SimSun" panose="02010600030101010101" pitchFamily="2" charset="-122"/>
                <a:cs typeface="Calibri" panose="020F0502020204030204" pitchFamily="34"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pPr algn="just">
              <a:spcAft>
                <a:spcPts val="600"/>
              </a:spcAft>
            </a:pPr>
            <a:r>
              <a:rPr lang="en-GB" b="1" dirty="0">
                <a:latin typeface="Calibri" panose="020F0502020204030204" pitchFamily="34" charset="0"/>
                <a:ea typeface="SimSun" panose="02010600030101010101" pitchFamily="2" charset="-122"/>
                <a:cs typeface="Calibri" panose="020F0502020204030204" pitchFamily="34" charset="0"/>
              </a:rPr>
              <a:t>Recovery:</a:t>
            </a:r>
            <a:r>
              <a:rPr lang="en-GB" dirty="0">
                <a:latin typeface="Calibri" panose="020F0502020204030204" pitchFamily="34" charset="0"/>
                <a:ea typeface="SimSun" panose="02010600030101010101" pitchFamily="2" charset="-122"/>
                <a:cs typeface="Calibri" panose="020F0502020204030204" pitchFamily="34" charset="0"/>
              </a:rPr>
              <a:t>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Recovery is a unique and individual experience.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A key value of individualized peer support is to help the person determine what is best for their own life and well-being.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Peer support strives to be holistic and offers people an opportunity to explore multiple paths of recovery in order to select the one(s) that is right for them.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20</a:t>
            </a:fld>
            <a:endParaRPr lang="x-none"/>
          </a:p>
        </p:txBody>
      </p:sp>
    </p:spTree>
    <p:extLst>
      <p:ext uri="{BB962C8B-B14F-4D97-AF65-F5344CB8AC3E}">
        <p14:creationId xmlns:p14="http://schemas.microsoft.com/office/powerpoint/2010/main" val="1900922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indent="7938">
              <a:lnSpc>
                <a:spcPct val="113000"/>
              </a:lnSpc>
              <a:spcBef>
                <a:spcPts val="0"/>
              </a:spcBef>
              <a:spcAft>
                <a:spcPts val="600"/>
              </a:spcAft>
            </a:pPr>
            <a:r>
              <a:rPr lang="en-GB" dirty="0">
                <a:solidFill>
                  <a:srgbClr val="000000"/>
                </a:solidFill>
                <a:latin typeface="Calibri" panose="020F0502020204030204" pitchFamily="34" charset="0"/>
                <a:ea typeface="Calibri" panose="020F0502020204030204" pitchFamily="34" charset="0"/>
                <a:cs typeface="Arial" panose="020B0604020202020204" pitchFamily="34" charset="0"/>
              </a:rPr>
              <a:t>Mental health peer workforce study [online publication]. Adelaide: Health Workforce Australia; 2014. (</a:t>
            </a:r>
            <a:r>
              <a:rPr lang="en-GB" u="sng" dirty="0">
                <a:solidFill>
                  <a:srgbClr val="0000FF"/>
                </a:solidFill>
                <a:latin typeface="Calibri" panose="020F050202020403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http://docplayer.net/12619198-Mental-health-peer-workforce-study.html</a:t>
            </a:r>
            <a:r>
              <a:rPr lang="en-GB" dirty="0">
                <a:solidFill>
                  <a:srgbClr val="000000"/>
                </a:solidFill>
                <a:latin typeface="Calibri" panose="020F0502020204030204" pitchFamily="34" charset="0"/>
                <a:ea typeface="Calibri" panose="020F0502020204030204" pitchFamily="34" charset="0"/>
                <a:cs typeface="Arial" panose="020B0604020202020204" pitchFamily="34" charset="0"/>
              </a:rPr>
              <a:t>, accessed 14 February 2017)</a:t>
            </a:r>
          </a:p>
          <a:p>
            <a:pPr marL="450215" marR="0" indent="-450215">
              <a:lnSpc>
                <a:spcPct val="113000"/>
              </a:lnSpc>
              <a:spcBef>
                <a:spcPts val="0"/>
              </a:spcBef>
              <a:spcAft>
                <a:spcPts val="600"/>
              </a:spcAft>
            </a:pPr>
            <a:r>
              <a:rPr lang="en-GB" dirty="0">
                <a:solidFill>
                  <a:srgbClr val="000000"/>
                </a:solidFill>
                <a:latin typeface="Calibri" panose="020F0502020204030204" pitchFamily="34" charset="0"/>
                <a:ea typeface="Calibri" panose="020F0502020204030204" pitchFamily="34" charset="0"/>
                <a:cs typeface="Arial" panose="020B0604020202020204" pitchFamily="34" charset="0"/>
              </a:rPr>
              <a:t>and</a:t>
            </a:r>
            <a:endParaRPr lang="x-none" dirty="0">
              <a:latin typeface="Calibri" panose="020F0502020204030204" pitchFamily="34" charset="0"/>
              <a:ea typeface="Calibri" panose="020F0502020204030204" pitchFamily="34" charset="0"/>
              <a:cs typeface="Arial" panose="020B0604020202020204" pitchFamily="34" charset="0"/>
            </a:endParaRPr>
          </a:p>
          <a:p>
            <a:pPr marR="0" indent="7938">
              <a:lnSpc>
                <a:spcPct val="113000"/>
              </a:lnSpc>
              <a:spcBef>
                <a:spcPts val="0"/>
              </a:spcBef>
              <a:spcAft>
                <a:spcPts val="600"/>
              </a:spcAft>
            </a:pPr>
            <a:r>
              <a:rPr lang="es-US" dirty="0">
                <a:solidFill>
                  <a:srgbClr val="000000"/>
                </a:solidFill>
                <a:latin typeface="Calibri" panose="020F0502020204030204" pitchFamily="34" charset="0"/>
                <a:ea typeface="Calibri" panose="020F0502020204030204" pitchFamily="34" charset="0"/>
                <a:cs typeface="Arial" panose="020B0604020202020204" pitchFamily="34" charset="0"/>
              </a:rPr>
              <a:t>Vasconcelos E, </a:t>
            </a:r>
            <a:r>
              <a:rPr lang="es-US" dirty="0" err="1">
                <a:solidFill>
                  <a:srgbClr val="000000"/>
                </a:solidFill>
                <a:latin typeface="Calibri" panose="020F0502020204030204" pitchFamily="34" charset="0"/>
                <a:ea typeface="Calibri" panose="020F0502020204030204" pitchFamily="34" charset="0"/>
                <a:cs typeface="Arial" panose="020B0604020202020204" pitchFamily="34" charset="0"/>
              </a:rPr>
              <a:t>Lotfi</a:t>
            </a:r>
            <a:r>
              <a:rPr lang="es-US" dirty="0">
                <a:solidFill>
                  <a:srgbClr val="000000"/>
                </a:solidFill>
                <a:latin typeface="Calibri" panose="020F0502020204030204" pitchFamily="34" charset="0"/>
                <a:ea typeface="Calibri" panose="020F0502020204030204" pitchFamily="34" charset="0"/>
                <a:cs typeface="Arial" panose="020B0604020202020204" pitchFamily="34" charset="0"/>
              </a:rPr>
              <a:t> G, </a:t>
            </a:r>
            <a:r>
              <a:rPr lang="es-US" dirty="0" err="1">
                <a:solidFill>
                  <a:srgbClr val="000000"/>
                </a:solidFill>
                <a:latin typeface="Calibri" panose="020F0502020204030204" pitchFamily="34" charset="0"/>
                <a:ea typeface="Calibri" panose="020F0502020204030204" pitchFamily="34" charset="0"/>
                <a:cs typeface="Arial" panose="020B0604020202020204" pitchFamily="34" charset="0"/>
              </a:rPr>
              <a:t>Braz</a:t>
            </a:r>
            <a:r>
              <a:rPr lang="es-US" dirty="0">
                <a:solidFill>
                  <a:srgbClr val="000000"/>
                </a:solidFill>
                <a:latin typeface="Calibri" panose="020F0502020204030204" pitchFamily="34" charset="0"/>
                <a:ea typeface="Calibri" panose="020F0502020204030204" pitchFamily="34" charset="0"/>
                <a:cs typeface="Arial" panose="020B0604020202020204" pitchFamily="34" charset="0"/>
              </a:rPr>
              <a:t> R, Di Lorenzo R, Rangel Reis T. </a:t>
            </a:r>
            <a:r>
              <a:rPr lang="es-US" dirty="0" err="1">
                <a:solidFill>
                  <a:srgbClr val="000000"/>
                </a:solidFill>
                <a:latin typeface="Calibri" panose="020F0502020204030204" pitchFamily="34" charset="0"/>
                <a:ea typeface="Calibri" panose="020F0502020204030204" pitchFamily="34" charset="0"/>
                <a:cs typeface="Arial" panose="020B0604020202020204" pitchFamily="34" charset="0"/>
              </a:rPr>
              <a:t>Cartilha</a:t>
            </a:r>
            <a:r>
              <a:rPr lang="es-US" dirty="0">
                <a:solidFill>
                  <a:srgbClr val="000000"/>
                </a:solidFill>
                <a:latin typeface="Calibri" panose="020F0502020204030204" pitchFamily="34" charset="0"/>
                <a:ea typeface="Calibri" panose="020F0502020204030204" pitchFamily="34" charset="0"/>
                <a:cs typeface="Arial" panose="020B0604020202020204" pitchFamily="34" charset="0"/>
              </a:rPr>
              <a:t> [de] </a:t>
            </a:r>
            <a:r>
              <a:rPr lang="es-US" dirty="0" err="1">
                <a:solidFill>
                  <a:srgbClr val="000000"/>
                </a:solidFill>
                <a:latin typeface="Calibri" panose="020F0502020204030204" pitchFamily="34" charset="0"/>
                <a:ea typeface="Calibri" panose="020F0502020204030204" pitchFamily="34" charset="0"/>
                <a:cs typeface="Arial" panose="020B0604020202020204" pitchFamily="34" charset="0"/>
              </a:rPr>
              <a:t>ajuda</a:t>
            </a:r>
            <a:r>
              <a:rPr lang="es-US" dirty="0">
                <a:solidFill>
                  <a:srgbClr val="000000"/>
                </a:solidFill>
                <a:latin typeface="Calibri" panose="020F0502020204030204" pitchFamily="34" charset="0"/>
                <a:ea typeface="Calibri" panose="020F0502020204030204" pitchFamily="34" charset="0"/>
                <a:cs typeface="Arial" panose="020B0604020202020204" pitchFamily="34" charset="0"/>
              </a:rPr>
              <a:t> e suporte </a:t>
            </a:r>
            <a:r>
              <a:rPr lang="es-US" dirty="0" err="1">
                <a:solidFill>
                  <a:srgbClr val="000000"/>
                </a:solidFill>
                <a:latin typeface="Calibri" panose="020F0502020204030204" pitchFamily="34" charset="0"/>
                <a:ea typeface="Calibri" panose="020F0502020204030204" pitchFamily="34" charset="0"/>
                <a:cs typeface="Arial" panose="020B0604020202020204" pitchFamily="34" charset="0"/>
              </a:rPr>
              <a:t>mútuos</a:t>
            </a:r>
            <a:r>
              <a:rPr lang="es-US" dirty="0">
                <a:solidFill>
                  <a:srgbClr val="000000"/>
                </a:solidFill>
                <a:latin typeface="Calibri" panose="020F0502020204030204" pitchFamily="34" charset="0"/>
                <a:ea typeface="Calibri" panose="020F0502020204030204" pitchFamily="34" charset="0"/>
                <a:cs typeface="Arial" panose="020B0604020202020204" pitchFamily="34" charset="0"/>
              </a:rPr>
              <a:t> em </a:t>
            </a:r>
            <a:r>
              <a:rPr lang="es-US" dirty="0" err="1">
                <a:solidFill>
                  <a:srgbClr val="000000"/>
                </a:solidFill>
                <a:latin typeface="Calibri" panose="020F0502020204030204" pitchFamily="34" charset="0"/>
                <a:ea typeface="Calibri" panose="020F0502020204030204" pitchFamily="34" charset="0"/>
                <a:cs typeface="Arial" panose="020B0604020202020204" pitchFamily="34" charset="0"/>
              </a:rPr>
              <a:t>saúde</a:t>
            </a:r>
            <a:r>
              <a:rPr lang="es-US" dirty="0">
                <a:solidFill>
                  <a:srgbClr val="000000"/>
                </a:solidFill>
                <a:latin typeface="Calibri" panose="020F0502020204030204" pitchFamily="34" charset="0"/>
                <a:ea typeface="Calibri" panose="020F0502020204030204" pitchFamily="34" charset="0"/>
                <a:cs typeface="Arial" panose="020B0604020202020204" pitchFamily="34" charset="0"/>
              </a:rPr>
              <a:t> mental: para participantes de grupos. Rio de Janeiro: Escola do </a:t>
            </a:r>
            <a:r>
              <a:rPr lang="es-US" dirty="0" err="1">
                <a:solidFill>
                  <a:srgbClr val="000000"/>
                </a:solidFill>
                <a:latin typeface="Calibri" panose="020F0502020204030204" pitchFamily="34" charset="0"/>
                <a:ea typeface="Calibri" panose="020F0502020204030204" pitchFamily="34" charset="0"/>
                <a:cs typeface="Arial" panose="020B0604020202020204" pitchFamily="34" charset="0"/>
              </a:rPr>
              <a:t>Serviço</a:t>
            </a:r>
            <a:r>
              <a:rPr lang="es-US" dirty="0">
                <a:solidFill>
                  <a:srgbClr val="000000"/>
                </a:solidFill>
                <a:latin typeface="Calibri" panose="020F0502020204030204" pitchFamily="34" charset="0"/>
                <a:ea typeface="Calibri" panose="020F0502020204030204" pitchFamily="34" charset="0"/>
                <a:cs typeface="Arial" panose="020B0604020202020204" pitchFamily="34" charset="0"/>
              </a:rPr>
              <a:t> Social da UFRJ. </a:t>
            </a:r>
            <a:r>
              <a:rPr lang="es-US" dirty="0" err="1">
                <a:solidFill>
                  <a:srgbClr val="000000"/>
                </a:solidFill>
                <a:latin typeface="Calibri" panose="020F0502020204030204" pitchFamily="34" charset="0"/>
                <a:ea typeface="Calibri" panose="020F0502020204030204" pitchFamily="34" charset="0"/>
                <a:cs typeface="Arial" panose="020B0604020202020204" pitchFamily="34" charset="0"/>
              </a:rPr>
              <a:t>Brasília</a:t>
            </a:r>
            <a:r>
              <a:rPr lang="es-US" dirty="0">
                <a:solidFill>
                  <a:srgbClr val="000000"/>
                </a:solidFill>
                <a:latin typeface="Calibri" panose="020F0502020204030204" pitchFamily="34" charset="0"/>
                <a:ea typeface="Calibri" panose="020F0502020204030204" pitchFamily="34" charset="0"/>
                <a:cs typeface="Arial" panose="020B0604020202020204" pitchFamily="34" charset="0"/>
              </a:rPr>
              <a:t>: </a:t>
            </a:r>
            <a:r>
              <a:rPr lang="es-US" dirty="0" err="1">
                <a:solidFill>
                  <a:srgbClr val="000000"/>
                </a:solidFill>
                <a:latin typeface="Calibri" panose="020F0502020204030204" pitchFamily="34" charset="0"/>
                <a:ea typeface="Calibri" panose="020F0502020204030204" pitchFamily="34" charset="0"/>
                <a:cs typeface="Arial" panose="020B0604020202020204" pitchFamily="34" charset="0"/>
              </a:rPr>
              <a:t>Ministério</a:t>
            </a:r>
            <a:r>
              <a:rPr lang="es-US" dirty="0">
                <a:solidFill>
                  <a:srgbClr val="000000"/>
                </a:solidFill>
                <a:latin typeface="Calibri" panose="020F0502020204030204" pitchFamily="34" charset="0"/>
                <a:ea typeface="Calibri" panose="020F0502020204030204" pitchFamily="34" charset="0"/>
                <a:cs typeface="Arial" panose="020B0604020202020204" pitchFamily="34" charset="0"/>
              </a:rPr>
              <a:t> da </a:t>
            </a:r>
            <a:r>
              <a:rPr lang="es-US" dirty="0" err="1">
                <a:solidFill>
                  <a:srgbClr val="000000"/>
                </a:solidFill>
                <a:latin typeface="Calibri" panose="020F0502020204030204" pitchFamily="34" charset="0"/>
                <a:ea typeface="Calibri" panose="020F0502020204030204" pitchFamily="34" charset="0"/>
                <a:cs typeface="Arial" panose="020B0604020202020204" pitchFamily="34" charset="0"/>
              </a:rPr>
              <a:t>Saúde</a:t>
            </a:r>
            <a:r>
              <a:rPr lang="es-US" dirty="0">
                <a:solidFill>
                  <a:srgbClr val="000000"/>
                </a:solidFill>
                <a:latin typeface="Calibri" panose="020F0502020204030204" pitchFamily="34" charset="0"/>
                <a:ea typeface="Calibri" panose="020F0502020204030204" pitchFamily="34" charset="0"/>
                <a:cs typeface="Arial" panose="020B0604020202020204" pitchFamily="34" charset="0"/>
              </a:rPr>
              <a:t>, Fundo Nacional de </a:t>
            </a:r>
            <a:r>
              <a:rPr lang="es-US" dirty="0" err="1">
                <a:solidFill>
                  <a:srgbClr val="000000"/>
                </a:solidFill>
                <a:latin typeface="Calibri" panose="020F0502020204030204" pitchFamily="34" charset="0"/>
                <a:ea typeface="Calibri" panose="020F0502020204030204" pitchFamily="34" charset="0"/>
                <a:cs typeface="Arial" panose="020B0604020202020204" pitchFamily="34" charset="0"/>
              </a:rPr>
              <a:t>Saúde</a:t>
            </a:r>
            <a:r>
              <a:rPr lang="es-US" dirty="0">
                <a:solidFill>
                  <a:srgbClr val="000000"/>
                </a:solidFill>
                <a:latin typeface="Calibri" panose="020F0502020204030204" pitchFamily="34" charset="0"/>
                <a:ea typeface="Calibri" panose="020F0502020204030204" pitchFamily="34" charset="0"/>
                <a:cs typeface="Arial" panose="020B0604020202020204" pitchFamily="34" charset="0"/>
              </a:rPr>
              <a:t>; 2013. </a:t>
            </a:r>
            <a:r>
              <a:rPr lang="en-GB" dirty="0">
                <a:solidFill>
                  <a:srgbClr val="000000"/>
                </a:solidFill>
                <a:latin typeface="Calibri" panose="020F0502020204030204" pitchFamily="34" charset="0"/>
                <a:ea typeface="Calibri" panose="020F0502020204030204" pitchFamily="34" charset="0"/>
                <a:cs typeface="Arial" panose="020B0604020202020204" pitchFamily="34" charset="0"/>
              </a:rPr>
              <a:t>(</a:t>
            </a:r>
            <a:r>
              <a:rPr lang="en-GB" dirty="0">
                <a:solidFill>
                  <a:srgbClr val="0000FF"/>
                </a:solidFill>
                <a:latin typeface="Calibri" panose="020F050202020403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http://www.aberta.senad.gov</a:t>
            </a:r>
            <a:r>
              <a:rPr lang="en-GB" u="sng" dirty="0">
                <a:solidFill>
                  <a:srgbClr val="0000FF"/>
                </a:solidFill>
                <a:latin typeface="Calibri" panose="020F050202020403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.br/medias/original/201701/20170123-160926-001.pdf</a:t>
            </a:r>
            <a:r>
              <a:rPr lang="en-GB" dirty="0">
                <a:solidFill>
                  <a:srgbClr val="000000"/>
                </a:solidFill>
                <a:latin typeface="Calibri" panose="020F0502020204030204" pitchFamily="34" charset="0"/>
                <a:ea typeface="Calibri" panose="020F0502020204030204" pitchFamily="34" charset="0"/>
                <a:cs typeface="Arial" panose="020B0604020202020204" pitchFamily="34" charset="0"/>
              </a:rPr>
              <a:t>, accessed 19 April 2018).</a:t>
            </a:r>
            <a:endParaRPr lang="x-none" dirty="0">
              <a:latin typeface="Calibri" panose="020F0502020204030204" pitchFamily="34" charset="0"/>
              <a:ea typeface="Calibri" panose="020F0502020204030204" pitchFamily="34" charset="0"/>
              <a:cs typeface="Arial" panose="020B0604020202020204" pitchFamily="34" charset="0"/>
            </a:endParaRPr>
          </a:p>
          <a:p>
            <a:endParaRPr lang="x-none" dirty="0">
              <a:solidFill>
                <a:srgbClr val="FF0000"/>
              </a:solidFill>
            </a:endParaRPr>
          </a:p>
        </p:txBody>
      </p:sp>
      <p:sp>
        <p:nvSpPr>
          <p:cNvPr id="4" name="Slide Number Placeholder 3"/>
          <p:cNvSpPr>
            <a:spLocks noGrp="1"/>
          </p:cNvSpPr>
          <p:nvPr>
            <p:ph type="sldNum" sz="quarter" idx="5"/>
          </p:nvPr>
        </p:nvSpPr>
        <p:spPr/>
        <p:txBody>
          <a:bodyPr/>
          <a:lstStyle/>
          <a:p>
            <a:fld id="{B9E5FEED-3F11-4018-8801-9319A9A00358}" type="slidenum">
              <a:rPr lang="x-none" smtClean="0"/>
              <a:t>21</a:t>
            </a:fld>
            <a:endParaRPr lang="x-none"/>
          </a:p>
        </p:txBody>
      </p:sp>
    </p:spTree>
    <p:extLst>
      <p:ext uri="{BB962C8B-B14F-4D97-AF65-F5344CB8AC3E}">
        <p14:creationId xmlns:p14="http://schemas.microsoft.com/office/powerpoint/2010/main" val="22345459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Some models of peer support put a greater emphasis on mutuality, partnership and co-creation of knowledge, viewing the relationship between the peers as a two-way process (e.g. intentional peer support).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Other models tend to function more as a service provision from one person to another.</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22</a:t>
            </a:fld>
            <a:endParaRPr lang="x-none"/>
          </a:p>
        </p:txBody>
      </p:sp>
    </p:spTree>
    <p:extLst>
      <p:ext uri="{BB962C8B-B14F-4D97-AF65-F5344CB8AC3E}">
        <p14:creationId xmlns:p14="http://schemas.microsoft.com/office/powerpoint/2010/main" val="16820498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a:p>
        </p:txBody>
      </p:sp>
      <p:sp>
        <p:nvSpPr>
          <p:cNvPr id="4" name="Slide Number Placeholder 3"/>
          <p:cNvSpPr>
            <a:spLocks noGrp="1"/>
          </p:cNvSpPr>
          <p:nvPr>
            <p:ph type="sldNum" sz="quarter" idx="5"/>
          </p:nvPr>
        </p:nvSpPr>
        <p:spPr/>
        <p:txBody>
          <a:bodyPr/>
          <a:lstStyle/>
          <a:p>
            <a:fld id="{B9E5FEED-3F11-4018-8801-9319A9A00358}" type="slidenum">
              <a:rPr lang="x-none" smtClean="0"/>
              <a:t>23</a:t>
            </a:fld>
            <a:endParaRPr lang="x-none"/>
          </a:p>
        </p:txBody>
      </p:sp>
    </p:spTree>
    <p:extLst>
      <p:ext uri="{BB962C8B-B14F-4D97-AF65-F5344CB8AC3E}">
        <p14:creationId xmlns:p14="http://schemas.microsoft.com/office/powerpoint/2010/main" val="41983816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6263" y="349250"/>
            <a:ext cx="5486400" cy="3086100"/>
          </a:xfrm>
        </p:spPr>
      </p:sp>
      <p:sp>
        <p:nvSpPr>
          <p:cNvPr id="3" name="Notes Placeholder 2"/>
          <p:cNvSpPr>
            <a:spLocks noGrp="1"/>
          </p:cNvSpPr>
          <p:nvPr>
            <p:ph type="body" idx="1"/>
          </p:nvPr>
        </p:nvSpPr>
        <p:spPr>
          <a:xfrm>
            <a:off x="576263" y="3541233"/>
            <a:ext cx="5791486" cy="5143979"/>
          </a:xfrm>
        </p:spPr>
        <p:txBody>
          <a:bodyPr/>
          <a:lstStyle/>
          <a:p>
            <a:pPr algn="just">
              <a:spcAft>
                <a:spcPts val="600"/>
              </a:spcAft>
            </a:pPr>
            <a:r>
              <a:rPr lang="en-GB" b="1" dirty="0">
                <a:latin typeface="Calibri" panose="020F0502020204030204" pitchFamily="34" charset="0"/>
                <a:ea typeface="SimSun" panose="02010600030101010101" pitchFamily="2" charset="-122"/>
                <a:cs typeface="Calibri" panose="020F0502020204030204" pitchFamily="34" charset="0"/>
              </a:rPr>
              <a:t>Benefits of individualized peer support (10)</a:t>
            </a:r>
            <a:endParaRPr lang="en-GB"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structural barriers and discrimination in society and services can leave those who seek help feeling marginalized, isolated, hopeless and frustrated.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Individualized peer support can provide a safe and inclusive social environment, delivered by those with deep personal understanding, that fosters hope, participation and empowerment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3" action="ppaction://hlinkfile" tooltip="Ochocka J, 2006 #447"/>
              </a:rPr>
              <a:t>11</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Peer support benefits both the people experiencing distress and facing difficult situations and the peer supporters themselves.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For individuals, the key benefits afforded through the support of a peer include…</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improved engagement with services and therapeutic relationships with providers</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increased empowerment, personal growth, </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hope for recovery, </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and a reduction in inpatient admissions outside of their advanced crisis plans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4" action="ppaction://hlinkfile" tooltip="Chinman M, 2014 #448"/>
              </a:rPr>
              <a:t>12</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5" action="ppaction://hlinkfile" tooltip="Resnick SG, 2008 #449"/>
              </a:rPr>
              <a:t>13</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6" action="ppaction://hlinkfile" tooltip="Repper, 2011 #209"/>
              </a:rPr>
              <a:t>14</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Through transforming their own challenging experiences into a source of knowledge, peer supporters similarly experience benefits, improving their self-esteem and purpose, increasing their psychological and emotional well-being and enhancing their social inclusion, interpersonal skills and work capacity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7" action="ppaction://hlinkfile" tooltip="Moran GS, 2012 #450"/>
              </a:rPr>
              <a:t>15</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8" action="ppaction://hlinkfile" tooltip="Salzer MS, 2002 #451"/>
              </a:rPr>
              <a:t>16</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9" action="ppaction://hlinkfile" tooltip="Ratzlaff S, 2006 #452"/>
              </a:rPr>
              <a:t>17</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24</a:t>
            </a:fld>
            <a:endParaRPr lang="x-none"/>
          </a:p>
        </p:txBody>
      </p:sp>
    </p:spTree>
    <p:extLst>
      <p:ext uri="{BB962C8B-B14F-4D97-AF65-F5344CB8AC3E}">
        <p14:creationId xmlns:p14="http://schemas.microsoft.com/office/powerpoint/2010/main" val="25268328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For services, achieving improved patient outcomes through strengthened therapeutic relationships, a decreased number of hospitalizations and a reduced length of stay has the supplementary benefit of decreasing health-care costs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3" action="ppaction://hlinkfile" tooltip="Lawn S, 2008 #453"/>
              </a:rPr>
              <a:t>18</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4" action="ppaction://hlinkfile" tooltip="Sledge WH, 2011 #454"/>
              </a:rPr>
              <a:t>19</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US" dirty="0">
                <a:latin typeface="Calibri" panose="020F0502020204030204" pitchFamily="34" charset="0"/>
                <a:ea typeface="SimSun" panose="02010600030101010101" pitchFamily="2" charset="-122"/>
                <a:cs typeface="Calibri" panose="020F0502020204030204" pitchFamily="34" charset="0"/>
              </a:rPr>
              <a:t>Although it has been challenging to evaluate rigorously the effectiveness of peer support because of the nature and discrepancies of evaluating peer-support outcomes </a:t>
            </a:r>
            <a:r>
              <a:rPr lang="en-US" i="1" dirty="0">
                <a:latin typeface="Calibri" panose="020F0502020204030204" pitchFamily="34" charset="0"/>
                <a:ea typeface="SimSun" panose="02010600030101010101" pitchFamily="2" charset="-122"/>
                <a:cs typeface="Calibri" panose="020F0502020204030204" pitchFamily="34" charset="0"/>
              </a:rPr>
              <a:t>(</a:t>
            </a:r>
            <a:r>
              <a:rPr lang="en-US" i="1" dirty="0">
                <a:latin typeface="Calibri" panose="020F0502020204030204" pitchFamily="34" charset="0"/>
                <a:ea typeface="SimSun" panose="02010600030101010101" pitchFamily="2" charset="-122"/>
                <a:cs typeface="Calibri" panose="020F0502020204030204" pitchFamily="34" charset="0"/>
                <a:hlinkClick r:id="rId5" action="ppaction://hlinkfile" tooltip="Pitt V, 2013 #455"/>
              </a:rPr>
              <a:t>20</a:t>
            </a:r>
            <a:r>
              <a:rPr lang="en-US" i="1" dirty="0">
                <a:latin typeface="Calibri" panose="020F0502020204030204" pitchFamily="34" charset="0"/>
                <a:ea typeface="SimSun" panose="02010600030101010101" pitchFamily="2" charset="-122"/>
                <a:cs typeface="Calibri" panose="020F0502020204030204" pitchFamily="34" charset="0"/>
              </a:rPr>
              <a:t>)</a:t>
            </a:r>
            <a:r>
              <a:rPr lang="en-US" dirty="0">
                <a:latin typeface="Calibri" panose="020F0502020204030204" pitchFamily="34" charset="0"/>
                <a:ea typeface="SimSun" panose="02010600030101010101" pitchFamily="2" charset="-122"/>
                <a:cs typeface="Calibri" panose="020F0502020204030204" pitchFamily="34" charset="0"/>
              </a:rPr>
              <a:t>, there is widespread acknowledgement that the inclusion of people with lived experience in the delivery of mental health services is equally, if not more, effective than standard care </a:t>
            </a:r>
            <a:r>
              <a:rPr lang="en-US" i="1" dirty="0">
                <a:latin typeface="Calibri" panose="020F0502020204030204" pitchFamily="34" charset="0"/>
                <a:ea typeface="SimSun" panose="02010600030101010101" pitchFamily="2" charset="-122"/>
                <a:cs typeface="Calibri" panose="020F0502020204030204" pitchFamily="34" charset="0"/>
              </a:rPr>
              <a:t>(</a:t>
            </a:r>
            <a:r>
              <a:rPr lang="en-US" i="1" dirty="0">
                <a:latin typeface="Calibri" panose="020F0502020204030204" pitchFamily="34" charset="0"/>
                <a:ea typeface="SimSun" panose="02010600030101010101" pitchFamily="2" charset="-122"/>
                <a:cs typeface="Calibri" panose="020F0502020204030204" pitchFamily="34" charset="0"/>
                <a:hlinkClick r:id="rId6" action="ppaction://hlinkfile" tooltip="Salzer MS, 2002 #456"/>
              </a:rPr>
              <a:t>21</a:t>
            </a:r>
            <a:r>
              <a:rPr lang="en-US" i="1" dirty="0">
                <a:latin typeface="Calibri" panose="020F0502020204030204" pitchFamily="34" charset="0"/>
                <a:ea typeface="SimSun" panose="02010600030101010101" pitchFamily="2" charset="-122"/>
                <a:cs typeface="Calibri" panose="020F0502020204030204" pitchFamily="34" charset="0"/>
              </a:rPr>
              <a:t>)</a:t>
            </a:r>
            <a:r>
              <a:rPr lang="en-US" dirty="0">
                <a:latin typeface="Calibri" panose="020F0502020204030204" pitchFamily="34" charset="0"/>
                <a:ea typeface="SimSun" panose="02010600030101010101" pitchFamily="2" charset="-122"/>
                <a:cs typeface="Calibri" panose="020F0502020204030204" pitchFamily="34" charset="0"/>
              </a:rPr>
              <a:t>.</a:t>
            </a:r>
            <a:r>
              <a:rPr lang="en-US" sz="1000" dirty="0">
                <a:latin typeface="AdvOTaad6c8ab"/>
                <a:ea typeface="SimSun" panose="02010600030101010101" pitchFamily="2" charset="-122"/>
                <a:cs typeface="AdvOTaad6c8ab"/>
              </a:rPr>
              <a:t> </a:t>
            </a:r>
          </a:p>
          <a:p>
            <a:pPr marL="171450" indent="-171450" algn="just">
              <a:buFont typeface="Arial" panose="020B0604020202020204" pitchFamily="34" charset="0"/>
              <a:buChar char="•"/>
            </a:pPr>
            <a:r>
              <a:rPr lang="en-US" dirty="0">
                <a:latin typeface="Calibri" panose="020F0502020204030204" pitchFamily="34" charset="0"/>
                <a:ea typeface="SimSun" panose="02010600030101010101" pitchFamily="2" charset="-122"/>
                <a:cs typeface="Calibri" panose="020F0502020204030204" pitchFamily="34" charset="0"/>
              </a:rPr>
              <a:t>It is an important element in achieving recovery-oriented services </a:t>
            </a:r>
            <a:r>
              <a:rPr lang="en-US" i="1" dirty="0">
                <a:latin typeface="Calibri" panose="020F0502020204030204" pitchFamily="34" charset="0"/>
                <a:ea typeface="SimSun" panose="02010600030101010101" pitchFamily="2" charset="-122"/>
                <a:cs typeface="Calibri" panose="020F0502020204030204" pitchFamily="34" charset="0"/>
              </a:rPr>
              <a:t>(</a:t>
            </a:r>
            <a:r>
              <a:rPr lang="en-US" i="1" dirty="0">
                <a:latin typeface="Calibri" panose="020F0502020204030204" pitchFamily="34" charset="0"/>
                <a:ea typeface="SimSun" panose="02010600030101010101" pitchFamily="2" charset="-122"/>
                <a:cs typeface="Calibri" panose="020F0502020204030204" pitchFamily="34" charset="0"/>
                <a:hlinkClick r:id="rId6" action="ppaction://hlinkfile" tooltip="Salzer MS, 2002 #456"/>
              </a:rPr>
              <a:t>21</a:t>
            </a:r>
            <a:r>
              <a:rPr lang="en-US" i="1" dirty="0">
                <a:latin typeface="Calibri" panose="020F0502020204030204" pitchFamily="34" charset="0"/>
                <a:ea typeface="SimSun" panose="02010600030101010101" pitchFamily="2" charset="-122"/>
                <a:cs typeface="Calibri" panose="020F0502020204030204" pitchFamily="34" charset="0"/>
              </a:rPr>
              <a:t>)</a:t>
            </a:r>
            <a:r>
              <a:rPr lang="en-US" dirty="0">
                <a:latin typeface="Calibri" panose="020F0502020204030204" pitchFamily="34" charset="0"/>
                <a:ea typeface="SimSun" panose="02010600030101010101" pitchFamily="2" charset="-122"/>
                <a:cs typeface="Calibri" panose="020F0502020204030204" pitchFamily="34" charset="0"/>
              </a:rPr>
              <a:t>, and has been observed by people using services, peer support workers and services that it is feasible, acceptable and beneficial to all stakeholders </a:t>
            </a:r>
            <a:r>
              <a:rPr lang="en-US" i="1" dirty="0">
                <a:latin typeface="Calibri" panose="020F0502020204030204" pitchFamily="34" charset="0"/>
                <a:ea typeface="SimSun" panose="02010600030101010101" pitchFamily="2" charset="-122"/>
                <a:cs typeface="Calibri" panose="020F0502020204030204" pitchFamily="34" charset="0"/>
              </a:rPr>
              <a:t>(</a:t>
            </a:r>
            <a:r>
              <a:rPr lang="en-US" i="1" dirty="0">
                <a:latin typeface="Calibri" panose="020F0502020204030204" pitchFamily="34" charset="0"/>
                <a:ea typeface="SimSun" panose="02010600030101010101" pitchFamily="2" charset="-122"/>
                <a:cs typeface="Calibri" panose="020F0502020204030204" pitchFamily="34" charset="0"/>
                <a:hlinkClick r:id="rId7" action="ppaction://hlinkfile" tooltip="Solomon, 2004 #235"/>
              </a:rPr>
              <a:t>22</a:t>
            </a:r>
            <a:r>
              <a:rPr lang="en-US" i="1" dirty="0">
                <a:latin typeface="Calibri" panose="020F0502020204030204" pitchFamily="34" charset="0"/>
                <a:ea typeface="SimSun" panose="02010600030101010101" pitchFamily="2" charset="-122"/>
                <a:cs typeface="Calibri" panose="020F0502020204030204" pitchFamily="34" charset="0"/>
              </a:rPr>
              <a:t>),(</a:t>
            </a:r>
            <a:r>
              <a:rPr lang="en-US" i="1" dirty="0">
                <a:latin typeface="Calibri" panose="020F0502020204030204" pitchFamily="34" charset="0"/>
                <a:ea typeface="SimSun" panose="02010600030101010101" pitchFamily="2" charset="-122"/>
                <a:cs typeface="Calibri" panose="020F0502020204030204" pitchFamily="34" charset="0"/>
                <a:hlinkClick r:id="rId8" action="ppaction://hlinkfile" tooltip="Chinman M, 2008 #458"/>
              </a:rPr>
              <a:t>23</a:t>
            </a:r>
            <a:r>
              <a:rPr lang="en-US" i="1" dirty="0">
                <a:latin typeface="Calibri" panose="020F0502020204030204" pitchFamily="34" charset="0"/>
                <a:ea typeface="SimSun" panose="02010600030101010101" pitchFamily="2" charset="-122"/>
                <a:cs typeface="Calibri" panose="020F0502020204030204" pitchFamily="34" charset="0"/>
              </a:rPr>
              <a:t>)</a:t>
            </a:r>
            <a:r>
              <a:rPr lang="en-US" dirty="0">
                <a:latin typeface="Calibri" panose="020F0502020204030204" pitchFamily="34" charset="0"/>
                <a:ea typeface="SimSun" panose="02010600030101010101" pitchFamily="2" charset="-122"/>
                <a:cs typeface="Calibri" panose="020F0502020204030204" pitchFamily="34" charset="0"/>
              </a:rPr>
              <a:t>.</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25</a:t>
            </a:fld>
            <a:endParaRPr lang="x-none"/>
          </a:p>
        </p:txBody>
      </p:sp>
    </p:spTree>
    <p:extLst>
      <p:ext uri="{BB962C8B-B14F-4D97-AF65-F5344CB8AC3E}">
        <p14:creationId xmlns:p14="http://schemas.microsoft.com/office/powerpoint/2010/main" val="19764381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3000"/>
              </a:lnSpc>
              <a:spcAft>
                <a:spcPts val="900"/>
              </a:spcAft>
            </a:pPr>
            <a:r>
              <a:rPr lang="en-GB" dirty="0">
                <a:latin typeface="Calibri" panose="020F0502020204030204" pitchFamily="34" charset="0"/>
                <a:ea typeface="SimSun" panose="02010600030101010101" pitchFamily="2" charset="-122"/>
                <a:cs typeface="Arial" panose="020B0604020202020204" pitchFamily="34" charset="0"/>
              </a:rPr>
              <a:t>The following slides contain some examples describing the benefits of individualized peer support.</a:t>
            </a:r>
          </a:p>
          <a:p>
            <a:pPr algn="just"/>
            <a:endParaRPr lang="en-US" b="1" dirty="0">
              <a:latin typeface="Calibri" panose="020F0502020204030204" pitchFamily="34" charset="0"/>
              <a:ea typeface="SimSun" panose="02010600030101010101" pitchFamily="2" charset="-122"/>
              <a:cs typeface="Calibri" panose="020F0502020204030204" pitchFamily="34" charset="0"/>
            </a:endParaRPr>
          </a:p>
          <a:p>
            <a:pPr algn="just">
              <a:lnSpc>
                <a:spcPct val="113000"/>
              </a:lnSpc>
              <a:spcAft>
                <a:spcPts val="900"/>
              </a:spcAft>
            </a:pPr>
            <a:endParaRPr lang="x-none" dirty="0">
              <a:latin typeface="Calibri" panose="020F0502020204030204" pitchFamily="34" charset="0"/>
              <a:ea typeface="Calibri" panose="020F0502020204030204" pitchFamily="34" charset="0"/>
              <a:cs typeface="Arial" panose="020B060402020202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26</a:t>
            </a:fld>
            <a:endParaRPr lang="x-none"/>
          </a:p>
        </p:txBody>
      </p:sp>
      <p:sp>
        <p:nvSpPr>
          <p:cNvPr id="5" name="TextBox 4">
            <a:extLst>
              <a:ext uri="{FF2B5EF4-FFF2-40B4-BE49-F238E27FC236}">
                <a16:creationId xmlns:a16="http://schemas.microsoft.com/office/drawing/2014/main" id="{F9385BC9-CDB5-454C-8F78-49A2730CB895}"/>
              </a:ext>
            </a:extLst>
          </p:cNvPr>
          <p:cNvSpPr txBox="1"/>
          <p:nvPr/>
        </p:nvSpPr>
        <p:spPr>
          <a:xfrm flipH="1">
            <a:off x="685800" y="5185112"/>
            <a:ext cx="5718810" cy="830997"/>
          </a:xfrm>
          <a:prstGeom prst="rect">
            <a:avLst/>
          </a:prstGeom>
          <a:noFill/>
        </p:spPr>
        <p:txBody>
          <a:bodyPr wrap="square" rtlCol="0">
            <a:spAutoFit/>
          </a:bodyPr>
          <a:lstStyle/>
          <a:p>
            <a:pPr algn="just"/>
            <a:r>
              <a:rPr lang="en-GB" sz="1200" b="1" dirty="0">
                <a:latin typeface="Calibri" panose="020F0502020204030204" pitchFamily="34" charset="0"/>
                <a:ea typeface="SimSun" panose="02010600030101010101" pitchFamily="2" charset="-122"/>
                <a:cs typeface="Calibri" panose="020F0502020204030204" pitchFamily="34" charset="0"/>
              </a:rPr>
              <a:t>Raising awareness of the reality of living with dementia in the United Kingdom</a:t>
            </a:r>
            <a:endParaRPr lang="x-none" sz="1200" dirty="0">
              <a:latin typeface="Calibri" panose="020F0502020204030204" pitchFamily="34" charset="0"/>
              <a:ea typeface="SimSun" panose="02010600030101010101" pitchFamily="2" charset="-122"/>
              <a:cs typeface="Calibri" panose="020F0502020204030204" pitchFamily="34" charset="0"/>
            </a:endParaRPr>
          </a:p>
          <a:p>
            <a:pPr algn="just"/>
            <a:r>
              <a:rPr lang="en-GB" sz="1200" dirty="0">
                <a:latin typeface="Calibri" panose="020F0502020204030204" pitchFamily="34" charset="0"/>
                <a:ea typeface="SimSun" panose="02010600030101010101" pitchFamily="2" charset="-122"/>
                <a:cs typeface="Calibri" panose="020F0502020204030204" pitchFamily="34" charset="0"/>
              </a:rPr>
              <a:t>Three peer support workers with cognitive disabilities share their experience and point out key benefits of peer support. To listen to their stories, access the following video: </a:t>
            </a:r>
            <a:r>
              <a:rPr lang="en-GB" sz="1200" u="sng" dirty="0">
                <a:solidFill>
                  <a:srgbClr val="0000FF"/>
                </a:solidFill>
                <a:latin typeface="Calibri" panose="020F0502020204030204" pitchFamily="34" charset="0"/>
                <a:ea typeface="SimSun" panose="02010600030101010101" pitchFamily="2" charset="-122"/>
                <a:cs typeface="Calibri" panose="020F0502020204030204" pitchFamily="34" charset="0"/>
                <a:hlinkClick r:id="rId3"/>
              </a:rPr>
              <a:t>https://youtu.be/yuZF1uiKTUA</a:t>
            </a:r>
            <a:r>
              <a:rPr lang="en-GB" sz="1200" u="sng" dirty="0">
                <a:solidFill>
                  <a:srgbClr val="0000FF"/>
                </a:solidFill>
                <a:latin typeface="Calibri" panose="020F0502020204030204" pitchFamily="34" charset="0"/>
                <a:ea typeface="SimSun" panose="02010600030101010101" pitchFamily="2" charset="-122"/>
                <a:cs typeface="Calibri" panose="020F0502020204030204" pitchFamily="34" charset="0"/>
              </a:rPr>
              <a:t>  (4:22) (accessed 9 April 2019).</a:t>
            </a:r>
            <a:endParaRPr lang="x-none" sz="1200" dirty="0">
              <a:latin typeface="Calibri" panose="020F0502020204030204" pitchFamily="34" charset="0"/>
              <a:ea typeface="SimSun" panose="02010600030101010101" pitchFamily="2" charset="-122"/>
              <a:cs typeface="Calibri" panose="020F0502020204030204" pitchFamily="34" charset="0"/>
            </a:endParaRPr>
          </a:p>
        </p:txBody>
      </p:sp>
    </p:spTree>
    <p:extLst>
      <p:ext uri="{BB962C8B-B14F-4D97-AF65-F5344CB8AC3E}">
        <p14:creationId xmlns:p14="http://schemas.microsoft.com/office/powerpoint/2010/main" val="40809913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4450" y="1143000"/>
            <a:ext cx="4183063" cy="2352675"/>
          </a:xfrm>
        </p:spPr>
      </p:sp>
      <p:sp>
        <p:nvSpPr>
          <p:cNvPr id="4" name="Slide Number Placeholder 3"/>
          <p:cNvSpPr>
            <a:spLocks noGrp="1"/>
          </p:cNvSpPr>
          <p:nvPr>
            <p:ph type="sldNum" sz="quarter" idx="5"/>
          </p:nvPr>
        </p:nvSpPr>
        <p:spPr/>
        <p:txBody>
          <a:bodyPr/>
          <a:lstStyle/>
          <a:p>
            <a:fld id="{B9E5FEED-3F11-4018-8801-9319A9A00358}" type="slidenum">
              <a:rPr lang="x-none" smtClean="0"/>
              <a:t>27</a:t>
            </a:fld>
            <a:endParaRPr lang="x-none"/>
          </a:p>
        </p:txBody>
      </p:sp>
      <p:sp>
        <p:nvSpPr>
          <p:cNvPr id="5" name="Notes Placeholder 2">
            <a:extLst>
              <a:ext uri="{FF2B5EF4-FFF2-40B4-BE49-F238E27FC236}">
                <a16:creationId xmlns:a16="http://schemas.microsoft.com/office/drawing/2014/main" id="{653AC4D6-B09A-4EF7-AC66-92093E53CD38}"/>
              </a:ext>
            </a:extLst>
          </p:cNvPr>
          <p:cNvSpPr txBox="1">
            <a:spLocks/>
          </p:cNvSpPr>
          <p:nvPr/>
        </p:nvSpPr>
        <p:spPr>
          <a:xfrm>
            <a:off x="1223010" y="4400550"/>
            <a:ext cx="4434840" cy="3417570"/>
          </a:xfrm>
          <a:prstGeom prst="rect">
            <a:avLst/>
          </a:prstGeom>
        </p:spPr>
        <p:txBody>
          <a:bodyPr vert="horz" lIns="91440" tIns="45720" rIns="91440" bIns="45720"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algn="just"/>
            <a:endParaRPr lang="en-US" b="1" dirty="0">
              <a:latin typeface="Calibri" panose="020F0502020204030204" pitchFamily="34" charset="0"/>
              <a:ea typeface="SimSun" panose="02010600030101010101" pitchFamily="2" charset="-122"/>
              <a:cs typeface="Calibri" panose="020F0502020204030204" pitchFamily="34" charset="0"/>
            </a:endParaRPr>
          </a:p>
          <a:p>
            <a:pPr algn="just">
              <a:lnSpc>
                <a:spcPct val="113000"/>
              </a:lnSpc>
              <a:spcAft>
                <a:spcPts val="900"/>
              </a:spcAft>
            </a:pPr>
            <a:endParaRPr lang="x-none" dirty="0">
              <a:latin typeface="Calibri" panose="020F0502020204030204" pitchFamily="34" charset="0"/>
              <a:ea typeface="Calibri" panose="020F0502020204030204" pitchFamily="34" charset="0"/>
              <a:cs typeface="Arial" panose="020B0604020202020204" pitchFamily="34" charset="0"/>
            </a:endParaRPr>
          </a:p>
          <a:p>
            <a:endParaRPr lang="x-none" dirty="0"/>
          </a:p>
        </p:txBody>
      </p:sp>
      <p:sp>
        <p:nvSpPr>
          <p:cNvPr id="8" name="Rectangle 7">
            <a:extLst>
              <a:ext uri="{FF2B5EF4-FFF2-40B4-BE49-F238E27FC236}">
                <a16:creationId xmlns:a16="http://schemas.microsoft.com/office/drawing/2014/main" id="{3BA8138C-BCB8-45A9-8BDC-395AC87E7A26}"/>
              </a:ext>
            </a:extLst>
          </p:cNvPr>
          <p:cNvSpPr/>
          <p:nvPr/>
        </p:nvSpPr>
        <p:spPr>
          <a:xfrm>
            <a:off x="1188561" y="4400550"/>
            <a:ext cx="4434839" cy="769441"/>
          </a:xfrm>
          <a:prstGeom prst="rect">
            <a:avLst/>
          </a:prstGeom>
          <a:noFill/>
        </p:spPr>
        <p:txBody>
          <a:bodyPr wrap="square">
            <a:spAutoFit/>
          </a:bodyPr>
          <a:lstStyle/>
          <a:p>
            <a:r>
              <a:rPr lang="en-GB" sz="1100" dirty="0">
                <a:solidFill>
                  <a:srgbClr val="000000"/>
                </a:solidFill>
                <a:latin typeface="Calibri" panose="020F0502020204030204" pitchFamily="34" charset="0"/>
                <a:ea typeface="Calibri" panose="020F0502020204030204" pitchFamily="34" charset="0"/>
                <a:cs typeface="Arial" panose="020B0604020202020204" pitchFamily="34" charset="0"/>
              </a:rPr>
              <a:t>Mead S. Intentional peer support: a personal perspective [online publication]. West Chesterfield (NH): Intentional Peer Support; 2010. (https://docs.google.com/document/d/1cvaXwHk8yoj6HJyhrYqfjhPETWuqzgchkwGltoetTbQ/edit, accessed 14 February 2017).</a:t>
            </a:r>
            <a:endParaRPr lang="x-none" dirty="0"/>
          </a:p>
        </p:txBody>
      </p:sp>
    </p:spTree>
    <p:extLst>
      <p:ext uri="{BB962C8B-B14F-4D97-AF65-F5344CB8AC3E}">
        <p14:creationId xmlns:p14="http://schemas.microsoft.com/office/powerpoint/2010/main" val="36429120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B9E5FEED-3F11-4018-8801-9319A9A00358}" type="slidenum">
              <a:rPr lang="x-none" smtClean="0"/>
              <a:t>28</a:t>
            </a:fld>
            <a:endParaRPr lang="x-none"/>
          </a:p>
        </p:txBody>
      </p:sp>
      <p:sp>
        <p:nvSpPr>
          <p:cNvPr id="5" name="Notes Placeholder 4">
            <a:extLst>
              <a:ext uri="{FF2B5EF4-FFF2-40B4-BE49-F238E27FC236}">
                <a16:creationId xmlns:a16="http://schemas.microsoft.com/office/drawing/2014/main" id="{95002630-97C2-4C36-812B-7593712EB02A}"/>
              </a:ext>
            </a:extLst>
          </p:cNvPr>
          <p:cNvSpPr txBox="1">
            <a:spLocks noGrp="1"/>
          </p:cNvSpPr>
          <p:nvPr>
            <p:ph type="body" idx="1"/>
          </p:nvPr>
        </p:nvSpPr>
        <p:spPr>
          <a:xfrm>
            <a:off x="762000" y="4839355"/>
            <a:ext cx="5486400" cy="461665"/>
          </a:xfrm>
          <a:prstGeom prst="rect">
            <a:avLst/>
          </a:prstGeom>
          <a:noFill/>
        </p:spPr>
        <p:txBody>
          <a:bodyPr wrap="square" rtlCol="0">
            <a:spAutoFit/>
          </a:bodyPr>
          <a:lstStyle/>
          <a:p>
            <a:pPr algn="just">
              <a:spcAft>
                <a:spcPts val="600"/>
              </a:spcAft>
            </a:pPr>
            <a:r>
              <a:rPr lang="en-GB" dirty="0">
                <a:solidFill>
                  <a:srgbClr val="000000"/>
                </a:solidFill>
                <a:latin typeface="Calibri" panose="020F0502020204030204" pitchFamily="34" charset="0"/>
                <a:ea typeface="Calibri" panose="020F0502020204030204" pitchFamily="34" charset="0"/>
                <a:cs typeface="Arial" panose="020B0604020202020204" pitchFamily="34" charset="0"/>
              </a:rPr>
              <a:t>Former patient. Personal communication, Valle, Individualized peer support initiated by former patient in Madrid, Instituto </a:t>
            </a:r>
            <a:r>
              <a:rPr lang="en-GB" dirty="0" err="1">
                <a:solidFill>
                  <a:srgbClr val="000000"/>
                </a:solidFill>
                <a:latin typeface="Calibri" panose="020F0502020204030204" pitchFamily="34" charset="0"/>
                <a:ea typeface="Calibri" panose="020F0502020204030204" pitchFamily="34" charset="0"/>
                <a:cs typeface="Arial" panose="020B0604020202020204" pitchFamily="34" charset="0"/>
              </a:rPr>
              <a:t>Centta</a:t>
            </a:r>
            <a:r>
              <a:rPr lang="en-GB" dirty="0">
                <a:solidFill>
                  <a:srgbClr val="000000"/>
                </a:solidFill>
                <a:latin typeface="Calibri" panose="020F0502020204030204" pitchFamily="34" charset="0"/>
                <a:ea typeface="Calibri" panose="020F0502020204030204" pitchFamily="34" charset="0"/>
                <a:cs typeface="Arial" panose="020B0604020202020204" pitchFamily="34" charset="0"/>
              </a:rPr>
              <a:t> specialized clinic in Madrid, Spain. 2016.</a:t>
            </a:r>
            <a:endParaRPr lang="x-none" dirty="0">
              <a:latin typeface="Calibri" panose="020F0502020204030204" pitchFamily="34" charset="0"/>
              <a:ea typeface="SimSun" panose="02010600030101010101" pitchFamily="2" charset="-122"/>
              <a:cs typeface="Calibri" panose="020F0502020204030204" pitchFamily="34" charset="0"/>
            </a:endParaRPr>
          </a:p>
        </p:txBody>
      </p:sp>
    </p:spTree>
    <p:extLst>
      <p:ext uri="{BB962C8B-B14F-4D97-AF65-F5344CB8AC3E}">
        <p14:creationId xmlns:p14="http://schemas.microsoft.com/office/powerpoint/2010/main" val="18399410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Attending to diversity can also be beneficial to individualized peer support.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For instance, peer support groups and programmes that reflect the needs of particular populations – such as young people, minority ethnic communities or LGBTIQ – have shown success in promoting recovery, addressing stigma and discrimination, and improving access to mental health supports for groups that often face access barriers – both peer supporters and those in peer support relationships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3" action="ppaction://hlinkfile" tooltip=", 2016 #459"/>
              </a:rPr>
              <a:t>26</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4" action="ppaction://hlinkfile" tooltip="Health Policy Project, 2015 #460"/>
              </a:rPr>
              <a:t>27</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5" action="ppaction://hlinkfile" tooltip="Jones N, 2015 #411"/>
              </a:rPr>
              <a:t>28</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6" action="ppaction://hlinkfile" tooltip="Willging CE, 2016 #461"/>
              </a:rPr>
              <a:t>29</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 .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29</a:t>
            </a:fld>
            <a:endParaRPr lang="x-none"/>
          </a:p>
        </p:txBody>
      </p:sp>
    </p:spTree>
    <p:extLst>
      <p:ext uri="{BB962C8B-B14F-4D97-AF65-F5344CB8AC3E}">
        <p14:creationId xmlns:p14="http://schemas.microsoft.com/office/powerpoint/2010/main" val="1534184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4238" y="457200"/>
            <a:ext cx="5089525" cy="2862263"/>
          </a:xfrm>
        </p:spPr>
      </p:sp>
      <p:sp>
        <p:nvSpPr>
          <p:cNvPr id="3" name="Notes Placeholder 2"/>
          <p:cNvSpPr>
            <a:spLocks noGrp="1"/>
          </p:cNvSpPr>
          <p:nvPr>
            <p:ph type="body" idx="1"/>
          </p:nvPr>
        </p:nvSpPr>
        <p:spPr>
          <a:xfrm>
            <a:off x="394336" y="3330099"/>
            <a:ext cx="6069330" cy="5584507"/>
          </a:xfrm>
        </p:spPr>
        <p:txBody>
          <a:bodyPr/>
          <a:lstStyle/>
          <a:p>
            <a:r>
              <a:rPr lang="en-GB" sz="1000" b="1" dirty="0"/>
              <a:t>WHO QualityRights is WHOs global initiative to improve access to good quality mental health and social services and to promote the human rights of people with mental health conditions or psychosocial, intellectual or cognitive disabilities.  </a:t>
            </a:r>
          </a:p>
          <a:p>
            <a:r>
              <a:rPr lang="en-GB" sz="1000" b="1" dirty="0"/>
              <a:t>The initiative has 5 key objectives</a:t>
            </a:r>
            <a:r>
              <a:rPr lang="en-GB" altLang="fr-FR" sz="1000" b="1" dirty="0"/>
              <a:t>:</a:t>
            </a:r>
            <a:endParaRPr lang="en-GB" altLang="zh-CN" sz="1000" dirty="0">
              <a:solidFill>
                <a:srgbClr val="404040"/>
              </a:solidFill>
              <a:ea typeface="宋体" pitchFamily="2" charset="-122"/>
              <a:cs typeface="Calibri" pitchFamily="34" charset="0"/>
            </a:endParaRPr>
          </a:p>
          <a:p>
            <a:pPr marL="228600" indent="-228600">
              <a:buClr>
                <a:schemeClr val="tx1"/>
              </a:buClr>
              <a:buFont typeface="+mj-lt"/>
              <a:buAutoNum type="arabicPeriod"/>
            </a:pPr>
            <a:r>
              <a:rPr lang="en-US" altLang="zh-CN" sz="1000" b="1" dirty="0"/>
              <a:t>The first is to build capacity to understand and promote the rights of people with psychosocial, intellectual and cognitive disabilities  </a:t>
            </a:r>
            <a:r>
              <a:rPr lang="en-GB" sz="1000" b="1" dirty="0"/>
              <a:t>(among people with disabilities, families, practitioners, NGOs etc). </a:t>
            </a:r>
            <a:r>
              <a:rPr lang="en-US" altLang="zh-CN" sz="1000" b="1" dirty="0"/>
              <a:t>It's only through building knowledge and skills on human rights that we are going to be able to </a:t>
            </a:r>
            <a:r>
              <a:rPr lang="en-GB" altLang="zh-CN" sz="1000" b="1" dirty="0"/>
              <a:t>change attitudes and practices in a sustainable way.</a:t>
            </a:r>
            <a:endParaRPr lang="en-US" altLang="fr-FR" sz="1000" b="1" dirty="0"/>
          </a:p>
          <a:p>
            <a:pPr marL="628650" lvl="1" indent="-171450">
              <a:lnSpc>
                <a:spcPct val="80000"/>
              </a:lnSpc>
              <a:buClr>
                <a:schemeClr val="tx1"/>
              </a:buClr>
              <a:buFont typeface="Arial" panose="020B0604020202020204" pitchFamily="34" charset="0"/>
              <a:buChar char="•"/>
              <a:defRPr/>
            </a:pPr>
            <a:r>
              <a:rPr lang="en-GB" altLang="fr-FR" sz="1000" dirty="0"/>
              <a:t>People need to understand what their rights are so that they can claim them. </a:t>
            </a:r>
          </a:p>
          <a:p>
            <a:pPr marL="628650" lvl="1" indent="-171450">
              <a:lnSpc>
                <a:spcPct val="80000"/>
              </a:lnSpc>
              <a:buClr>
                <a:schemeClr val="tx1"/>
              </a:buClr>
              <a:buFont typeface="Arial" panose="020B0604020202020204" pitchFamily="34" charset="0"/>
              <a:buChar char="•"/>
              <a:defRPr/>
            </a:pPr>
            <a:r>
              <a:rPr lang="en-GB" altLang="fr-FR" sz="1000" dirty="0"/>
              <a:t>Family members and carers also need to understand these rights so that they too can respect them and also support their relatives in accessing rights.  </a:t>
            </a:r>
          </a:p>
          <a:p>
            <a:pPr marL="628650" lvl="1" indent="-171450">
              <a:lnSpc>
                <a:spcPct val="80000"/>
              </a:lnSpc>
              <a:buClr>
                <a:schemeClr val="tx1"/>
              </a:buClr>
              <a:buFont typeface="Arial" panose="020B0604020202020204" pitchFamily="34" charset="0"/>
              <a:buChar char="•"/>
              <a:defRPr/>
            </a:pPr>
            <a:r>
              <a:rPr lang="en-GB" altLang="fr-FR" sz="1000" dirty="0"/>
              <a:t>Health workers, social workers and professionals need to be aware of the rights of people with psychosocial, intellectual  and cognitive disabilities in order to change their attitudes and practices</a:t>
            </a:r>
            <a:endParaRPr lang="en-GB" sz="1000" dirty="0"/>
          </a:p>
          <a:p>
            <a:pPr marL="228600" indent="-228600">
              <a:lnSpc>
                <a:spcPct val="80000"/>
              </a:lnSpc>
              <a:buClr>
                <a:schemeClr val="tx1"/>
              </a:buClr>
              <a:buFont typeface="+mj-lt"/>
              <a:buAutoNum type="arabicPeriod"/>
            </a:pPr>
            <a:r>
              <a:rPr lang="en-US" altLang="zh-CN" sz="1000" b="1" dirty="0"/>
              <a:t>QualityRights also work with countries to improve the quality and human rights conditions in mental health and related services.  </a:t>
            </a:r>
          </a:p>
          <a:p>
            <a:pPr marL="628650" lvl="1" indent="-171450">
              <a:lnSpc>
                <a:spcPct val="80000"/>
              </a:lnSpc>
              <a:buClr>
                <a:schemeClr val="tx1"/>
              </a:buClr>
              <a:buFont typeface="Arial" panose="020B0604020202020204" pitchFamily="34" charset="0"/>
              <a:buChar char="•"/>
            </a:pPr>
            <a:r>
              <a:rPr lang="en-US" altLang="zh-CN" sz="1000" dirty="0"/>
              <a:t>QualityRights supports countries to assess  their mental health and social care services to determine the extent to which these uphold the rights of service users.  </a:t>
            </a:r>
          </a:p>
          <a:p>
            <a:pPr marL="628650" lvl="1" indent="-171450">
              <a:lnSpc>
                <a:spcPct val="80000"/>
              </a:lnSpc>
              <a:buClr>
                <a:schemeClr val="tx1"/>
              </a:buClr>
              <a:buFont typeface="Arial" panose="020B0604020202020204" pitchFamily="34" charset="0"/>
              <a:buChar char="•"/>
            </a:pPr>
            <a:r>
              <a:rPr lang="en-US" altLang="zh-CN" sz="1000" dirty="0"/>
              <a:t>QualityRights also supports countries to put in place plans to help transform services so that they promote human rights and recovery.</a:t>
            </a:r>
          </a:p>
          <a:p>
            <a:pPr marL="228600" indent="-228600">
              <a:lnSpc>
                <a:spcPct val="80000"/>
              </a:lnSpc>
              <a:buClr>
                <a:schemeClr val="tx1"/>
              </a:buClr>
              <a:buFont typeface="+mj-lt"/>
              <a:buAutoNum type="arabicPeriod"/>
            </a:pPr>
            <a:r>
              <a:rPr lang="en-US" altLang="zh-CN" sz="1000" b="1" dirty="0"/>
              <a:t>Another area is around creating  community based services and supports that respect and promote human rights.  </a:t>
            </a:r>
          </a:p>
          <a:p>
            <a:pPr marL="628650" lvl="1" indent="-171450">
              <a:lnSpc>
                <a:spcPct val="80000"/>
              </a:lnSpc>
              <a:buClr>
                <a:schemeClr val="tx1"/>
              </a:buClr>
              <a:buFont typeface="Arial" panose="020B0604020202020204" pitchFamily="34" charset="0"/>
              <a:buChar char="•"/>
            </a:pPr>
            <a:r>
              <a:rPr lang="en-US" altLang="zh-CN" sz="1000" dirty="0"/>
              <a:t>To end </a:t>
            </a:r>
            <a:r>
              <a:rPr lang="en-US" altLang="zh-CN" sz="1000" dirty="0" err="1"/>
              <a:t>institutionalisation</a:t>
            </a:r>
            <a:r>
              <a:rPr lang="en-US" altLang="zh-CN" sz="1000" dirty="0"/>
              <a:t> and promote community inclusion it is essential that countries put in place a full range of services that meet people’s needs and requirements.  However many of the services being provided in countries are outdated and fail to meet people’s requirements.  </a:t>
            </a:r>
          </a:p>
          <a:p>
            <a:pPr marL="628650" lvl="1" indent="-171450">
              <a:lnSpc>
                <a:spcPct val="80000"/>
              </a:lnSpc>
              <a:buClr>
                <a:schemeClr val="tx1"/>
              </a:buClr>
              <a:buFont typeface="Arial" panose="020B0604020202020204" pitchFamily="34" charset="0"/>
              <a:buChar char="•"/>
            </a:pPr>
            <a:r>
              <a:rPr lang="en-US" altLang="zh-CN" sz="1000" dirty="0"/>
              <a:t>QualityRights is providing guidance to countries on community based services and supports that are people </a:t>
            </a:r>
            <a:r>
              <a:rPr lang="en-US" altLang="zh-CN" sz="1000" dirty="0" err="1"/>
              <a:t>centred</a:t>
            </a:r>
            <a:r>
              <a:rPr lang="en-US" altLang="zh-CN" sz="1000" dirty="0"/>
              <a:t>, operate without coercion, respond to people’s needs and support recovery.</a:t>
            </a:r>
          </a:p>
          <a:p>
            <a:pPr marL="228600" indent="-228600">
              <a:lnSpc>
                <a:spcPct val="80000"/>
              </a:lnSpc>
              <a:buClr>
                <a:schemeClr val="tx1"/>
              </a:buClr>
              <a:buFont typeface="+mj-lt"/>
              <a:buAutoNum type="arabicPeriod"/>
            </a:pPr>
            <a:r>
              <a:rPr lang="en-US" altLang="zh-CN" sz="1000" b="1" dirty="0"/>
              <a:t>A 4th important area of work is to support the development of civil society movements in countries to conduct advocacy and influence policy making.  </a:t>
            </a:r>
          </a:p>
          <a:p>
            <a:pPr marL="685800" lvl="1" indent="-228600">
              <a:lnSpc>
                <a:spcPct val="80000"/>
              </a:lnSpc>
              <a:buClr>
                <a:schemeClr val="tx1"/>
              </a:buClr>
              <a:buFont typeface="Arial" panose="020B0604020202020204" pitchFamily="34" charset="0"/>
              <a:buChar char="•"/>
            </a:pPr>
            <a:r>
              <a:rPr lang="en-US" altLang="zh-CN" sz="1000" dirty="0"/>
              <a:t>This is about supporting people with psychosocial, intellectual and cognitive disabilities and their organizations to have a central role and strong voice in all decision making processes affecting them.</a:t>
            </a:r>
          </a:p>
          <a:p>
            <a:pPr marL="342832" indent="-342832">
              <a:buClr>
                <a:schemeClr val="tx1"/>
              </a:buClr>
              <a:buFont typeface="+mj-lt"/>
              <a:buAutoNum type="arabicPeriod"/>
            </a:pPr>
            <a:r>
              <a:rPr lang="en-GB" sz="1000" b="1" dirty="0"/>
              <a:t>And finally QualityRights works with countries to reform policy and law in line with international human rights standards.</a:t>
            </a:r>
            <a:r>
              <a:rPr lang="en-GB" altLang="fr-FR" sz="1000" b="1" dirty="0"/>
              <a:t> </a:t>
            </a:r>
          </a:p>
          <a:p>
            <a:pPr marL="628650" lvl="1" indent="-171450">
              <a:buClr>
                <a:schemeClr val="tx1"/>
              </a:buClr>
              <a:buFont typeface="Arial" panose="020B0604020202020204" pitchFamily="34" charset="0"/>
              <a:buChar char="•"/>
            </a:pPr>
            <a:r>
              <a:rPr lang="en-GB" altLang="fr-FR" sz="1000" dirty="0"/>
              <a:t>This provides an important mechanism in countries to stop violations, promote access to community mental health services, housing, education and employment and the full range of rights that people are entitled to.</a:t>
            </a:r>
            <a:endParaRPr lang="en-GB" sz="1000" dirty="0"/>
          </a:p>
          <a:p>
            <a:pPr>
              <a:defRPr/>
            </a:pPr>
            <a:r>
              <a:rPr lang="en-GB" sz="1000" b="1" dirty="0"/>
              <a:t>All of these actions are informed by the international human rights framework and in particular the UN Convention on the Rights of Persons with Disabilities.</a:t>
            </a:r>
            <a:r>
              <a:rPr lang="en-GB" sz="1000" dirty="0"/>
              <a:t> </a:t>
            </a:r>
          </a:p>
          <a:p>
            <a:pPr>
              <a:defRPr/>
            </a:pPr>
            <a:r>
              <a:rPr lang="en-GB" sz="1000" b="1" dirty="0"/>
              <a:t>In addition, QualityRights uses a participatory approach involving all stakeholders in order to meet each of its objectives. </a:t>
            </a:r>
          </a:p>
          <a:p>
            <a:pPr>
              <a:defRPr/>
            </a:pPr>
            <a:endParaRPr lang="en-GB" sz="1050" b="1" dirty="0"/>
          </a:p>
          <a:p>
            <a:pPr>
              <a:defRPr/>
            </a:pPr>
            <a:endParaRPr lang="en-GB" sz="1000" b="1" dirty="0"/>
          </a:p>
        </p:txBody>
      </p:sp>
      <p:sp>
        <p:nvSpPr>
          <p:cNvPr id="4" name="Slide Number Placeholder 3"/>
          <p:cNvSpPr>
            <a:spLocks noGrp="1"/>
          </p:cNvSpPr>
          <p:nvPr>
            <p:ph type="sldNum" sz="quarter" idx="5"/>
          </p:nvPr>
        </p:nvSpPr>
        <p:spPr/>
        <p:txBody>
          <a:bodyPr/>
          <a:lstStyle/>
          <a:p>
            <a:fld id="{91600A8A-902E-430E-A833-453AE05FDB61}" type="slidenum">
              <a:rPr lang="en-GB" smtClean="0"/>
              <a:t>3</a:t>
            </a:fld>
            <a:endParaRPr lang="en-GB"/>
          </a:p>
        </p:txBody>
      </p:sp>
    </p:spTree>
    <p:extLst>
      <p:ext uri="{BB962C8B-B14F-4D97-AF65-F5344CB8AC3E}">
        <p14:creationId xmlns:p14="http://schemas.microsoft.com/office/powerpoint/2010/main" val="25429058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B9E5FEED-3F11-4018-8801-9319A9A00358}" type="slidenum">
              <a:rPr lang="x-none" smtClean="0"/>
              <a:t>30</a:t>
            </a:fld>
            <a:endParaRPr lang="x-none"/>
          </a:p>
        </p:txBody>
      </p:sp>
      <p:sp>
        <p:nvSpPr>
          <p:cNvPr id="6" name="Notes Placeholder 2">
            <a:extLst>
              <a:ext uri="{FF2B5EF4-FFF2-40B4-BE49-F238E27FC236}">
                <a16:creationId xmlns:a16="http://schemas.microsoft.com/office/drawing/2014/main" id="{B3213D67-BBBD-49CE-BE46-166B4E3C56C5}"/>
              </a:ext>
            </a:extLst>
          </p:cNvPr>
          <p:cNvSpPr txBox="1">
            <a:spLocks/>
          </p:cNvSpPr>
          <p:nvPr/>
        </p:nvSpPr>
        <p:spPr>
          <a:xfrm>
            <a:off x="685800" y="4571206"/>
            <a:ext cx="5486400" cy="3429794"/>
          </a:xfrm>
          <a:prstGeom prst="rect">
            <a:avLst/>
          </a:prstGeom>
          <a:noFill/>
        </p:spPr>
        <p:txBody>
          <a:bodyPr vert="horz" lIns="91440" tIns="45720" rIns="91440" bIns="45720"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lvl="0" algn="just">
              <a:spcAft>
                <a:spcPts val="600"/>
              </a:spcAft>
              <a:defRPr/>
            </a:pPr>
            <a:r>
              <a:rPr lang="en-GB" dirty="0">
                <a:solidFill>
                  <a:srgbClr val="000000"/>
                </a:solidFill>
                <a:latin typeface="Calibri" panose="020F0502020204030204" pitchFamily="34" charset="0"/>
                <a:ea typeface="Calibri" panose="020F0502020204030204" pitchFamily="34" charset="0"/>
                <a:cs typeface="Arial" panose="020B0604020202020204" pitchFamily="34" charset="0"/>
              </a:rPr>
              <a:t>Jones N. Guidance manual - Peer involvement and leadership in early intervention in psychosis services: from planning to peer support and evaluation (Technical assistance material developed for SAMHSA/CMHS). Alexandria (VA): National Association of State Mental Health Program Directors (NASMHPD) Publications; 2015. (https://</a:t>
            </a:r>
            <a:r>
              <a:rPr lang="en-GB" u="sng" dirty="0">
                <a:solidFill>
                  <a:srgbClr val="0000FF"/>
                </a:solidFill>
                <a:latin typeface="Calibri" panose="020F050202020403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www.nasmhpd.org/sites/default/files/Peer-Involvement-Guidance_Manual_Final.pdf</a:t>
            </a:r>
            <a:r>
              <a:rPr lang="en-GB" dirty="0">
                <a:solidFill>
                  <a:srgbClr val="000000"/>
                </a:solidFill>
                <a:latin typeface="Calibri" panose="020F0502020204030204" pitchFamily="34" charset="0"/>
                <a:ea typeface="Calibri" panose="020F0502020204030204" pitchFamily="34" charset="0"/>
                <a:cs typeface="Arial" panose="020B0604020202020204" pitchFamily="34" charset="0"/>
              </a:rPr>
              <a:t>, accessed 18 November 2018).</a:t>
            </a:r>
            <a:endParaRPr lang="x-none" dirty="0">
              <a:solidFill>
                <a:srgbClr val="000000"/>
              </a:solidFill>
              <a:latin typeface="Calibri" panose="020F0502020204030204" pitchFamily="34" charset="0"/>
              <a:ea typeface="SimSun" panose="02010600030101010101" pitchFamily="2" charset="-122"/>
              <a:cs typeface="Calibri" panose="020F0502020204030204" pitchFamily="34" charset="0"/>
            </a:endParaRPr>
          </a:p>
        </p:txBody>
      </p:sp>
    </p:spTree>
    <p:extLst>
      <p:ext uri="{BB962C8B-B14F-4D97-AF65-F5344CB8AC3E}">
        <p14:creationId xmlns:p14="http://schemas.microsoft.com/office/powerpoint/2010/main" val="19297890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B9E5FEED-3F11-4018-8801-9319A9A00358}" type="slidenum">
              <a:rPr lang="x-none" smtClean="0"/>
              <a:t>31</a:t>
            </a:fld>
            <a:endParaRPr lang="x-none"/>
          </a:p>
        </p:txBody>
      </p:sp>
      <p:sp>
        <p:nvSpPr>
          <p:cNvPr id="5" name="Notes Placeholder 4">
            <a:extLst>
              <a:ext uri="{FF2B5EF4-FFF2-40B4-BE49-F238E27FC236}">
                <a16:creationId xmlns:a16="http://schemas.microsoft.com/office/drawing/2014/main" id="{DF6B0F26-0918-4BEF-89D1-486F8EBD76AA}"/>
              </a:ext>
            </a:extLst>
          </p:cNvPr>
          <p:cNvSpPr txBox="1">
            <a:spLocks noGrp="1"/>
          </p:cNvSpPr>
          <p:nvPr>
            <p:ph type="body" idx="1"/>
          </p:nvPr>
        </p:nvSpPr>
        <p:spPr>
          <a:xfrm>
            <a:off x="685800" y="4400550"/>
            <a:ext cx="5486400" cy="1200329"/>
          </a:xfrm>
          <a:prstGeom prst="rect">
            <a:avLst/>
          </a:prstGeom>
          <a:noFill/>
        </p:spPr>
        <p:txBody>
          <a:bodyPr wrap="square" rtlCol="0">
            <a:spAutoFit/>
          </a:bodyPr>
          <a:lstStyle/>
          <a:p>
            <a:pPr algn="just">
              <a:spcAft>
                <a:spcPts val="1000"/>
              </a:spcAft>
            </a:pPr>
            <a:r>
              <a:rPr lang="en-GB" dirty="0">
                <a:solidFill>
                  <a:srgbClr val="000000"/>
                </a:solidFill>
                <a:latin typeface="Calibri" panose="020F0502020204030204" pitchFamily="34" charset="0"/>
                <a:ea typeface="Calibri" panose="020F0502020204030204" pitchFamily="34" charset="0"/>
                <a:cs typeface="Arial" panose="020B0604020202020204" pitchFamily="34" charset="0"/>
              </a:rPr>
              <a:t>Jones N. Guidance manual - Peer involvement and leadership in early intervention in psychosis services: from planning to peer support and evaluation (Technical assistance material developed for SAMHSA/CMHS). Alexandria (VA): National Association of State Mental Health Program Directors (NASMHPD) Publications; 2015. (https://</a:t>
            </a:r>
            <a:r>
              <a:rPr lang="en-GB" u="sng" dirty="0">
                <a:solidFill>
                  <a:srgbClr val="0000FF"/>
                </a:solidFill>
                <a:latin typeface="Calibri" panose="020F050202020403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www.nasmhpd.org/sites/default/files/Peer-Involvement-Guidance_Manual_Final.pdf</a:t>
            </a:r>
            <a:r>
              <a:rPr lang="en-GB" dirty="0">
                <a:solidFill>
                  <a:srgbClr val="000000"/>
                </a:solidFill>
                <a:latin typeface="Calibri" panose="020F0502020204030204" pitchFamily="34" charset="0"/>
                <a:ea typeface="Calibri" panose="020F0502020204030204" pitchFamily="34" charset="0"/>
                <a:cs typeface="Arial" panose="020B0604020202020204" pitchFamily="34" charset="0"/>
              </a:rPr>
              <a:t>, accessed 18 November 2018).</a:t>
            </a:r>
            <a:endParaRPr lang="x-none" dirty="0">
              <a:solidFill>
                <a:srgbClr val="000000"/>
              </a:solidFill>
              <a:latin typeface="Calibri" panose="020F0502020204030204" pitchFamily="34" charset="0"/>
              <a:ea typeface="SimSun" panose="02010600030101010101" pitchFamily="2" charset="-122"/>
              <a:cs typeface="Calibri" panose="020F0502020204030204" pitchFamily="34" charset="0"/>
            </a:endParaRPr>
          </a:p>
        </p:txBody>
      </p:sp>
    </p:spTree>
    <p:extLst>
      <p:ext uri="{BB962C8B-B14F-4D97-AF65-F5344CB8AC3E}">
        <p14:creationId xmlns:p14="http://schemas.microsoft.com/office/powerpoint/2010/main" val="4307050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590550"/>
            <a:ext cx="5486400" cy="3086100"/>
          </a:xfrm>
        </p:spPr>
      </p:sp>
      <p:pic>
        <p:nvPicPr>
          <p:cNvPr id="5" name="Picture 4">
            <a:extLst>
              <a:ext uri="{FF2B5EF4-FFF2-40B4-BE49-F238E27FC236}">
                <a16:creationId xmlns:a16="http://schemas.microsoft.com/office/drawing/2014/main" id="{CCAD8D0B-97F5-45B5-BCD6-BC9B24215608}"/>
              </a:ext>
            </a:extLst>
          </p:cNvPr>
          <p:cNvPicPr>
            <a:picLocks noChangeAspect="1"/>
          </p:cNvPicPr>
          <p:nvPr/>
        </p:nvPicPr>
        <p:blipFill>
          <a:blip r:embed="rId3"/>
          <a:stretch>
            <a:fillRect/>
          </a:stretch>
        </p:blipFill>
        <p:spPr>
          <a:xfrm>
            <a:off x="685800" y="4312691"/>
            <a:ext cx="5485999" cy="984200"/>
          </a:xfrm>
          <a:prstGeom prst="rect">
            <a:avLst/>
          </a:prstGeom>
          <a:noFill/>
        </p:spPr>
      </p:pic>
      <p:sp>
        <p:nvSpPr>
          <p:cNvPr id="4" name="Slide Number Placeholder 3"/>
          <p:cNvSpPr>
            <a:spLocks noGrp="1"/>
          </p:cNvSpPr>
          <p:nvPr>
            <p:ph type="sldNum" sz="quarter" idx="5"/>
          </p:nvPr>
        </p:nvSpPr>
        <p:spPr/>
        <p:txBody>
          <a:bodyPr/>
          <a:lstStyle/>
          <a:p>
            <a:fld id="{B9E5FEED-3F11-4018-8801-9319A9A00358}" type="slidenum">
              <a:rPr lang="x-none" smtClean="0"/>
              <a:t>32</a:t>
            </a:fld>
            <a:endParaRPr lang="x-none"/>
          </a:p>
        </p:txBody>
      </p:sp>
      <p:sp>
        <p:nvSpPr>
          <p:cNvPr id="3" name="Notes Placeholder 2">
            <a:extLst>
              <a:ext uri="{FF2B5EF4-FFF2-40B4-BE49-F238E27FC236}">
                <a16:creationId xmlns:a16="http://schemas.microsoft.com/office/drawing/2014/main" id="{3AE39B65-8C11-2A43-AF0C-EF3973EAB955}"/>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367801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a:p>
        </p:txBody>
      </p:sp>
      <p:sp>
        <p:nvSpPr>
          <p:cNvPr id="4" name="Slide Number Placeholder 3"/>
          <p:cNvSpPr>
            <a:spLocks noGrp="1"/>
          </p:cNvSpPr>
          <p:nvPr>
            <p:ph type="sldNum" sz="quarter" idx="5"/>
          </p:nvPr>
        </p:nvSpPr>
        <p:spPr/>
        <p:txBody>
          <a:bodyPr/>
          <a:lstStyle/>
          <a:p>
            <a:fld id="{B9E5FEED-3F11-4018-8801-9319A9A00358}" type="slidenum">
              <a:rPr lang="x-none" smtClean="0"/>
              <a:t>33</a:t>
            </a:fld>
            <a:endParaRPr lang="x-none"/>
          </a:p>
        </p:txBody>
      </p:sp>
    </p:spTree>
    <p:extLst>
      <p:ext uri="{BB962C8B-B14F-4D97-AF65-F5344CB8AC3E}">
        <p14:creationId xmlns:p14="http://schemas.microsoft.com/office/powerpoint/2010/main" val="83989307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GB" b="1" dirty="0">
                <a:solidFill>
                  <a:prstClr val="black"/>
                </a:solidFill>
                <a:latin typeface="Calibri" panose="020F0502020204030204" pitchFamily="34" charset="0"/>
                <a:ea typeface="SimSun" panose="02010600030101010101" pitchFamily="2" charset="-122"/>
                <a:cs typeface="Calibri" panose="020F0502020204030204" pitchFamily="34" charset="0"/>
              </a:rPr>
              <a:t>Misconceptions about peer support</a:t>
            </a:r>
          </a:p>
          <a:p>
            <a:pPr lvl="0" algn="just"/>
            <a:endParaRPr lang="en-GB" dirty="0">
              <a:solidFill>
                <a:prstClr val="black"/>
              </a:solidFill>
              <a:latin typeface="Calibri" panose="020F0502020204030204" pitchFamily="34" charset="0"/>
              <a:ea typeface="SimSun" panose="02010600030101010101" pitchFamily="2" charset="-122"/>
              <a:cs typeface="Calibri" panose="020F0502020204030204" pitchFamily="34" charset="0"/>
            </a:endParaRPr>
          </a:p>
          <a:p>
            <a:pPr marL="171450" lvl="0" indent="-171450" algn="just">
              <a:spcAft>
                <a:spcPts val="600"/>
              </a:spcAft>
              <a:buFont typeface="Arial" panose="020B0604020202020204" pitchFamily="34" charset="0"/>
              <a:buChar char="•"/>
            </a:pPr>
            <a:r>
              <a:rPr lang="en-GB" dirty="0">
                <a:solidFill>
                  <a:prstClr val="black"/>
                </a:solidFill>
                <a:latin typeface="Calibri" panose="020F0502020204030204" pitchFamily="34" charset="0"/>
                <a:ea typeface="SimSun" panose="02010600030101010101" pitchFamily="2" charset="-122"/>
                <a:cs typeface="Calibri" panose="020F0502020204030204" pitchFamily="34" charset="0"/>
              </a:rPr>
              <a:t>When a person thinks about the provision of peer support by and for people with psychosocial, intellectual or cognitive disabilities, there may be misunderstandings about the role of peer supporters. </a:t>
            </a:r>
          </a:p>
          <a:p>
            <a:pPr marL="171450" lvl="0" indent="-171450" algn="just">
              <a:buFont typeface="Arial" panose="020B0604020202020204" pitchFamily="34" charset="0"/>
              <a:buChar char="•"/>
            </a:pPr>
            <a:r>
              <a:rPr lang="en-GB" dirty="0">
                <a:solidFill>
                  <a:prstClr val="black"/>
                </a:solidFill>
                <a:latin typeface="Calibri" panose="020F0502020204030204" pitchFamily="34" charset="0"/>
                <a:ea typeface="SimSun" panose="02010600030101010101" pitchFamily="2" charset="-122"/>
                <a:cs typeface="Calibri" panose="020F0502020204030204" pitchFamily="34" charset="0"/>
              </a:rPr>
              <a:t>Common misconceptions about peer work are summarized in the chart below </a:t>
            </a:r>
            <a:r>
              <a:rPr lang="en-GB" i="1" dirty="0">
                <a:solidFill>
                  <a:prstClr val="black"/>
                </a:solidFill>
                <a:latin typeface="Calibri" panose="020F0502020204030204" pitchFamily="34" charset="0"/>
                <a:ea typeface="SimSun" panose="02010600030101010101" pitchFamily="2" charset="-122"/>
                <a:cs typeface="Calibri" panose="020F0502020204030204" pitchFamily="34" charset="0"/>
              </a:rPr>
              <a:t>(</a:t>
            </a:r>
            <a:r>
              <a:rPr lang="en-GB" i="1" dirty="0">
                <a:solidFill>
                  <a:prstClr val="black"/>
                </a:solidFill>
                <a:latin typeface="Calibri" panose="020F0502020204030204" pitchFamily="34" charset="0"/>
                <a:ea typeface="SimSun" panose="02010600030101010101" pitchFamily="2" charset="-122"/>
                <a:cs typeface="Calibri" panose="020F0502020204030204" pitchFamily="34" charset="0"/>
                <a:hlinkClick r:id="rId3" action="ppaction://hlinkfile" tooltip="Legere,  #203">
                  <a:extLst>
                    <a:ext uri="{A12FA001-AC4F-418D-AE19-62706E023703}">
                      <ahyp:hlinkClr xmlns:ahyp="http://schemas.microsoft.com/office/drawing/2018/hyperlinkcolor" val="tx"/>
                    </a:ext>
                  </a:extLst>
                </a:hlinkClick>
              </a:rPr>
              <a:t>6</a:t>
            </a:r>
            <a:r>
              <a:rPr lang="en-GB" i="1" dirty="0">
                <a:solidFill>
                  <a:prstClr val="black"/>
                </a:solidFill>
                <a:latin typeface="Calibri" panose="020F0502020204030204" pitchFamily="34" charset="0"/>
                <a:ea typeface="SimSun" panose="02010600030101010101" pitchFamily="2" charset="-122"/>
                <a:cs typeface="Calibri" panose="020F0502020204030204" pitchFamily="34" charset="0"/>
              </a:rPr>
              <a:t>)</a:t>
            </a:r>
            <a:r>
              <a:rPr lang="en-GB" dirty="0">
                <a:solidFill>
                  <a:prstClr val="black"/>
                </a:solidFill>
                <a:latin typeface="Calibri" panose="020F0502020204030204" pitchFamily="34" charset="0"/>
                <a:ea typeface="SimSun" panose="02010600030101010101" pitchFamily="2" charset="-122"/>
                <a:cs typeface="Calibri" panose="020F0502020204030204" pitchFamily="34" charset="0"/>
              </a:rPr>
              <a:t>. </a:t>
            </a:r>
            <a:endParaRPr lang="x-none" dirty="0">
              <a:solidFill>
                <a:prstClr val="black"/>
              </a:solidFill>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34</a:t>
            </a:fld>
            <a:endParaRPr lang="x-none"/>
          </a:p>
        </p:txBody>
      </p:sp>
    </p:spTree>
    <p:extLst>
      <p:ext uri="{BB962C8B-B14F-4D97-AF65-F5344CB8AC3E}">
        <p14:creationId xmlns:p14="http://schemas.microsoft.com/office/powerpoint/2010/main" val="175328200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932486"/>
            <a:ext cx="5486400" cy="3600450"/>
          </a:xfrm>
        </p:spPr>
        <p:txBody>
          <a:bodyPr/>
          <a:lstStyle/>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35</a:t>
            </a:fld>
            <a:endParaRPr lang="x-none"/>
          </a:p>
        </p:txBody>
      </p:sp>
    </p:spTree>
    <p:extLst>
      <p:ext uri="{BB962C8B-B14F-4D97-AF65-F5344CB8AC3E}">
        <p14:creationId xmlns:p14="http://schemas.microsoft.com/office/powerpoint/2010/main" val="9149710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36</a:t>
            </a:fld>
            <a:endParaRPr lang="x-none"/>
          </a:p>
        </p:txBody>
      </p:sp>
    </p:spTree>
    <p:extLst>
      <p:ext uri="{BB962C8B-B14F-4D97-AF65-F5344CB8AC3E}">
        <p14:creationId xmlns:p14="http://schemas.microsoft.com/office/powerpoint/2010/main" val="367910955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noFill/>
        </p:spPr>
        <p:txBody>
          <a:bodyPr/>
          <a:lstStyle/>
          <a:p>
            <a:r>
              <a:rPr lang="en-GB" dirty="0" err="1">
                <a:solidFill>
                  <a:srgbClr val="000000"/>
                </a:solidFill>
                <a:latin typeface="Calibri" panose="020F0502020204030204" pitchFamily="34" charset="0"/>
                <a:ea typeface="Calibri" panose="020F0502020204030204" pitchFamily="34" charset="0"/>
                <a:cs typeface="Arial" panose="020B0604020202020204" pitchFamily="34" charset="0"/>
              </a:rPr>
              <a:t>Badege</a:t>
            </a:r>
            <a:r>
              <a:rPr lang="en-GB" dirty="0">
                <a:solidFill>
                  <a:srgbClr val="000000"/>
                </a:solidFill>
                <a:latin typeface="Calibri" panose="020F0502020204030204" pitchFamily="34" charset="0"/>
                <a:ea typeface="Calibri" panose="020F0502020204030204" pitchFamily="34" charset="0"/>
                <a:cs typeface="Arial" panose="020B0604020202020204" pitchFamily="34" charset="0"/>
              </a:rPr>
              <a:t> S. Personal communication. 2016.</a:t>
            </a:r>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37</a:t>
            </a:fld>
            <a:endParaRPr lang="x-none"/>
          </a:p>
        </p:txBody>
      </p:sp>
    </p:spTree>
    <p:extLst>
      <p:ext uri="{BB962C8B-B14F-4D97-AF65-F5344CB8AC3E}">
        <p14:creationId xmlns:p14="http://schemas.microsoft.com/office/powerpoint/2010/main" val="396538835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a:p>
        </p:txBody>
      </p:sp>
      <p:sp>
        <p:nvSpPr>
          <p:cNvPr id="4" name="Slide Number Placeholder 3"/>
          <p:cNvSpPr>
            <a:spLocks noGrp="1"/>
          </p:cNvSpPr>
          <p:nvPr>
            <p:ph type="sldNum" sz="quarter" idx="5"/>
          </p:nvPr>
        </p:nvSpPr>
        <p:spPr/>
        <p:txBody>
          <a:bodyPr/>
          <a:lstStyle/>
          <a:p>
            <a:fld id="{B9E5FEED-3F11-4018-8801-9319A9A00358}" type="slidenum">
              <a:rPr lang="x-none" smtClean="0"/>
              <a:t>38</a:t>
            </a:fld>
            <a:endParaRPr lang="x-none"/>
          </a:p>
        </p:txBody>
      </p:sp>
    </p:spTree>
    <p:extLst>
      <p:ext uri="{BB962C8B-B14F-4D97-AF65-F5344CB8AC3E}">
        <p14:creationId xmlns:p14="http://schemas.microsoft.com/office/powerpoint/2010/main" val="38225230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5525" y="1143000"/>
            <a:ext cx="4735513" cy="2663825"/>
          </a:xfrm>
        </p:spPr>
      </p:sp>
      <p:sp>
        <p:nvSpPr>
          <p:cNvPr id="3" name="Notes Placeholder 2"/>
          <p:cNvSpPr>
            <a:spLocks noGrp="1"/>
          </p:cNvSpPr>
          <p:nvPr>
            <p:ph type="body" idx="1"/>
          </p:nvPr>
        </p:nvSpPr>
        <p:spPr>
          <a:xfrm>
            <a:off x="685800" y="4034790"/>
            <a:ext cx="5486400" cy="3966210"/>
          </a:xfrm>
        </p:spPr>
        <p:txBody>
          <a:bodyPr/>
          <a:lstStyle/>
          <a:p>
            <a:r>
              <a:rPr lang="en-US" b="1" dirty="0"/>
              <a:t>From ethics to practice</a:t>
            </a:r>
          </a:p>
          <a:p>
            <a:endParaRPr lang="en-US" dirty="0"/>
          </a:p>
          <a:p>
            <a:pPr marL="171450" indent="-171450">
              <a:buFont typeface="Arial" panose="020B0604020202020204" pitchFamily="34" charset="0"/>
              <a:buChar char="•"/>
            </a:pPr>
            <a:r>
              <a:rPr lang="en-US" dirty="0"/>
              <a:t>Peer support can look very diverse on a daily basis because it is based on unique human relationships. </a:t>
            </a:r>
          </a:p>
          <a:p>
            <a:pPr marL="171450" indent="-171450">
              <a:buFont typeface="Arial" panose="020B0604020202020204" pitchFamily="34" charset="0"/>
              <a:buChar char="•"/>
            </a:pPr>
            <a:r>
              <a:rPr lang="en-US" dirty="0"/>
              <a:t>Generally, peer supporters will provide support and advocacy, promote self-help and empowerment, and facilitate positive change through goal-setting, skills-building and identification of strengths (30). </a:t>
            </a:r>
          </a:p>
          <a:p>
            <a:pPr marL="171450" indent="-171450">
              <a:buFont typeface="Arial" panose="020B0604020202020204" pitchFamily="34" charset="0"/>
              <a:buChar char="•"/>
            </a:pPr>
            <a:r>
              <a:rPr lang="en-US" dirty="0"/>
              <a:t>The primary responsibility of peer supporters is towards the person they are supporting, not to the service, organization or society. </a:t>
            </a:r>
          </a:p>
          <a:p>
            <a:pPr marL="171450" indent="-171450">
              <a:buFont typeface="Arial" panose="020B0604020202020204" pitchFamily="34" charset="0"/>
              <a:buChar char="•"/>
            </a:pPr>
            <a:r>
              <a:rPr lang="en-US" dirty="0"/>
              <a:t>With this relationship being central, there are key objectives that peer supporters should aim to achieve in their daily work, including (32):</a:t>
            </a:r>
          </a:p>
          <a:p>
            <a:pPr marL="400050" indent="-171450">
              <a:buFont typeface="Wingdings" panose="05000000000000000000" pitchFamily="2" charset="2"/>
              <a:buChar char="Ø"/>
            </a:pPr>
            <a:r>
              <a:rPr lang="en-US" dirty="0"/>
              <a:t>Sharing experiences and knowledge without giving unsolicited advice.</a:t>
            </a:r>
          </a:p>
          <a:p>
            <a:pPr marL="400050" indent="-171450">
              <a:buFont typeface="Wingdings" panose="05000000000000000000" pitchFamily="2" charset="2"/>
              <a:buChar char="Ø"/>
            </a:pPr>
            <a:r>
              <a:rPr lang="en-US" dirty="0"/>
              <a:t>Advocating and supporting people to make their own decisions about recovery.</a:t>
            </a:r>
          </a:p>
          <a:p>
            <a:pPr marL="400050" indent="-171450">
              <a:buFont typeface="Wingdings" panose="05000000000000000000" pitchFamily="2" charset="2"/>
              <a:buChar char="Ø"/>
            </a:pPr>
            <a:r>
              <a:rPr lang="en-US" dirty="0"/>
              <a:t>Treating people with empathy, but not treating them as fragile.</a:t>
            </a:r>
          </a:p>
          <a:p>
            <a:pPr marL="400050" indent="-171450">
              <a:buFont typeface="Wingdings" panose="05000000000000000000" pitchFamily="2" charset="2"/>
              <a:buChar char="Ø"/>
            </a:pPr>
            <a:r>
              <a:rPr lang="en-US" dirty="0"/>
              <a:t>Valuing the peer role as a nonclinical position and, as such, avoiding pathologizing language. </a:t>
            </a:r>
          </a:p>
          <a:p>
            <a:pPr marL="400050" indent="-171450">
              <a:buFont typeface="Wingdings" panose="05000000000000000000" pitchFamily="2" charset="2"/>
              <a:buChar char="Ø"/>
            </a:pPr>
            <a:r>
              <a:rPr lang="en-US" dirty="0"/>
              <a:t>Supporting and staying connected to others in peer roles. </a:t>
            </a:r>
          </a:p>
          <a:p>
            <a:pPr marL="400050" indent="-171450">
              <a:buFont typeface="Wingdings" panose="05000000000000000000" pitchFamily="2" charset="2"/>
              <a:buChar char="Ø"/>
            </a:pPr>
            <a:r>
              <a:rPr lang="en-US" dirty="0"/>
              <a:t>Acting as change agents by sharing new ideas and helping others to be well informed. </a:t>
            </a:r>
          </a:p>
          <a:p>
            <a:pPr marL="400050" indent="-171450">
              <a:buFont typeface="Wingdings" panose="05000000000000000000" pitchFamily="2" charset="2"/>
              <a:buChar char="Ø"/>
            </a:pPr>
            <a:r>
              <a:rPr lang="en-US" dirty="0"/>
              <a:t>Acknowledging and being transparent about the power and privilege in peer roles and examining that on an ongoing basis.</a:t>
            </a: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39</a:t>
            </a:fld>
            <a:endParaRPr lang="x-none"/>
          </a:p>
        </p:txBody>
      </p:sp>
    </p:spTree>
    <p:extLst>
      <p:ext uri="{BB962C8B-B14F-4D97-AF65-F5344CB8AC3E}">
        <p14:creationId xmlns:p14="http://schemas.microsoft.com/office/powerpoint/2010/main" val="3273625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2350" y="366713"/>
            <a:ext cx="4813300" cy="2706687"/>
          </a:xfrm>
        </p:spPr>
      </p:sp>
      <p:sp>
        <p:nvSpPr>
          <p:cNvPr id="3" name="Notes Placeholder 2"/>
          <p:cNvSpPr>
            <a:spLocks noGrp="1"/>
          </p:cNvSpPr>
          <p:nvPr>
            <p:ph type="body" idx="1"/>
          </p:nvPr>
        </p:nvSpPr>
        <p:spPr>
          <a:xfrm>
            <a:off x="465798" y="3073083"/>
            <a:ext cx="6129474" cy="5869606"/>
          </a:xfrm>
        </p:spPr>
        <p:txBody>
          <a:bodyPr/>
          <a:lstStyle/>
          <a:p>
            <a:r>
              <a:rPr lang="en-US" b="1" dirty="0"/>
              <a:t>Preliminary note on language</a:t>
            </a:r>
          </a:p>
          <a:p>
            <a:endParaRPr lang="en-US" dirty="0"/>
          </a:p>
          <a:p>
            <a:pPr marL="171450" indent="-171450">
              <a:buFont typeface="Arial" panose="020B0604020202020204" pitchFamily="34" charset="0"/>
              <a:buChar char="•"/>
            </a:pPr>
            <a:r>
              <a:rPr lang="en-US" dirty="0"/>
              <a:t>We acknowledge that language and terminology reflects the evolving conceptualization of disability and that different terms will be used by different people across different contexts over time. </a:t>
            </a:r>
          </a:p>
          <a:p>
            <a:pPr marL="628650" lvl="1" indent="-171450">
              <a:buFont typeface="Arial" panose="020B0604020202020204" pitchFamily="34" charset="0"/>
              <a:buChar char="•"/>
            </a:pPr>
            <a:r>
              <a:rPr lang="en-US" dirty="0"/>
              <a:t>People must be able to decide on the vocabulary, idioms and descriptions of their experience, situation or distress. </a:t>
            </a:r>
          </a:p>
          <a:p>
            <a:pPr marL="628650" lvl="1" indent="-171450">
              <a:buFont typeface="Arial" panose="020B0604020202020204" pitchFamily="34" charset="0"/>
              <a:buChar char="•"/>
            </a:pPr>
            <a:r>
              <a:rPr lang="en-US" dirty="0"/>
              <a:t>For example, in relation to the field of mental health, some people use terms such as “people with a psychiatric diagnosis”, “people with mental disorders” or “mental illnesses”, “people with mental health conditions”, “consumers”, “service users” or “psychiatric survivors”. </a:t>
            </a:r>
          </a:p>
          <a:p>
            <a:pPr marL="628650" lvl="1" indent="-171450">
              <a:buFont typeface="Arial" panose="020B0604020202020204" pitchFamily="34" charset="0"/>
              <a:buChar char="•"/>
            </a:pPr>
            <a:r>
              <a:rPr lang="en-US" dirty="0"/>
              <a:t>Others find some or all these terms stigmatizing or use different expressions to refer to their emotions, experiences or distress. </a:t>
            </a:r>
          </a:p>
          <a:p>
            <a:pPr marL="628650" lvl="1" indent="-171450">
              <a:buFont typeface="Arial" panose="020B0604020202020204" pitchFamily="34" charset="0"/>
              <a:buChar char="•"/>
            </a:pPr>
            <a:r>
              <a:rPr lang="en-US" dirty="0"/>
              <a:t>Similarly, intellectual disability is referred to using different terms in different contexts including, for example, “learning disabilities” or “disorders of intellectual development” or “learning difficulties”.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The term “psychosocial disability” has been adopted to include people who have received a mental health-related diagnosis or who self-identify with this term. </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The terms “cognitive disability” and “intellectual disability” are designed to cover people who have received a diagnosis specifically related to their cognitive or intellectual function including, but not limited to, dementia and autism.</a:t>
            </a:r>
          </a:p>
          <a:p>
            <a:endParaRPr lang="en-US" dirty="0"/>
          </a:p>
          <a:p>
            <a:pPr marL="171450" indent="-171450">
              <a:buFont typeface="Arial" panose="020B0604020202020204" pitchFamily="34" charset="0"/>
              <a:buChar char="•"/>
            </a:pPr>
            <a:r>
              <a:rPr lang="en-US" dirty="0"/>
              <a:t>The use of the term “disability” is important in this context because it highlights the significant barriers that hinder the full and effective participation in society of people with actual or perceived impairments and the fact that they are protected under the CRPD. </a:t>
            </a:r>
          </a:p>
          <a:p>
            <a:pPr marL="628650" lvl="1" indent="-171450">
              <a:buFont typeface="Arial" panose="020B0604020202020204" pitchFamily="34" charset="0"/>
              <a:buChar char="•"/>
            </a:pPr>
            <a:r>
              <a:rPr lang="en-US" dirty="0"/>
              <a:t>The use of the term “disability” in this context does not imply that people have an impairment or a disorder. </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4</a:t>
            </a:fld>
            <a:endParaRPr lang="en-GB"/>
          </a:p>
        </p:txBody>
      </p:sp>
    </p:spTree>
    <p:extLst>
      <p:ext uri="{BB962C8B-B14F-4D97-AF65-F5344CB8AC3E}">
        <p14:creationId xmlns:p14="http://schemas.microsoft.com/office/powerpoint/2010/main" val="5660937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Aft>
                <a:spcPts val="600"/>
              </a:spcAft>
              <a:buFont typeface="Arial" panose="020B0604020202020204" pitchFamily="34" charset="0"/>
              <a:buChar char="•"/>
            </a:pPr>
            <a:r>
              <a:rPr lang="en-US" dirty="0"/>
              <a:t>The following table presents some adapted ethical and practice guidance for carrying out peer support based on a survey and focus groups involving 1000 peer supporters. </a:t>
            </a:r>
          </a:p>
          <a:p>
            <a:pPr marL="171450" indent="-171450">
              <a:buFont typeface="Arial" panose="020B0604020202020204" pitchFamily="34" charset="0"/>
              <a:buChar char="•"/>
            </a:pPr>
            <a:r>
              <a:rPr lang="en-US" dirty="0"/>
              <a:t>The guidance sets very high standards for what needs to be </a:t>
            </a:r>
            <a:r>
              <a:rPr lang="en-US" dirty="0" err="1"/>
              <a:t>practised</a:t>
            </a:r>
            <a:r>
              <a:rPr lang="en-US" dirty="0"/>
              <a:t> and should be something that all countries strive to achieve (33):</a:t>
            </a: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40</a:t>
            </a:fld>
            <a:endParaRPr lang="x-none"/>
          </a:p>
        </p:txBody>
      </p:sp>
    </p:spTree>
    <p:extLst>
      <p:ext uri="{BB962C8B-B14F-4D97-AF65-F5344CB8AC3E}">
        <p14:creationId xmlns:p14="http://schemas.microsoft.com/office/powerpoint/2010/main" val="95386257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B9E5FEED-3F11-4018-8801-9319A9A00358}" type="slidenum">
              <a:rPr lang="x-none" smtClean="0"/>
              <a:t>41</a:t>
            </a:fld>
            <a:endParaRPr lang="x-none"/>
          </a:p>
        </p:txBody>
      </p:sp>
    </p:spTree>
    <p:extLst>
      <p:ext uri="{BB962C8B-B14F-4D97-AF65-F5344CB8AC3E}">
        <p14:creationId xmlns:p14="http://schemas.microsoft.com/office/powerpoint/2010/main" val="356298569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0600" y="320675"/>
            <a:ext cx="4970463" cy="2795588"/>
          </a:xfrm>
        </p:spPr>
      </p:sp>
      <p:sp>
        <p:nvSpPr>
          <p:cNvPr id="3" name="Notes Placeholder 2"/>
          <p:cNvSpPr>
            <a:spLocks noGrp="1"/>
          </p:cNvSpPr>
          <p:nvPr>
            <p:ph type="body" idx="1"/>
          </p:nvPr>
        </p:nvSpPr>
        <p:spPr>
          <a:xfrm>
            <a:off x="685800" y="3714750"/>
            <a:ext cx="5486400" cy="4495800"/>
          </a:xfrm>
        </p:spPr>
        <p:txBody>
          <a:bodyPr/>
          <a:lstStyle/>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42</a:t>
            </a:fld>
            <a:endParaRPr lang="x-none"/>
          </a:p>
        </p:txBody>
      </p:sp>
    </p:spTree>
    <p:extLst>
      <p:ext uri="{BB962C8B-B14F-4D97-AF65-F5344CB8AC3E}">
        <p14:creationId xmlns:p14="http://schemas.microsoft.com/office/powerpoint/2010/main" val="122689142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2125" y="466725"/>
            <a:ext cx="5873750" cy="3303588"/>
          </a:xfrm>
        </p:spPr>
      </p:sp>
      <p:sp>
        <p:nvSpPr>
          <p:cNvPr id="3" name="Notes Placeholder 2"/>
          <p:cNvSpPr>
            <a:spLocks noGrp="1"/>
          </p:cNvSpPr>
          <p:nvPr>
            <p:ph type="body" idx="1"/>
          </p:nvPr>
        </p:nvSpPr>
        <p:spPr>
          <a:xfrm>
            <a:off x="773017" y="4277184"/>
            <a:ext cx="5486400" cy="3600450"/>
          </a:xfrm>
        </p:spPr>
        <p:txBody>
          <a:bodyPr/>
          <a:lstStyle/>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43</a:t>
            </a:fld>
            <a:endParaRPr lang="x-none"/>
          </a:p>
        </p:txBody>
      </p:sp>
    </p:spTree>
    <p:extLst>
      <p:ext uri="{BB962C8B-B14F-4D97-AF65-F5344CB8AC3E}">
        <p14:creationId xmlns:p14="http://schemas.microsoft.com/office/powerpoint/2010/main" val="375066230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81038"/>
            <a:ext cx="5486400" cy="3086100"/>
          </a:xfrm>
        </p:spPr>
      </p:sp>
      <p:sp>
        <p:nvSpPr>
          <p:cNvPr id="3" name="Notes Placeholder 2"/>
          <p:cNvSpPr>
            <a:spLocks noGrp="1"/>
          </p:cNvSpPr>
          <p:nvPr>
            <p:ph type="body" idx="1"/>
          </p:nvPr>
        </p:nvSpPr>
        <p:spPr>
          <a:xfrm>
            <a:off x="762000" y="4656931"/>
            <a:ext cx="5486400" cy="3600450"/>
          </a:xfrm>
        </p:spPr>
        <p:txBody>
          <a:bodyPr/>
          <a:lstStyle/>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44</a:t>
            </a:fld>
            <a:endParaRPr lang="x-none"/>
          </a:p>
        </p:txBody>
      </p:sp>
    </p:spTree>
    <p:extLst>
      <p:ext uri="{BB962C8B-B14F-4D97-AF65-F5344CB8AC3E}">
        <p14:creationId xmlns:p14="http://schemas.microsoft.com/office/powerpoint/2010/main" val="141050599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62000" y="4600575"/>
            <a:ext cx="5383530" cy="3257550"/>
          </a:xfrm>
        </p:spPr>
        <p:txBody>
          <a:bodyPr/>
          <a:lstStyle/>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45</a:t>
            </a:fld>
            <a:endParaRPr lang="x-none"/>
          </a:p>
        </p:txBody>
      </p:sp>
    </p:spTree>
    <p:extLst>
      <p:ext uri="{BB962C8B-B14F-4D97-AF65-F5344CB8AC3E}">
        <p14:creationId xmlns:p14="http://schemas.microsoft.com/office/powerpoint/2010/main" val="79562393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42581" y="4814371"/>
            <a:ext cx="5486400" cy="3600450"/>
          </a:xfrm>
        </p:spPr>
        <p:txBody>
          <a:bodyPr/>
          <a:lstStyle/>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46</a:t>
            </a:fld>
            <a:endParaRPr lang="x-none"/>
          </a:p>
        </p:txBody>
      </p:sp>
    </p:spTree>
    <p:extLst>
      <p:ext uri="{BB962C8B-B14F-4D97-AF65-F5344CB8AC3E}">
        <p14:creationId xmlns:p14="http://schemas.microsoft.com/office/powerpoint/2010/main" val="100294187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62000" y="4637140"/>
            <a:ext cx="5486400" cy="3600450"/>
          </a:xfrm>
        </p:spPr>
        <p:txBody>
          <a:bodyPr/>
          <a:lstStyle/>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47</a:t>
            </a:fld>
            <a:endParaRPr lang="x-none"/>
          </a:p>
        </p:txBody>
      </p:sp>
    </p:spTree>
    <p:extLst>
      <p:ext uri="{BB962C8B-B14F-4D97-AF65-F5344CB8AC3E}">
        <p14:creationId xmlns:p14="http://schemas.microsoft.com/office/powerpoint/2010/main" val="308019491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62000" y="4620807"/>
            <a:ext cx="5486400" cy="2446020"/>
          </a:xfrm>
        </p:spPr>
        <p:txBody>
          <a:bodyPr/>
          <a:lstStyle/>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48</a:t>
            </a:fld>
            <a:endParaRPr lang="x-none"/>
          </a:p>
        </p:txBody>
      </p:sp>
    </p:spTree>
    <p:extLst>
      <p:ext uri="{BB962C8B-B14F-4D97-AF65-F5344CB8AC3E}">
        <p14:creationId xmlns:p14="http://schemas.microsoft.com/office/powerpoint/2010/main" val="277172137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572000"/>
            <a:ext cx="5486400" cy="3600450"/>
          </a:xfrm>
        </p:spPr>
        <p:txBody>
          <a:bodyPr/>
          <a:lstStyle/>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49</a:t>
            </a:fld>
            <a:endParaRPr lang="x-none"/>
          </a:p>
        </p:txBody>
      </p:sp>
    </p:spTree>
    <p:extLst>
      <p:ext uri="{BB962C8B-B14F-4D97-AF65-F5344CB8AC3E}">
        <p14:creationId xmlns:p14="http://schemas.microsoft.com/office/powerpoint/2010/main" val="3455763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4238" y="457200"/>
            <a:ext cx="5087937" cy="2862263"/>
          </a:xfrm>
        </p:spPr>
      </p:sp>
      <p:sp>
        <p:nvSpPr>
          <p:cNvPr id="3" name="Notes Placeholder 2"/>
          <p:cNvSpPr>
            <a:spLocks noGrp="1"/>
          </p:cNvSpPr>
          <p:nvPr>
            <p:ph type="body" idx="1"/>
          </p:nvPr>
        </p:nvSpPr>
        <p:spPr>
          <a:xfrm>
            <a:off x="685006" y="3319463"/>
            <a:ext cx="5878506" cy="5623226"/>
          </a:xfrm>
        </p:spPr>
        <p:txBody>
          <a:bodyPr/>
          <a:lstStyle/>
          <a:p>
            <a:pPr marL="171450" indent="-171450">
              <a:buFont typeface="Arial" panose="020B0604020202020204" pitchFamily="34" charset="0"/>
              <a:buChar char="•"/>
            </a:pPr>
            <a:r>
              <a:rPr lang="en-US" dirty="0"/>
              <a:t>We use the terms “people who are using” or “who have previously used” mental health and related services to refer to people who do not necessarily identify as having a disability but who have a variety of experiences applicable to this training.</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In addition, the use of the term “mental health and social services” in these modules refers to a wide range of services currently being provided by countries including, for example, community mental health </a:t>
            </a:r>
            <a:r>
              <a:rPr lang="en-US" dirty="0" err="1"/>
              <a:t>centres</a:t>
            </a:r>
            <a:r>
              <a:rPr lang="en-US" dirty="0"/>
              <a:t>, primary care clinics, outpatient services, psychiatric hospitals, psychiatric wards in general hospitals, rehabilitation </a:t>
            </a:r>
            <a:r>
              <a:rPr lang="en-US" dirty="0" err="1"/>
              <a:t>centres</a:t>
            </a:r>
            <a:r>
              <a:rPr lang="en-US" dirty="0"/>
              <a:t>, traditional healers, day care </a:t>
            </a:r>
            <a:r>
              <a:rPr lang="en-US" dirty="0" err="1"/>
              <a:t>centres</a:t>
            </a:r>
            <a:r>
              <a:rPr lang="en-US" dirty="0"/>
              <a:t>, homes for older people, and other “group” homes, as well as home-based services and services and supports offering alternatives to traditional mental health or social services, provided by a wide range of health and social care providers within public, private and nongovernmental sectors.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The terminology adopted in this document has been selected for the sake of inclusiveness. </a:t>
            </a:r>
          </a:p>
          <a:p>
            <a:pPr marL="628650" lvl="1" indent="-171450">
              <a:buFont typeface="Arial" panose="020B0604020202020204" pitchFamily="34" charset="0"/>
              <a:buChar char="•"/>
            </a:pPr>
            <a:r>
              <a:rPr lang="en-US" dirty="0"/>
              <a:t>It is an individual choice to self-identify with certain expressions or concepts, but human rights still apply to everyone, everywhere. </a:t>
            </a:r>
          </a:p>
          <a:p>
            <a:pPr marL="628650" lvl="1" indent="-171450">
              <a:buFont typeface="Arial" panose="020B0604020202020204" pitchFamily="34" charset="0"/>
              <a:buChar char="•"/>
            </a:pPr>
            <a:r>
              <a:rPr lang="en-US" dirty="0"/>
              <a:t>Above all, a diagnosis or disability should never define a person. </a:t>
            </a:r>
          </a:p>
          <a:p>
            <a:pPr marL="628650" lvl="1" indent="-171450">
              <a:buFont typeface="Arial" panose="020B0604020202020204" pitchFamily="34" charset="0"/>
              <a:buChar char="•"/>
            </a:pPr>
            <a:r>
              <a:rPr lang="en-US" dirty="0"/>
              <a:t>We are all individuals, with a unique social context, personality, autonomy, dreams, goals and aspirations and relationships with others.</a:t>
            </a:r>
          </a:p>
          <a:p>
            <a:endParaRPr lang="en-US" dirty="0"/>
          </a:p>
        </p:txBody>
      </p:sp>
      <p:sp>
        <p:nvSpPr>
          <p:cNvPr id="4" name="Slide Number Placeholder 3"/>
          <p:cNvSpPr>
            <a:spLocks noGrp="1"/>
          </p:cNvSpPr>
          <p:nvPr>
            <p:ph type="sldNum" sz="quarter" idx="5"/>
          </p:nvPr>
        </p:nvSpPr>
        <p:spPr/>
        <p:txBody>
          <a:bodyPr/>
          <a:lstStyle/>
          <a:p>
            <a:fld id="{91600A8A-902E-430E-A833-453AE05FDB61}" type="slidenum">
              <a:rPr lang="en-GB" smtClean="0"/>
              <a:t>5</a:t>
            </a:fld>
            <a:endParaRPr lang="en-GB"/>
          </a:p>
        </p:txBody>
      </p:sp>
    </p:spTree>
    <p:extLst>
      <p:ext uri="{BB962C8B-B14F-4D97-AF65-F5344CB8AC3E}">
        <p14:creationId xmlns:p14="http://schemas.microsoft.com/office/powerpoint/2010/main" val="368179088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8313" y="309563"/>
            <a:ext cx="5921375" cy="3330575"/>
          </a:xfrm>
        </p:spPr>
      </p:sp>
      <p:sp>
        <p:nvSpPr>
          <p:cNvPr id="3" name="Notes Placeholder 2"/>
          <p:cNvSpPr>
            <a:spLocks noGrp="1"/>
          </p:cNvSpPr>
          <p:nvPr>
            <p:ph type="body" idx="1"/>
          </p:nvPr>
        </p:nvSpPr>
        <p:spPr>
          <a:xfrm>
            <a:off x="685800" y="4255476"/>
            <a:ext cx="5566410" cy="3814103"/>
          </a:xfrm>
        </p:spPr>
        <p:txBody>
          <a:bodyPr/>
          <a:lstStyle/>
          <a:p>
            <a:r>
              <a:rPr lang="en-GB" dirty="0">
                <a:solidFill>
                  <a:srgbClr val="000000"/>
                </a:solidFill>
                <a:latin typeface="Calibri" panose="020F0502020204030204" pitchFamily="34" charset="0"/>
                <a:ea typeface="Calibri" panose="020F0502020204030204" pitchFamily="34" charset="0"/>
                <a:cs typeface="Arial" panose="020B0604020202020204" pitchFamily="34" charset="0"/>
              </a:rPr>
              <a:t>Mead S. Intentional peer support: a personal perspective [online publication]. West Chesterfield (NH): Intentional Peer Support; 2010. (https://docs.google.com/document/d/1cvaXwHk8yoj6HJyhrYqfjhPETWuqzgchkwGltoetTbQ/edit, accessed 14 February 2017).</a:t>
            </a:r>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50</a:t>
            </a:fld>
            <a:endParaRPr lang="x-none"/>
          </a:p>
        </p:txBody>
      </p:sp>
    </p:spTree>
    <p:extLst>
      <p:ext uri="{BB962C8B-B14F-4D97-AF65-F5344CB8AC3E}">
        <p14:creationId xmlns:p14="http://schemas.microsoft.com/office/powerpoint/2010/main" val="112935464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8313" y="309563"/>
            <a:ext cx="5921375" cy="3330575"/>
          </a:xfrm>
        </p:spPr>
      </p:sp>
      <p:sp>
        <p:nvSpPr>
          <p:cNvPr id="3" name="Notes Placeholder 2"/>
          <p:cNvSpPr>
            <a:spLocks noGrp="1"/>
          </p:cNvSpPr>
          <p:nvPr>
            <p:ph type="body" idx="1"/>
          </p:nvPr>
        </p:nvSpPr>
        <p:spPr>
          <a:xfrm>
            <a:off x="685800" y="4255476"/>
            <a:ext cx="5566410" cy="3814103"/>
          </a:xfrm>
        </p:spPr>
        <p:txBody>
          <a:bodyPr/>
          <a:lstStyle/>
          <a:p>
            <a:r>
              <a:rPr lang="en-GB" dirty="0">
                <a:solidFill>
                  <a:srgbClr val="000000"/>
                </a:solidFill>
                <a:latin typeface="Calibri" panose="020F0502020204030204" pitchFamily="34" charset="0"/>
                <a:ea typeface="Calibri" panose="020F0502020204030204" pitchFamily="34" charset="0"/>
                <a:cs typeface="Arial" panose="020B0604020202020204" pitchFamily="34" charset="0"/>
              </a:rPr>
              <a:t>Mead S. Intentional peer support: a personal perspective [online publication]. West Chesterfield (NH): Intentional Peer Support; 2010. (https://docs.google.com/document/d/1cvaXwHk8yoj6HJyhrYqfjhPETWuqzgchkwGltoetTbQ/edit, accessed 14 February 2017).</a:t>
            </a:r>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51</a:t>
            </a:fld>
            <a:endParaRPr lang="x-none"/>
          </a:p>
        </p:txBody>
      </p:sp>
    </p:spTree>
    <p:extLst>
      <p:ext uri="{BB962C8B-B14F-4D97-AF65-F5344CB8AC3E}">
        <p14:creationId xmlns:p14="http://schemas.microsoft.com/office/powerpoint/2010/main" val="206162610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8313" y="309563"/>
            <a:ext cx="5921375" cy="3330575"/>
          </a:xfrm>
        </p:spPr>
      </p:sp>
      <p:sp>
        <p:nvSpPr>
          <p:cNvPr id="3" name="Notes Placeholder 2"/>
          <p:cNvSpPr>
            <a:spLocks noGrp="1"/>
          </p:cNvSpPr>
          <p:nvPr>
            <p:ph type="body" idx="1"/>
          </p:nvPr>
        </p:nvSpPr>
        <p:spPr>
          <a:xfrm>
            <a:off x="685800" y="4255476"/>
            <a:ext cx="5566410" cy="3814103"/>
          </a:xfrm>
        </p:spPr>
        <p:txBody>
          <a:bodyPr/>
          <a:lstStyle/>
          <a:p>
            <a:r>
              <a:rPr lang="en-GB" dirty="0">
                <a:solidFill>
                  <a:srgbClr val="000000"/>
                </a:solidFill>
                <a:latin typeface="Calibri" panose="020F0502020204030204" pitchFamily="34" charset="0"/>
                <a:ea typeface="Calibri" panose="020F0502020204030204" pitchFamily="34" charset="0"/>
                <a:cs typeface="Arial" panose="020B0604020202020204" pitchFamily="34" charset="0"/>
              </a:rPr>
              <a:t>Mead S. Intentional peer support: a personal perspective [online publication]. West Chesterfield (NH): Intentional Peer Support; 2010. (https://docs.google.com/document/d/1cvaXwHk8yoj6HJyhrYqfjhPETWuqzgchkwGltoetTbQ/edit, accessed 14 February 2017).</a:t>
            </a:r>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52</a:t>
            </a:fld>
            <a:endParaRPr lang="x-none"/>
          </a:p>
        </p:txBody>
      </p:sp>
    </p:spTree>
    <p:extLst>
      <p:ext uri="{BB962C8B-B14F-4D97-AF65-F5344CB8AC3E}">
        <p14:creationId xmlns:p14="http://schemas.microsoft.com/office/powerpoint/2010/main" val="244911940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a:p>
        </p:txBody>
      </p:sp>
      <p:sp>
        <p:nvSpPr>
          <p:cNvPr id="4" name="Slide Number Placeholder 3"/>
          <p:cNvSpPr>
            <a:spLocks noGrp="1"/>
          </p:cNvSpPr>
          <p:nvPr>
            <p:ph type="sldNum" sz="quarter" idx="5"/>
          </p:nvPr>
        </p:nvSpPr>
        <p:spPr/>
        <p:txBody>
          <a:bodyPr/>
          <a:lstStyle/>
          <a:p>
            <a:fld id="{B9E5FEED-3F11-4018-8801-9319A9A00358}" type="slidenum">
              <a:rPr lang="x-none" smtClean="0"/>
              <a:t>53</a:t>
            </a:fld>
            <a:endParaRPr lang="x-none"/>
          </a:p>
        </p:txBody>
      </p:sp>
    </p:spTree>
    <p:extLst>
      <p:ext uri="{BB962C8B-B14F-4D97-AF65-F5344CB8AC3E}">
        <p14:creationId xmlns:p14="http://schemas.microsoft.com/office/powerpoint/2010/main" val="372380504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Aft>
                <a:spcPts val="600"/>
              </a:spcAft>
              <a:buFont typeface="Arial" panose="020B0604020202020204" pitchFamily="34" charset="0"/>
              <a:buChar char="•"/>
            </a:pPr>
            <a:r>
              <a:rPr lang="en-GB" dirty="0"/>
              <a:t>How people in peer roles speak to and about others is important and can make a difference to how people feel about themselves and their recovery. </a:t>
            </a:r>
          </a:p>
          <a:p>
            <a:pPr marL="171450" indent="-171450">
              <a:spcAft>
                <a:spcPts val="600"/>
              </a:spcAft>
              <a:buFont typeface="Arial" panose="020B0604020202020204" pitchFamily="34" charset="0"/>
              <a:buChar char="•"/>
            </a:pPr>
            <a:r>
              <a:rPr lang="en-GB" dirty="0"/>
              <a:t>Often, language used in mental health and social services reinforces power differentials, is not trauma-sensitive, makes people feel like their whole identity is tied to the mental health system and can pathologize normal responses to traumatic events. </a:t>
            </a:r>
          </a:p>
          <a:p>
            <a:pPr marL="171450" indent="-171450">
              <a:buFont typeface="Arial" panose="020B0604020202020204" pitchFamily="34" charset="0"/>
              <a:buChar char="•"/>
            </a:pPr>
            <a:r>
              <a:rPr lang="en-GB" dirty="0"/>
              <a:t>For example, terms like “service user”, “consumer” and “client”, as well as other terms to describe the person being supported, can be experienced as dehumanizing and may make someone feel powerless and unable to envision life beyond the system or service </a:t>
            </a:r>
            <a:r>
              <a:rPr lang="en-GB" i="1" dirty="0"/>
              <a:t>(</a:t>
            </a:r>
            <a:r>
              <a:rPr lang="en-GB" i="1" dirty="0">
                <a:hlinkClick r:id="rId3" action="ppaction://hlinkfile" tooltip="Davidow, 2014 #84"/>
              </a:rPr>
              <a:t>1</a:t>
            </a:r>
            <a:r>
              <a:rPr lang="en-GB" i="1" dirty="0"/>
              <a:t>)</a:t>
            </a:r>
            <a:r>
              <a:rPr lang="en-GB" dirty="0"/>
              <a:t>.  </a:t>
            </a:r>
            <a:endParaRPr lang="x-none" dirty="0"/>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54</a:t>
            </a:fld>
            <a:endParaRPr lang="x-none"/>
          </a:p>
        </p:txBody>
      </p:sp>
    </p:spTree>
    <p:extLst>
      <p:ext uri="{BB962C8B-B14F-4D97-AF65-F5344CB8AC3E}">
        <p14:creationId xmlns:p14="http://schemas.microsoft.com/office/powerpoint/2010/main" val="390549209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Language can also imply that a person has a permanent condition or disability, which can also be disempowering and undermine personal recovery.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While this may be verbal, written language can be equally harmful.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For instance, programmes that ask a person to provide evidence of a </a:t>
            </a:r>
            <a:r>
              <a:rPr lang="en-GB" u="sng" dirty="0">
                <a:latin typeface="Calibri" panose="020F0502020204030204" pitchFamily="34" charset="0"/>
                <a:ea typeface="SimSun" panose="02010600030101010101" pitchFamily="2" charset="-122"/>
                <a:cs typeface="Calibri" panose="020F0502020204030204" pitchFamily="34" charset="0"/>
              </a:rPr>
              <a:t>permanent</a:t>
            </a:r>
            <a:r>
              <a:rPr lang="en-GB" dirty="0">
                <a:latin typeface="Calibri" panose="020F0502020204030204" pitchFamily="34" charset="0"/>
                <a:ea typeface="SimSun" panose="02010600030101010101" pitchFamily="2" charset="-122"/>
                <a:cs typeface="Calibri" panose="020F0502020204030204" pitchFamily="34" charset="0"/>
              </a:rPr>
              <a:t> condition or impairment to obtain disability benefits (implying that the person will always have a condition/impairment rather than promoting the idea that social benefits may be necessary for the person’s situation to improve) can not only be stigmatizing but can act as a major barrier to engagement because the person does not identify with the language used by the programme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3" action="ppaction://hlinkfile" tooltip="Slade, 2015 #214"/>
              </a:rPr>
              <a:t>34</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 Selecting appropriate language can be difficult and there is no agreed list of “good” and “bad” words or terms.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What is important is to understand the values behind why certain words and phrases are chosen and to question the acceptance of certain language from a critical perspective.</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55</a:t>
            </a:fld>
            <a:endParaRPr lang="x-none"/>
          </a:p>
        </p:txBody>
      </p:sp>
    </p:spTree>
    <p:extLst>
      <p:ext uri="{BB962C8B-B14F-4D97-AF65-F5344CB8AC3E}">
        <p14:creationId xmlns:p14="http://schemas.microsoft.com/office/powerpoint/2010/main" val="163991106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b="1" dirty="0">
                <a:latin typeface="Calibri" panose="020F0502020204030204" pitchFamily="34" charset="0"/>
                <a:ea typeface="SimSun" panose="02010600030101010101" pitchFamily="2" charset="-122"/>
                <a:cs typeface="Calibri" panose="020F0502020204030204" pitchFamily="34" charset="0"/>
              </a:rPr>
              <a:t>Open and closed language </a:t>
            </a:r>
            <a:r>
              <a:rPr lang="en-GB" b="1" i="1" dirty="0">
                <a:latin typeface="Calibri" panose="020F0502020204030204" pitchFamily="34" charset="0"/>
                <a:ea typeface="SimSun" panose="02010600030101010101" pitchFamily="2" charset="-122"/>
                <a:cs typeface="Calibri" panose="020F0502020204030204" pitchFamily="34" charset="0"/>
              </a:rPr>
              <a:t>(</a:t>
            </a:r>
            <a:r>
              <a:rPr lang="en-GB" b="1" i="1" dirty="0">
                <a:latin typeface="Calibri" panose="020F0502020204030204" pitchFamily="34" charset="0"/>
                <a:ea typeface="SimSun" panose="02010600030101010101" pitchFamily="2" charset="-122"/>
                <a:cs typeface="Calibri" panose="020F0502020204030204" pitchFamily="34" charset="0"/>
                <a:hlinkClick r:id="rId3" action="ppaction://hlinkfile" tooltip="Davidow, 2014 #215"/>
              </a:rPr>
              <a:t>35</a:t>
            </a:r>
            <a:r>
              <a:rPr lang="en-GB" b="1" i="1" dirty="0">
                <a:latin typeface="Calibri" panose="020F0502020204030204" pitchFamily="34" charset="0"/>
                <a:ea typeface="SimSun" panose="02010600030101010101" pitchFamily="2" charset="-122"/>
                <a:cs typeface="Calibri" panose="020F0502020204030204" pitchFamily="34" charset="0"/>
              </a:rPr>
              <a:t>)</a:t>
            </a:r>
            <a:endParaRPr lang="x-none" dirty="0">
              <a:latin typeface="Calibri" panose="020F0502020204030204" pitchFamily="34" charset="0"/>
              <a:ea typeface="SimSun" panose="02010600030101010101" pitchFamily="2" charset="-122"/>
              <a:cs typeface="Calibri" panose="020F0502020204030204" pitchFamily="34" charset="0"/>
            </a:endParaRPr>
          </a:p>
          <a:p>
            <a:pPr algn="just"/>
            <a:r>
              <a:rPr lang="en-GB" dirty="0">
                <a:latin typeface="Calibri" panose="020F0502020204030204" pitchFamily="34" charset="0"/>
                <a:ea typeface="SimSun" panose="02010600030101010101" pitchFamily="2" charset="-122"/>
                <a:cs typeface="Calibri" panose="020F0502020204030204" pitchFamily="34"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Another important aspect of language to reflect on is whether the language used is open or closed.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Closed language can force a viewpoint on a person that they may not agree with, with the result that their experiences are told through someone else’s interpretation and judgement.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Open language leaves room for a person to put their own meaning on their experiences and more accurately describes the person and their real situation. </a:t>
            </a:r>
            <a:endParaRPr lang="x-none" dirty="0">
              <a:latin typeface="Calibri" panose="020F0502020204030204" pitchFamily="34" charset="0"/>
              <a:ea typeface="SimSun" panose="02010600030101010101" pitchFamily="2" charset="-122"/>
              <a:cs typeface="Calibri" panose="020F0502020204030204" pitchFamily="34" charset="0"/>
            </a:endParaRPr>
          </a:p>
          <a:p>
            <a:pPr algn="just"/>
            <a:r>
              <a:rPr lang="en-GB" dirty="0">
                <a:latin typeface="Calibri" panose="020F0502020204030204" pitchFamily="34" charset="0"/>
                <a:ea typeface="SimSun" panose="02010600030101010101" pitchFamily="2" charset="-122"/>
                <a:cs typeface="Calibri" panose="020F0502020204030204" pitchFamily="34"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pPr algn="just"/>
            <a:r>
              <a:rPr lang="en-GB" dirty="0">
                <a:latin typeface="Calibri" panose="020F0502020204030204" pitchFamily="34" charset="0"/>
                <a:ea typeface="SimSun" panose="02010600030101010101" pitchFamily="2" charset="-122"/>
                <a:cs typeface="Calibri" panose="020F0502020204030204" pitchFamily="34" charset="0"/>
              </a:rPr>
              <a:t> </a:t>
            </a:r>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56</a:t>
            </a:fld>
            <a:endParaRPr lang="x-none"/>
          </a:p>
        </p:txBody>
      </p:sp>
    </p:spTree>
    <p:extLst>
      <p:ext uri="{BB962C8B-B14F-4D97-AF65-F5344CB8AC3E}">
        <p14:creationId xmlns:p14="http://schemas.microsoft.com/office/powerpoint/2010/main" val="240919504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30238"/>
            <a:ext cx="5486400" cy="3086100"/>
          </a:xfrm>
        </p:spPr>
      </p:sp>
      <p:sp>
        <p:nvSpPr>
          <p:cNvPr id="3" name="Notes Placeholder 2"/>
          <p:cNvSpPr>
            <a:spLocks noGrp="1"/>
          </p:cNvSpPr>
          <p:nvPr>
            <p:ph type="body" idx="1"/>
          </p:nvPr>
        </p:nvSpPr>
        <p:spPr/>
        <p:txBody>
          <a:bodyPr/>
          <a:lstStyle/>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Examples of closed versus open language:</a:t>
            </a:r>
          </a:p>
          <a:p>
            <a:pPr algn="just"/>
            <a:endParaRPr lang="en-GB" dirty="0">
              <a:latin typeface="Calibri" panose="020F0502020204030204" pitchFamily="34" charset="0"/>
              <a:ea typeface="SimSun" panose="02010600030101010101" pitchFamily="2" charset="-122"/>
              <a:cs typeface="Calibri" panose="020F0502020204030204" pitchFamily="34" charset="0"/>
            </a:endParaRPr>
          </a:p>
          <a:p>
            <a:pPr algn="just"/>
            <a:endParaRPr lang="en-GB" dirty="0">
              <a:latin typeface="Calibri" panose="020F0502020204030204" pitchFamily="34" charset="0"/>
              <a:ea typeface="SimSun" panose="02010600030101010101" pitchFamily="2" charset="-122"/>
              <a:cs typeface="Calibri" panose="020F0502020204030204" pitchFamily="34" charset="0"/>
            </a:endParaRPr>
          </a:p>
          <a:p>
            <a:pPr algn="just"/>
            <a:endParaRPr lang="en-GB" dirty="0">
              <a:latin typeface="Calibri" panose="020F0502020204030204" pitchFamily="34" charset="0"/>
              <a:ea typeface="SimSun" panose="02010600030101010101" pitchFamily="2" charset="-122"/>
              <a:cs typeface="Calibri" panose="020F0502020204030204" pitchFamily="34" charset="0"/>
            </a:endParaRPr>
          </a:p>
          <a:p>
            <a:pPr algn="just"/>
            <a:endParaRPr lang="en-GB" dirty="0">
              <a:latin typeface="Calibri" panose="020F0502020204030204" pitchFamily="34" charset="0"/>
              <a:ea typeface="SimSun" panose="02010600030101010101" pitchFamily="2" charset="-122"/>
              <a:cs typeface="Calibri" panose="020F0502020204030204" pitchFamily="34" charset="0"/>
            </a:endParaRPr>
          </a:p>
          <a:p>
            <a:pPr algn="just"/>
            <a:endParaRPr lang="en-GB" dirty="0">
              <a:latin typeface="Calibri" panose="020F0502020204030204" pitchFamily="34" charset="0"/>
              <a:ea typeface="SimSun" panose="02010600030101010101" pitchFamily="2" charset="-122"/>
              <a:cs typeface="Calibri" panose="020F0502020204030204" pitchFamily="34" charset="0"/>
            </a:endParaRPr>
          </a:p>
          <a:p>
            <a:pPr algn="just"/>
            <a:endParaRPr lang="en-GB" dirty="0">
              <a:latin typeface="Calibri" panose="020F0502020204030204" pitchFamily="34" charset="0"/>
              <a:ea typeface="SimSun" panose="02010600030101010101" pitchFamily="2" charset="-122"/>
              <a:cs typeface="Calibri" panose="020F0502020204030204" pitchFamily="34" charset="0"/>
            </a:endParaRPr>
          </a:p>
          <a:p>
            <a:pPr algn="just"/>
            <a:endParaRPr lang="en-GB"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closed language is stigmatizing and disempowering because it defines Jeannie as her diagnosis and does not leave space for Jeannie to put her own meaning on her experiences.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open language states the fact that Jeannie was diagnosed with a particular condition, but also allows room for different interpretations of what that means to Jeannie. </a:t>
            </a:r>
            <a:endParaRPr lang="x-none" dirty="0">
              <a:latin typeface="Calibri" panose="020F0502020204030204" pitchFamily="34" charset="0"/>
              <a:ea typeface="SimSun" panose="02010600030101010101" pitchFamily="2" charset="-122"/>
              <a:cs typeface="Calibri" panose="020F0502020204030204" pitchFamily="34" charset="0"/>
            </a:endParaRPr>
          </a:p>
          <a:p>
            <a:pPr algn="just"/>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57</a:t>
            </a:fld>
            <a:endParaRPr lang="x-none"/>
          </a:p>
        </p:txBody>
      </p:sp>
      <p:pic>
        <p:nvPicPr>
          <p:cNvPr id="5" name="Picture 4">
            <a:extLst>
              <a:ext uri="{FF2B5EF4-FFF2-40B4-BE49-F238E27FC236}">
                <a16:creationId xmlns:a16="http://schemas.microsoft.com/office/drawing/2014/main" id="{29E3A4D0-FA12-4EC2-9418-F23280DA9B3D}"/>
              </a:ext>
            </a:extLst>
          </p:cNvPr>
          <p:cNvPicPr>
            <a:picLocks noChangeAspect="1"/>
          </p:cNvPicPr>
          <p:nvPr/>
        </p:nvPicPr>
        <p:blipFill>
          <a:blip r:embed="rId3"/>
          <a:stretch>
            <a:fillRect/>
          </a:stretch>
        </p:blipFill>
        <p:spPr>
          <a:xfrm>
            <a:off x="762000" y="4818856"/>
            <a:ext cx="5286532" cy="992187"/>
          </a:xfrm>
          <a:prstGeom prst="rect">
            <a:avLst/>
          </a:prstGeom>
        </p:spPr>
      </p:pic>
    </p:spTree>
    <p:extLst>
      <p:ext uri="{BB962C8B-B14F-4D97-AF65-F5344CB8AC3E}">
        <p14:creationId xmlns:p14="http://schemas.microsoft.com/office/powerpoint/2010/main" val="274089164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pic>
        <p:nvPicPr>
          <p:cNvPr id="5" name="Picture 4">
            <a:extLst>
              <a:ext uri="{FF2B5EF4-FFF2-40B4-BE49-F238E27FC236}">
                <a16:creationId xmlns:a16="http://schemas.microsoft.com/office/drawing/2014/main" id="{B77999B3-04E0-4AF5-B792-7A756EDE96C1}"/>
              </a:ext>
            </a:extLst>
          </p:cNvPr>
          <p:cNvPicPr>
            <a:picLocks noChangeAspect="1"/>
          </p:cNvPicPr>
          <p:nvPr/>
        </p:nvPicPr>
        <p:blipFill>
          <a:blip r:embed="rId3"/>
          <a:stretch>
            <a:fillRect/>
          </a:stretch>
        </p:blipFill>
        <p:spPr>
          <a:xfrm>
            <a:off x="562132" y="4732625"/>
            <a:ext cx="5733736" cy="821750"/>
          </a:xfrm>
          <a:prstGeom prst="rect">
            <a:avLst/>
          </a:prstGeom>
        </p:spPr>
      </p:pic>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use of “noncompliant” implies that George needs to be taking his medications and is doing something wrong, deviant or rebellious by not taking them.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open language states a fact which does not cast judgement on George, and also allows room for George to explain why if he chooses.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58</a:t>
            </a:fld>
            <a:endParaRPr lang="x-none"/>
          </a:p>
        </p:txBody>
      </p:sp>
    </p:spTree>
    <p:extLst>
      <p:ext uri="{BB962C8B-B14F-4D97-AF65-F5344CB8AC3E}">
        <p14:creationId xmlns:p14="http://schemas.microsoft.com/office/powerpoint/2010/main" val="64827169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dirty="0">
              <a:latin typeface="Calibri" panose="020F0502020204030204" pitchFamily="34" charset="0"/>
              <a:ea typeface="SimSun" panose="02010600030101010101" pitchFamily="2" charset="-122"/>
              <a:cs typeface="Calibri" panose="020F0502020204030204" pitchFamily="34" charset="0"/>
            </a:endParaRPr>
          </a:p>
          <a:p>
            <a:pPr algn="just"/>
            <a:endParaRPr lang="en-GB" dirty="0">
              <a:latin typeface="Calibri" panose="020F0502020204030204" pitchFamily="34" charset="0"/>
              <a:ea typeface="SimSun" panose="02010600030101010101" pitchFamily="2" charset="-122"/>
              <a:cs typeface="Calibri" panose="020F0502020204030204" pitchFamily="34" charset="0"/>
            </a:endParaRPr>
          </a:p>
          <a:p>
            <a:pPr algn="just"/>
            <a:endParaRPr lang="en-GB" dirty="0">
              <a:latin typeface="Calibri" panose="020F0502020204030204" pitchFamily="34" charset="0"/>
              <a:ea typeface="SimSun" panose="02010600030101010101" pitchFamily="2" charset="-122"/>
              <a:cs typeface="Calibri" panose="020F0502020204030204" pitchFamily="34" charset="0"/>
            </a:endParaRPr>
          </a:p>
          <a:p>
            <a:pPr algn="just"/>
            <a:endParaRPr lang="en-GB" dirty="0">
              <a:latin typeface="Calibri" panose="020F0502020204030204" pitchFamily="34" charset="0"/>
              <a:ea typeface="SimSun" panose="02010600030101010101" pitchFamily="2" charset="-122"/>
              <a:cs typeface="Calibri" panose="020F0502020204030204" pitchFamily="34" charset="0"/>
            </a:endParaRPr>
          </a:p>
          <a:p>
            <a:pPr algn="just"/>
            <a:endParaRPr lang="en-GB" dirty="0">
              <a:latin typeface="Calibri" panose="020F0502020204030204" pitchFamily="34" charset="0"/>
              <a:ea typeface="SimSun" panose="02010600030101010101" pitchFamily="2" charset="-122"/>
              <a:cs typeface="Calibri" panose="020F0502020204030204" pitchFamily="34" charset="0"/>
            </a:endParaRPr>
          </a:p>
          <a:p>
            <a:pPr algn="just"/>
            <a:endParaRPr lang="en-GB"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closed language indicates that these voices are not real, but also that they are something bad that must be stopped.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Luis may find nothing wrong with these voices, but the language paints them as something he should fear.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open language does not interpret the voices as either bad or good but states only that Luis is hearing them.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This allows room for Luis to interpret his own reaction to his experience.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59</a:t>
            </a:fld>
            <a:endParaRPr lang="x-none"/>
          </a:p>
        </p:txBody>
      </p:sp>
      <p:pic>
        <p:nvPicPr>
          <p:cNvPr id="5" name="Picture 4">
            <a:extLst>
              <a:ext uri="{FF2B5EF4-FFF2-40B4-BE49-F238E27FC236}">
                <a16:creationId xmlns:a16="http://schemas.microsoft.com/office/drawing/2014/main" id="{E7230411-3CFE-4105-868E-A7F924D422A7}"/>
              </a:ext>
            </a:extLst>
          </p:cNvPr>
          <p:cNvPicPr>
            <a:picLocks noChangeAspect="1"/>
          </p:cNvPicPr>
          <p:nvPr/>
        </p:nvPicPr>
        <p:blipFill>
          <a:blip r:embed="rId3"/>
          <a:stretch>
            <a:fillRect/>
          </a:stretch>
        </p:blipFill>
        <p:spPr>
          <a:xfrm>
            <a:off x="767872" y="4572000"/>
            <a:ext cx="5404328" cy="774540"/>
          </a:xfrm>
          <a:prstGeom prst="rect">
            <a:avLst/>
          </a:prstGeom>
        </p:spPr>
      </p:pic>
    </p:spTree>
    <p:extLst>
      <p:ext uri="{BB962C8B-B14F-4D97-AF65-F5344CB8AC3E}">
        <p14:creationId xmlns:p14="http://schemas.microsoft.com/office/powerpoint/2010/main" val="602553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solidFill>
                  <a:srgbClr val="4F81BD"/>
                </a:solidFill>
                <a:latin typeface="Calibri" panose="020F0502020204030204" pitchFamily="34" charset="0"/>
                <a:ea typeface="SimSun" panose="02010600030101010101" pitchFamily="2" charset="-122"/>
                <a:cs typeface="Arial" panose="020B0604020202020204" pitchFamily="34" charset="0"/>
              </a:rPr>
              <a:t>For the full list of references included in the notes pages of these slides please refer to the corresponding Module.</a:t>
            </a:r>
          </a:p>
          <a:p>
            <a:endParaRPr lang="x-none"/>
          </a:p>
        </p:txBody>
      </p:sp>
      <p:sp>
        <p:nvSpPr>
          <p:cNvPr id="4" name="Slide Number Placeholder 3"/>
          <p:cNvSpPr>
            <a:spLocks noGrp="1"/>
          </p:cNvSpPr>
          <p:nvPr>
            <p:ph type="sldNum" sz="quarter" idx="5"/>
          </p:nvPr>
        </p:nvSpPr>
        <p:spPr/>
        <p:txBody>
          <a:bodyPr/>
          <a:lstStyle/>
          <a:p>
            <a:fld id="{B9E5FEED-3F11-4018-8801-9319A9A00358}" type="slidenum">
              <a:rPr lang="x-none" smtClean="0"/>
              <a:t>6</a:t>
            </a:fld>
            <a:endParaRPr lang="x-none"/>
          </a:p>
        </p:txBody>
      </p:sp>
    </p:spTree>
    <p:extLst>
      <p:ext uri="{BB962C8B-B14F-4D97-AF65-F5344CB8AC3E}">
        <p14:creationId xmlns:p14="http://schemas.microsoft.com/office/powerpoint/2010/main" val="105763847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People in peer roles will have different backgrounds, levels of training and skills.</a:t>
            </a:r>
          </a:p>
          <a:p>
            <a:pPr marL="171450" indent="-171450" algn="just">
              <a:spcAft>
                <a:spcPts val="600"/>
              </a:spcAft>
              <a:buFont typeface="Arial" panose="020B0604020202020204" pitchFamily="34" charset="0"/>
              <a:buChar char="•"/>
            </a:pPr>
            <a:endParaRPr lang="en-GB"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However, several core competencies for peer supporters have been identified. </a:t>
            </a:r>
          </a:p>
          <a:p>
            <a:pPr marL="171450" indent="-171450" algn="just">
              <a:spcAft>
                <a:spcPts val="600"/>
              </a:spcAft>
              <a:buFont typeface="Arial" panose="020B0604020202020204" pitchFamily="34" charset="0"/>
              <a:buChar char="•"/>
            </a:pPr>
            <a:endParaRPr lang="en-GB"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US" dirty="0">
                <a:latin typeface="Calibri" panose="020F0502020204030204" pitchFamily="34" charset="0"/>
                <a:ea typeface="SimSun" panose="02010600030101010101" pitchFamily="2" charset="-122"/>
                <a:cs typeface="Calibri" panose="020F0502020204030204" pitchFamily="34" charset="0"/>
              </a:rPr>
              <a:t>Following slides list </a:t>
            </a:r>
            <a:r>
              <a:rPr lang="en-GB" dirty="0">
                <a:latin typeface="Calibri" panose="020F0502020204030204" pitchFamily="34" charset="0"/>
                <a:ea typeface="SimSun" panose="02010600030101010101" pitchFamily="2" charset="-122"/>
                <a:cs typeface="Calibri" panose="020F0502020204030204" pitchFamily="34" charset="0"/>
              </a:rPr>
              <a:t>some of these competencies in relation to their various roles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solidFill>
                  <a:srgbClr val="0000FF"/>
                </a:solidFill>
                <a:latin typeface="Calibri" panose="020F0502020204030204" pitchFamily="34" charset="0"/>
                <a:ea typeface="SimSun" panose="02010600030101010101" pitchFamily="2" charset="-122"/>
                <a:cs typeface="Calibri" panose="020F0502020204030204" pitchFamily="34" charset="0"/>
                <a:hlinkClick r:id="rId3" action="ppaction://hlinkfile" tooltip=", 2015 #216">
                  <a:extLst>
                    <a:ext uri="{A12FA001-AC4F-418D-AE19-62706E023703}">
                      <ahyp:hlinkClr xmlns:ahyp="http://schemas.microsoft.com/office/drawing/2018/hyperlinkcolor" val="tx"/>
                    </a:ext>
                  </a:extLst>
                </a:hlinkClick>
              </a:rPr>
              <a:t>36</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60</a:t>
            </a:fld>
            <a:endParaRPr lang="x-none"/>
          </a:p>
        </p:txBody>
      </p:sp>
    </p:spTree>
    <p:extLst>
      <p:ext uri="{BB962C8B-B14F-4D97-AF65-F5344CB8AC3E}">
        <p14:creationId xmlns:p14="http://schemas.microsoft.com/office/powerpoint/2010/main" val="291768917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738188"/>
            <a:ext cx="5486400" cy="3086100"/>
          </a:xfrm>
        </p:spPr>
      </p:sp>
      <p:sp>
        <p:nvSpPr>
          <p:cNvPr id="3" name="Notes Placeholder 2"/>
          <p:cNvSpPr>
            <a:spLocks noGrp="1"/>
          </p:cNvSpPr>
          <p:nvPr>
            <p:ph type="body" idx="1"/>
          </p:nvPr>
        </p:nvSpPr>
        <p:spPr>
          <a:xfrm>
            <a:off x="685800" y="3995815"/>
            <a:ext cx="5486400" cy="4284663"/>
          </a:xfrm>
        </p:spPr>
        <p:txBody>
          <a:bodyPr/>
          <a:lstStyle/>
          <a:p>
            <a:pPr algn="just">
              <a:spcAft>
                <a:spcPts val="600"/>
              </a:spcAft>
            </a:pPr>
            <a:r>
              <a:rPr lang="en-GB" b="1" dirty="0">
                <a:solidFill>
                  <a:srgbClr val="000000"/>
                </a:solidFill>
                <a:latin typeface="Calibri" panose="020F0502020204030204" pitchFamily="34" charset="0"/>
                <a:ea typeface="SimSun" panose="02010600030101010101" pitchFamily="2" charset="-122"/>
                <a:cs typeface="Calibri" panose="020F0502020204030204" pitchFamily="34" charset="0"/>
              </a:rPr>
              <a:t>Role 1: Peer supporters engage peers in collaborative and caring relationships</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The competencies required for this role emphasize peer supporters’ ability to initiate and develop relationships with people. </a:t>
            </a:r>
          </a:p>
          <a:p>
            <a:pPr marL="171450" indent="-171450" algn="jus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They include:</a:t>
            </a:r>
          </a:p>
          <a:p>
            <a:pPr marL="628650" lvl="1" indent="-171450" algn="jus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interpersonal skills, such as reaching out and being able to engage peers with careful attention</a:t>
            </a:r>
          </a:p>
          <a:p>
            <a:pPr marL="628650" lvl="1" indent="-171450" algn="jus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knowledge about recovery and attitudes consistent with a recovery orientation.</a:t>
            </a:r>
          </a:p>
          <a:p>
            <a:pPr marL="628650" lvl="1" indent="-171450" algn="just">
              <a:buFont typeface="Arial" panose="020B0604020202020204" pitchFamily="34" charset="0"/>
              <a:buChar char="•"/>
            </a:pPr>
            <a:endParaRPr lang="en-US" dirty="0">
              <a:solidFill>
                <a:srgbClr val="000000"/>
              </a:solidFill>
              <a:latin typeface="Calibri" panose="020F0502020204030204" pitchFamily="34" charset="0"/>
              <a:ea typeface="SimSun" panose="02010600030101010101" pitchFamily="2" charset="-122"/>
              <a:cs typeface="Calibri" panose="020F0502020204030204" pitchFamily="34" charset="0"/>
            </a:endParaRPr>
          </a:p>
          <a:p>
            <a:pPr algn="just">
              <a:spcAft>
                <a:spcPts val="600"/>
              </a:spcAft>
            </a:pPr>
            <a:r>
              <a:rPr lang="en-GB" b="1" dirty="0">
                <a:solidFill>
                  <a:srgbClr val="000000"/>
                </a:solidFill>
                <a:latin typeface="Calibri" panose="020F0502020204030204" pitchFamily="34" charset="0"/>
                <a:ea typeface="SimSun" panose="02010600030101010101" pitchFamily="2" charset="-122"/>
                <a:cs typeface="Calibri" panose="020F0502020204030204" pitchFamily="34" charset="0"/>
              </a:rPr>
              <a:t>Role 2: Peer supporters provide support</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The competencies related to this role are </a:t>
            </a:r>
            <a:r>
              <a:rPr lang="en-GB" dirty="0">
                <a:latin typeface="Calibri" panose="020F0502020204030204" pitchFamily="34" charset="0"/>
                <a:ea typeface="SimSun" panose="02010600030101010101" pitchFamily="2" charset="-122"/>
                <a:cs typeface="Calibri" panose="020F0502020204030204" pitchFamily="34" charset="0"/>
              </a:rPr>
              <a:t>critical for the peer supporter to be able to provide the support that people may want.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competencies include:</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validating peers’ experiences and feelings, </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conveying hope to peers about recovery, </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making people aware of a range of ways of understanding difficulties </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providing assistance to support peers in accomplishing tasks and goals. </a:t>
            </a:r>
            <a:endParaRPr lang="x-none" dirty="0">
              <a:latin typeface="Calibri" panose="020F0502020204030204" pitchFamily="34" charset="0"/>
              <a:ea typeface="SimSun" panose="02010600030101010101" pitchFamily="2" charset="-122"/>
              <a:cs typeface="Calibri" panose="020F0502020204030204" pitchFamily="34" charset="0"/>
            </a:endParaRPr>
          </a:p>
          <a:p>
            <a:pPr marL="628650" lvl="1" indent="-171450" algn="just">
              <a:buFont typeface="Arial" panose="020B0604020202020204" pitchFamily="34" charset="0"/>
              <a:buChar char="•"/>
            </a:pP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61</a:t>
            </a:fld>
            <a:endParaRPr lang="x-none"/>
          </a:p>
        </p:txBody>
      </p:sp>
    </p:spTree>
    <p:extLst>
      <p:ext uri="{BB962C8B-B14F-4D97-AF65-F5344CB8AC3E}">
        <p14:creationId xmlns:p14="http://schemas.microsoft.com/office/powerpoint/2010/main" val="222052681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30238"/>
            <a:ext cx="5486400" cy="3086100"/>
          </a:xfrm>
        </p:spPr>
      </p:sp>
      <p:sp>
        <p:nvSpPr>
          <p:cNvPr id="3" name="Notes Placeholder 2"/>
          <p:cNvSpPr>
            <a:spLocks noGrp="1"/>
          </p:cNvSpPr>
          <p:nvPr>
            <p:ph type="body" idx="1"/>
          </p:nvPr>
        </p:nvSpPr>
        <p:spPr>
          <a:xfrm>
            <a:off x="685800" y="3920864"/>
            <a:ext cx="5486400" cy="4592897"/>
          </a:xfrm>
        </p:spPr>
        <p:txBody>
          <a:bodyPr/>
          <a:lstStyle/>
          <a:p>
            <a:pPr algn="just">
              <a:spcAft>
                <a:spcPts val="600"/>
              </a:spcAft>
            </a:pPr>
            <a:r>
              <a:rPr lang="en-GB" b="1" dirty="0">
                <a:solidFill>
                  <a:srgbClr val="000000"/>
                </a:solidFill>
                <a:latin typeface="Calibri" panose="020F0502020204030204" pitchFamily="34" charset="0"/>
                <a:ea typeface="SimSun" panose="02010600030101010101" pitchFamily="2" charset="-122"/>
                <a:cs typeface="Calibri" panose="020F0502020204030204" pitchFamily="34" charset="0"/>
              </a:rPr>
              <a:t>Role 3: Peer supporters share lived experiences of recovery</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The competencies required for this role are unique to peer support since most roles in mental health and social services do not emphasize the sharing of lived experiences. </a:t>
            </a:r>
          </a:p>
          <a:p>
            <a:pPr marL="171450" indent="-171450" algn="just">
              <a:spcAft>
                <a:spcPts val="600"/>
              </a:spcAft>
              <a:buFont typeface="Arial" panose="020B0604020202020204" pitchFamily="34" charset="0"/>
              <a:buChar char="•"/>
            </a:pPr>
            <a:endParaRPr lang="en-GB" dirty="0">
              <a:solidFill>
                <a:srgbClr val="000000"/>
              </a:solidFill>
              <a:latin typeface="Calibri" panose="020F0502020204030204" pitchFamily="34" charset="0"/>
              <a:ea typeface="SimSun" panose="02010600030101010101" pitchFamily="2" charset="-122"/>
              <a:cs typeface="Calibri" panose="020F0502020204030204" pitchFamily="34" charset="0"/>
            </a:endParaRPr>
          </a:p>
          <a:p>
            <a:pPr marL="171450" indent="-171450" algn="jus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Peer supporters need to be skilful in telling their recovery stories and using their lived experiences as a way of inspiring and supporting someone going through recovery.</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en-US" dirty="0"/>
          </a:p>
          <a:p>
            <a:pPr algn="just">
              <a:spcAft>
                <a:spcPts val="600"/>
              </a:spcAft>
            </a:pPr>
            <a:r>
              <a:rPr lang="en-GB" b="1" dirty="0">
                <a:solidFill>
                  <a:srgbClr val="000000"/>
                </a:solidFill>
                <a:latin typeface="Calibri" panose="020F0502020204030204" pitchFamily="34" charset="0"/>
                <a:ea typeface="SimSun" panose="02010600030101010101" pitchFamily="2" charset="-122"/>
                <a:cs typeface="Calibri" panose="020F0502020204030204" pitchFamily="34" charset="0"/>
              </a:rPr>
              <a:t>Role 4: Peer supporters personalize peer support</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The competencies required for this role help peer supporters to tailor or individualize the support services provided to and with a peer. </a:t>
            </a: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By personalizing peer support, the peer supporter operationalizes the idea that there are multiple pathways to recovery. </a:t>
            </a:r>
          </a:p>
          <a:p>
            <a:pPr marL="171450" indent="-171450" algn="jus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This includes:</a:t>
            </a:r>
          </a:p>
          <a:p>
            <a:pPr marL="628650" lvl="1" indent="-171450" algn="jus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recognizing the uniqueness of each peer’s process of recovery </a:t>
            </a:r>
          </a:p>
          <a:p>
            <a:pPr marL="628650" lvl="1" indent="-171450" algn="jus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respecting unique social positions, including the cultural and spiritual beliefs and practices of peers.</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62</a:t>
            </a:fld>
            <a:endParaRPr lang="x-none"/>
          </a:p>
        </p:txBody>
      </p:sp>
    </p:spTree>
    <p:extLst>
      <p:ext uri="{BB962C8B-B14F-4D97-AF65-F5344CB8AC3E}">
        <p14:creationId xmlns:p14="http://schemas.microsoft.com/office/powerpoint/2010/main" val="304518787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spcAft>
                <a:spcPts val="600"/>
              </a:spcAft>
            </a:pPr>
            <a:r>
              <a:rPr lang="en-GB" b="1" dirty="0">
                <a:solidFill>
                  <a:srgbClr val="000000"/>
                </a:solidFill>
                <a:latin typeface="Calibri" panose="020F0502020204030204" pitchFamily="34" charset="0"/>
                <a:ea typeface="SimSun" panose="02010600030101010101" pitchFamily="2" charset="-122"/>
                <a:cs typeface="Calibri" panose="020F0502020204030204" pitchFamily="34" charset="0"/>
              </a:rPr>
              <a:t>Role 5: Peer supporters support recovery planning</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The competencies required for this role enable peer supporters to support others to take charge of their lives. </a:t>
            </a:r>
          </a:p>
          <a:p>
            <a:pPr marL="628650" lvl="1"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Recovery often leads people to want to make changes in their lives. </a:t>
            </a:r>
          </a:p>
          <a:p>
            <a:pPr marL="628650" lvl="1"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Recovery planning assists people to set and accomplish goals related to home, work, community and health.</a:t>
            </a:r>
          </a:p>
          <a:p>
            <a:pPr marL="628650" lvl="1" indent="-171450" algn="just">
              <a:spcAft>
                <a:spcPts val="600"/>
              </a:spcAft>
              <a:buFont typeface="Arial" panose="020B0604020202020204" pitchFamily="34" charset="0"/>
              <a:buChar char="•"/>
            </a:pPr>
            <a:endParaRPr lang="en-GB" dirty="0">
              <a:solidFill>
                <a:srgbClr val="000000"/>
              </a:solidFill>
              <a:latin typeface="Calibri" panose="020F0502020204030204" pitchFamily="34" charset="0"/>
              <a:ea typeface="SimSun" panose="02010600030101010101" pitchFamily="2" charset="-122"/>
              <a:cs typeface="Calibri" panose="020F0502020204030204" pitchFamily="34" charset="0"/>
            </a:endParaRPr>
          </a:p>
          <a:p>
            <a:pPr algn="just">
              <a:spcAft>
                <a:spcPts val="600"/>
              </a:spcAft>
            </a:pPr>
            <a:r>
              <a:rPr lang="en-GB" b="1" dirty="0">
                <a:solidFill>
                  <a:srgbClr val="000000"/>
                </a:solidFill>
                <a:latin typeface="Calibri" panose="020F0502020204030204" pitchFamily="34" charset="0"/>
                <a:ea typeface="SimSun" panose="02010600030101010101" pitchFamily="2" charset="-122"/>
                <a:cs typeface="Calibri" panose="020F0502020204030204" pitchFamily="34" charset="0"/>
              </a:rPr>
              <a:t>Role 6: Peer supporters link to resources, services and supports</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The competencies required for this role assist peer supporters to help other peers acquire the resources, services and supports they need to enhance their recovery.</a:t>
            </a: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Peer supporters apply these competencies to assist other peers to link to resources or services both within mental health and social sectors and in the community. </a:t>
            </a:r>
          </a:p>
          <a:p>
            <a:pPr marL="171450" indent="-171450" algn="jus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It is critical that peer supporters have knowledge of resources within their communities as well as online resources.</a:t>
            </a:r>
            <a:endParaRPr lang="x-none" dirty="0">
              <a:latin typeface="Calibri" panose="020F0502020204030204" pitchFamily="34" charset="0"/>
              <a:ea typeface="SimSun" panose="02010600030101010101" pitchFamily="2" charset="-122"/>
              <a:cs typeface="Calibri" panose="020F0502020204030204" pitchFamily="34" charset="0"/>
            </a:endParaRPr>
          </a:p>
          <a:p>
            <a:pPr marL="628650" lvl="1" indent="-171450" algn="just">
              <a:spcAft>
                <a:spcPts val="600"/>
              </a:spcAft>
              <a:buFont typeface="Arial" panose="020B0604020202020204" pitchFamily="34" charset="0"/>
              <a:buChar char="•"/>
            </a:pP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63</a:t>
            </a:fld>
            <a:endParaRPr lang="x-none"/>
          </a:p>
        </p:txBody>
      </p:sp>
    </p:spTree>
    <p:extLst>
      <p:ext uri="{BB962C8B-B14F-4D97-AF65-F5344CB8AC3E}">
        <p14:creationId xmlns:p14="http://schemas.microsoft.com/office/powerpoint/2010/main" val="117035026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spcAft>
                <a:spcPts val="600"/>
              </a:spcAft>
            </a:pPr>
            <a:r>
              <a:rPr lang="en-GB" b="1" dirty="0">
                <a:solidFill>
                  <a:srgbClr val="000000"/>
                </a:solidFill>
                <a:latin typeface="Calibri" panose="020F0502020204030204" pitchFamily="34" charset="0"/>
                <a:ea typeface="SimSun" panose="02010600030101010101" pitchFamily="2" charset="-122"/>
                <a:cs typeface="Calibri" panose="020F0502020204030204" pitchFamily="34" charset="0"/>
              </a:rPr>
              <a:t>Role 7: Peer supporters provide information about skills related to health, wellness and recovery</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The competencies required for this role relate to how peer supporters coach others or provide information about skills that enhance recovery. </a:t>
            </a: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knowledge, skills and experiences to offer others in recovery and that the recovery process often involves learning and growth.</a:t>
            </a:r>
          </a:p>
          <a:p>
            <a:pPr marL="171450" indent="-171450" algn="jus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However, it is essential that the approaches match the preferences and needs of peers. </a:t>
            </a:r>
          </a:p>
          <a:p>
            <a:pPr marL="171450" indent="-171450" algn="just">
              <a:buFont typeface="Arial" panose="020B0604020202020204" pitchFamily="34" charset="0"/>
              <a:buChar char="•"/>
            </a:pPr>
            <a:endParaRPr lang="en-US" dirty="0">
              <a:solidFill>
                <a:srgbClr val="000000"/>
              </a:solidFill>
              <a:latin typeface="Calibri" panose="020F0502020204030204" pitchFamily="34" charset="0"/>
              <a:ea typeface="SimSun" panose="02010600030101010101" pitchFamily="2" charset="-122"/>
              <a:cs typeface="Calibri" panose="020F0502020204030204" pitchFamily="34" charset="0"/>
            </a:endParaRPr>
          </a:p>
          <a:p>
            <a:pPr algn="just">
              <a:spcAft>
                <a:spcPts val="600"/>
              </a:spcAft>
            </a:pPr>
            <a:r>
              <a:rPr lang="en-GB" b="1" dirty="0">
                <a:solidFill>
                  <a:srgbClr val="000000"/>
                </a:solidFill>
                <a:latin typeface="Calibri" panose="020F0502020204030204" pitchFamily="34" charset="0"/>
                <a:ea typeface="SimSun" panose="02010600030101010101" pitchFamily="2" charset="-122"/>
                <a:cs typeface="Calibri" panose="020F0502020204030204" pitchFamily="34" charset="0"/>
              </a:rPr>
              <a:t>Role 8: Peer supporters help peers to manage crises</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The competencies</a:t>
            </a:r>
            <a:r>
              <a:rPr lang="en-GB" dirty="0">
                <a:latin typeface="Calibri" panose="020F0502020204030204" pitchFamily="34" charset="0"/>
                <a:ea typeface="SimSun" panose="02010600030101010101" pitchFamily="2" charset="-122"/>
                <a:cs typeface="Calibri" panose="020F0502020204030204" pitchFamily="34" charset="0"/>
              </a:rPr>
              <a:t> </a:t>
            </a: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required for this role assist peer supporters to identify potential risks and to use procedures that reduce risks to peers and others. </a:t>
            </a: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Peer supporters may have to manage situations in which there is intense distress and then work to ensure the safety and well-being of themselves and other peers. </a:t>
            </a:r>
          </a:p>
          <a:p>
            <a:pPr marL="171450" indent="-171450" algn="jus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When meeting with peers, it is important to create a safe space and provide reassurance to those in distress.</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buFont typeface="Arial" panose="020B0604020202020204" pitchFamily="34" charset="0"/>
              <a:buChar char="•"/>
            </a:pP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64</a:t>
            </a:fld>
            <a:endParaRPr lang="x-none"/>
          </a:p>
        </p:txBody>
      </p:sp>
    </p:spTree>
    <p:extLst>
      <p:ext uri="{BB962C8B-B14F-4D97-AF65-F5344CB8AC3E}">
        <p14:creationId xmlns:p14="http://schemas.microsoft.com/office/powerpoint/2010/main" val="381846734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30238"/>
            <a:ext cx="5486400" cy="3086100"/>
          </a:xfrm>
        </p:spPr>
      </p:sp>
      <p:sp>
        <p:nvSpPr>
          <p:cNvPr id="3" name="Notes Placeholder 2"/>
          <p:cNvSpPr>
            <a:spLocks noGrp="1"/>
          </p:cNvSpPr>
          <p:nvPr>
            <p:ph type="body" idx="1"/>
          </p:nvPr>
        </p:nvSpPr>
        <p:spPr>
          <a:xfrm>
            <a:off x="685800" y="3754749"/>
            <a:ext cx="5486400" cy="4930463"/>
          </a:xfrm>
        </p:spPr>
        <p:txBody>
          <a:bodyPr/>
          <a:lstStyle/>
          <a:p>
            <a:pPr algn="just">
              <a:spcAft>
                <a:spcPts val="600"/>
              </a:spcAft>
            </a:pPr>
            <a:r>
              <a:rPr lang="en-GB" b="1" dirty="0">
                <a:solidFill>
                  <a:srgbClr val="000000"/>
                </a:solidFill>
                <a:latin typeface="Calibri" panose="020F0502020204030204" pitchFamily="34" charset="0"/>
                <a:ea typeface="SimSun" panose="02010600030101010101" pitchFamily="2" charset="-122"/>
                <a:cs typeface="Calibri" panose="020F0502020204030204" pitchFamily="34" charset="0"/>
              </a:rPr>
              <a:t>Role 9: Peer supporters value communication</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The competencies required for this role provide guidance on how peer supporters interact verbally and in writing with colleagues and others. </a:t>
            </a: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They suggest language and processes to communicate and reflect the value of respect. </a:t>
            </a:r>
          </a:p>
          <a:p>
            <a:pPr marL="628650" lvl="1"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This includes using person-centred, recovery-oriented language and active listening skills. </a:t>
            </a:r>
          </a:p>
          <a:p>
            <a:pPr marL="171450" indent="-171450" algn="jus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This will enhance mutual understanding and create a shared language.</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en-US" dirty="0"/>
          </a:p>
          <a:p>
            <a:pPr algn="just">
              <a:spcAft>
                <a:spcPts val="600"/>
              </a:spcAft>
            </a:pPr>
            <a:r>
              <a:rPr lang="en-GB" b="1" dirty="0">
                <a:solidFill>
                  <a:srgbClr val="000000"/>
                </a:solidFill>
                <a:latin typeface="Calibri" panose="020F0502020204030204" pitchFamily="34" charset="0"/>
                <a:ea typeface="SimSun" panose="02010600030101010101" pitchFamily="2" charset="-122"/>
                <a:cs typeface="Calibri" panose="020F0502020204030204" pitchFamily="34" charset="0"/>
              </a:rPr>
              <a:t>Role 10: Peer supporters value collaboration and teamwork</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The competencies required for this role provide direction on how peer supporters can develop and maintain effective relationships with colleagues and others in order to enhance the peer support provided. </a:t>
            </a: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The competencies involve not only interpersonal skills but also organizational skills in terms of engaging providers, and engaging efforts from mental health and social services, in order to meet the needs of peers. </a:t>
            </a:r>
          </a:p>
          <a:p>
            <a:pPr marL="171450" indent="-171450" algn="jus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Where relevant, this also includes engaging peers’ family members and other supports.</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65</a:t>
            </a:fld>
            <a:endParaRPr lang="x-none"/>
          </a:p>
        </p:txBody>
      </p:sp>
    </p:spTree>
    <p:extLst>
      <p:ext uri="{BB962C8B-B14F-4D97-AF65-F5344CB8AC3E}">
        <p14:creationId xmlns:p14="http://schemas.microsoft.com/office/powerpoint/2010/main" val="143776646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spcAft>
                <a:spcPts val="600"/>
              </a:spcAft>
            </a:pPr>
            <a:r>
              <a:rPr lang="en-GB" b="1" dirty="0">
                <a:solidFill>
                  <a:srgbClr val="000000"/>
                </a:solidFill>
                <a:latin typeface="Calibri" panose="020F0502020204030204" pitchFamily="34" charset="0"/>
                <a:ea typeface="SimSun" panose="02010600030101010101" pitchFamily="2" charset="-122"/>
                <a:cs typeface="Calibri" panose="020F0502020204030204" pitchFamily="34" charset="0"/>
              </a:rPr>
              <a:t>Role 11: Peer supporters promote leadership and advocacy</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The competencies required for this role relate to actions that peer supporters use to provide leadership within mental health and social services in order to advance a recovery-oriented approach. </a:t>
            </a:r>
          </a:p>
          <a:p>
            <a:pPr marL="171450" indent="-171450" algn="jus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They also guide peer supporters on how to advocate for the human rights of other peers.</a:t>
            </a:r>
          </a:p>
          <a:p>
            <a:pPr marL="171450" indent="-171450" algn="just">
              <a:buFont typeface="Arial" panose="020B0604020202020204" pitchFamily="34" charset="0"/>
              <a:buChar char="•"/>
            </a:pPr>
            <a:endParaRPr lang="en-US" dirty="0">
              <a:solidFill>
                <a:srgbClr val="000000"/>
              </a:solidFill>
              <a:latin typeface="Calibri" panose="020F0502020204030204" pitchFamily="34" charset="0"/>
              <a:ea typeface="SimSun" panose="02010600030101010101" pitchFamily="2" charset="-122"/>
              <a:cs typeface="Calibri" panose="020F0502020204030204" pitchFamily="34" charset="0"/>
            </a:endParaRPr>
          </a:p>
          <a:p>
            <a:pPr algn="just">
              <a:spcAft>
                <a:spcPts val="600"/>
              </a:spcAft>
            </a:pPr>
            <a:r>
              <a:rPr lang="en-GB" b="1" dirty="0">
                <a:solidFill>
                  <a:srgbClr val="000000"/>
                </a:solidFill>
                <a:latin typeface="Calibri" panose="020F0502020204030204" pitchFamily="34" charset="0"/>
                <a:ea typeface="SimSun" panose="02010600030101010101" pitchFamily="2" charset="-122"/>
                <a:cs typeface="Calibri" panose="020F0502020204030204" pitchFamily="34" charset="0"/>
              </a:rPr>
              <a:t>Role 12: Peer supporters promote growth and development</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The competencies required for this role include ability to reflect and improve competencies in their practice. </a:t>
            </a: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They recommend specific actions that may serve to increase peer supporters’ success and satisfaction in their current roles and contribute to career advancement. </a:t>
            </a:r>
          </a:p>
          <a:p>
            <a:pPr marL="171450" indent="-171450" algn="jus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Creating a peer support structure and provision of supervision are important components of sustaining the peer role.</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buFont typeface="Arial" panose="020B0604020202020204" pitchFamily="34" charset="0"/>
              <a:buChar char="•"/>
            </a:pP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66</a:t>
            </a:fld>
            <a:endParaRPr lang="x-none"/>
          </a:p>
        </p:txBody>
      </p:sp>
    </p:spTree>
    <p:extLst>
      <p:ext uri="{BB962C8B-B14F-4D97-AF65-F5344CB8AC3E}">
        <p14:creationId xmlns:p14="http://schemas.microsoft.com/office/powerpoint/2010/main" val="118254332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67</a:t>
            </a:fld>
            <a:endParaRPr lang="x-none"/>
          </a:p>
        </p:txBody>
      </p:sp>
    </p:spTree>
    <p:extLst>
      <p:ext uri="{BB962C8B-B14F-4D97-AF65-F5344CB8AC3E}">
        <p14:creationId xmlns:p14="http://schemas.microsoft.com/office/powerpoint/2010/main" val="374869151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A clear job description is needed to attract and hire peer supporters. </a:t>
            </a:r>
          </a:p>
          <a:p>
            <a:pPr marL="171450" indent="-171450" algn="just">
              <a:spcAft>
                <a:spcPts val="600"/>
              </a:spcAft>
              <a:buFont typeface="Arial" panose="020B0604020202020204" pitchFamily="34" charset="0"/>
              <a:buChar char="•"/>
            </a:pPr>
            <a:endParaRPr lang="en-GB"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job description should accurately convey the expected tasks and functions that peer supporters are to undertake.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This is not only for their own information but also to effectively communicate what peer roles are (and are not), especially if a new role is being introduced.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Without a clear job description, other colleagues may not take peer supporters seriously, and they may be given tasks that are not consistent with peer roles and do not make good use of their skills. </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This can lead to an unproductive or adverse relationship between peer supporters and others.</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A peer supporter’s job description may include the core responsibilities and duties of the position as well as the preferred qualifications and competencies of an ideal candidate </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hlinkClick r:id="rId3" action="ppaction://hlinkfile" tooltip="Legere,  #217">
                  <a:extLst>
                    <a:ext uri="{A12FA001-AC4F-418D-AE19-62706E023703}">
                      <ahyp:hlinkClr xmlns:ahyp="http://schemas.microsoft.com/office/drawing/2018/hyperlinkcolor" val="tx"/>
                    </a:ext>
                  </a:extLst>
                </a:hlinkClick>
              </a:rPr>
              <a:t>37</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hlinkClick r:id="rId4" action="ppaction://hlinkfile" tooltip="Morris, 2015 #218">
                  <a:extLst>
                    <a:ext uri="{A12FA001-AC4F-418D-AE19-62706E023703}">
                      <ahyp:hlinkClr xmlns:ahyp="http://schemas.microsoft.com/office/drawing/2018/hyperlinkcolor" val="tx"/>
                    </a:ext>
                  </a:extLst>
                </a:hlinkClick>
              </a:rPr>
              <a:t>38</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a:t>
            </a: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68</a:t>
            </a:fld>
            <a:endParaRPr lang="x-none"/>
          </a:p>
        </p:txBody>
      </p:sp>
    </p:spTree>
    <p:extLst>
      <p:ext uri="{BB962C8B-B14F-4D97-AF65-F5344CB8AC3E}">
        <p14:creationId xmlns:p14="http://schemas.microsoft.com/office/powerpoint/2010/main" val="224283669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A clear job description is needed to attract and hire peer supporters. </a:t>
            </a:r>
          </a:p>
          <a:p>
            <a:pPr marL="171450" indent="-171450" algn="just">
              <a:spcAft>
                <a:spcPts val="600"/>
              </a:spcAft>
              <a:buFont typeface="Arial" panose="020B0604020202020204" pitchFamily="34" charset="0"/>
              <a:buChar char="•"/>
            </a:pPr>
            <a:endParaRPr lang="en-GB"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job description should accurately convey the expected tasks and functions that peer supporters are to undertake.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This is not only for their own information but also to effectively communicate what peer roles are (and are not), especially if a new role is being introduced.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Without a clear job description, other colleagues may not take peer supporters seriously, and they may be given tasks that are not consistent with peer roles and do not make good use of their skills. </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This can lead to an unproductive or adverse relationship between peer supporters and others.</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A peer supporter’s job description may include the core responsibilities and duties of the position as well as the preferred qualifications and competencies of an ideal candidate </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hlinkClick r:id="rId3" action="ppaction://hlinkfile" tooltip="Legere,  #217">
                  <a:extLst>
                    <a:ext uri="{A12FA001-AC4F-418D-AE19-62706E023703}">
                      <ahyp:hlinkClr xmlns:ahyp="http://schemas.microsoft.com/office/drawing/2018/hyperlinkcolor" val="tx"/>
                    </a:ext>
                  </a:extLst>
                </a:hlinkClick>
              </a:rPr>
              <a:t>37</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hlinkClick r:id="rId4" action="ppaction://hlinkfile" tooltip="Morris, 2015 #218">
                  <a:extLst>
                    <a:ext uri="{A12FA001-AC4F-418D-AE19-62706E023703}">
                      <ahyp:hlinkClr xmlns:ahyp="http://schemas.microsoft.com/office/drawing/2018/hyperlinkcolor" val="tx"/>
                    </a:ext>
                  </a:extLst>
                </a:hlinkClick>
              </a:rPr>
              <a:t>38</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a:t>
            </a: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69</a:t>
            </a:fld>
            <a:endParaRPr lang="x-none"/>
          </a:p>
        </p:txBody>
      </p:sp>
    </p:spTree>
    <p:extLst>
      <p:ext uri="{BB962C8B-B14F-4D97-AF65-F5344CB8AC3E}">
        <p14:creationId xmlns:p14="http://schemas.microsoft.com/office/powerpoint/2010/main" val="2242836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a:p>
        </p:txBody>
      </p:sp>
      <p:sp>
        <p:nvSpPr>
          <p:cNvPr id="4" name="Slide Number Placeholder 3"/>
          <p:cNvSpPr>
            <a:spLocks noGrp="1"/>
          </p:cNvSpPr>
          <p:nvPr>
            <p:ph type="sldNum" sz="quarter" idx="5"/>
          </p:nvPr>
        </p:nvSpPr>
        <p:spPr/>
        <p:txBody>
          <a:bodyPr/>
          <a:lstStyle/>
          <a:p>
            <a:fld id="{B9E5FEED-3F11-4018-8801-9319A9A00358}" type="slidenum">
              <a:rPr lang="x-none" smtClean="0"/>
              <a:t>7</a:t>
            </a:fld>
            <a:endParaRPr lang="x-none"/>
          </a:p>
        </p:txBody>
      </p:sp>
    </p:spTree>
    <p:extLst>
      <p:ext uri="{BB962C8B-B14F-4D97-AF65-F5344CB8AC3E}">
        <p14:creationId xmlns:p14="http://schemas.microsoft.com/office/powerpoint/2010/main" val="110276074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A clear job description is needed to attract and hire peer supporters. </a:t>
            </a:r>
          </a:p>
          <a:p>
            <a:pPr marL="171450" indent="-171450" algn="just">
              <a:spcAft>
                <a:spcPts val="600"/>
              </a:spcAft>
              <a:buFont typeface="Arial" panose="020B0604020202020204" pitchFamily="34" charset="0"/>
              <a:buChar char="•"/>
            </a:pPr>
            <a:endParaRPr lang="en-GB"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job description should accurately convey the expected tasks and functions that peer supporters are to undertake.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This is not only for their own information but also to effectively communicate what peer roles are (and are not), especially if a new role is being introduced.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Without a clear job description, other colleagues may not take peer supporters seriously, and they may be given tasks that are not consistent with peer roles and do not make good use of their skills. </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This can lead to an unproductive or adverse relationship between peer supporters and others.</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A peer supporter’s job description may include the core responsibilities and duties of the position as well as the preferred qualifications and competencies of an ideal candidate </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hlinkClick r:id="rId3" action="ppaction://hlinkfile" tooltip="Legere,  #217">
                  <a:extLst>
                    <a:ext uri="{A12FA001-AC4F-418D-AE19-62706E023703}">
                      <ahyp:hlinkClr xmlns:ahyp="http://schemas.microsoft.com/office/drawing/2018/hyperlinkcolor" val="tx"/>
                    </a:ext>
                  </a:extLst>
                </a:hlinkClick>
              </a:rPr>
              <a:t>37</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hlinkClick r:id="rId4" action="ppaction://hlinkfile" tooltip="Morris, 2015 #218">
                  <a:extLst>
                    <a:ext uri="{A12FA001-AC4F-418D-AE19-62706E023703}">
                      <ahyp:hlinkClr xmlns:ahyp="http://schemas.microsoft.com/office/drawing/2018/hyperlinkcolor" val="tx"/>
                    </a:ext>
                  </a:extLst>
                </a:hlinkClick>
              </a:rPr>
              <a:t>38</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a:t>
            </a: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70</a:t>
            </a:fld>
            <a:endParaRPr lang="x-none"/>
          </a:p>
        </p:txBody>
      </p:sp>
    </p:spTree>
    <p:extLst>
      <p:ext uri="{BB962C8B-B14F-4D97-AF65-F5344CB8AC3E}">
        <p14:creationId xmlns:p14="http://schemas.microsoft.com/office/powerpoint/2010/main" val="224283669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A clear job description is needed to attract and hire peer supporters. </a:t>
            </a:r>
          </a:p>
          <a:p>
            <a:pPr marL="171450" indent="-171450" algn="just">
              <a:spcAft>
                <a:spcPts val="600"/>
              </a:spcAft>
              <a:buFont typeface="Arial" panose="020B0604020202020204" pitchFamily="34" charset="0"/>
              <a:buChar char="•"/>
            </a:pPr>
            <a:endParaRPr lang="en-GB"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job description should accurately convey the expected tasks and functions that peer supporters are to undertake.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This is not only for their own information but also to effectively communicate what peer roles are (and are not), especially if a new role is being introduced.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Without a clear job description, other colleagues may not take peer supporters seriously, and they may be given tasks that are not consistent with peer roles and do not make good use of their skills. </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This can lead to an unproductive or adverse relationship between peer supporters and others.</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A peer supporter’s job description may include the core responsibilities and duties of the position as well as the preferred qualifications and competencies of an ideal candidate </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hlinkClick r:id="rId3" action="ppaction://hlinkfile" tooltip="Legere,  #217">
                  <a:extLst>
                    <a:ext uri="{A12FA001-AC4F-418D-AE19-62706E023703}">
                      <ahyp:hlinkClr xmlns:ahyp="http://schemas.microsoft.com/office/drawing/2018/hyperlinkcolor" val="tx"/>
                    </a:ext>
                  </a:extLst>
                </a:hlinkClick>
              </a:rPr>
              <a:t>37</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hlinkClick r:id="rId4" action="ppaction://hlinkfile" tooltip="Morris, 2015 #218">
                  <a:extLst>
                    <a:ext uri="{A12FA001-AC4F-418D-AE19-62706E023703}">
                      <ahyp:hlinkClr xmlns:ahyp="http://schemas.microsoft.com/office/drawing/2018/hyperlinkcolor" val="tx"/>
                    </a:ext>
                  </a:extLst>
                </a:hlinkClick>
              </a:rPr>
              <a:t>38</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a:t>
            </a: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71</a:t>
            </a:fld>
            <a:endParaRPr lang="x-none"/>
          </a:p>
        </p:txBody>
      </p:sp>
    </p:spTree>
    <p:extLst>
      <p:ext uri="{BB962C8B-B14F-4D97-AF65-F5344CB8AC3E}">
        <p14:creationId xmlns:p14="http://schemas.microsoft.com/office/powerpoint/2010/main" val="2242836697"/>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a:p>
        </p:txBody>
      </p:sp>
      <p:sp>
        <p:nvSpPr>
          <p:cNvPr id="4" name="Slide Number Placeholder 3"/>
          <p:cNvSpPr>
            <a:spLocks noGrp="1"/>
          </p:cNvSpPr>
          <p:nvPr>
            <p:ph type="sldNum" sz="quarter" idx="5"/>
          </p:nvPr>
        </p:nvSpPr>
        <p:spPr/>
        <p:txBody>
          <a:bodyPr/>
          <a:lstStyle/>
          <a:p>
            <a:fld id="{B9E5FEED-3F11-4018-8801-9319A9A00358}" type="slidenum">
              <a:rPr lang="x-none" smtClean="0"/>
              <a:t>72</a:t>
            </a:fld>
            <a:endParaRPr lang="x-none"/>
          </a:p>
        </p:txBody>
      </p:sp>
    </p:spTree>
    <p:extLst>
      <p:ext uri="{BB962C8B-B14F-4D97-AF65-F5344CB8AC3E}">
        <p14:creationId xmlns:p14="http://schemas.microsoft.com/office/powerpoint/2010/main" val="23480477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98475"/>
            <a:ext cx="5486400" cy="3086100"/>
          </a:xfrm>
        </p:spPr>
      </p:sp>
      <p:sp>
        <p:nvSpPr>
          <p:cNvPr id="3" name="Notes Placeholder 2"/>
          <p:cNvSpPr>
            <a:spLocks noGrp="1"/>
          </p:cNvSpPr>
          <p:nvPr>
            <p:ph type="body" idx="1"/>
          </p:nvPr>
        </p:nvSpPr>
        <p:spPr>
          <a:xfrm>
            <a:off x="685800" y="3584575"/>
            <a:ext cx="5486400" cy="5100638"/>
          </a:xfrm>
        </p:spPr>
        <p:txBody>
          <a:bodyPr/>
          <a:lstStyle/>
          <a:p>
            <a:pPr algn="just"/>
            <a:r>
              <a:rPr lang="en-GB" b="1" dirty="0">
                <a:latin typeface="Calibri" panose="020F0502020204030204" pitchFamily="34" charset="0"/>
                <a:ea typeface="SimSun" panose="02010600030101010101" pitchFamily="2" charset="-122"/>
                <a:cs typeface="Calibri" panose="020F0502020204030204" pitchFamily="34" charset="0"/>
              </a:rPr>
              <a:t>Interviewing an hiring peer supporters</a:t>
            </a:r>
          </a:p>
          <a:p>
            <a:pPr marL="171450" indent="-171450" algn="just">
              <a:spcAft>
                <a:spcPts val="600"/>
              </a:spcAft>
              <a:buFont typeface="Arial" panose="020B0604020202020204" pitchFamily="34" charset="0"/>
              <a:buChar char="•"/>
            </a:pP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3" action="ppaction://hlinkfile" tooltip="Legere,  #220"/>
              </a:rPr>
              <a:t>40</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 An important goal of the interview is to determine how well the potential peer supporter is able to describe the relevance of their lived experience to supporting others.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It is not an interview about the nature of the personal diagnosis they have received, nor their treatment history or distress experienced.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In some countries, inquiries about a disability are illegal and so the law of the country should be followed during this process. </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candidate may wish to share this information, but they should not feel that they have to do so in order to be hired.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However, it is crucial that candidates have experience of mental health services and/or mental and emotional distress and have worked through their recovery journey </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As the peer support role can be a new role within a community or country, there may be very few people with existing qualifications and experience in this area.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In such situations, the interviewer will need to identify people on the basis of their potential rather than demonstrated experience. </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It is also critical to involve a peer, or committee of peers, in the interview process.</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interview questions can invite the peer support candidates to explain how their experience, skills and/or knowledge can assist others in their recovery.</a:t>
            </a:r>
            <a:endParaRPr lang="x-none" dirty="0">
              <a:latin typeface="Calibri" panose="020F0502020204030204" pitchFamily="34" charset="0"/>
              <a:ea typeface="SimSun" panose="02010600030101010101" pitchFamily="2" charset="-122"/>
              <a:cs typeface="Calibri" panose="020F0502020204030204" pitchFamily="34" charset="0"/>
            </a:endParaRPr>
          </a:p>
          <a:p>
            <a:pPr algn="just"/>
            <a:endParaRPr lang="en-GB" b="1" dirty="0">
              <a:latin typeface="Calibri" panose="020F0502020204030204" pitchFamily="34" charset="0"/>
              <a:ea typeface="SimSun" panose="02010600030101010101" pitchFamily="2" charset="-122"/>
              <a:cs typeface="Calibri" panose="020F0502020204030204" pitchFamily="34" charset="0"/>
            </a:endParaRPr>
          </a:p>
          <a:p>
            <a:pPr algn="just"/>
            <a:endParaRPr lang="en-GB"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73</a:t>
            </a:fld>
            <a:endParaRPr lang="x-none"/>
          </a:p>
        </p:txBody>
      </p:sp>
    </p:spTree>
    <p:extLst>
      <p:ext uri="{BB962C8B-B14F-4D97-AF65-F5344CB8AC3E}">
        <p14:creationId xmlns:p14="http://schemas.microsoft.com/office/powerpoint/2010/main" val="1839045414"/>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383280"/>
          </a:xfrm>
        </p:spPr>
        <p:txBody>
          <a:bodyPr/>
          <a:lstStyle/>
          <a:p>
            <a:pPr algn="just"/>
            <a:r>
              <a:rPr lang="en-GB" dirty="0">
                <a:latin typeface="Calibri" panose="020F0502020204030204" pitchFamily="34" charset="0"/>
                <a:ea typeface="SimSun" panose="02010600030101010101" pitchFamily="2" charset="-122"/>
                <a:cs typeface="Calibri" panose="020F0502020204030204" pitchFamily="34" charset="0"/>
              </a:rPr>
              <a:t>Sample interview questions may include:</a:t>
            </a:r>
            <a:endParaRPr lang="x-none" dirty="0">
              <a:latin typeface="Calibri" panose="020F0502020204030204" pitchFamily="34" charset="0"/>
              <a:ea typeface="SimSun" panose="02010600030101010101" pitchFamily="2" charset="-122"/>
              <a:cs typeface="Calibri" panose="020F0502020204030204" pitchFamily="34" charset="0"/>
            </a:endParaRPr>
          </a:p>
          <a:p>
            <a:pPr algn="just"/>
            <a:r>
              <a:rPr lang="en-GB" dirty="0">
                <a:latin typeface="Calibri" panose="020F0502020204030204" pitchFamily="34" charset="0"/>
                <a:ea typeface="SimSun" panose="02010600030101010101" pitchFamily="2" charset="-122"/>
                <a:cs typeface="Calibri" panose="020F0502020204030204" pitchFamily="34"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pPr marL="342900" marR="0" lvl="0" indent="-342900">
              <a:spcBef>
                <a:spcPts val="0"/>
              </a:spcBef>
              <a:spcAft>
                <a:spcPts val="0"/>
              </a:spcAft>
              <a:buFont typeface="Symbol" panose="05050102010706020507" pitchFamily="18" charset="2"/>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What inspired you to apply for the peer supporter role?</a:t>
            </a:r>
            <a:endParaRPr lang="x-none" dirty="0">
              <a:solidFill>
                <a:srgbClr val="000000"/>
              </a:solidFill>
              <a:latin typeface="Calibri" panose="020F0502020204030204" pitchFamily="34" charset="0"/>
              <a:ea typeface="SimSun" panose="02010600030101010101" pitchFamily="2" charset="-122"/>
              <a:cs typeface="Arial" panose="020B0604020202020204" pitchFamily="34" charset="0"/>
            </a:endParaRPr>
          </a:p>
          <a:p>
            <a:pPr marL="342900" marR="0" lvl="0" indent="-342900">
              <a:spcBef>
                <a:spcPts val="0"/>
              </a:spcBef>
              <a:spcAft>
                <a:spcPts val="0"/>
              </a:spcAft>
              <a:buFont typeface="Symbol" panose="05050102010706020507" pitchFamily="18" charset="2"/>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Can you tell me some ways in which you might use your strengths/skills and personal lived experience to support the people you would be working with?</a:t>
            </a:r>
            <a:endParaRPr lang="x-none" dirty="0">
              <a:solidFill>
                <a:srgbClr val="000000"/>
              </a:solidFill>
              <a:latin typeface="Calibri" panose="020F0502020204030204" pitchFamily="34" charset="0"/>
              <a:ea typeface="SimSun" panose="02010600030101010101" pitchFamily="2" charset="-122"/>
              <a:cs typeface="Arial" panose="020B0604020202020204" pitchFamily="34" charset="0"/>
            </a:endParaRPr>
          </a:p>
          <a:p>
            <a:pPr marL="342900" marR="0" lvl="0" indent="-342900">
              <a:spcBef>
                <a:spcPts val="0"/>
              </a:spcBef>
              <a:spcAft>
                <a:spcPts val="0"/>
              </a:spcAft>
              <a:buFont typeface="Symbol" panose="05050102010706020507" pitchFamily="18" charset="2"/>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What have you learned through your own lived experience of mental distress and recovery that you think would be useful to your work here?</a:t>
            </a:r>
            <a:endParaRPr lang="x-none" dirty="0">
              <a:solidFill>
                <a:srgbClr val="000000"/>
              </a:solidFill>
              <a:latin typeface="Calibri" panose="020F0502020204030204" pitchFamily="34" charset="0"/>
              <a:ea typeface="SimSun" panose="02010600030101010101" pitchFamily="2" charset="-122"/>
              <a:cs typeface="Arial" panose="020B0604020202020204" pitchFamily="34" charset="0"/>
            </a:endParaRPr>
          </a:p>
          <a:p>
            <a:pPr marL="342900" marR="0" lvl="0" indent="-342900">
              <a:spcBef>
                <a:spcPts val="0"/>
              </a:spcBef>
              <a:spcAft>
                <a:spcPts val="0"/>
              </a:spcAft>
              <a:buFont typeface="Symbol" panose="05050102010706020507" pitchFamily="18" charset="2"/>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How might your experience and skills support non-discrimination and equality in your work?</a:t>
            </a:r>
            <a:endParaRPr lang="x-none" dirty="0">
              <a:solidFill>
                <a:srgbClr val="000000"/>
              </a:solidFill>
              <a:latin typeface="Calibri" panose="020F0502020204030204" pitchFamily="34" charset="0"/>
              <a:ea typeface="SimSun" panose="02010600030101010101" pitchFamily="2" charset="-122"/>
              <a:cs typeface="Arial" panose="020B0604020202020204" pitchFamily="34" charset="0"/>
            </a:endParaRPr>
          </a:p>
          <a:p>
            <a:pPr marL="342900" marR="0" lvl="0" indent="-342900">
              <a:spcBef>
                <a:spcPts val="0"/>
              </a:spcBef>
              <a:spcAft>
                <a:spcPts val="0"/>
              </a:spcAft>
              <a:buFont typeface="Symbol" panose="05050102010706020507" pitchFamily="18" charset="2"/>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Why do you think the support of peers is beneficial for people with psychosocial, intellectual or cognitive disabilities? </a:t>
            </a:r>
            <a:endParaRPr lang="x-none" dirty="0">
              <a:solidFill>
                <a:srgbClr val="000000"/>
              </a:solidFill>
              <a:latin typeface="Calibri" panose="020F0502020204030204" pitchFamily="34" charset="0"/>
              <a:ea typeface="SimSun" panose="02010600030101010101" pitchFamily="2" charset="-122"/>
              <a:cs typeface="Arial" panose="020B0604020202020204" pitchFamily="34" charset="0"/>
            </a:endParaRPr>
          </a:p>
          <a:p>
            <a:pPr marL="342900" marR="0" lvl="0" indent="-342900">
              <a:spcBef>
                <a:spcPts val="0"/>
              </a:spcBef>
              <a:spcAft>
                <a:spcPts val="0"/>
              </a:spcAft>
              <a:buFont typeface="Symbol" panose="05050102010706020507" pitchFamily="18" charset="2"/>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If one of your peers feels resigned to their situation and without hope, how would you support them</a:t>
            </a:r>
            <a:r>
              <a:rPr lang="en-US" baseline="30000" dirty="0">
                <a:solidFill>
                  <a:srgbClr val="000000"/>
                </a:solidFill>
                <a:latin typeface="Calibri" panose="020F0502020204030204" pitchFamily="34" charset="0"/>
                <a:ea typeface="SimSun" panose="02010600030101010101" pitchFamily="2" charset="-122"/>
                <a:cs typeface="Arial" panose="020B0604020202020204" pitchFamily="34" charset="0"/>
              </a:rPr>
              <a:t> </a:t>
            </a:r>
            <a:r>
              <a:rPr lang="en-US" i="1" dirty="0">
                <a:solidFill>
                  <a:srgbClr val="000000"/>
                </a:solidFill>
                <a:latin typeface="Calibri" panose="020F0502020204030204" pitchFamily="34" charset="0"/>
                <a:ea typeface="SimSun" panose="02010600030101010101" pitchFamily="2" charset="-122"/>
                <a:cs typeface="Arial" panose="020B0604020202020204" pitchFamily="34" charset="0"/>
              </a:rPr>
              <a:t>(</a:t>
            </a:r>
            <a:r>
              <a:rPr lang="en-US" i="1" dirty="0">
                <a:solidFill>
                  <a:srgbClr val="000000"/>
                </a:solidFill>
                <a:latin typeface="Calibri" panose="020F0502020204030204" pitchFamily="34" charset="0"/>
                <a:ea typeface="SimSun" panose="02010600030101010101" pitchFamily="2" charset="-122"/>
                <a:cs typeface="Arial" panose="020B0604020202020204" pitchFamily="34" charset="0"/>
                <a:hlinkClick r:id="rId3" action="ppaction://hlinkfile" tooltip="Legere,  #219">
                  <a:extLst>
                    <a:ext uri="{A12FA001-AC4F-418D-AE19-62706E023703}">
                      <ahyp:hlinkClr xmlns:ahyp="http://schemas.microsoft.com/office/drawing/2018/hyperlinkcolor" val="tx"/>
                    </a:ext>
                  </a:extLst>
                </a:hlinkClick>
              </a:rPr>
              <a:t>41</a:t>
            </a:r>
            <a:r>
              <a:rPr lang="en-US" i="1" dirty="0">
                <a:solidFill>
                  <a:srgbClr val="000000"/>
                </a:solidFill>
                <a:latin typeface="Calibri" panose="020F0502020204030204" pitchFamily="34" charset="0"/>
                <a:ea typeface="SimSun" panose="02010600030101010101" pitchFamily="2" charset="-122"/>
                <a:cs typeface="Arial" panose="020B0604020202020204" pitchFamily="34" charset="0"/>
              </a:rPr>
              <a:t>)</a:t>
            </a: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a:t>
            </a:r>
            <a:endParaRPr lang="x-none" dirty="0">
              <a:solidFill>
                <a:srgbClr val="000000"/>
              </a:solidFill>
              <a:latin typeface="Calibri" panose="020F0502020204030204" pitchFamily="34" charset="0"/>
              <a:ea typeface="SimSun" panose="02010600030101010101" pitchFamily="2" charset="-122"/>
              <a:cs typeface="Arial" panose="020B0604020202020204" pitchFamily="34" charset="0"/>
            </a:endParaRPr>
          </a:p>
          <a:p>
            <a:pPr marL="342900" marR="0" lvl="0" indent="-342900">
              <a:spcBef>
                <a:spcPts val="0"/>
              </a:spcBef>
              <a:spcAft>
                <a:spcPts val="0"/>
              </a:spcAft>
              <a:buFont typeface="Symbol" panose="05050102010706020507" pitchFamily="18" charset="2"/>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Do you have any previous experience of something similar to peer support?</a:t>
            </a:r>
            <a:endParaRPr lang="x-none" dirty="0">
              <a:solidFill>
                <a:srgbClr val="000000"/>
              </a:solidFill>
              <a:latin typeface="Calibri" panose="020F0502020204030204" pitchFamily="34" charset="0"/>
              <a:ea typeface="SimSun" panose="02010600030101010101" pitchFamily="2" charset="-122"/>
              <a:cs typeface="Arial" panose="020B060402020202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74</a:t>
            </a:fld>
            <a:endParaRPr lang="x-none"/>
          </a:p>
        </p:txBody>
      </p:sp>
    </p:spTree>
    <p:extLst>
      <p:ext uri="{BB962C8B-B14F-4D97-AF65-F5344CB8AC3E}">
        <p14:creationId xmlns:p14="http://schemas.microsoft.com/office/powerpoint/2010/main" val="403585726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84188"/>
            <a:ext cx="5486400" cy="3086100"/>
          </a:xfrm>
        </p:spPr>
      </p:sp>
      <p:sp>
        <p:nvSpPr>
          <p:cNvPr id="3" name="Notes Placeholder 2"/>
          <p:cNvSpPr>
            <a:spLocks noGrp="1"/>
          </p:cNvSpPr>
          <p:nvPr>
            <p:ph type="body" idx="1"/>
          </p:nvPr>
        </p:nvSpPr>
        <p:spPr>
          <a:xfrm>
            <a:off x="685800" y="3773487"/>
            <a:ext cx="5486400" cy="4911725"/>
          </a:xfrm>
        </p:spPr>
        <p:txBody>
          <a:bodyPr/>
          <a:lstStyle/>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lack of applicants for the position may result in a temptation to move someone who is already on the staff to a peer role, to hire an applicant who is not a good fit or the post, or to lower the hiring standards for the position.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However, peer supporters have a very important role in supporting others and…..</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 ….it is critical to identify peer supporters who are right for the role and who will uphold the values of peer support such as respect, equality, mutuality, empathy and recovery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solidFill>
                  <a:srgbClr val="0000FF"/>
                </a:solidFill>
                <a:latin typeface="Calibri" panose="020F0502020204030204" pitchFamily="34" charset="0"/>
                <a:ea typeface="SimSun" panose="02010600030101010101" pitchFamily="2" charset="-122"/>
                <a:cs typeface="Calibri" panose="020F0502020204030204" pitchFamily="34" charset="0"/>
                <a:hlinkClick r:id="rId3" action="ppaction://hlinkfile" tooltip="Legere,  #219">
                  <a:extLst>
                    <a:ext uri="{A12FA001-AC4F-418D-AE19-62706E023703}">
                      <ahyp:hlinkClr xmlns:ahyp="http://schemas.microsoft.com/office/drawing/2018/hyperlinkcolor" val="tx"/>
                    </a:ext>
                  </a:extLst>
                </a:hlinkClick>
              </a:rPr>
              <a:t>41</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 </a:t>
            </a:r>
          </a:p>
          <a:p>
            <a:pPr marL="1714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Training and ongoing support is extremely helpful for all peer supporters and should be a prerequisite for newly-recruited peer supporters who have never before worked in a peer role. </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This does not mean that peer supporters who are new to the role will be less helpful or less successful than people with prior experience. </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It simply means that there will be different considerations for the interview, selection process and training requirements.</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When introducing peer supporters within a service for the first time, it may be preferable to hire more than one peer, if resources allow.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This will help to avoid peer drift phenomenon and isolation of the person working in a peer role.</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75</a:t>
            </a:fld>
            <a:endParaRPr lang="x-none"/>
          </a:p>
        </p:txBody>
      </p:sp>
    </p:spTree>
    <p:extLst>
      <p:ext uri="{BB962C8B-B14F-4D97-AF65-F5344CB8AC3E}">
        <p14:creationId xmlns:p14="http://schemas.microsoft.com/office/powerpoint/2010/main" val="834611939"/>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84313" y="1143000"/>
            <a:ext cx="3738562" cy="2103438"/>
          </a:xfrm>
        </p:spPr>
      </p:sp>
      <p:sp>
        <p:nvSpPr>
          <p:cNvPr id="3" name="Notes Placeholder 2"/>
          <p:cNvSpPr>
            <a:spLocks noGrp="1"/>
          </p:cNvSpPr>
          <p:nvPr>
            <p:ph type="body" idx="1"/>
          </p:nvPr>
        </p:nvSpPr>
        <p:spPr>
          <a:xfrm>
            <a:off x="685800" y="3657600"/>
            <a:ext cx="5486400" cy="4343400"/>
          </a:xfrm>
          <a:noFill/>
        </p:spPr>
        <p:txBody>
          <a:bodyPr/>
          <a:lstStyle/>
          <a:p>
            <a:pPr lvl="0">
              <a:defRPr/>
            </a:pPr>
            <a:r>
              <a:rPr lang="en-GB">
                <a:solidFill>
                  <a:srgbClr val="000000"/>
                </a:solidFill>
                <a:latin typeface="Calibri" panose="020F0502020204030204" pitchFamily="34" charset="0"/>
                <a:ea typeface="Calibri" panose="020F0502020204030204" pitchFamily="34" charset="0"/>
                <a:cs typeface="Arial" panose="020B0604020202020204" pitchFamily="34" charset="0"/>
              </a:rPr>
              <a:t>TOPSIDE [website]. Brussels: Training Opportunities for Peer Supporters with Intellectual Disabilities in Europe (</a:t>
            </a:r>
            <a:r>
              <a:rPr lang="en-GB" u="sng">
                <a:solidFill>
                  <a:srgbClr val="0000FF"/>
                </a:solidFill>
                <a:latin typeface="Calibri" panose="020F050202020403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http://www.peer-support.eu/about-the-project/</a:t>
            </a:r>
            <a:r>
              <a:rPr lang="en-GB">
                <a:solidFill>
                  <a:srgbClr val="000000"/>
                </a:solidFill>
                <a:latin typeface="Calibri" panose="020F0502020204030204" pitchFamily="34" charset="0"/>
                <a:ea typeface="Calibri" panose="020F0502020204030204" pitchFamily="34" charset="0"/>
                <a:cs typeface="Arial" panose="020B0604020202020204" pitchFamily="34" charset="0"/>
              </a:rPr>
              <a:t>, accessed 15 February 2017).</a:t>
            </a:r>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76</a:t>
            </a:fld>
            <a:endParaRPr lang="x-none"/>
          </a:p>
        </p:txBody>
      </p:sp>
    </p:spTree>
    <p:extLst>
      <p:ext uri="{BB962C8B-B14F-4D97-AF65-F5344CB8AC3E}">
        <p14:creationId xmlns:p14="http://schemas.microsoft.com/office/powerpoint/2010/main" val="294192645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77</a:t>
            </a:fld>
            <a:endParaRPr lang="x-none"/>
          </a:p>
        </p:txBody>
      </p:sp>
    </p:spTree>
    <p:extLst>
      <p:ext uri="{BB962C8B-B14F-4D97-AF65-F5344CB8AC3E}">
        <p14:creationId xmlns:p14="http://schemas.microsoft.com/office/powerpoint/2010/main" val="289556874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Conditions of work</a:t>
            </a:r>
          </a:p>
          <a:p>
            <a:pPr>
              <a:spcAft>
                <a:spcPts val="600"/>
              </a:spcAft>
            </a:pPr>
            <a:r>
              <a:rPr lang="en-US" b="1" dirty="0"/>
              <a:t>Pay rates</a:t>
            </a:r>
            <a:endParaRPr lang="en-US" dirty="0"/>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Peer roles may be paid or unpaid; this can depend on the organizational structure and budget. </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For instance, a non-profit organization that depends primarily on volunteers to operate may have unpaid peer supporters….</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…whereas a mental health or social service or an established peer supporter organization in the community may have paid peer supporters.</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It can be difficult to change pay rates once they are established, so it is important to think through what the pay rate will be for peer supporters.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available pool of people with lived experience who are open and comfortable discussing their experiences with others, want to do peer work and are good at it may be small.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Having the pay rate reflect this specialized position is therefore important.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Setting a low pay rate, especially in comparison to the rest of paid staff, can convey a negative message that peer roles are trivial and less important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3" action="ppaction://hlinkfile" tooltip="Legere,  #203"/>
              </a:rPr>
              <a:t>6</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78</a:t>
            </a:fld>
            <a:endParaRPr lang="x-none"/>
          </a:p>
        </p:txBody>
      </p:sp>
    </p:spTree>
    <p:extLst>
      <p:ext uri="{BB962C8B-B14F-4D97-AF65-F5344CB8AC3E}">
        <p14:creationId xmlns:p14="http://schemas.microsoft.com/office/powerpoint/2010/main" val="2617875569"/>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It is also worth noting that, in some countries, paying peer supporters can potentially jeopardize any benefits that they may also be receiving,</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It is important to make sure that pay rates are sufficient and do not lead to a loss of income for the peer supporter. </a:t>
            </a:r>
          </a:p>
          <a:p>
            <a:pPr marL="628650" lvl="1"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Those who make the laws and policies </a:t>
            </a:r>
            <a:r>
              <a:rPr lang="en-GB" sz="900" dirty="0">
                <a:latin typeface="Calibri" panose="020F0502020204030204" pitchFamily="34" charset="0"/>
                <a:ea typeface="SimSun" panose="02010600030101010101" pitchFamily="2" charset="-122"/>
                <a:cs typeface="Calibri" panose="020F0502020204030204" pitchFamily="34" charset="0"/>
              </a:rPr>
              <a:t> </a:t>
            </a:r>
            <a:r>
              <a:rPr lang="en-GB" dirty="0">
                <a:latin typeface="Calibri" panose="020F0502020204030204" pitchFamily="34" charset="0"/>
                <a:ea typeface="SimSun" panose="02010600030101010101" pitchFamily="2" charset="-122"/>
                <a:cs typeface="Calibri" panose="020F0502020204030204" pitchFamily="34" charset="0"/>
              </a:rPr>
              <a:t>of the country should also be mindful of this issue.</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One issue to keep in mind is whether payment is likely to introduce a power imbalance in a one-to-one peer relationship.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If one person is receiving payment and the other is not, it may be difficult for the relationship to be viewed as an equal one.</a:t>
            </a:r>
            <a:endParaRPr lang="x-none" dirty="0">
              <a:latin typeface="Calibri" panose="020F0502020204030204" pitchFamily="34" charset="0"/>
              <a:ea typeface="SimSun" panose="02010600030101010101" pitchFamily="2" charset="-122"/>
              <a:cs typeface="Calibri" panose="020F0502020204030204" pitchFamily="34" charset="0"/>
            </a:endParaRPr>
          </a:p>
        </p:txBody>
      </p:sp>
      <p:sp>
        <p:nvSpPr>
          <p:cNvPr id="4" name="Slide Number Placeholder 3"/>
          <p:cNvSpPr>
            <a:spLocks noGrp="1"/>
          </p:cNvSpPr>
          <p:nvPr>
            <p:ph type="sldNum" sz="quarter" idx="5"/>
          </p:nvPr>
        </p:nvSpPr>
        <p:spPr/>
        <p:txBody>
          <a:bodyPr/>
          <a:lstStyle/>
          <a:p>
            <a:fld id="{B9E5FEED-3F11-4018-8801-9319A9A00358}" type="slidenum">
              <a:rPr lang="x-none" smtClean="0"/>
              <a:t>79</a:t>
            </a:fld>
            <a:endParaRPr lang="x-none"/>
          </a:p>
        </p:txBody>
      </p:sp>
    </p:spTree>
    <p:extLst>
      <p:ext uri="{BB962C8B-B14F-4D97-AF65-F5344CB8AC3E}">
        <p14:creationId xmlns:p14="http://schemas.microsoft.com/office/powerpoint/2010/main" val="3328448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Introduction</a:t>
            </a:r>
          </a:p>
          <a:p>
            <a:pPr marL="171450" indent="-171450">
              <a:spcAft>
                <a:spcPts val="600"/>
              </a:spcAft>
              <a:buFont typeface="Arial" panose="020B0604020202020204" pitchFamily="34" charset="0"/>
              <a:buChar char="•"/>
            </a:pPr>
            <a:r>
              <a:rPr lang="en-US" dirty="0"/>
              <a:t>The purpose of this module is to give guidance on how to provide and strengthen individualized peer support for people with psychosocial, intellectual or cognitive disabilities. </a:t>
            </a:r>
          </a:p>
          <a:p>
            <a:pPr marL="171450" indent="-171450">
              <a:spcAft>
                <a:spcPts val="600"/>
              </a:spcAft>
              <a:buFont typeface="Arial" panose="020B0604020202020204" pitchFamily="34" charset="0"/>
              <a:buChar char="•"/>
            </a:pPr>
            <a:r>
              <a:rPr lang="en-US" dirty="0"/>
              <a:t>The module focuses on the provision of one-to-one “in person” support rather than other forms such as social media and online peer-to-peer support. </a:t>
            </a:r>
          </a:p>
          <a:p>
            <a:pPr marL="171450" indent="-171450">
              <a:spcAft>
                <a:spcPts val="600"/>
              </a:spcAft>
              <a:buFont typeface="Arial" panose="020B0604020202020204" pitchFamily="34" charset="0"/>
              <a:buChar char="•"/>
            </a:pPr>
            <a:r>
              <a:rPr lang="en-US" dirty="0"/>
              <a:t>Individualized peer support is more established in the mental health field than it is for persons with intellectual or cognitive disabilities, and this is reflected in the paucity of real-life examples in this module related to these persons. </a:t>
            </a:r>
          </a:p>
          <a:p>
            <a:pPr marL="171450" indent="-171450">
              <a:buFont typeface="Arial" panose="020B0604020202020204" pitchFamily="34" charset="0"/>
              <a:buChar char="•"/>
            </a:pPr>
            <a:r>
              <a:rPr lang="en-US" dirty="0"/>
              <a:t>However, this type of peer support is equally valuable for persons with intellectual or cognitive disabilities.</a:t>
            </a:r>
          </a:p>
          <a:p>
            <a:endParaRPr lang="en-US" dirty="0"/>
          </a:p>
          <a:p>
            <a:endParaRPr lang="x-non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6D4481-A8A4-4ADB-B768-6DF1FE3A744C}" type="slidenum">
              <a:rPr kumimoji="0" lang="x-non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x-non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726494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363538"/>
            <a:ext cx="5486400" cy="3086100"/>
          </a:xfrm>
        </p:spPr>
      </p:sp>
      <p:sp>
        <p:nvSpPr>
          <p:cNvPr id="3" name="Notes Placeholder 2"/>
          <p:cNvSpPr>
            <a:spLocks noGrp="1"/>
          </p:cNvSpPr>
          <p:nvPr>
            <p:ph type="body" idx="1"/>
          </p:nvPr>
        </p:nvSpPr>
        <p:spPr>
          <a:xfrm>
            <a:off x="685800" y="3449638"/>
            <a:ext cx="5486400" cy="5469510"/>
          </a:xfrm>
        </p:spPr>
        <p:txBody>
          <a:bodyPr/>
          <a:lstStyle/>
          <a:p>
            <a:pPr algn="just">
              <a:spcAft>
                <a:spcPts val="600"/>
              </a:spcAft>
            </a:pPr>
            <a:r>
              <a:rPr lang="en-GB" dirty="0">
                <a:latin typeface="Calibri" panose="020F0502020204030204" pitchFamily="34" charset="0"/>
                <a:ea typeface="SimSun" panose="02010600030101010101" pitchFamily="2" charset="-122"/>
                <a:cs typeface="Calibri" panose="020F0502020204030204" pitchFamily="34" charset="0"/>
              </a:rPr>
              <a:t>Mentoring and supervision </a:t>
            </a:r>
            <a:r>
              <a:rPr lang="en-GB" i="1" dirty="0">
                <a:latin typeface="Calibri" panose="020F0502020204030204" pitchFamily="34" charset="0"/>
                <a:ea typeface="Calibri" panose="020F0502020204030204" pitchFamily="34" charset="0"/>
                <a:cs typeface="Arial" panose="020B0604020202020204" pitchFamily="34" charset="0"/>
              </a:rPr>
              <a:t>(</a:t>
            </a:r>
            <a:r>
              <a:rPr lang="en-GB" i="1" dirty="0">
                <a:latin typeface="Calibri" panose="020F0502020204030204" pitchFamily="34" charset="0"/>
                <a:ea typeface="Calibri" panose="020F0502020204030204" pitchFamily="34" charset="0"/>
                <a:cs typeface="Arial" panose="020B0604020202020204" pitchFamily="34" charset="0"/>
                <a:hlinkClick r:id="rId3" action="ppaction://hlinkfile" tooltip="Morris, 2015 #208"/>
              </a:rPr>
              <a:t>30</a:t>
            </a:r>
            <a:r>
              <a:rPr lang="en-GB" i="1" dirty="0">
                <a:latin typeface="Calibri" panose="020F0502020204030204" pitchFamily="34" charset="0"/>
                <a:ea typeface="Calibri" panose="020F0502020204030204" pitchFamily="34" charset="0"/>
                <a:cs typeface="Arial" panose="020B0604020202020204" pitchFamily="34" charset="0"/>
              </a:rPr>
              <a:t>),(</a:t>
            </a:r>
            <a:r>
              <a:rPr lang="en-GB" i="1" dirty="0">
                <a:latin typeface="Calibri" panose="020F0502020204030204" pitchFamily="34" charset="0"/>
                <a:ea typeface="Calibri" panose="020F0502020204030204" pitchFamily="34" charset="0"/>
                <a:cs typeface="Arial" panose="020B0604020202020204" pitchFamily="34" charset="0"/>
                <a:hlinkClick r:id="rId4" action="ppaction://hlinkfile" tooltip="Legere,  #203"/>
              </a:rPr>
              <a:t>6</a:t>
            </a:r>
            <a:r>
              <a:rPr lang="en-GB" i="1" dirty="0">
                <a:latin typeface="Calibri" panose="020F0502020204030204" pitchFamily="34" charset="0"/>
                <a:ea typeface="Calibri" panose="020F0502020204030204" pitchFamily="34" charset="0"/>
                <a:cs typeface="Arial" panose="020B0604020202020204" pitchFamily="34" charset="0"/>
              </a:rPr>
              <a:t>)</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provision of mentoring and supervision is one of the most important components in sustaining peer support roles.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Peer roles may be met with resistance or confusion at first, so having the support of a supervisor who believes in peer support and in recovery-oriented care is important.</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Ideally, a supervisor for a peer supporter is someone who has worked in peer roles before. However, this may not always be possible.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At the very least the supervisor should be trained or have experience in recovery-oriented practices (see the section on </a:t>
            </a:r>
            <a:r>
              <a:rPr lang="en-GB" i="1" dirty="0">
                <a:latin typeface="Calibri" panose="020F0502020204030204" pitchFamily="34" charset="0"/>
                <a:ea typeface="SimSun" panose="02010600030101010101" pitchFamily="2" charset="-122"/>
                <a:cs typeface="Calibri" panose="020F0502020204030204" pitchFamily="34" charset="0"/>
              </a:rPr>
              <a:t>Peer supporters in mental health and </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social</a:t>
            </a: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 </a:t>
            </a:r>
            <a:r>
              <a:rPr lang="en-GB" i="1" dirty="0">
                <a:latin typeface="Calibri" panose="020F0502020204030204" pitchFamily="34" charset="0"/>
                <a:ea typeface="SimSun" panose="02010600030101010101" pitchFamily="2" charset="-122"/>
                <a:cs typeface="Calibri" panose="020F0502020204030204" pitchFamily="34" charset="0"/>
              </a:rPr>
              <a:t>services</a:t>
            </a:r>
            <a:r>
              <a:rPr lang="en-GB" dirty="0">
                <a:latin typeface="Calibri" panose="020F0502020204030204" pitchFamily="34" charset="0"/>
                <a:ea typeface="SimSun" panose="02010600030101010101" pitchFamily="2" charset="-122"/>
                <a:cs typeface="Calibri" panose="020F0502020204030204" pitchFamily="34" charset="0"/>
              </a:rPr>
              <a:t>) will allow them to better understand the role of a peer supporter and the challenges that may arise when introducing peer roles, especially for the first time.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If this is not possible, another option is to reach out to local, regional, or national peer-to-peer organizations for supplementary training or supervision.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This way, even if the peer supporter’s direct supervisor has not worked in peer roles before, the peer supporter can still receive support from the peer community.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Simple communication technology such as telephone calls or video calls can be used to provide support to peer supporters who are geographically isolated. </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Regardless of previous experience in peer roles, any effective supervisor should be able to provide both task-oriented supervision (such as giving guidance on the day-to-day administrative tasks of the peer supporter) and process-oriented supervision (such as supporting the peer supporter in developing skills and expertise or offering suggestions for improvement). </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buFont typeface="Arial" panose="020B0604020202020204" pitchFamily="34" charset="0"/>
              <a:buChar char="•"/>
            </a:pP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80</a:t>
            </a:fld>
            <a:endParaRPr lang="x-none"/>
          </a:p>
        </p:txBody>
      </p:sp>
    </p:spTree>
    <p:extLst>
      <p:ext uri="{BB962C8B-B14F-4D97-AF65-F5344CB8AC3E}">
        <p14:creationId xmlns:p14="http://schemas.microsoft.com/office/powerpoint/2010/main" val="286757839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4836"/>
            <a:ext cx="5486400" cy="4270377"/>
          </a:xfrm>
        </p:spPr>
        <p:txBody>
          <a:bodyPr/>
          <a:lstStyle/>
          <a:p>
            <a:endParaRPr lang="en-US" dirty="0"/>
          </a:p>
          <a:p>
            <a:endParaRPr lang="en-US" dirty="0"/>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81</a:t>
            </a:fld>
            <a:endParaRPr lang="x-none"/>
          </a:p>
        </p:txBody>
      </p:sp>
      <p:sp>
        <p:nvSpPr>
          <p:cNvPr id="6" name="Rectangle 5">
            <a:extLst>
              <a:ext uri="{FF2B5EF4-FFF2-40B4-BE49-F238E27FC236}">
                <a16:creationId xmlns:a16="http://schemas.microsoft.com/office/drawing/2014/main" id="{7830AA11-49A2-4567-AE8E-3841781FBD1B}"/>
              </a:ext>
            </a:extLst>
          </p:cNvPr>
          <p:cNvSpPr/>
          <p:nvPr/>
        </p:nvSpPr>
        <p:spPr>
          <a:xfrm>
            <a:off x="867365" y="4904925"/>
            <a:ext cx="5123269" cy="461665"/>
          </a:xfrm>
          <a:prstGeom prst="rect">
            <a:avLst/>
          </a:prstGeom>
        </p:spPr>
        <p:txBody>
          <a:bodyPr wrap="square">
            <a:spAutoFit/>
          </a:bodyPr>
          <a:lstStyle/>
          <a:p>
            <a:pPr lvl="0">
              <a:defRPr/>
            </a:pPr>
            <a:r>
              <a:rPr lang="en-GB" sz="1200" dirty="0">
                <a:solidFill>
                  <a:srgbClr val="000000"/>
                </a:solidFill>
                <a:latin typeface="Calibri" panose="020F0502020204030204" pitchFamily="34" charset="0"/>
                <a:ea typeface="Calibri" panose="020F0502020204030204" pitchFamily="34" charset="0"/>
                <a:cs typeface="Arial" panose="020B0604020202020204" pitchFamily="34" charset="0"/>
              </a:rPr>
              <a:t>Shah C. Personal communication, case study, </a:t>
            </a:r>
            <a:r>
              <a:rPr lang="en-GB" sz="1200" dirty="0" err="1">
                <a:solidFill>
                  <a:srgbClr val="000000"/>
                </a:solidFill>
                <a:latin typeface="Calibri" panose="020F0502020204030204" pitchFamily="34" charset="0"/>
                <a:ea typeface="Calibri" panose="020F0502020204030204" pitchFamily="34" charset="0"/>
                <a:cs typeface="Arial" panose="020B0604020202020204" pitchFamily="34" charset="0"/>
              </a:rPr>
              <a:t>QualityRights</a:t>
            </a:r>
            <a:r>
              <a:rPr lang="en-GB" sz="1200" dirty="0">
                <a:solidFill>
                  <a:srgbClr val="000000"/>
                </a:solidFill>
                <a:latin typeface="Calibri" panose="020F0502020204030204" pitchFamily="34" charset="0"/>
                <a:ea typeface="Calibri" panose="020F0502020204030204" pitchFamily="34" charset="0"/>
                <a:cs typeface="Arial" panose="020B0604020202020204" pitchFamily="34" charset="0"/>
              </a:rPr>
              <a:t> Gujarat project, India. 2016.</a:t>
            </a:r>
            <a:endParaRPr lang="x-none" sz="1200" dirty="0">
              <a:solidFill>
                <a:srgbClr val="FF0000"/>
              </a:solidFill>
            </a:endParaRPr>
          </a:p>
        </p:txBody>
      </p:sp>
    </p:spTree>
    <p:extLst>
      <p:ext uri="{BB962C8B-B14F-4D97-AF65-F5344CB8AC3E}">
        <p14:creationId xmlns:p14="http://schemas.microsoft.com/office/powerpoint/2010/main" val="1233452202"/>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spcAft>
                <a:spcPts val="600"/>
              </a:spcAft>
            </a:pPr>
            <a:r>
              <a:rPr lang="en-GB" b="1" dirty="0">
                <a:latin typeface="Calibri" panose="020F0502020204030204" pitchFamily="34" charset="0"/>
                <a:ea typeface="SimSun" panose="02010600030101010101" pitchFamily="2" charset="-122"/>
                <a:cs typeface="Calibri" panose="020F0502020204030204" pitchFamily="34" charset="0"/>
              </a:rPr>
              <a:t>Performance reviews </a:t>
            </a:r>
            <a:r>
              <a:rPr lang="en-GB" b="1" i="1" dirty="0">
                <a:latin typeface="Calibri" panose="020F0502020204030204" pitchFamily="34" charset="0"/>
                <a:ea typeface="Calibri" panose="020F0502020204030204" pitchFamily="34" charset="0"/>
                <a:cs typeface="Arial" panose="020B0604020202020204" pitchFamily="34" charset="0"/>
              </a:rPr>
              <a:t>(</a:t>
            </a:r>
            <a:r>
              <a:rPr lang="en-GB" b="1" i="1" dirty="0">
                <a:latin typeface="Calibri" panose="020F0502020204030204" pitchFamily="34" charset="0"/>
                <a:ea typeface="Calibri" panose="020F0502020204030204" pitchFamily="34" charset="0"/>
                <a:cs typeface="Arial" panose="020B0604020202020204" pitchFamily="34" charset="0"/>
                <a:hlinkClick r:id="rId3" action="ppaction://hlinkfile" tooltip="Legere,  #203"/>
              </a:rPr>
              <a:t>6</a:t>
            </a:r>
            <a:r>
              <a:rPr lang="en-GB" b="1" i="1" dirty="0">
                <a:latin typeface="Calibri" panose="020F0502020204030204" pitchFamily="34" charset="0"/>
                <a:ea typeface="Calibri" panose="020F0502020204030204" pitchFamily="34" charset="0"/>
                <a:cs typeface="Arial" panose="020B0604020202020204" pitchFamily="34" charset="0"/>
              </a:rPr>
              <a:t>)</a:t>
            </a:r>
            <a:endParaRPr lang="en-GB" b="1"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Once hired, peer supporters should be expected to fulfil their job requirements.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However, flexibility and understanding in relation to taking leave of absence from work may be necessary as peers can experience challenges with their mental health and well-being and may, for instance, require short (or longer) breaks from the job.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Regular performance reviews provide a good opportunity for both supervisors and peer supporters to discuss the job, any areas of concern, and what is going well.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However, performance reviews should not be used to make changes that go against the core values of peer support.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82</a:t>
            </a:fld>
            <a:endParaRPr lang="x-none"/>
          </a:p>
        </p:txBody>
      </p:sp>
    </p:spTree>
    <p:extLst>
      <p:ext uri="{BB962C8B-B14F-4D97-AF65-F5344CB8AC3E}">
        <p14:creationId xmlns:p14="http://schemas.microsoft.com/office/powerpoint/2010/main" val="2309685221"/>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83</a:t>
            </a:fld>
            <a:endParaRPr lang="x-none"/>
          </a:p>
        </p:txBody>
      </p:sp>
    </p:spTree>
    <p:extLst>
      <p:ext uri="{BB962C8B-B14F-4D97-AF65-F5344CB8AC3E}">
        <p14:creationId xmlns:p14="http://schemas.microsoft.com/office/powerpoint/2010/main" val="585197053"/>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Peer supporters in mental health and social services</a:t>
            </a:r>
          </a:p>
          <a:p>
            <a:endParaRPr lang="en-US" dirty="0"/>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It may be difficult to convince staff in mental health and social services that peer support is not an essential part of the service.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To be successfully integrated into the mental health or social service, peer support needs to be viewed as enriching service provision through the direct participation of people who have lived experience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3" action="ppaction://hlinkfile" tooltip=", 2001 #223"/>
              </a:rPr>
              <a:t>44</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en-US" dirty="0"/>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Peer supporters are there for people using the service in order to support them however and whenever they wish to be supported.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This may mean “being there” and listening, supporting people to make their own decisions about what recovery is to them, or advocating on their behalf.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There may be times when there are disagreements in approach, when the wishes and preferences of the people using the service differ from those of the mental health or social service.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However, this does not mean that peer supporters and staff members are, by the very nature of their roles, at odds with each other.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84</a:t>
            </a:fld>
            <a:endParaRPr lang="x-none"/>
          </a:p>
        </p:txBody>
      </p:sp>
    </p:spTree>
    <p:extLst>
      <p:ext uri="{BB962C8B-B14F-4D97-AF65-F5344CB8AC3E}">
        <p14:creationId xmlns:p14="http://schemas.microsoft.com/office/powerpoint/2010/main" val="24691077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There are many ways of contracting peer supporters in the service context.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optimal way to provide peer support is by contracting an independent peer-run organization which is external to the service but can work in close collaboration with the service.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In this way, independence of the peer supporter from the service is maintained which helps to avoid conflicts of interest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3" action="ppaction://hlinkfile" tooltip=", 2013 #225"/>
              </a:rPr>
              <a:t>45</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4" action="ppaction://hlinkfile" tooltip="Ostrow, 2015 #226"/>
              </a:rPr>
              <a:t>46</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85</a:t>
            </a:fld>
            <a:endParaRPr lang="x-none"/>
          </a:p>
        </p:txBody>
      </p:sp>
    </p:spTree>
    <p:extLst>
      <p:ext uri="{BB962C8B-B14F-4D97-AF65-F5344CB8AC3E}">
        <p14:creationId xmlns:p14="http://schemas.microsoft.com/office/powerpoint/2010/main" val="2180477762"/>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785304"/>
            <a:ext cx="5486400" cy="3215696"/>
          </a:xfrm>
        </p:spPr>
        <p:txBody>
          <a:bodyPr/>
          <a:lstStyle/>
          <a:p>
            <a:endParaRPr lang="en-US" dirty="0"/>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86</a:t>
            </a:fld>
            <a:endParaRPr lang="x-none"/>
          </a:p>
        </p:txBody>
      </p:sp>
      <p:sp>
        <p:nvSpPr>
          <p:cNvPr id="6" name="Rectangle 5">
            <a:extLst>
              <a:ext uri="{FF2B5EF4-FFF2-40B4-BE49-F238E27FC236}">
                <a16:creationId xmlns:a16="http://schemas.microsoft.com/office/drawing/2014/main" id="{657D7B1A-EB0B-4AE6-A24E-D731A2A1C5D6}"/>
              </a:ext>
            </a:extLst>
          </p:cNvPr>
          <p:cNvSpPr/>
          <p:nvPr/>
        </p:nvSpPr>
        <p:spPr>
          <a:xfrm>
            <a:off x="685800" y="4767682"/>
            <a:ext cx="5407913" cy="1107996"/>
          </a:xfrm>
          <a:prstGeom prst="rect">
            <a:avLst/>
          </a:prstGeom>
          <a:noFill/>
        </p:spPr>
        <p:txBody>
          <a:bodyPr wrap="square">
            <a:spAutoFit/>
          </a:bodyPr>
          <a:lstStyle/>
          <a:p>
            <a:r>
              <a:rPr lang="en-GB" sz="1100" dirty="0">
                <a:solidFill>
                  <a:srgbClr val="000000"/>
                </a:solidFill>
                <a:latin typeface="Calibri" panose="020F0502020204030204" pitchFamily="34" charset="0"/>
                <a:ea typeface="Calibri" panose="020F0502020204030204" pitchFamily="34" charset="0"/>
                <a:cs typeface="Arial" panose="020B0604020202020204" pitchFamily="34" charset="0"/>
              </a:rPr>
              <a:t>Enhancing the peer provider workforce: recruitment, supervision and retention, p. 1 [online publication]. Alexandria (VA): National Association of State Mental Health Program Directors (NASMHPD); 2014. (https://</a:t>
            </a:r>
            <a:r>
              <a:rPr lang="en-GB" sz="1100" u="sng" dirty="0">
                <a:solidFill>
                  <a:srgbClr val="0000FF"/>
                </a:solidFill>
                <a:latin typeface="Calibri" panose="020F050202020403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www.nasmhpd.org/sites/default/files/Assessment%201%20-%20Enhancing%20the%20Peer%20Provider%20Workforce_9-15-14.pdf</a:t>
            </a:r>
            <a:r>
              <a:rPr lang="en-GB" sz="1100" dirty="0">
                <a:solidFill>
                  <a:srgbClr val="000000"/>
                </a:solidFill>
                <a:latin typeface="Calibri" panose="020F0502020204030204" pitchFamily="34" charset="0"/>
                <a:ea typeface="Calibri" panose="020F0502020204030204" pitchFamily="34" charset="0"/>
                <a:cs typeface="Arial" panose="020B0604020202020204" pitchFamily="34" charset="0"/>
              </a:rPr>
              <a:t>, accessed 15 February 2017)</a:t>
            </a:r>
            <a:endParaRPr lang="x-none" dirty="0"/>
          </a:p>
        </p:txBody>
      </p:sp>
    </p:spTree>
    <p:extLst>
      <p:ext uri="{BB962C8B-B14F-4D97-AF65-F5344CB8AC3E}">
        <p14:creationId xmlns:p14="http://schemas.microsoft.com/office/powerpoint/2010/main" val="416267862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b="1" dirty="0">
                <a:latin typeface="Calibri" panose="020F0502020204030204" pitchFamily="34" charset="0"/>
                <a:ea typeface="SimSun" panose="02010600030101010101" pitchFamily="2" charset="-122"/>
                <a:cs typeface="Calibri" panose="020F0502020204030204" pitchFamily="34" charset="0"/>
              </a:rPr>
              <a:t>Creating a culture for peer support </a:t>
            </a:r>
            <a:endParaRPr lang="x-none" dirty="0">
              <a:latin typeface="Calibri" panose="020F0502020204030204" pitchFamily="34" charset="0"/>
              <a:ea typeface="SimSun" panose="02010600030101010101" pitchFamily="2" charset="-122"/>
              <a:cs typeface="Calibri" panose="020F0502020204030204" pitchFamily="34" charset="0"/>
            </a:endParaRPr>
          </a:p>
          <a:p>
            <a:pPr algn="just"/>
            <a:r>
              <a:rPr lang="en-GB" b="1" dirty="0">
                <a:latin typeface="Calibri" panose="020F0502020204030204" pitchFamily="34" charset="0"/>
                <a:ea typeface="SimSun" panose="02010600030101010101" pitchFamily="2" charset="-122"/>
                <a:cs typeface="Calibri" panose="020F0502020204030204" pitchFamily="34"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introduction of peer supporters in mental health and social services may require time to allow transition. </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buFont typeface="Arial" panose="020B0604020202020204" pitchFamily="34" charset="0"/>
              <a:buChar char="•"/>
            </a:pP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“Peer support works best when peer workers are based in settings that have a pre-existing commitment to the values and principles of recovery. Peer workers greatly enhance that commitment to recovery; however, the role should not be used to introduce recovery to settings that do not already have a commitment to the values of recovery” (</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hlinkClick r:id="rId3" action="ppaction://hlinkfile" tooltip=", 2011 #228">
                  <a:extLst>
                    <a:ext uri="{A12FA001-AC4F-418D-AE19-62706E023703}">
                      <ahyp:hlinkClr xmlns:ahyp="http://schemas.microsoft.com/office/drawing/2018/hyperlinkcolor" val="tx"/>
                    </a:ext>
                  </a:extLst>
                </a:hlinkClick>
              </a:rPr>
              <a:t>48</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a:t>
            </a: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87</a:t>
            </a:fld>
            <a:endParaRPr lang="x-none"/>
          </a:p>
        </p:txBody>
      </p:sp>
    </p:spTree>
    <p:extLst>
      <p:ext uri="{BB962C8B-B14F-4D97-AF65-F5344CB8AC3E}">
        <p14:creationId xmlns:p14="http://schemas.microsoft.com/office/powerpoint/2010/main" val="112579279"/>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b="1" dirty="0">
                <a:latin typeface="Calibri" panose="020F0502020204030204" pitchFamily="34" charset="0"/>
                <a:ea typeface="SimSun" panose="02010600030101010101" pitchFamily="2" charset="-122"/>
                <a:cs typeface="Calibri" panose="020F0502020204030204" pitchFamily="34" charset="0"/>
              </a:rPr>
              <a:t>Creating a culture for peer support (c</a:t>
            </a:r>
            <a:r>
              <a:rPr lang="en-US" b="1" dirty="0" err="1">
                <a:solidFill>
                  <a:srgbClr val="000000"/>
                </a:solidFill>
                <a:latin typeface="Calibri" panose="020F0502020204030204" pitchFamily="34" charset="0"/>
                <a:ea typeface="SimSun" panose="02010600030101010101" pitchFamily="2" charset="-122"/>
                <a:cs typeface="Calibri" panose="020F0502020204030204" pitchFamily="34" charset="0"/>
              </a:rPr>
              <a:t>ont’d</a:t>
            </a:r>
            <a:r>
              <a:rPr lang="en-US" b="1" dirty="0">
                <a:solidFill>
                  <a:srgbClr val="000000"/>
                </a:solidFill>
                <a:latin typeface="Calibri" panose="020F0502020204030204" pitchFamily="34" charset="0"/>
                <a:ea typeface="SimSun" panose="02010600030101010101" pitchFamily="2" charset="-122"/>
                <a:cs typeface="Calibri" panose="020F0502020204030204" pitchFamily="34" charset="0"/>
              </a:rPr>
              <a:t>)</a:t>
            </a:r>
            <a:endParaRPr lang="en-GB" b="1" dirty="0">
              <a:solidFill>
                <a:srgbClr val="000000"/>
              </a:solidFill>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Taking time to introduce recovery-oriented care before integrating peer support roles into mental health and social services is crucial. </a:t>
            </a: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Without a commitment to the principles of recovery in the service, peer supporters are destined to fail. </a:t>
            </a:r>
          </a:p>
          <a:p>
            <a:pPr marL="628650" lvl="1"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A key component of their work is to support other peers to understand what recovery means to them. </a:t>
            </a:r>
          </a:p>
          <a:p>
            <a:pPr marL="628650" lvl="1" indent="-171450" algn="jus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If a mental health or social service does not adhere to recovery-oriented care, it will undermine the work of peer supporters from the very beginning.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88</a:t>
            </a:fld>
            <a:endParaRPr lang="x-none"/>
          </a:p>
        </p:txBody>
      </p:sp>
    </p:spTree>
    <p:extLst>
      <p:ext uri="{BB962C8B-B14F-4D97-AF65-F5344CB8AC3E}">
        <p14:creationId xmlns:p14="http://schemas.microsoft.com/office/powerpoint/2010/main" val="1955120491"/>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b="1" dirty="0">
                <a:latin typeface="Calibri" panose="020F0502020204030204" pitchFamily="34" charset="0"/>
                <a:ea typeface="SimSun" panose="02010600030101010101" pitchFamily="2" charset="-122"/>
                <a:cs typeface="Calibri" panose="020F0502020204030204" pitchFamily="34" charset="0"/>
              </a:rPr>
              <a:t>Creating a culture for peer support (c</a:t>
            </a:r>
            <a:r>
              <a:rPr lang="en-US" b="1" dirty="0" err="1">
                <a:solidFill>
                  <a:srgbClr val="000000"/>
                </a:solidFill>
                <a:latin typeface="Calibri" panose="020F0502020204030204" pitchFamily="34" charset="0"/>
                <a:ea typeface="SimSun" panose="02010600030101010101" pitchFamily="2" charset="-122"/>
                <a:cs typeface="Calibri" panose="020F0502020204030204" pitchFamily="34" charset="0"/>
              </a:rPr>
              <a:t>ont’d</a:t>
            </a:r>
            <a:r>
              <a:rPr lang="en-US" b="1" dirty="0">
                <a:solidFill>
                  <a:srgbClr val="000000"/>
                </a:solidFill>
                <a:latin typeface="Calibri" panose="020F0502020204030204" pitchFamily="34" charset="0"/>
                <a:ea typeface="SimSun" panose="02010600030101010101" pitchFamily="2" charset="-122"/>
                <a:cs typeface="Calibri" panose="020F0502020204030204" pitchFamily="34" charset="0"/>
              </a:rPr>
              <a:t>)</a:t>
            </a:r>
            <a:endParaRPr lang="en-GB" b="1" dirty="0">
              <a:solidFill>
                <a:srgbClr val="000000"/>
              </a:solidFill>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Creating a culture for peer support is not about providing a one-time training session; rather, it is about an ongoing process of putting recovery principles into practice. </a:t>
            </a: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Leadership buy-in, official recognition (e.g. peer support explicitly mentioned in the values of the organization/service), staff training, and effective mentoring and supervision are all important factors </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hlinkClick r:id="rId3" action="ppaction://hlinkfile" tooltip="Hendry, 2015 #224">
                  <a:extLst>
                    <a:ext uri="{A12FA001-AC4F-418D-AE19-62706E023703}">
                      <ahyp:hlinkClr xmlns:ahyp="http://schemas.microsoft.com/office/drawing/2018/hyperlinkcolor" val="tx"/>
                    </a:ext>
                  </a:extLst>
                </a:hlinkClick>
              </a:rPr>
              <a:t>49</a:t>
            </a:r>
            <a:r>
              <a:rPr lang="en-GB" i="1" dirty="0">
                <a:solidFill>
                  <a:srgbClr val="000000"/>
                </a:solidFill>
                <a:latin typeface="Calibri" panose="020F0502020204030204" pitchFamily="34" charset="0"/>
                <a:ea typeface="SimSun" panose="02010600030101010101" pitchFamily="2" charset="-122"/>
                <a:cs typeface="Calibri" panose="020F0502020204030204" pitchFamily="34" charset="0"/>
              </a:rPr>
              <a:t>)</a:t>
            </a: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 </a:t>
            </a:r>
          </a:p>
          <a:p>
            <a:pPr marL="171450" indent="-171450" algn="just">
              <a:spcAft>
                <a:spcPts val="600"/>
              </a:spcAft>
              <a:buFont typeface="Arial" panose="020B0604020202020204" pitchFamily="34" charset="0"/>
              <a:buChar char="•"/>
            </a:pP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Peer supporters need to feel safe and empowered themselves in order to support other persons effectively.</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Similarly, providers of mental health or social services should not assume that introducing peer supporters is going to make magical changes to the system.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A fundamental change in the power structure is necessary to adopt a truly recovery-oriented approach and to introduce peer support effectively.</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89</a:t>
            </a:fld>
            <a:endParaRPr lang="x-none"/>
          </a:p>
        </p:txBody>
      </p:sp>
    </p:spTree>
    <p:extLst>
      <p:ext uri="{BB962C8B-B14F-4D97-AF65-F5344CB8AC3E}">
        <p14:creationId xmlns:p14="http://schemas.microsoft.com/office/powerpoint/2010/main" val="38518465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Aft>
                <a:spcPts val="600"/>
              </a:spcAft>
              <a:buFont typeface="Arial" panose="020B0604020202020204" pitchFamily="34" charset="0"/>
              <a:buChar char="•"/>
            </a:pPr>
            <a:r>
              <a:rPr lang="en-US" dirty="0"/>
              <a:t>Peer support can be provided by different organizations. </a:t>
            </a:r>
          </a:p>
          <a:p>
            <a:pPr marL="171450" indent="-171450">
              <a:spcAft>
                <a:spcPts val="600"/>
              </a:spcAft>
              <a:buFont typeface="Arial" panose="020B0604020202020204" pitchFamily="34" charset="0"/>
              <a:buChar char="•"/>
            </a:pPr>
            <a:r>
              <a:rPr lang="en-US" dirty="0"/>
              <a:t>However, using independent peer-run organizations to deliver services can be extremely valuable as they can help people to connect to others outside structured one-to-one or group interactions. </a:t>
            </a:r>
          </a:p>
          <a:p>
            <a:pPr marL="171450" indent="-171450">
              <a:spcAft>
                <a:spcPts val="600"/>
              </a:spcAft>
              <a:buFont typeface="Arial" panose="020B0604020202020204" pitchFamily="34" charset="0"/>
              <a:buChar char="•"/>
            </a:pPr>
            <a:r>
              <a:rPr lang="en-US" dirty="0"/>
              <a:t>People have the possibility to form natural relationships with persons of their choice in their own environment, independent of any formal structures or settings. </a:t>
            </a:r>
          </a:p>
          <a:p>
            <a:pPr marL="628650" lvl="1" indent="-171450">
              <a:buFont typeface="Arial" panose="020B0604020202020204" pitchFamily="34" charset="0"/>
              <a:buChar char="•"/>
            </a:pPr>
            <a:r>
              <a:rPr lang="en-US" dirty="0"/>
              <a:t>This module should be used in conjunction with the other </a:t>
            </a:r>
            <a:r>
              <a:rPr lang="en-US" dirty="0" err="1"/>
              <a:t>QualityRights</a:t>
            </a:r>
            <a:r>
              <a:rPr lang="en-US" dirty="0"/>
              <a:t> training and guidance modules.</a:t>
            </a: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9</a:t>
            </a:fld>
            <a:endParaRPr lang="x-none"/>
          </a:p>
        </p:txBody>
      </p:sp>
    </p:spTree>
    <p:extLst>
      <p:ext uri="{BB962C8B-B14F-4D97-AF65-F5344CB8AC3E}">
        <p14:creationId xmlns:p14="http://schemas.microsoft.com/office/powerpoint/2010/main" val="3933818052"/>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b="1" dirty="0">
                <a:latin typeface="Calibri" panose="020F0502020204030204" pitchFamily="34" charset="0"/>
                <a:ea typeface="SimSun" panose="02010600030101010101" pitchFamily="2" charset="-122"/>
                <a:cs typeface="Calibri" panose="020F0502020204030204" pitchFamily="34" charset="0"/>
              </a:rPr>
              <a:t>Creating a culture for peer support (c</a:t>
            </a:r>
            <a:r>
              <a:rPr lang="en-US" b="1" dirty="0" err="1">
                <a:solidFill>
                  <a:srgbClr val="000000"/>
                </a:solidFill>
                <a:latin typeface="Calibri" panose="020F0502020204030204" pitchFamily="34" charset="0"/>
                <a:ea typeface="SimSun" panose="02010600030101010101" pitchFamily="2" charset="-122"/>
                <a:cs typeface="Calibri" panose="020F0502020204030204" pitchFamily="34" charset="0"/>
              </a:rPr>
              <a:t>ont’d</a:t>
            </a:r>
            <a:r>
              <a:rPr lang="en-US" b="1" dirty="0">
                <a:solidFill>
                  <a:srgbClr val="000000"/>
                </a:solidFill>
                <a:latin typeface="Calibri" panose="020F0502020204030204" pitchFamily="34" charset="0"/>
                <a:ea typeface="SimSun" panose="02010600030101010101" pitchFamily="2" charset="-122"/>
                <a:cs typeface="Calibri" panose="020F0502020204030204" pitchFamily="34" charset="0"/>
              </a:rPr>
              <a:t>)</a:t>
            </a:r>
            <a:endParaRPr lang="en-GB" b="1" dirty="0">
              <a:solidFill>
                <a:srgbClr val="000000"/>
              </a:solidFill>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Identifying management and other service staff who are peer support champions and who will take a leadership role with the transition and implementation of peer supporters will be particularly helpful.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These staff members can advocate for the inclusion of peer supporters and address the concerns of other staff before, during and after the implementation process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3" action="ppaction://hlinkfile" tooltip="Legere,  #203"/>
              </a:rPr>
              <a:t>6</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As time goes by, peer support champions can also help to ensure that peer support remains a priority for the service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4" action="ppaction://hlinkfile" tooltip="Morris, 2015 #208"/>
              </a:rPr>
              <a:t>30</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a:t>
            </a:r>
            <a:r>
              <a:rPr lang="en-US" sz="1200" kern="1200" dirty="0">
                <a:solidFill>
                  <a:schemeClr val="tx1"/>
                </a:solidFill>
                <a:effectLst/>
                <a:latin typeface="Calibri" panose="020F0502020204030204" pitchFamily="34" charset="0"/>
                <a:ea typeface="SimSun" panose="02010600030101010101" pitchFamily="2" charset="-122"/>
                <a:cs typeface="Calibri" panose="020F0502020204030204" pitchFamily="34" charset="0"/>
              </a:rPr>
              <a:t>  </a:t>
            </a:r>
          </a:p>
          <a:p>
            <a:pPr marL="171450" indent="-171450" algn="just">
              <a:spcAft>
                <a:spcPts val="600"/>
              </a:spcAft>
              <a:buFont typeface="Arial" panose="020B0604020202020204" pitchFamily="34" charset="0"/>
              <a:buChar char="•"/>
            </a:pPr>
            <a:r>
              <a:rPr lang="en-GB" sz="1200" kern="1200" dirty="0">
                <a:solidFill>
                  <a:schemeClr val="tx1"/>
                </a:solidFill>
                <a:effectLst/>
                <a:latin typeface="+mn-lt"/>
                <a:ea typeface="+mn-ea"/>
                <a:cs typeface="+mn-cs"/>
              </a:rPr>
              <a:t>As for any other staff, overall good working conditions within the service for peer supporters diminish the risk of burn-out and turnover.</a:t>
            </a: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90</a:t>
            </a:fld>
            <a:endParaRPr lang="x-none"/>
          </a:p>
        </p:txBody>
      </p:sp>
    </p:spTree>
    <p:extLst>
      <p:ext uri="{BB962C8B-B14F-4D97-AF65-F5344CB8AC3E}">
        <p14:creationId xmlns:p14="http://schemas.microsoft.com/office/powerpoint/2010/main" val="1713949036"/>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b="1" dirty="0">
                <a:latin typeface="Calibri" panose="020F0502020204030204" pitchFamily="34" charset="0"/>
                <a:ea typeface="SimSun" panose="02010600030101010101" pitchFamily="2" charset="-122"/>
                <a:cs typeface="Calibri" panose="020F0502020204030204" pitchFamily="34" charset="0"/>
              </a:rPr>
              <a:t>Inform all staff and include them in discussions</a:t>
            </a:r>
            <a:endParaRPr lang="x-none" dirty="0">
              <a:latin typeface="Calibri" panose="020F0502020204030204" pitchFamily="34" charset="0"/>
              <a:ea typeface="SimSun" panose="02010600030101010101" pitchFamily="2" charset="-122"/>
              <a:cs typeface="Calibri" panose="020F0502020204030204" pitchFamily="34" charset="0"/>
            </a:endParaRPr>
          </a:p>
          <a:p>
            <a:pPr algn="just"/>
            <a:r>
              <a:rPr lang="en-GB" b="1" i="1" dirty="0">
                <a:latin typeface="Calibri" panose="020F0502020204030204" pitchFamily="34" charset="0"/>
                <a:ea typeface="SimSun" panose="02010600030101010101" pitchFamily="2" charset="-122"/>
                <a:cs typeface="Calibri" panose="020F0502020204030204" pitchFamily="34"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All service staff need to be prepared in advance to overcome resistance within the service to hiring peer supporters.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Staff may have concerns about the potential risk of relapse among peer supporters and whether they can handle the demands of the job.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Staff may also question the competencies of peer supporters because some may not have diplomas or degrees.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The addition of peer supporters may worry staff if they think peer supporters can eventually replace part or all of their work at a lower cost, or that peer supporters are unnecessary in limited-resource settings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3" action="ppaction://hlinkfile" tooltip="Morris, 2015 #208"/>
              </a:rPr>
              <a:t>30</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91</a:t>
            </a:fld>
            <a:endParaRPr lang="x-none"/>
          </a:p>
        </p:txBody>
      </p:sp>
    </p:spTree>
    <p:extLst>
      <p:ext uri="{BB962C8B-B14F-4D97-AF65-F5344CB8AC3E}">
        <p14:creationId xmlns:p14="http://schemas.microsoft.com/office/powerpoint/2010/main" val="179703527"/>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b="1" dirty="0">
                <a:latin typeface="Calibri" panose="020F0502020204030204" pitchFamily="34" charset="0"/>
                <a:ea typeface="SimSun" panose="02010600030101010101" pitchFamily="2" charset="-122"/>
                <a:cs typeface="Calibri" panose="020F0502020204030204" pitchFamily="34" charset="0"/>
              </a:rPr>
              <a:t>Inform all staff and include them in discussions</a:t>
            </a:r>
            <a:r>
              <a:rPr lang="en-GB" b="1" i="1" dirty="0">
                <a:latin typeface="Calibri" panose="020F0502020204030204" pitchFamily="34" charset="0"/>
                <a:ea typeface="SimSun" panose="02010600030101010101" pitchFamily="2" charset="-122"/>
                <a:cs typeface="Calibri" panose="020F0502020204030204" pitchFamily="34" charset="0"/>
              </a:rPr>
              <a:t> (cont’d)</a:t>
            </a:r>
            <a:endParaRPr lang="en-GB"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Consequently, it is extremely important to create an environment in which existing staff feel comfortable expressing their opinions.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Taking the time to listen to any staff concerns and adequately addressing and responding to them can help foster a more welcoming environment for peer supporters.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Explaining to staff the anticipated benefits of peer roles, confidentiality and ethics, and how peer supporters will be integrated into the service, can help staff to be more prepared for this change. </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Keeping the lines of communication open through regular meetings, even after peer supporters are hired, can help address sources of conflict or disagreement.</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Meetings should encourage openness and a participatory approach to problem-solving in order to alleviate any concerns and anxieties that may arise concerning the hiring of peer supporters and the respective roles of peer supporters and existing staff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latin typeface="Calibri" panose="020F0502020204030204" pitchFamily="34" charset="0"/>
                <a:ea typeface="SimSun" panose="02010600030101010101" pitchFamily="2" charset="-122"/>
                <a:cs typeface="Calibri" panose="020F0502020204030204" pitchFamily="34" charset="0"/>
                <a:hlinkClick r:id="rId3" action="ppaction://hlinkfile" tooltip="Legere,  #203"/>
              </a:rPr>
              <a:t>6</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92</a:t>
            </a:fld>
            <a:endParaRPr lang="x-none"/>
          </a:p>
        </p:txBody>
      </p:sp>
    </p:spTree>
    <p:extLst>
      <p:ext uri="{BB962C8B-B14F-4D97-AF65-F5344CB8AC3E}">
        <p14:creationId xmlns:p14="http://schemas.microsoft.com/office/powerpoint/2010/main" val="3222594140"/>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593814" cy="4284663"/>
          </a:xfrm>
        </p:spPr>
        <p:txBody>
          <a:bodyPr/>
          <a:lstStyle/>
          <a:p>
            <a:pPr algn="just"/>
            <a:r>
              <a:rPr lang="en-GB" b="1" u="sng" dirty="0">
                <a:latin typeface="Calibri" panose="020F0502020204030204" pitchFamily="34" charset="0"/>
                <a:ea typeface="SimSun" panose="02010600030101010101" pitchFamily="2" charset="-122"/>
                <a:cs typeface="Calibri" panose="020F0502020204030204" pitchFamily="34" charset="0"/>
              </a:rPr>
              <a:t>Policy awareness and training</a:t>
            </a:r>
            <a:r>
              <a:rPr lang="en-GB" i="1" u="sng" dirty="0">
                <a:solidFill>
                  <a:srgbClr val="262626"/>
                </a:solidFill>
                <a:latin typeface="Calibri" panose="020F0502020204030204" pitchFamily="34" charset="0"/>
                <a:ea typeface="SimSun" panose="02010600030101010101" pitchFamily="2" charset="-122"/>
                <a:cs typeface="Times New Roman" panose="02020603050405020304" pitchFamily="18"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pPr algn="just"/>
            <a:r>
              <a:rPr lang="en-GB" i="1" dirty="0">
                <a:solidFill>
                  <a:srgbClr val="262626"/>
                </a:solidFill>
                <a:latin typeface="Calibri" panose="020F0502020204030204" pitchFamily="34" charset="0"/>
                <a:ea typeface="SimSun" panose="02010600030101010101" pitchFamily="2" charset="-122"/>
                <a:cs typeface="Times New Roman" panose="02020603050405020304" pitchFamily="18"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An important step that should be taken to create a culture favouring peer support is to have the written policies, vision or value statements of the service that align with the vision of recovery </a:t>
            </a:r>
            <a:r>
              <a:rPr lang="en-GB" i="1" dirty="0">
                <a:latin typeface="Calibri" panose="020F0502020204030204" pitchFamily="34" charset="0"/>
                <a:ea typeface="SimSun" panose="02010600030101010101" pitchFamily="2" charset="-122"/>
                <a:cs typeface="Calibri" panose="020F0502020204030204" pitchFamily="34" charset="0"/>
              </a:rPr>
              <a:t>(</a:t>
            </a:r>
            <a:r>
              <a:rPr lang="en-GB" i="1" dirty="0">
                <a:solidFill>
                  <a:srgbClr val="0000FF"/>
                </a:solidFill>
                <a:latin typeface="Calibri" panose="020F0502020204030204" pitchFamily="34" charset="0"/>
                <a:ea typeface="SimSun" panose="02010600030101010101" pitchFamily="2" charset="-122"/>
                <a:cs typeface="Calibri" panose="020F0502020204030204" pitchFamily="34" charset="0"/>
                <a:hlinkClick r:id="rId3" action="ppaction://hlinkfile" tooltip="Legere,  #203">
                  <a:extLst>
                    <a:ext uri="{A12FA001-AC4F-418D-AE19-62706E023703}">
                      <ahyp:hlinkClr xmlns:ahyp="http://schemas.microsoft.com/office/drawing/2018/hyperlinkcolor" val="tx"/>
                    </a:ext>
                  </a:extLst>
                </a:hlinkClick>
              </a:rPr>
              <a:t>6</a:t>
            </a:r>
            <a:r>
              <a:rPr lang="en-GB" i="1" dirty="0">
                <a:latin typeface="Calibri" panose="020F0502020204030204" pitchFamily="34" charset="0"/>
                <a:ea typeface="SimSun" panose="02010600030101010101" pitchFamily="2" charset="-122"/>
                <a:cs typeface="Calibri" panose="020F0502020204030204" pitchFamily="34" charset="0"/>
              </a:rPr>
              <a:t>)</a:t>
            </a:r>
            <a:r>
              <a:rPr lang="en-GB" dirty="0">
                <a:latin typeface="Calibri" panose="020F0502020204030204" pitchFamily="34" charset="0"/>
                <a:ea typeface="SimSun" panose="02010600030101010101" pitchFamily="2" charset="-122"/>
                <a:cs typeface="Calibri" panose="020F0502020204030204" pitchFamily="34" charset="0"/>
              </a:rPr>
              <a:t>. </a:t>
            </a: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Engaging all staff in the process of drafting these policies and statements will also be very useful in getting everyone to fully understand and value peer support. </a:t>
            </a:r>
          </a:p>
          <a:p>
            <a:pPr marL="628650" lvl="1"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This enables people to take ownership and to commit to the new directions that are being introduced. (Read more about the process of implementing a service change in the QualityRights module </a:t>
            </a:r>
            <a:r>
              <a:rPr lang="en-GB" i="1" dirty="0">
                <a:latin typeface="Calibri" panose="020F0502020204030204" pitchFamily="34" charset="0"/>
                <a:ea typeface="SimSun" panose="02010600030101010101" pitchFamily="2" charset="-122"/>
                <a:cs typeface="Calibri" panose="020F0502020204030204" pitchFamily="34" charset="0"/>
              </a:rPr>
              <a:t>Transforming services and promoting rights)</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marR="0" lvl="0" indent="-171450"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SimSun" panose="02010600030101010101" pitchFamily="2" charset="-122"/>
                <a:cs typeface="Calibri" panose="020F0502020204030204" pitchFamily="34" charset="0"/>
              </a:rPr>
              <a:t>Complementing policy changes with training on human rights and recovery will create a positive environment and will facilitate the transition. </a:t>
            </a:r>
          </a:p>
          <a:p>
            <a:pPr marL="171450" marR="0" lvl="0" indent="-171450"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SimSun" panose="02010600030101010101" pitchFamily="2" charset="-122"/>
                <a:cs typeface="Calibri" panose="020F0502020204030204" pitchFamily="34" charset="0"/>
              </a:rPr>
              <a:t>Ideally, staff members should be offered the opportunity to visit services with a recovery-oriented approach in order to understand the core values of recovery and peer support.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SimSun" panose="02010600030101010101" pitchFamily="2" charset="-122"/>
                <a:cs typeface="Calibri" panose="020F0502020204030204" pitchFamily="34" charset="0"/>
              </a:rPr>
              <a:t>Speakers and events that discuss and focus on recovery-oriented care can be informative for staff and can also reinforce the fact that the service is committed to the recovery approach and to peer support.</a:t>
            </a:r>
            <a:endParaRPr kumimoji="0" lang="x-none" sz="1200" b="0" i="0" u="none" strike="noStrike" kern="1200" cap="none" spc="0" normalizeH="0" baseline="0" noProof="0" dirty="0">
              <a:ln>
                <a:noFill/>
              </a:ln>
              <a:solidFill>
                <a:prstClr val="black"/>
              </a:solidFill>
              <a:effectLst/>
              <a:uLnTx/>
              <a:uFillTx/>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93</a:t>
            </a:fld>
            <a:endParaRPr lang="x-none"/>
          </a:p>
        </p:txBody>
      </p:sp>
    </p:spTree>
    <p:extLst>
      <p:ext uri="{BB962C8B-B14F-4D97-AF65-F5344CB8AC3E}">
        <p14:creationId xmlns:p14="http://schemas.microsoft.com/office/powerpoint/2010/main" val="3662558009"/>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b="1" dirty="0">
                <a:solidFill>
                  <a:schemeClr val="accent1">
                    <a:lumMod val="75000"/>
                  </a:schemeClr>
                </a:solidFill>
              </a:rPr>
              <a:t>Supporting peer supporters’ role in services</a:t>
            </a:r>
            <a:r>
              <a:rPr lang="en-GB" dirty="0">
                <a:solidFill>
                  <a:schemeClr val="accent1">
                    <a:lumMod val="75000"/>
                  </a:schemeClr>
                </a:solidFill>
              </a:rPr>
              <a:t> </a:t>
            </a:r>
            <a:endParaRPr lang="en-GB" dirty="0">
              <a:solidFill>
                <a:schemeClr val="accent1">
                  <a:lumMod val="75000"/>
                </a:schemeClr>
              </a:solidFill>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Establishing the role of peer supporters in </a:t>
            </a:r>
            <a:r>
              <a:rPr lang="en-GB" dirty="0">
                <a:solidFill>
                  <a:srgbClr val="000000"/>
                </a:solidFill>
                <a:latin typeface="Calibri" panose="020F0502020204030204" pitchFamily="34" charset="0"/>
                <a:ea typeface="SimSun" panose="02010600030101010101" pitchFamily="2" charset="-122"/>
                <a:cs typeface="Calibri" panose="020F0502020204030204" pitchFamily="34" charset="0"/>
              </a:rPr>
              <a:t>the service is an </a:t>
            </a:r>
            <a:r>
              <a:rPr lang="en-GB" dirty="0">
                <a:latin typeface="Calibri" panose="020F0502020204030204" pitchFamily="34" charset="0"/>
                <a:ea typeface="SimSun" panose="02010600030101010101" pitchFamily="2" charset="-122"/>
                <a:cs typeface="Calibri" panose="020F0502020204030204" pitchFamily="34" charset="0"/>
              </a:rPr>
              <a:t>important step in ensuring that they are able to do their jobs successfully, and other staff members will understand their role as well.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While this may vary between different services, some points to consider are (see next slides):</a:t>
            </a:r>
            <a:endParaRPr lang="x-none" dirty="0">
              <a:latin typeface="Calibri" panose="020F0502020204030204" pitchFamily="34" charset="0"/>
              <a:ea typeface="SimSun" panose="02010600030101010101" pitchFamily="2" charset="-122"/>
              <a:cs typeface="Calibri" panose="020F0502020204030204" pitchFamily="34" charset="0"/>
            </a:endParaRPr>
          </a:p>
          <a:p>
            <a:pPr algn="just"/>
            <a:r>
              <a:rPr lang="en-GB" dirty="0">
                <a:latin typeface="Calibri" panose="020F0502020204030204" pitchFamily="34" charset="0"/>
                <a:ea typeface="SimSun" panose="02010600030101010101" pitchFamily="2" charset="-122"/>
                <a:cs typeface="Calibri" panose="020F0502020204030204" pitchFamily="34"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pPr marL="228600" marR="0" lvl="0" indent="-228600">
              <a:spcBef>
                <a:spcPts val="0"/>
              </a:spcBef>
              <a:spcAft>
                <a:spcPts val="600"/>
              </a:spcAft>
              <a:buAutoNum type="arabicPeriod"/>
              <a:tabLst>
                <a:tab pos="228600" algn="l"/>
                <a:tab pos="457200" algn="l"/>
              </a:tabLst>
            </a:pPr>
            <a:r>
              <a:rPr lang="en-US" b="1" dirty="0">
                <a:solidFill>
                  <a:srgbClr val="000000"/>
                </a:solidFill>
                <a:latin typeface="Calibri" panose="020F0502020204030204" pitchFamily="34" charset="0"/>
                <a:ea typeface="SimSun" panose="02010600030101010101" pitchFamily="2" charset="-122"/>
                <a:cs typeface="Arial" panose="020B0604020202020204" pitchFamily="34" charset="0"/>
              </a:rPr>
              <a:t>Team meetings</a:t>
            </a: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 </a:t>
            </a:r>
          </a:p>
          <a:p>
            <a:pPr marL="171450" marR="0" lvl="0" indent="-171450">
              <a:spcBef>
                <a:spcPts val="0"/>
              </a:spcBef>
              <a:spcAft>
                <a:spcPts val="600"/>
              </a:spcAft>
              <a:buFont typeface="Arial" panose="020B0604020202020204" pitchFamily="34" charset="0"/>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Peer supporters should participate in meetings with other staff members. </a:t>
            </a:r>
          </a:p>
          <a:p>
            <a:pPr marL="171450" marR="0" lvl="0" indent="-171450">
              <a:spcBef>
                <a:spcPts val="0"/>
              </a:spcBef>
              <a:spcAft>
                <a:spcPts val="600"/>
              </a:spcAft>
              <a:buFont typeface="Arial" panose="020B0604020202020204" pitchFamily="34" charset="0"/>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Just as the invitation to attend team meetings is important, so is the need to respect the values of peer support. </a:t>
            </a:r>
          </a:p>
          <a:p>
            <a:pPr marL="171450" marR="0" lvl="0" indent="-171450">
              <a:spcBef>
                <a:spcPts val="0"/>
              </a:spcBef>
              <a:spcAft>
                <a:spcPts val="600"/>
              </a:spcAft>
              <a:buFont typeface="Arial" panose="020B0604020202020204" pitchFamily="34" charset="0"/>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For example, peer supporters should not be pressured to reveal private details that a peer has shared with them, or to attend meetings where individuals are discussed without being present. </a:t>
            </a:r>
          </a:p>
          <a:p>
            <a:pPr marL="171450" marR="0" lvl="0" indent="-171450">
              <a:spcBef>
                <a:spcPts val="0"/>
              </a:spcBef>
              <a:spcAft>
                <a:spcPts val="0"/>
              </a:spcAft>
              <a:buFont typeface="Arial" panose="020B0604020202020204" pitchFamily="34" charset="0"/>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It is important to protect the unique role of the peer supporter.</a:t>
            </a:r>
            <a:endParaRPr lang="x-none" dirty="0">
              <a:solidFill>
                <a:srgbClr val="000000"/>
              </a:solidFill>
              <a:latin typeface="Calibri" panose="020F0502020204030204" pitchFamily="34" charset="0"/>
              <a:ea typeface="SimSun" panose="02010600030101010101" pitchFamily="2" charset="-122"/>
              <a:cs typeface="Arial" panose="020B060402020202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94</a:t>
            </a:fld>
            <a:endParaRPr lang="x-none"/>
          </a:p>
        </p:txBody>
      </p:sp>
    </p:spTree>
    <p:extLst>
      <p:ext uri="{BB962C8B-B14F-4D97-AF65-F5344CB8AC3E}">
        <p14:creationId xmlns:p14="http://schemas.microsoft.com/office/powerpoint/2010/main" val="3411021365"/>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600"/>
              </a:spcAft>
              <a:buClrTx/>
              <a:buSzTx/>
              <a:buFontTx/>
              <a:buNone/>
              <a:tabLst>
                <a:tab pos="228600" algn="l"/>
                <a:tab pos="457200" algn="l"/>
              </a:tabLst>
              <a:defRPr/>
            </a:pPr>
            <a:r>
              <a:rPr lang="en-GB" b="1" dirty="0">
                <a:solidFill>
                  <a:schemeClr val="accent1">
                    <a:lumMod val="75000"/>
                  </a:schemeClr>
                </a:solidFill>
              </a:rPr>
              <a:t>Supporting peer supporters’ role in services (cont’d)</a:t>
            </a:r>
            <a:endParaRPr lang="en-GB" b="1" dirty="0">
              <a:solidFill>
                <a:schemeClr val="accent1">
                  <a:lumMod val="75000"/>
                </a:schemeClr>
              </a:solidFill>
              <a:latin typeface="Calibri" panose="020F0502020204030204" pitchFamily="34" charset="0"/>
              <a:ea typeface="SimSun" panose="02010600030101010101" pitchFamily="2" charset="-122"/>
              <a:cs typeface="Calibri" panose="020F0502020204030204" pitchFamily="34" charset="0"/>
            </a:endParaRPr>
          </a:p>
          <a:p>
            <a:pPr marR="0" lvl="0">
              <a:spcBef>
                <a:spcPts val="0"/>
              </a:spcBef>
              <a:spcAft>
                <a:spcPts val="600"/>
              </a:spcAft>
              <a:tabLst>
                <a:tab pos="228600" algn="l"/>
                <a:tab pos="457200" algn="l"/>
              </a:tabLst>
            </a:pPr>
            <a:r>
              <a:rPr lang="en-US" b="1" dirty="0">
                <a:solidFill>
                  <a:srgbClr val="000000"/>
                </a:solidFill>
                <a:latin typeface="Calibri" panose="020F0502020204030204" pitchFamily="34" charset="0"/>
                <a:ea typeface="SimSun" panose="02010600030101010101" pitchFamily="2" charset="-122"/>
                <a:cs typeface="Arial" panose="020B0604020202020204" pitchFamily="34" charset="0"/>
              </a:rPr>
              <a:t>2. Working hours:</a:t>
            </a: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 </a:t>
            </a:r>
          </a:p>
          <a:p>
            <a:pPr marL="171450" marR="0" lvl="0" indent="-171450">
              <a:spcBef>
                <a:spcPts val="0"/>
              </a:spcBef>
              <a:spcAft>
                <a:spcPts val="600"/>
              </a:spcAft>
              <a:buFont typeface="Arial" panose="020B0604020202020204" pitchFamily="34" charset="0"/>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Peer supporters may work full-time or part-time depending on their situation, as is the case for all other staff. </a:t>
            </a:r>
          </a:p>
          <a:p>
            <a:pPr marL="171450" marR="0" lvl="0" indent="-171450">
              <a:spcBef>
                <a:spcPts val="0"/>
              </a:spcBef>
              <a:spcAft>
                <a:spcPts val="600"/>
              </a:spcAft>
              <a:buFont typeface="Arial" panose="020B0604020202020204" pitchFamily="34" charset="0"/>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Supporting people who are going through difficult experiences, working in an environment where peer support is new and constantly having to justify the peer roles, or being the only peer supporter working in the service can be emotionally and physically draining. </a:t>
            </a:r>
          </a:p>
          <a:p>
            <a:pPr marL="171450" marR="0" lvl="0" indent="-171450">
              <a:spcBef>
                <a:spcPts val="0"/>
              </a:spcBef>
              <a:spcAft>
                <a:spcPts val="0"/>
              </a:spcAft>
              <a:buFont typeface="Arial" panose="020B0604020202020204" pitchFamily="34" charset="0"/>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Having a team of peer supporters can help because the peer supporters will be able to share knowledge and exchange experiences.</a:t>
            </a:r>
            <a:endParaRPr lang="x-none" dirty="0">
              <a:solidFill>
                <a:srgbClr val="000000"/>
              </a:solidFill>
              <a:latin typeface="Calibri" panose="020F0502020204030204" pitchFamily="34" charset="0"/>
              <a:ea typeface="SimSun" panose="02010600030101010101" pitchFamily="2" charset="-122"/>
              <a:cs typeface="Arial" panose="020B060402020202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95</a:t>
            </a:fld>
            <a:endParaRPr lang="x-none"/>
          </a:p>
        </p:txBody>
      </p:sp>
    </p:spTree>
    <p:extLst>
      <p:ext uri="{BB962C8B-B14F-4D97-AF65-F5344CB8AC3E}">
        <p14:creationId xmlns:p14="http://schemas.microsoft.com/office/powerpoint/2010/main" val="3313309790"/>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30238"/>
            <a:ext cx="5486400" cy="3086100"/>
          </a:xfrm>
        </p:spPr>
      </p:sp>
      <p:sp>
        <p:nvSpPr>
          <p:cNvPr id="3" name="Notes Placeholder 2"/>
          <p:cNvSpPr>
            <a:spLocks noGrp="1"/>
          </p:cNvSpPr>
          <p:nvPr>
            <p:ph type="body" idx="1"/>
          </p:nvPr>
        </p:nvSpPr>
        <p:spPr>
          <a:xfrm>
            <a:off x="685800" y="3860903"/>
            <a:ext cx="5486400" cy="4824309"/>
          </a:xfrm>
        </p:spPr>
        <p:txBody>
          <a:bodyPr/>
          <a:lstStyle/>
          <a:p>
            <a:pPr marL="0" marR="0" lvl="0" indent="0" algn="l" defTabSz="914400" rtl="0" eaLnBrk="1" fontAlgn="auto" latinLnBrk="0" hangingPunct="1">
              <a:lnSpc>
                <a:spcPct val="100000"/>
              </a:lnSpc>
              <a:spcBef>
                <a:spcPts val="0"/>
              </a:spcBef>
              <a:spcAft>
                <a:spcPts val="600"/>
              </a:spcAft>
              <a:buClrTx/>
              <a:buSzTx/>
              <a:buFontTx/>
              <a:buNone/>
              <a:tabLst>
                <a:tab pos="228600" algn="l"/>
                <a:tab pos="457200" algn="l"/>
              </a:tabLst>
              <a:defRPr/>
            </a:pPr>
            <a:r>
              <a:rPr lang="en-GB" b="1" dirty="0">
                <a:solidFill>
                  <a:schemeClr val="accent1">
                    <a:lumMod val="75000"/>
                  </a:schemeClr>
                </a:solidFill>
              </a:rPr>
              <a:t>Supporting peer supporters’ role in services (cont’d)</a:t>
            </a:r>
            <a:endParaRPr lang="en-GB" b="1" dirty="0">
              <a:solidFill>
                <a:schemeClr val="accent1">
                  <a:lumMod val="75000"/>
                </a:schemeClr>
              </a:solidFill>
              <a:latin typeface="Calibri" panose="020F0502020204030204" pitchFamily="34" charset="0"/>
              <a:ea typeface="SimSun" panose="02010600030101010101" pitchFamily="2" charset="-122"/>
              <a:cs typeface="Calibri" panose="020F0502020204030204" pitchFamily="34" charset="0"/>
            </a:endParaRPr>
          </a:p>
          <a:p>
            <a:pPr marR="0" lvl="0">
              <a:spcBef>
                <a:spcPts val="0"/>
              </a:spcBef>
              <a:spcAft>
                <a:spcPts val="600"/>
              </a:spcAft>
              <a:tabLst>
                <a:tab pos="228600" algn="l"/>
                <a:tab pos="457200" algn="l"/>
              </a:tabLst>
            </a:pPr>
            <a:r>
              <a:rPr lang="en-US" b="1" dirty="0">
                <a:solidFill>
                  <a:srgbClr val="000000"/>
                </a:solidFill>
                <a:latin typeface="Calibri" panose="020F0502020204030204" pitchFamily="34" charset="0"/>
                <a:ea typeface="SimSun" panose="02010600030101010101" pitchFamily="2" charset="-122"/>
                <a:cs typeface="Arial" panose="020B0604020202020204" pitchFamily="34" charset="0"/>
              </a:rPr>
              <a:t>3. Specialized training: </a:t>
            </a:r>
          </a:p>
          <a:p>
            <a:pPr marL="171450" marR="0" lvl="0" indent="-171450">
              <a:spcBef>
                <a:spcPts val="0"/>
              </a:spcBef>
              <a:spcAft>
                <a:spcPts val="600"/>
              </a:spcAft>
              <a:buFont typeface="Arial" panose="020B0604020202020204" pitchFamily="34" charset="0"/>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In addition to basic-level peer support training, peer supporters can benefit from specialized training on human rights, policies and legislation. </a:t>
            </a:r>
          </a:p>
          <a:p>
            <a:pPr marL="171450" marR="0" lvl="0" indent="-171450">
              <a:spcBef>
                <a:spcPts val="0"/>
              </a:spcBef>
              <a:spcAft>
                <a:spcPts val="0"/>
              </a:spcAft>
              <a:buFont typeface="Arial" panose="020B0604020202020204" pitchFamily="34" charset="0"/>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In addition, training on the context and needs of particular populations (e.g. the elderly), advanced topics (e.g. smoking cessation) or suggestions for helpful exercises (e.g. body and breathing exercises) will help them to better support their peers and advance their skills and knowledge.</a:t>
            </a:r>
          </a:p>
          <a:p>
            <a:pPr marL="171450" marR="0" lvl="0" indent="-171450">
              <a:spcBef>
                <a:spcPts val="0"/>
              </a:spcBef>
              <a:spcAft>
                <a:spcPts val="0"/>
              </a:spcAft>
              <a:buFont typeface="Arial" panose="020B0604020202020204" pitchFamily="34" charset="0"/>
              <a:buChar char="•"/>
              <a:tabLst>
                <a:tab pos="228600" algn="l"/>
                <a:tab pos="457200" algn="l"/>
              </a:tabLst>
            </a:pPr>
            <a:endParaRPr lang="en-US" dirty="0">
              <a:solidFill>
                <a:srgbClr val="000000"/>
              </a:solidFill>
              <a:latin typeface="Calibri" panose="020F0502020204030204" pitchFamily="34" charset="0"/>
              <a:ea typeface="SimSun" panose="02010600030101010101" pitchFamily="2" charset="-122"/>
              <a:cs typeface="Arial" panose="020B0604020202020204" pitchFamily="34" charset="0"/>
            </a:endParaRPr>
          </a:p>
          <a:p>
            <a:pPr marR="0" lvl="0">
              <a:spcBef>
                <a:spcPts val="0"/>
              </a:spcBef>
              <a:spcAft>
                <a:spcPts val="600"/>
              </a:spcAft>
              <a:tabLst>
                <a:tab pos="228600" algn="l"/>
                <a:tab pos="457200" algn="l"/>
              </a:tabLst>
            </a:pPr>
            <a:r>
              <a:rPr lang="en-US" b="1" dirty="0">
                <a:solidFill>
                  <a:srgbClr val="000000"/>
                </a:solidFill>
                <a:latin typeface="Calibri" panose="020F0502020204030204" pitchFamily="34" charset="0"/>
                <a:ea typeface="SimSun" panose="02010600030101010101" pitchFamily="2" charset="-122"/>
                <a:cs typeface="Arial" panose="020B0604020202020204" pitchFamily="34" charset="0"/>
              </a:rPr>
              <a:t>4. Continuing education: </a:t>
            </a:r>
          </a:p>
          <a:p>
            <a:pPr marL="171450" marR="0" lvl="0" indent="-171450">
              <a:spcBef>
                <a:spcPts val="0"/>
              </a:spcBef>
              <a:spcAft>
                <a:spcPts val="600"/>
              </a:spcAft>
              <a:buFont typeface="Arial" panose="020B0604020202020204" pitchFamily="34" charset="0"/>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Opportunities for continuing education should be made available to peer supporters. </a:t>
            </a:r>
          </a:p>
          <a:p>
            <a:pPr marL="171450" marR="0" lvl="0" indent="-171450">
              <a:spcBef>
                <a:spcPts val="0"/>
              </a:spcBef>
              <a:spcAft>
                <a:spcPts val="600"/>
              </a:spcAft>
              <a:buFont typeface="Arial" panose="020B0604020202020204" pitchFamily="34" charset="0"/>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These educational opportunities may come in the form of online peer specialist courses or meetings and/or coursework with other peer supporters in the area. </a:t>
            </a:r>
          </a:p>
          <a:p>
            <a:pPr marL="171450" marR="0" lvl="0" indent="-171450">
              <a:spcBef>
                <a:spcPts val="0"/>
              </a:spcBef>
              <a:spcAft>
                <a:spcPts val="0"/>
              </a:spcAft>
              <a:buFont typeface="Arial" panose="020B0604020202020204" pitchFamily="34" charset="0"/>
              <a:buChar char="•"/>
              <a:tabLst>
                <a:tab pos="228600" algn="l"/>
                <a:tab pos="457200" algn="l"/>
              </a:tabLst>
            </a:pPr>
            <a:r>
              <a:rPr lang="en-US" dirty="0">
                <a:solidFill>
                  <a:srgbClr val="000000"/>
                </a:solidFill>
                <a:latin typeface="Calibri" panose="020F0502020204030204" pitchFamily="34" charset="0"/>
                <a:ea typeface="SimSun" panose="02010600030101010101" pitchFamily="2" charset="-122"/>
                <a:cs typeface="Arial" panose="020B0604020202020204" pitchFamily="34" charset="0"/>
              </a:rPr>
              <a:t>As the role of the peer supporter develops in countries, it is useful to think of offering professional development opportunities to advance their careers – e.g. as a peer support leader, peer support manager, peer support practitioner etc.</a:t>
            </a:r>
            <a:endParaRPr lang="x-none" dirty="0">
              <a:solidFill>
                <a:srgbClr val="000000"/>
              </a:solidFill>
              <a:latin typeface="Calibri" panose="020F0502020204030204" pitchFamily="34" charset="0"/>
              <a:ea typeface="SimSun" panose="02010600030101010101" pitchFamily="2" charset="-122"/>
              <a:cs typeface="Arial" panose="020B0604020202020204" pitchFamily="34" charset="0"/>
            </a:endParaRPr>
          </a:p>
          <a:p>
            <a:pPr marL="171450" marR="0" lvl="0" indent="-171450">
              <a:spcBef>
                <a:spcPts val="0"/>
              </a:spcBef>
              <a:spcAft>
                <a:spcPts val="0"/>
              </a:spcAft>
              <a:buFont typeface="Arial" panose="020B0604020202020204" pitchFamily="34" charset="0"/>
              <a:buChar char="•"/>
              <a:tabLst>
                <a:tab pos="228600" algn="l"/>
                <a:tab pos="457200" algn="l"/>
              </a:tabLst>
            </a:pPr>
            <a:endParaRPr lang="x-none" dirty="0">
              <a:solidFill>
                <a:srgbClr val="000000"/>
              </a:solidFill>
              <a:latin typeface="Calibri" panose="020F0502020204030204" pitchFamily="34" charset="0"/>
              <a:ea typeface="SimSun" panose="02010600030101010101" pitchFamily="2" charset="-122"/>
              <a:cs typeface="Arial" panose="020B060402020202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96</a:t>
            </a:fld>
            <a:endParaRPr lang="x-none"/>
          </a:p>
        </p:txBody>
      </p:sp>
    </p:spTree>
    <p:extLst>
      <p:ext uri="{BB962C8B-B14F-4D97-AF65-F5344CB8AC3E}">
        <p14:creationId xmlns:p14="http://schemas.microsoft.com/office/powerpoint/2010/main" val="617255839"/>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b="1" dirty="0">
                <a:solidFill>
                  <a:srgbClr val="4F81BD"/>
                </a:solidFill>
                <a:latin typeface="Calibri" panose="020F0502020204030204" pitchFamily="34" charset="0"/>
                <a:ea typeface="Calibri" panose="020F0502020204030204" pitchFamily="34" charset="0"/>
                <a:cs typeface="Calibri" panose="020F0502020204030204" pitchFamily="34" charset="0"/>
              </a:rPr>
              <a:t>Good use and misuse of peer supporters</a:t>
            </a:r>
            <a:r>
              <a:rPr lang="en-GB" sz="1000" dirty="0">
                <a:latin typeface="Calibri" panose="020F0502020204030204" pitchFamily="34" charset="0"/>
                <a:ea typeface="SimSun" panose="02010600030101010101" pitchFamily="2" charset="-122"/>
                <a:cs typeface="Calibri" panose="020F0502020204030204" pitchFamily="34" charset="0"/>
              </a:rPr>
              <a:t> (</a:t>
            </a:r>
            <a:r>
              <a:rPr lang="en-GB" sz="1000" dirty="0">
                <a:latin typeface="Calibri" panose="020F0502020204030204" pitchFamily="34" charset="0"/>
                <a:ea typeface="SimSun" panose="02010600030101010101" pitchFamily="2" charset="-122"/>
                <a:cs typeface="Calibri" panose="020F0502020204030204" pitchFamily="34" charset="0"/>
                <a:hlinkClick r:id="rId3" action="ppaction://hlinkfile" tooltip="Davidow, 2014 #84"/>
              </a:rPr>
              <a:t>1</a:t>
            </a:r>
            <a:r>
              <a:rPr lang="en-GB" sz="1000" dirty="0">
                <a:latin typeface="Calibri" panose="020F0502020204030204" pitchFamily="34" charset="0"/>
                <a:ea typeface="SimSun" panose="02010600030101010101" pitchFamily="2" charset="-122"/>
                <a:cs typeface="Calibri" panose="020F0502020204030204" pitchFamily="34" charset="0"/>
              </a:rPr>
              <a:t>)</a:t>
            </a:r>
          </a:p>
          <a:p>
            <a:pPr algn="just"/>
            <a:endParaRPr lang="en-GB" sz="1000"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sz="1000" dirty="0">
                <a:latin typeface="Calibri" panose="020F0502020204030204" pitchFamily="34" charset="0"/>
                <a:ea typeface="SimSun" panose="02010600030101010101" pitchFamily="2" charset="-122"/>
                <a:cs typeface="Calibri" panose="020F0502020204030204" pitchFamily="34" charset="0"/>
              </a:rPr>
              <a:t>The day-to-day work of peer supporters can vary and they should be flexible according to the different situations that may arise. </a:t>
            </a:r>
          </a:p>
          <a:p>
            <a:pPr marL="171450" indent="-171450" algn="just">
              <a:spcAft>
                <a:spcPts val="600"/>
              </a:spcAft>
              <a:buFont typeface="Arial" panose="020B0604020202020204" pitchFamily="34" charset="0"/>
              <a:buChar char="•"/>
            </a:pPr>
            <a:r>
              <a:rPr lang="en-GB" sz="1000" dirty="0">
                <a:latin typeface="Calibri" panose="020F0502020204030204" pitchFamily="34" charset="0"/>
                <a:ea typeface="SimSun" panose="02010600030101010101" pitchFamily="2" charset="-122"/>
                <a:cs typeface="Calibri" panose="020F0502020204030204" pitchFamily="34" charset="0"/>
              </a:rPr>
              <a:t>Nevertheless, there are common traps that should be avoided as they are not consistent with the values of peer roles. For instance:</a:t>
            </a:r>
            <a:endParaRPr lang="x-none" sz="1000" dirty="0">
              <a:latin typeface="Calibri" panose="020F0502020204030204" pitchFamily="34" charset="0"/>
              <a:ea typeface="SimSun" panose="02010600030101010101" pitchFamily="2" charset="-122"/>
              <a:cs typeface="Calibri" panose="020F0502020204030204" pitchFamily="34" charset="0"/>
            </a:endParaRPr>
          </a:p>
          <a:p>
            <a:pPr marL="400050" marR="0" lvl="0" indent="-228600">
              <a:spcBef>
                <a:spcPts val="0"/>
              </a:spcBef>
              <a:spcAft>
                <a:spcPts val="600"/>
              </a:spcAft>
              <a:buFont typeface="+mj-lt"/>
              <a:buAutoNum type="arabicPeriod"/>
            </a:pPr>
            <a:r>
              <a:rPr lang="en-GB" sz="1000" b="1" dirty="0">
                <a:solidFill>
                  <a:srgbClr val="000000"/>
                </a:solidFill>
                <a:latin typeface="Calibri" panose="020F0502020204030204" pitchFamily="34" charset="0"/>
                <a:ea typeface="Calibri" panose="020F0502020204030204" pitchFamily="34" charset="0"/>
                <a:cs typeface="Arial" panose="020B0604020202020204" pitchFamily="34" charset="0"/>
              </a:rPr>
              <a:t>Busy work:</a:t>
            </a:r>
            <a:r>
              <a:rPr lang="en-GB" sz="1000" dirty="0">
                <a:solidFill>
                  <a:srgbClr val="000000"/>
                </a:solidFill>
                <a:latin typeface="Calibri" panose="020F0502020204030204" pitchFamily="34" charset="0"/>
                <a:ea typeface="Calibri" panose="020F0502020204030204" pitchFamily="34" charset="0"/>
                <a:cs typeface="Arial" panose="020B0604020202020204" pitchFamily="34" charset="0"/>
              </a:rPr>
              <a:t> A peer supporter has a unique set of skills and experiences and should not be used to complete routine tasks and busy work that no one else wants to do. Peer supporters are not an additional help for existing professionals.</a:t>
            </a:r>
            <a:endParaRPr lang="x-none" sz="1000" dirty="0">
              <a:solidFill>
                <a:srgbClr val="1F497D"/>
              </a:solidFill>
              <a:latin typeface="Calibri" panose="020F0502020204030204" pitchFamily="34" charset="0"/>
              <a:ea typeface="Calibri" panose="020F0502020204030204" pitchFamily="34" charset="0"/>
              <a:cs typeface="Arial" panose="020B0604020202020204" pitchFamily="34" charset="0"/>
            </a:endParaRPr>
          </a:p>
          <a:p>
            <a:pPr marL="400050" marR="0" lvl="0" indent="-228600">
              <a:spcBef>
                <a:spcPts val="0"/>
              </a:spcBef>
              <a:spcAft>
                <a:spcPts val="600"/>
              </a:spcAft>
              <a:buFont typeface="+mj-lt"/>
              <a:buAutoNum type="arabicPeriod"/>
            </a:pPr>
            <a:r>
              <a:rPr lang="en-GB" sz="1000" b="1" dirty="0">
                <a:solidFill>
                  <a:srgbClr val="000000"/>
                </a:solidFill>
                <a:latin typeface="Calibri" panose="020F0502020204030204" pitchFamily="34" charset="0"/>
                <a:ea typeface="Calibri" panose="020F0502020204030204" pitchFamily="34" charset="0"/>
                <a:cs typeface="Arial" panose="020B0604020202020204" pitchFamily="34" charset="0"/>
              </a:rPr>
              <a:t>Mixed loyalties:</a:t>
            </a:r>
            <a:r>
              <a:rPr lang="en-GB" sz="1000" dirty="0">
                <a:solidFill>
                  <a:srgbClr val="000000"/>
                </a:solidFill>
                <a:latin typeface="Calibri" panose="020F0502020204030204" pitchFamily="34" charset="0"/>
                <a:ea typeface="Calibri" panose="020F0502020204030204" pitchFamily="34" charset="0"/>
                <a:cs typeface="Arial" panose="020B0604020202020204" pitchFamily="34" charset="0"/>
              </a:rPr>
              <a:t> A peer supporter’s commitment is first and foremost to the person being supported. A peer supporter should not have a particular agenda other than peer support.  For example their role is </a:t>
            </a:r>
            <a:r>
              <a:rPr lang="en-GB" sz="1000" i="1" dirty="0">
                <a:solidFill>
                  <a:srgbClr val="000000"/>
                </a:solidFill>
                <a:latin typeface="Calibri" panose="020F0502020204030204" pitchFamily="34" charset="0"/>
                <a:ea typeface="Calibri" panose="020F0502020204030204" pitchFamily="34" charset="0"/>
                <a:cs typeface="Arial" panose="020B0604020202020204" pitchFamily="34" charset="0"/>
              </a:rPr>
              <a:t>not</a:t>
            </a:r>
            <a:r>
              <a:rPr lang="en-GB" sz="1000" dirty="0">
                <a:solidFill>
                  <a:srgbClr val="000000"/>
                </a:solidFill>
                <a:latin typeface="Calibri" panose="020F0502020204030204" pitchFamily="34" charset="0"/>
                <a:ea typeface="Calibri" panose="020F0502020204030204" pitchFamily="34" charset="0"/>
                <a:cs typeface="Arial" panose="020B0604020202020204" pitchFamily="34" charset="0"/>
              </a:rPr>
              <a:t> be about finding out information to provide to the rest of the team, completing treatment plans or monitoring compliance with medication. </a:t>
            </a:r>
            <a:endParaRPr lang="x-none" sz="1000" dirty="0">
              <a:solidFill>
                <a:srgbClr val="1F497D"/>
              </a:solidFill>
              <a:latin typeface="Calibri" panose="020F0502020204030204" pitchFamily="34" charset="0"/>
              <a:ea typeface="Calibri" panose="020F0502020204030204" pitchFamily="34" charset="0"/>
              <a:cs typeface="Arial" panose="020B0604020202020204" pitchFamily="34" charset="0"/>
            </a:endParaRPr>
          </a:p>
          <a:p>
            <a:pPr marL="400050" marR="0" lvl="0" indent="-228600">
              <a:spcBef>
                <a:spcPts val="0"/>
              </a:spcBef>
              <a:spcAft>
                <a:spcPts val="0"/>
              </a:spcAft>
              <a:buFont typeface="+mj-lt"/>
              <a:buAutoNum type="arabicPeriod"/>
            </a:pPr>
            <a:r>
              <a:rPr lang="en-GB" sz="1000" b="1" dirty="0">
                <a:solidFill>
                  <a:srgbClr val="000000"/>
                </a:solidFill>
                <a:latin typeface="Calibri" panose="020F0502020204030204" pitchFamily="34" charset="0"/>
                <a:ea typeface="Calibri" panose="020F0502020204030204" pitchFamily="34" charset="0"/>
                <a:cs typeface="Arial" panose="020B0604020202020204" pitchFamily="34" charset="0"/>
              </a:rPr>
              <a:t>Power imbalance</a:t>
            </a:r>
            <a:r>
              <a:rPr lang="en-GB" sz="1000" dirty="0">
                <a:solidFill>
                  <a:srgbClr val="000000"/>
                </a:solidFill>
                <a:latin typeface="Calibri" panose="020F0502020204030204" pitchFamily="34" charset="0"/>
                <a:ea typeface="Calibri" panose="020F0502020204030204" pitchFamily="34" charset="0"/>
                <a:cs typeface="Arial" panose="020B0604020202020204" pitchFamily="34" charset="0"/>
              </a:rPr>
              <a:t>: A peer supporter strives to minimize the power differential to create an equal relationship. The peer supporter should not be asked to do something that increases the power imbalance (e.g. being the one preparing coffee for the rest of the staff). </a:t>
            </a:r>
            <a:endParaRPr lang="x-none" sz="1000" dirty="0">
              <a:solidFill>
                <a:srgbClr val="1F497D"/>
              </a:solidFill>
              <a:latin typeface="Calibri" panose="020F0502020204030204" pitchFamily="34" charset="0"/>
              <a:ea typeface="Calibri" panose="020F0502020204030204" pitchFamily="34" charset="0"/>
              <a:cs typeface="Arial" panose="020B0604020202020204" pitchFamily="34" charset="0"/>
            </a:endParaRPr>
          </a:p>
          <a:p>
            <a:pPr algn="just"/>
            <a:endParaRPr lang="en-US" sz="1000" dirty="0">
              <a:latin typeface="Calibri" panose="020F0502020204030204" pitchFamily="34" charset="0"/>
              <a:ea typeface="SimSun" panose="02010600030101010101" pitchFamily="2" charset="-122"/>
              <a:cs typeface="Calibri" panose="020F0502020204030204" pitchFamily="34" charset="0"/>
            </a:endParaRPr>
          </a:p>
          <a:p>
            <a:pPr algn="just"/>
            <a:endParaRPr lang="x-none" sz="1000"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97</a:t>
            </a:fld>
            <a:endParaRPr lang="x-none"/>
          </a:p>
        </p:txBody>
      </p:sp>
    </p:spTree>
    <p:extLst>
      <p:ext uri="{BB962C8B-B14F-4D97-AF65-F5344CB8AC3E}">
        <p14:creationId xmlns:p14="http://schemas.microsoft.com/office/powerpoint/2010/main" val="1389397964"/>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684952"/>
            <a:ext cx="5486400" cy="3600450"/>
          </a:xfrm>
        </p:spPr>
        <p:txBody>
          <a:bodyPr/>
          <a:lstStyle/>
          <a:p>
            <a:pPr marL="0" indent="0" algn="just">
              <a:spcAft>
                <a:spcPts val="600"/>
              </a:spcAft>
              <a:buFont typeface="Arial" panose="020B0604020202020204" pitchFamily="34" charset="0"/>
              <a:buNone/>
            </a:pPr>
            <a:r>
              <a:rPr lang="en-GB" sz="1200" b="1" dirty="0">
                <a:solidFill>
                  <a:schemeClr val="accent1">
                    <a:lumMod val="75000"/>
                  </a:schemeClr>
                </a:solidFill>
                <a:latin typeface="+mn-lt"/>
                <a:ea typeface="+mn-ea"/>
                <a:cs typeface="+mn-cs"/>
              </a:rPr>
              <a:t>Good use and misuse of peer supporters (cont’d)</a:t>
            </a:r>
          </a:p>
          <a:p>
            <a:pPr marL="0" indent="0" algn="just">
              <a:spcAft>
                <a:spcPts val="600"/>
              </a:spcAft>
              <a:buFont typeface="Arial" panose="020B0604020202020204" pitchFamily="34" charset="0"/>
              <a:buNone/>
            </a:pPr>
            <a:endParaRPr lang="en-GB"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People may be unclear about the role of peers in certain situations. </a:t>
            </a:r>
          </a:p>
          <a:p>
            <a:pPr marL="171450" indent="-171450" algn="just">
              <a:spcAft>
                <a:spcPts val="600"/>
              </a:spcAft>
              <a:buFont typeface="Arial" panose="020B0604020202020204" pitchFamily="34" charset="0"/>
              <a:buChar char="•"/>
            </a:pPr>
            <a:endParaRPr lang="en-GB"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In slide is a chart of some common topics that may arise while providing peer support and the differences in what makes it consistent or not consistent with peer roles.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98</a:t>
            </a:fld>
            <a:endParaRPr lang="x-none"/>
          </a:p>
        </p:txBody>
      </p:sp>
    </p:spTree>
    <p:extLst>
      <p:ext uri="{BB962C8B-B14F-4D97-AF65-F5344CB8AC3E}">
        <p14:creationId xmlns:p14="http://schemas.microsoft.com/office/powerpoint/2010/main" val="304308769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b="1" dirty="0">
                <a:solidFill>
                  <a:srgbClr val="4F81BD"/>
                </a:solidFill>
                <a:latin typeface="Calibri" panose="020F0502020204030204" pitchFamily="34" charset="0"/>
                <a:ea typeface="SimSun" panose="02010600030101010101" pitchFamily="2" charset="-122"/>
                <a:cs typeface="Calibri" panose="020F0502020204030204" pitchFamily="34" charset="0"/>
              </a:rPr>
              <a:t>Disagreements</a:t>
            </a:r>
            <a:endParaRPr lang="x-none" dirty="0">
              <a:latin typeface="Calibri" panose="020F0502020204030204" pitchFamily="34" charset="0"/>
              <a:ea typeface="SimSun" panose="02010600030101010101" pitchFamily="2" charset="-122"/>
              <a:cs typeface="Calibri" panose="020F0502020204030204" pitchFamily="34" charset="0"/>
            </a:endParaRPr>
          </a:p>
          <a:p>
            <a:pPr algn="just"/>
            <a:r>
              <a:rPr lang="en-GB" dirty="0">
                <a:latin typeface="Calibri" panose="020F0502020204030204" pitchFamily="34" charset="0"/>
                <a:ea typeface="SimSun" panose="02010600030101010101" pitchFamily="2" charset="-122"/>
                <a:cs typeface="Calibri" panose="020F0502020204030204" pitchFamily="34" charset="0"/>
              </a:rPr>
              <a:t> </a:t>
            </a:r>
            <a:endParaRPr lang="x-none" dirty="0">
              <a:latin typeface="Calibri" panose="020F0502020204030204" pitchFamily="34" charset="0"/>
              <a:ea typeface="SimSun" panose="02010600030101010101" pitchFamily="2" charset="-122"/>
              <a:cs typeface="Calibri" panose="020F0502020204030204" pitchFamily="34" charset="0"/>
            </a:endParaRPr>
          </a:p>
          <a:p>
            <a:pPr marL="171450" indent="-171450" algn="just">
              <a:spcAft>
                <a:spcPts val="600"/>
              </a:spcAf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Disagreements between peer supporters and service practices may occur when the role of the peer supporter clash with the rules, regulations or practice of the service (e.g. when someone has been admitted to a service involuntarily). </a:t>
            </a:r>
          </a:p>
          <a:p>
            <a:pPr marL="171450" indent="-171450" algn="just">
              <a:buFont typeface="Arial" panose="020B0604020202020204" pitchFamily="34" charset="0"/>
              <a:buChar char="•"/>
            </a:pPr>
            <a:r>
              <a:rPr lang="en-GB" dirty="0">
                <a:latin typeface="Calibri" panose="020F0502020204030204" pitchFamily="34" charset="0"/>
                <a:ea typeface="SimSun" panose="02010600030101010101" pitchFamily="2" charset="-122"/>
                <a:cs typeface="Calibri" panose="020F0502020204030204" pitchFamily="34" charset="0"/>
              </a:rPr>
              <a:t>However, even in this situation, the peer supporter should be able to continue to advocate for the individual without fear of repercussions even if it conflicts with the approach taken by the service. </a:t>
            </a:r>
            <a:endParaRPr lang="x-none" dirty="0">
              <a:latin typeface="Calibri" panose="020F0502020204030204" pitchFamily="34" charset="0"/>
              <a:ea typeface="SimSun" panose="02010600030101010101" pitchFamily="2" charset="-122"/>
              <a:cs typeface="Calibri" panose="020F0502020204030204" pitchFamily="34" charset="0"/>
            </a:endParaRPr>
          </a:p>
          <a:p>
            <a:endParaRPr lang="x-none" dirty="0"/>
          </a:p>
        </p:txBody>
      </p:sp>
      <p:sp>
        <p:nvSpPr>
          <p:cNvPr id="4" name="Slide Number Placeholder 3"/>
          <p:cNvSpPr>
            <a:spLocks noGrp="1"/>
          </p:cNvSpPr>
          <p:nvPr>
            <p:ph type="sldNum" sz="quarter" idx="5"/>
          </p:nvPr>
        </p:nvSpPr>
        <p:spPr/>
        <p:txBody>
          <a:bodyPr/>
          <a:lstStyle/>
          <a:p>
            <a:fld id="{B9E5FEED-3F11-4018-8801-9319A9A00358}" type="slidenum">
              <a:rPr lang="x-none" smtClean="0"/>
              <a:t>99</a:t>
            </a:fld>
            <a:endParaRPr lang="x-none"/>
          </a:p>
        </p:txBody>
      </p:sp>
    </p:spTree>
    <p:extLst>
      <p:ext uri="{BB962C8B-B14F-4D97-AF65-F5344CB8AC3E}">
        <p14:creationId xmlns:p14="http://schemas.microsoft.com/office/powerpoint/2010/main" val="158512836"/>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5.xml"/><Relationship Id="rId7" Type="http://schemas.openxmlformats.org/officeDocument/2006/relationships/image" Target="../media/image3.png"/><Relationship Id="rId2" Type="http://schemas.openxmlformats.org/officeDocument/2006/relationships/tags" Target="../tags/tag4.xml"/><Relationship Id="rId1" Type="http://schemas.openxmlformats.org/officeDocument/2006/relationships/themeOverride" Target="../theme/themeOverride1.x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2.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2.png"/><Relationship Id="rId2" Type="http://schemas.openxmlformats.org/officeDocument/2006/relationships/tags" Target="../tags/tag6.xml"/><Relationship Id="rId1" Type="http://schemas.openxmlformats.org/officeDocument/2006/relationships/themeOverride" Target="../theme/themeOverride3.xml"/><Relationship Id="rId6" Type="http://schemas.openxmlformats.org/officeDocument/2006/relationships/image" Target="../media/image3.png"/><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hemeOverride" Target="../theme/themeOverride4.xml"/><Relationship Id="rId5" Type="http://schemas.openxmlformats.org/officeDocument/2006/relationships/image" Target="../media/image4.emf"/><Relationship Id="rId4" Type="http://schemas.openxmlformats.org/officeDocument/2006/relationships/oleObject" Target="../embeddings/oleObject4.bin"/></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9.xml"/><Relationship Id="rId7" Type="http://schemas.openxmlformats.org/officeDocument/2006/relationships/image" Target="../media/image3.png"/><Relationship Id="rId2" Type="http://schemas.openxmlformats.org/officeDocument/2006/relationships/tags" Target="../tags/tag8.xml"/><Relationship Id="rId1" Type="http://schemas.openxmlformats.org/officeDocument/2006/relationships/themeOverride" Target="../theme/themeOverride5.x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Section Header - Internal" preserve="1" userDrawn="1">
  <p:cSld name="Section Header - Internal">
    <p:bg bwMode="gray">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5" imgW="353" imgH="353" progId="TCLayout.ActiveDocument.1">
                  <p:embed/>
                </p:oleObj>
              </mc:Choice>
              <mc:Fallback>
                <p:oleObj name="think-cell Slide" r:id="rId5" imgW="353" imgH="353" progId="TCLayout.ActiveDocument.1">
                  <p:embed/>
                  <p:pic>
                    <p:nvPicPr>
                      <p:cNvPr id="4" name="Object 3"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5" name="Rectangle 24">
            <a:extLst>
              <a:ext uri="{FF2B5EF4-FFF2-40B4-BE49-F238E27FC236}">
                <a16:creationId xmlns:a16="http://schemas.microsoft.com/office/drawing/2014/main" id="{3E8E94F3-9FBF-45F5-9848-3D8FC241580A}"/>
              </a:ext>
            </a:extLst>
          </p:cNvPr>
          <p:cNvSpPr/>
          <p:nvPr userDrawn="1"/>
        </p:nvSpPr>
        <p:spPr>
          <a:xfrm>
            <a:off x="0" y="5558400"/>
            <a:ext cx="12192000" cy="1299600"/>
          </a:xfrm>
          <a:prstGeom prst="rect">
            <a:avLst/>
          </a:prstGeom>
          <a:gradFill>
            <a:gsLst>
              <a:gs pos="0">
                <a:schemeClr val="accent2"/>
              </a:gs>
              <a:gs pos="100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50"/>
          </a:p>
        </p:txBody>
      </p:sp>
      <p:sp>
        <p:nvSpPr>
          <p:cNvPr id="2" name="Title 1"/>
          <p:cNvSpPr>
            <a:spLocks noGrp="1"/>
          </p:cNvSpPr>
          <p:nvPr>
            <p:ph type="ctrTitle"/>
          </p:nvPr>
        </p:nvSpPr>
        <p:spPr>
          <a:xfrm>
            <a:off x="507206" y="720000"/>
            <a:ext cx="11088000" cy="2934000"/>
          </a:xfrm>
          <a:prstGeom prst="rect">
            <a:avLst/>
          </a:prstGeom>
        </p:spPr>
        <p:txBody>
          <a:bodyPr anchor="b"/>
          <a:lstStyle>
            <a:lvl1pPr algn="l">
              <a:lnSpc>
                <a:spcPts val="6500"/>
              </a:lnSpc>
              <a:defRPr sz="6600">
                <a:solidFill>
                  <a:schemeClr val="accent1"/>
                </a:solidFill>
                <a:effectLst/>
              </a:defRPr>
            </a:lvl1pPr>
          </a:lstStyle>
          <a:p>
            <a:r>
              <a:rPr lang="en-US"/>
              <a:t>Click to edit Master title style</a:t>
            </a:r>
            <a:endParaRPr lang="en-US" dirty="0"/>
          </a:p>
        </p:txBody>
      </p:sp>
      <p:sp>
        <p:nvSpPr>
          <p:cNvPr id="3" name="Subtitle 2"/>
          <p:cNvSpPr>
            <a:spLocks noGrp="1"/>
          </p:cNvSpPr>
          <p:nvPr>
            <p:ph type="subTitle" idx="1"/>
          </p:nvPr>
        </p:nvSpPr>
        <p:spPr>
          <a:xfrm>
            <a:off x="507205" y="3688350"/>
            <a:ext cx="11088000" cy="1617074"/>
          </a:xfrm>
          <a:prstGeom prst="rect">
            <a:avLst/>
          </a:prstGeom>
        </p:spPr>
        <p:txBody>
          <a:bodyPr lIns="0" rIns="0" anchor="t">
            <a:noAutofit/>
          </a:bodyPr>
          <a:lstStyle>
            <a:lvl1pPr marL="0" indent="0" algn="l">
              <a:buNone/>
              <a:defRPr lang="en-US" sz="4000" b="1" kern="1200" spc="-100" baseline="0" dirty="0">
                <a:solidFill>
                  <a:schemeClr val="accent2"/>
                </a:solidFill>
                <a:effectLst/>
                <a:latin typeface="+mj-lt"/>
                <a:ea typeface="+mj-ea"/>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Classification" hidden="1"/>
          <p:cNvSpPr txBox="1">
            <a:spLocks/>
          </p:cNvSpPr>
          <p:nvPr userDrawn="1">
            <p:custDataLst>
              <p:tags r:id="rId3"/>
            </p:custDataLst>
          </p:nvPr>
        </p:nvSpPr>
        <p:spPr>
          <a:xfrm>
            <a:off x="507205" y="0"/>
            <a:ext cx="1427759" cy="177686"/>
          </a:xfrm>
          <a:prstGeom prst="rect">
            <a:avLst/>
          </a:prstGeom>
          <a:solidFill>
            <a:srgbClr val="7A1D3A"/>
          </a:solidFill>
        </p:spPr>
        <p:txBody>
          <a:bodyPr vert="horz" lIns="0" tIns="0" rIns="0" bIns="0" rtlCol="0" anchor="ctr" anchorCtr="0">
            <a:noAutofit/>
          </a:bodyPr>
          <a:lstStyle>
            <a:defPPr>
              <a:defRPr lang="en-US"/>
            </a:defPPr>
            <a:lvl1pPr marL="0" algn="l" defTabSz="228600" rtl="0" eaLnBrk="1" latinLnBrk="0" hangingPunct="1">
              <a:defRPr sz="1000" kern="1200">
                <a:solidFill>
                  <a:schemeClr val="bg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a:r>
              <a:rPr lang="en-US" sz="900">
                <a:solidFill>
                  <a:srgbClr val="FFFFFF"/>
                </a:solidFill>
                <a:latin typeface="+mj-lt"/>
              </a:rPr>
              <a:t>Strictly confidential</a:t>
            </a:r>
          </a:p>
        </p:txBody>
      </p:sp>
      <p:pic>
        <p:nvPicPr>
          <p:cNvPr id="8" name="Picture 7">
            <a:extLst>
              <a:ext uri="{FF2B5EF4-FFF2-40B4-BE49-F238E27FC236}">
                <a16:creationId xmlns:a16="http://schemas.microsoft.com/office/drawing/2014/main" id="{BD9C1FFE-CE2F-FC43-95DF-C2C9DCE31DD7}"/>
              </a:ext>
            </a:extLst>
          </p:cNvPr>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105304" y="124468"/>
            <a:ext cx="1277726" cy="1428108"/>
          </a:xfrm>
          <a:prstGeom prst="rect">
            <a:avLst/>
          </a:prstGeom>
          <a:noFill/>
          <a:ln>
            <a:noFill/>
          </a:ln>
        </p:spPr>
      </p:pic>
      <p:pic>
        <p:nvPicPr>
          <p:cNvPr id="10" name="Picture 9" descr="https://extranet.who.int/datacol/answer_upload.asp?survey_id=475&amp;view_id=326&amp;question_id=15106&amp;answer_id=47397&amp;respondent_id=22063">
            <a:extLst>
              <a:ext uri="{FF2B5EF4-FFF2-40B4-BE49-F238E27FC236}">
                <a16:creationId xmlns:a16="http://schemas.microsoft.com/office/drawing/2014/main" id="{1AC5AAA3-0566-8D49-AA48-5D77450E64C2}"/>
              </a:ext>
            </a:extLst>
          </p:cNvPr>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9601200" y="163778"/>
            <a:ext cx="2395909" cy="842062"/>
          </a:xfrm>
          <a:prstGeom prst="rect">
            <a:avLst/>
          </a:prstGeom>
          <a:noFill/>
          <a:ln>
            <a:noFill/>
          </a:ln>
        </p:spPr>
      </p:pic>
    </p:spTree>
    <p:extLst>
      <p:ext uri="{BB962C8B-B14F-4D97-AF65-F5344CB8AC3E}">
        <p14:creationId xmlns:p14="http://schemas.microsoft.com/office/powerpoint/2010/main" val="3113524682"/>
      </p:ext>
    </p:extLst>
  </p:cSld>
  <p:clrMapOvr>
    <a:overrideClrMapping bg1="lt1" tx1="dk1" bg2="lt2" tx2="dk2" accent1="accent1" accent2="accent2" accent3="accent3" accent4="accent4" accent5="accent5" accent6="accent6" hlink="hlink" folHlink="folHlink"/>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mp; Content" preserve="1" userDrawn="1">
  <p:cSld name="Title &amp;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62BEDE9-A43C-A14D-BFE7-B85F455EE8F8}"/>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462911"/>
            <a:ext cx="982980" cy="1122363"/>
          </a:xfrm>
          <a:prstGeom prst="rect">
            <a:avLst/>
          </a:prstGeom>
          <a:noFill/>
          <a:ln>
            <a:noFill/>
          </a:ln>
        </p:spPr>
      </p:pic>
      <p:sp>
        <p:nvSpPr>
          <p:cNvPr id="14" name="Text Placeholder 13"/>
          <p:cNvSpPr>
            <a:spLocks noGrp="1"/>
          </p:cNvSpPr>
          <p:nvPr>
            <p:ph type="body" sz="quarter" idx="13"/>
          </p:nvPr>
        </p:nvSpPr>
        <p:spPr>
          <a:xfrm>
            <a:off x="507207" y="946614"/>
            <a:ext cx="11174400" cy="360000"/>
          </a:xfrm>
          <a:prstGeom prst="rect">
            <a:avLst/>
          </a:prstGeom>
        </p:spPr>
        <p:txBody>
          <a:bodyPr lIns="0" tIns="0" rIns="0" bIns="0" anchor="b">
            <a:noAutofit/>
          </a:bodyPr>
          <a:lstStyle>
            <a:lvl1pPr algn="l" defTabSz="914400" rtl="0" eaLnBrk="1" latinLnBrk="0" hangingPunct="1">
              <a:lnSpc>
                <a:spcPts val="3300"/>
              </a:lnSpc>
              <a:spcBef>
                <a:spcPct val="0"/>
              </a:spcBef>
              <a:spcAft>
                <a:spcPts val="0"/>
              </a:spcAft>
              <a:buNone/>
              <a:defRPr lang="en-US" sz="2200" b="1" kern="1200" spc="-100" baseline="0" dirty="0">
                <a:solidFill>
                  <a:schemeClr val="accent2"/>
                </a:solidFill>
                <a:latin typeface="+mj-lt"/>
                <a:ea typeface="+mj-ea"/>
                <a:cs typeface="+mj-cs"/>
              </a:defRPr>
            </a:lvl1pPr>
          </a:lstStyle>
          <a:p>
            <a:pPr lvl="0"/>
            <a:r>
              <a:rPr lang="en-US" dirty="0"/>
              <a:t>Click to edit Master text styles</a:t>
            </a:r>
          </a:p>
        </p:txBody>
      </p:sp>
      <p:sp>
        <p:nvSpPr>
          <p:cNvPr id="10" name="Content Placeholder 9"/>
          <p:cNvSpPr>
            <a:spLocks noGrp="1"/>
          </p:cNvSpPr>
          <p:nvPr>
            <p:ph sz="quarter" idx="14"/>
          </p:nvPr>
        </p:nvSpPr>
        <p:spPr>
          <a:xfrm>
            <a:off x="507195" y="1511188"/>
            <a:ext cx="11174412" cy="4500000"/>
          </a:xfrm>
          <a:prstGeom prst="rect">
            <a:avLst/>
          </a:prstGeom>
        </p:spPr>
        <p:txBody>
          <a:bodyPr/>
          <a:lstStyle>
            <a:lvl1pPr>
              <a:defRPr sz="22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410954" y="506412"/>
            <a:ext cx="9792000" cy="432000"/>
          </a:xfrm>
          <a:prstGeom prst="rect">
            <a:avLst/>
          </a:prstGeom>
        </p:spPr>
        <p:txBody>
          <a:bodyPr/>
          <a:lstStyle>
            <a:lvl1pPr>
              <a:defRPr sz="3000"/>
            </a:lvl1pPr>
          </a:lstStyle>
          <a:p>
            <a:r>
              <a:rPr lang="en-US" dirty="0"/>
              <a:t>Click to edit Master title style</a:t>
            </a:r>
          </a:p>
        </p:txBody>
      </p:sp>
      <p:pic>
        <p:nvPicPr>
          <p:cNvPr id="7" name="Picture 6" descr="https://extranet.who.int/datacol/answer_upload.asp?survey_id=475&amp;view_id=326&amp;question_id=15106&amp;answer_id=47397&amp;respondent_id=22063">
            <a:extLst>
              <a:ext uri="{FF2B5EF4-FFF2-40B4-BE49-F238E27FC236}">
                <a16:creationId xmlns:a16="http://schemas.microsoft.com/office/drawing/2014/main" id="{1DEB27EC-4EB5-604B-9474-66ADE046843D}"/>
              </a:ext>
            </a:extLst>
          </p:cNvPr>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180630" y="5912517"/>
            <a:ext cx="1873911" cy="606490"/>
          </a:xfrm>
          <a:prstGeom prst="rect">
            <a:avLst/>
          </a:prstGeom>
          <a:noFill/>
          <a:ln>
            <a:noFill/>
          </a:ln>
        </p:spPr>
      </p:pic>
      <p:sp>
        <p:nvSpPr>
          <p:cNvPr id="3" name="TextBox 2">
            <a:extLst>
              <a:ext uri="{FF2B5EF4-FFF2-40B4-BE49-F238E27FC236}">
                <a16:creationId xmlns:a16="http://schemas.microsoft.com/office/drawing/2014/main" id="{934194D4-65C1-CE44-83D6-BA6AA8F0F826}"/>
              </a:ext>
            </a:extLst>
          </p:cNvPr>
          <p:cNvSpPr txBox="1"/>
          <p:nvPr userDrawn="1"/>
        </p:nvSpPr>
        <p:spPr>
          <a:xfrm>
            <a:off x="1341120" y="6675120"/>
            <a:ext cx="0" cy="0"/>
          </a:xfrm>
          <a:prstGeom prst="rect">
            <a:avLst/>
          </a:prstGeom>
          <a:noFill/>
        </p:spPr>
        <p:txBody>
          <a:bodyPr wrap="none" lIns="0" tIns="0" rIns="0" bIns="0" rtlCol="0">
            <a:noAutofit/>
          </a:bodyPr>
          <a:lstStyle/>
          <a:p>
            <a:pPr algn="l"/>
            <a:endParaRPr lang="en-US" dirty="0">
              <a:solidFill>
                <a:schemeClr val="tx1"/>
              </a:solidFill>
            </a:endParaRPr>
          </a:p>
        </p:txBody>
      </p:sp>
      <p:sp>
        <p:nvSpPr>
          <p:cNvPr id="4" name="TextBox 3">
            <a:extLst>
              <a:ext uri="{FF2B5EF4-FFF2-40B4-BE49-F238E27FC236}">
                <a16:creationId xmlns:a16="http://schemas.microsoft.com/office/drawing/2014/main" id="{8404965B-C745-5F49-B6A0-65A62D0FFA87}"/>
              </a:ext>
            </a:extLst>
          </p:cNvPr>
          <p:cNvSpPr txBox="1"/>
          <p:nvPr userDrawn="1"/>
        </p:nvSpPr>
        <p:spPr>
          <a:xfrm>
            <a:off x="1117600" y="6695440"/>
            <a:ext cx="0" cy="0"/>
          </a:xfrm>
          <a:prstGeom prst="rect">
            <a:avLst/>
          </a:prstGeom>
          <a:noFill/>
        </p:spPr>
        <p:txBody>
          <a:bodyPr wrap="none" lIns="0" tIns="0" rIns="0" bIns="0" rtlCol="0">
            <a:noAutofit/>
          </a:bodyPr>
          <a:lstStyle/>
          <a:p>
            <a:pPr algn="l"/>
            <a:endParaRPr lang="en-US" dirty="0">
              <a:solidFill>
                <a:schemeClr val="tx1"/>
              </a:solidFill>
            </a:endParaRPr>
          </a:p>
        </p:txBody>
      </p:sp>
      <p:sp>
        <p:nvSpPr>
          <p:cNvPr id="13" name="Slide Number Placeholder 5">
            <a:extLst>
              <a:ext uri="{FF2B5EF4-FFF2-40B4-BE49-F238E27FC236}">
                <a16:creationId xmlns:a16="http://schemas.microsoft.com/office/drawing/2014/main" id="{933F2E86-5A2C-B846-ADEB-A1E401F18E1A}"/>
              </a:ext>
            </a:extLst>
          </p:cNvPr>
          <p:cNvSpPr txBox="1">
            <a:spLocks/>
          </p:cNvSpPr>
          <p:nvPr userDrawn="1"/>
        </p:nvSpPr>
        <p:spPr>
          <a:xfrm>
            <a:off x="10186987" y="6628018"/>
            <a:ext cx="1648619" cy="216000"/>
          </a:xfrm>
          <a:prstGeom prst="rect">
            <a:avLst/>
          </a:prstGeom>
        </p:spPr>
        <p:txBody>
          <a:bodyPr vert="horz" lIns="0" tIns="0" rIns="0" bIns="0" rtlCol="0" anchor="ctr" anchorCtr="0">
            <a:noAutofit/>
          </a:bodyPr>
          <a:lstStyle>
            <a:defPPr>
              <a:defRPr lang="x-none"/>
            </a:defPPr>
            <a:lvl1pPr marL="0" algn="r" defTabSz="914400" rtl="0" eaLnBrk="1" latinLnBrk="0" hangingPunct="1">
              <a:defRPr sz="1000" kern="1200">
                <a:solidFill>
                  <a:schemeClr val="bg1"/>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FB918AD-5F4D-49AE-B18F-E06A9462217A}" type="slidenum">
              <a:rPr lang="en-US" smtClean="0"/>
              <a:pPr/>
              <a:t>‹#›</a:t>
            </a:fld>
            <a:endParaRPr lang="en-US" dirty="0"/>
          </a:p>
        </p:txBody>
      </p:sp>
      <p:sp>
        <p:nvSpPr>
          <p:cNvPr id="5" name="TextBox 4">
            <a:extLst>
              <a:ext uri="{FF2B5EF4-FFF2-40B4-BE49-F238E27FC236}">
                <a16:creationId xmlns:a16="http://schemas.microsoft.com/office/drawing/2014/main" id="{61163C93-0EA7-8645-9B75-062FAB3525C3}"/>
              </a:ext>
            </a:extLst>
          </p:cNvPr>
          <p:cNvSpPr txBox="1"/>
          <p:nvPr userDrawn="1"/>
        </p:nvSpPr>
        <p:spPr>
          <a:xfrm>
            <a:off x="2753833" y="6868633"/>
            <a:ext cx="0" cy="0"/>
          </a:xfrm>
          <a:prstGeom prst="rect">
            <a:avLst/>
          </a:prstGeom>
          <a:noFill/>
        </p:spPr>
        <p:txBody>
          <a:bodyPr wrap="none" lIns="0" tIns="0" rIns="0" bIns="0" rtlCol="0">
            <a:noAutofit/>
          </a:bodyPr>
          <a:lstStyle/>
          <a:p>
            <a:pPr algn="l"/>
            <a:endParaRPr lang="en-US" dirty="0">
              <a:solidFill>
                <a:schemeClr val="tx1"/>
              </a:solidFill>
            </a:endParaRPr>
          </a:p>
        </p:txBody>
      </p:sp>
    </p:spTree>
    <p:extLst>
      <p:ext uri="{BB962C8B-B14F-4D97-AF65-F5344CB8AC3E}">
        <p14:creationId xmlns:p14="http://schemas.microsoft.com/office/powerpoint/2010/main" val="2195476530"/>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preserve="1" userDrawn="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53" imgH="353" progId="TCLayout.ActiveDocument.1">
                  <p:embed/>
                </p:oleObj>
              </mc:Choice>
              <mc:Fallback>
                <p:oleObj name="think-cell Slide" r:id="rId4" imgW="353" imgH="353"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Title 6"/>
          <p:cNvSpPr>
            <a:spLocks noGrp="1"/>
          </p:cNvSpPr>
          <p:nvPr>
            <p:ph type="title"/>
          </p:nvPr>
        </p:nvSpPr>
        <p:spPr>
          <a:xfrm>
            <a:off x="507206" y="2313946"/>
            <a:ext cx="9792000" cy="432000"/>
          </a:xfrm>
          <a:prstGeom prst="rect">
            <a:avLst/>
          </a:prstGeom>
        </p:spPr>
        <p:txBody>
          <a:bodyPr/>
          <a:lstStyle>
            <a:lvl1pPr>
              <a:defRPr sz="4000"/>
            </a:lvl1pPr>
          </a:lstStyle>
          <a:p>
            <a:r>
              <a:rPr lang="en-US"/>
              <a:t>Click to edit Master title style</a:t>
            </a:r>
            <a:endParaRPr lang="en-US" dirty="0"/>
          </a:p>
        </p:txBody>
      </p:sp>
      <p:pic>
        <p:nvPicPr>
          <p:cNvPr id="8" name="Picture 7">
            <a:extLst>
              <a:ext uri="{FF2B5EF4-FFF2-40B4-BE49-F238E27FC236}">
                <a16:creationId xmlns:a16="http://schemas.microsoft.com/office/drawing/2014/main" id="{1A157C42-A791-DD4B-8824-DD8855140549}"/>
              </a:ext>
            </a:extLst>
          </p:cNvPr>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0" y="5462911"/>
            <a:ext cx="982980" cy="1122363"/>
          </a:xfrm>
          <a:prstGeom prst="rect">
            <a:avLst/>
          </a:prstGeom>
          <a:noFill/>
          <a:ln>
            <a:noFill/>
          </a:ln>
        </p:spPr>
      </p:pic>
      <p:pic>
        <p:nvPicPr>
          <p:cNvPr id="9" name="Picture 8" descr="https://extranet.who.int/datacol/answer_upload.asp?survey_id=475&amp;view_id=326&amp;question_id=15106&amp;answer_id=47397&amp;respondent_id=22063">
            <a:extLst>
              <a:ext uri="{FF2B5EF4-FFF2-40B4-BE49-F238E27FC236}">
                <a16:creationId xmlns:a16="http://schemas.microsoft.com/office/drawing/2014/main" id="{CF037A7D-FDB1-DF4D-A296-8DCCB3F629A2}"/>
              </a:ext>
            </a:extLst>
          </p:cNvPr>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0180630" y="5912517"/>
            <a:ext cx="1873911" cy="606490"/>
          </a:xfrm>
          <a:prstGeom prst="rect">
            <a:avLst/>
          </a:prstGeom>
          <a:noFill/>
          <a:ln>
            <a:noFill/>
          </a:ln>
        </p:spPr>
      </p:pic>
      <p:sp>
        <p:nvSpPr>
          <p:cNvPr id="10" name="Slide Number Placeholder 5">
            <a:extLst>
              <a:ext uri="{FF2B5EF4-FFF2-40B4-BE49-F238E27FC236}">
                <a16:creationId xmlns:a16="http://schemas.microsoft.com/office/drawing/2014/main" id="{FEE463F8-C537-F443-BEC1-646DF060215C}"/>
              </a:ext>
            </a:extLst>
          </p:cNvPr>
          <p:cNvSpPr txBox="1">
            <a:spLocks/>
          </p:cNvSpPr>
          <p:nvPr userDrawn="1"/>
        </p:nvSpPr>
        <p:spPr>
          <a:xfrm>
            <a:off x="10186987" y="6628018"/>
            <a:ext cx="1648619" cy="216000"/>
          </a:xfrm>
          <a:prstGeom prst="rect">
            <a:avLst/>
          </a:prstGeom>
        </p:spPr>
        <p:txBody>
          <a:bodyPr vert="horz" lIns="0" tIns="0" rIns="0" bIns="0" rtlCol="0" anchor="ctr" anchorCtr="0">
            <a:noAutofit/>
          </a:bodyPr>
          <a:lstStyle>
            <a:defPPr>
              <a:defRPr lang="x-none"/>
            </a:defPPr>
            <a:lvl1pPr marL="0" algn="r" defTabSz="914400" rtl="0" eaLnBrk="1" latinLnBrk="0" hangingPunct="1">
              <a:defRPr sz="1000" kern="1200">
                <a:solidFill>
                  <a:schemeClr val="bg1"/>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FB918AD-5F4D-49AE-B18F-E06A9462217A}" type="slidenum">
              <a:rPr lang="en-US" smtClean="0"/>
              <a:pPr/>
              <a:t>‹#›</a:t>
            </a:fld>
            <a:endParaRPr lang="en-US" dirty="0"/>
          </a:p>
        </p:txBody>
      </p:sp>
    </p:spTree>
    <p:extLst>
      <p:ext uri="{BB962C8B-B14F-4D97-AF65-F5344CB8AC3E}">
        <p14:creationId xmlns:p14="http://schemas.microsoft.com/office/powerpoint/2010/main" val="328710656"/>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2DE9-5F77-4538-9A47-EA21E6B19F97}"/>
              </a:ext>
            </a:extLst>
          </p:cNvPr>
          <p:cNvSpPr>
            <a:spLocks noGrp="1"/>
          </p:cNvSpPr>
          <p:nvPr>
            <p:ph type="title"/>
          </p:nvPr>
        </p:nvSpPr>
        <p:spPr>
          <a:xfrm>
            <a:off x="389639" y="506412"/>
            <a:ext cx="9792000" cy="432000"/>
          </a:xfrm>
          <a:prstGeom prst="rect">
            <a:avLst/>
          </a:prstGeom>
        </p:spPr>
        <p:txBody>
          <a:bodyPr/>
          <a:lstStyle>
            <a:lvl1pPr>
              <a:defRPr sz="3000"/>
            </a:lvl1pPr>
          </a:lstStyle>
          <a:p>
            <a:r>
              <a:rPr lang="en-US" dirty="0"/>
              <a:t>Click to edit Master title style</a:t>
            </a:r>
            <a:endParaRPr lang="x-none"/>
          </a:p>
        </p:txBody>
      </p:sp>
      <p:sp>
        <p:nvSpPr>
          <p:cNvPr id="3" name="Content Placeholder 2">
            <a:extLst>
              <a:ext uri="{FF2B5EF4-FFF2-40B4-BE49-F238E27FC236}">
                <a16:creationId xmlns:a16="http://schemas.microsoft.com/office/drawing/2014/main" id="{30AB3F9C-D6E1-4D62-B01B-E65D1EF6B5D5}"/>
              </a:ext>
            </a:extLst>
          </p:cNvPr>
          <p:cNvSpPr>
            <a:spLocks noGrp="1"/>
          </p:cNvSpPr>
          <p:nvPr>
            <p:ph idx="1" hasCustomPrompt="1"/>
          </p:nvPr>
        </p:nvSpPr>
        <p:spPr>
          <a:xfrm>
            <a:off x="507205" y="1739788"/>
            <a:ext cx="11175995" cy="4500000"/>
          </a:xfrm>
          <a:prstGeom prst="rect">
            <a:avLst/>
          </a:prstGeom>
        </p:spPr>
        <p:txBody>
          <a:bodyPr/>
          <a:lstStyle>
            <a:lvl1pPr>
              <a:defRPr sz="2200"/>
            </a:lvl1pPr>
            <a:lvl2pPr>
              <a:defRPr sz="1800"/>
            </a:lvl2pPr>
            <a:lvl3pPr>
              <a:defRPr sz="1800"/>
            </a:lvl3pPr>
            <a:lvl4pPr>
              <a:defRPr sz="1800"/>
            </a:lvl4pPr>
            <a:lvl5pPr>
              <a:defRPr sz="1800"/>
            </a:lvl5pPr>
            <a:lvl6pPr marL="2286000" indent="0">
              <a:buNone/>
              <a:defRPr/>
            </a:lvl6pPr>
          </a:lstStyle>
          <a:p>
            <a:pPr lvl="0"/>
            <a:r>
              <a:rPr lang="en-US" dirty="0"/>
              <a:t>Edit Master text styles</a:t>
            </a:r>
          </a:p>
          <a:p>
            <a:pPr lvl="3"/>
            <a:r>
              <a:rPr lang="en-US" dirty="0"/>
              <a:t>Second level</a:t>
            </a:r>
          </a:p>
          <a:p>
            <a:pPr lvl="4"/>
            <a:r>
              <a:rPr lang="en-US" dirty="0"/>
              <a:t>Third level</a:t>
            </a:r>
          </a:p>
          <a:p>
            <a:pPr lvl="4"/>
            <a:r>
              <a:rPr lang="en-US" dirty="0"/>
              <a:t>Fourth level</a:t>
            </a:r>
          </a:p>
          <a:p>
            <a:pPr lvl="4"/>
            <a:r>
              <a:rPr lang="en-US" dirty="0"/>
              <a:t>Fifth level</a:t>
            </a:r>
            <a:endParaRPr lang="x-none"/>
          </a:p>
        </p:txBody>
      </p:sp>
      <p:sp>
        <p:nvSpPr>
          <p:cNvPr id="4" name="Date Placeholder 3">
            <a:extLst>
              <a:ext uri="{FF2B5EF4-FFF2-40B4-BE49-F238E27FC236}">
                <a16:creationId xmlns:a16="http://schemas.microsoft.com/office/drawing/2014/main" id="{D121EFFA-5052-45D6-9E12-3BE55EA15657}"/>
              </a:ext>
            </a:extLst>
          </p:cNvPr>
          <p:cNvSpPr>
            <a:spLocks noGrp="1"/>
          </p:cNvSpPr>
          <p:nvPr>
            <p:ph type="dt" sz="half" idx="10"/>
          </p:nvPr>
        </p:nvSpPr>
        <p:spPr/>
        <p:txBody>
          <a:bodyPr/>
          <a:lstStyle/>
          <a:p>
            <a:endParaRPr lang="x-none"/>
          </a:p>
        </p:txBody>
      </p:sp>
      <p:sp>
        <p:nvSpPr>
          <p:cNvPr id="6" name="Slide Number Placeholder 5">
            <a:extLst>
              <a:ext uri="{FF2B5EF4-FFF2-40B4-BE49-F238E27FC236}">
                <a16:creationId xmlns:a16="http://schemas.microsoft.com/office/drawing/2014/main" id="{C110D5D1-95DA-48C5-8559-429A98FBF50B}"/>
              </a:ext>
            </a:extLst>
          </p:cNvPr>
          <p:cNvSpPr>
            <a:spLocks noGrp="1"/>
          </p:cNvSpPr>
          <p:nvPr>
            <p:ph type="sldNum" sz="quarter" idx="12"/>
          </p:nvPr>
        </p:nvSpPr>
        <p:spPr>
          <a:xfrm>
            <a:off x="10034587" y="6623100"/>
            <a:ext cx="1648619" cy="216000"/>
          </a:xfrm>
          <a:prstGeom prst="rect">
            <a:avLst/>
          </a:prstGeom>
        </p:spPr>
        <p:txBody>
          <a:bodyPr/>
          <a:lstStyle/>
          <a:p>
            <a:fld id="{39C7B30D-D25F-4DF3-AE47-BDF3EC9675EC}" type="slidenum">
              <a:rPr lang="x-none" smtClean="0"/>
              <a:t>‹#›</a:t>
            </a:fld>
            <a:endParaRPr lang="x-none"/>
          </a:p>
        </p:txBody>
      </p:sp>
      <p:sp>
        <p:nvSpPr>
          <p:cNvPr id="9" name="Text Placeholder 13">
            <a:extLst>
              <a:ext uri="{FF2B5EF4-FFF2-40B4-BE49-F238E27FC236}">
                <a16:creationId xmlns:a16="http://schemas.microsoft.com/office/drawing/2014/main" id="{56151446-A05C-B645-9A1B-AD00D3A7462E}"/>
              </a:ext>
            </a:extLst>
          </p:cNvPr>
          <p:cNvSpPr>
            <a:spLocks noGrp="1"/>
          </p:cNvSpPr>
          <p:nvPr>
            <p:ph type="body" sz="quarter" idx="13"/>
          </p:nvPr>
        </p:nvSpPr>
        <p:spPr>
          <a:xfrm>
            <a:off x="507207" y="946614"/>
            <a:ext cx="11174400" cy="360000"/>
          </a:xfrm>
          <a:prstGeom prst="rect">
            <a:avLst/>
          </a:prstGeom>
        </p:spPr>
        <p:txBody>
          <a:bodyPr lIns="0" tIns="0" rIns="0" bIns="0" anchor="b">
            <a:noAutofit/>
          </a:bodyPr>
          <a:lstStyle>
            <a:lvl1pPr algn="l" defTabSz="914400" rtl="0" eaLnBrk="1" latinLnBrk="0" hangingPunct="1">
              <a:lnSpc>
                <a:spcPts val="3300"/>
              </a:lnSpc>
              <a:spcBef>
                <a:spcPct val="0"/>
              </a:spcBef>
              <a:spcAft>
                <a:spcPts val="0"/>
              </a:spcAft>
              <a:buNone/>
              <a:defRPr lang="en-US" sz="2200" b="1" kern="1200" spc="-100" baseline="0" dirty="0">
                <a:solidFill>
                  <a:schemeClr val="accent2"/>
                </a:solidFill>
                <a:latin typeface="+mj-lt"/>
                <a:ea typeface="+mj-ea"/>
                <a:cs typeface="+mj-cs"/>
              </a:defRPr>
            </a:lvl1pPr>
          </a:lstStyle>
          <a:p>
            <a:pPr lvl="0"/>
            <a:r>
              <a:rPr lang="en-US" dirty="0"/>
              <a:t>Click to edit Master text styles</a:t>
            </a:r>
          </a:p>
        </p:txBody>
      </p:sp>
      <p:sp>
        <p:nvSpPr>
          <p:cNvPr id="10" name="TextBox 9">
            <a:extLst>
              <a:ext uri="{FF2B5EF4-FFF2-40B4-BE49-F238E27FC236}">
                <a16:creationId xmlns:a16="http://schemas.microsoft.com/office/drawing/2014/main" id="{744F6E85-7E65-7D4C-99FE-00FC62FD521C}"/>
              </a:ext>
            </a:extLst>
          </p:cNvPr>
          <p:cNvSpPr txBox="1"/>
          <p:nvPr userDrawn="1"/>
        </p:nvSpPr>
        <p:spPr>
          <a:xfrm>
            <a:off x="352697" y="117566"/>
            <a:ext cx="0" cy="0"/>
          </a:xfrm>
          <a:prstGeom prst="rect">
            <a:avLst/>
          </a:prstGeom>
          <a:noFill/>
        </p:spPr>
        <p:txBody>
          <a:bodyPr wrap="none" lIns="0" tIns="0" rIns="0" bIns="0" rtlCol="0">
            <a:noAutofit/>
          </a:bodyPr>
          <a:lstStyle/>
          <a:p>
            <a:pPr algn="l"/>
            <a:endParaRPr lang="en-US" dirty="0">
              <a:solidFill>
                <a:schemeClr val="tx1"/>
              </a:solidFill>
            </a:endParaRPr>
          </a:p>
        </p:txBody>
      </p:sp>
    </p:spTree>
    <p:extLst>
      <p:ext uri="{BB962C8B-B14F-4D97-AF65-F5344CB8AC3E}">
        <p14:creationId xmlns:p14="http://schemas.microsoft.com/office/powerpoint/2010/main" val="2835405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preserve="1" userDrawn="1">
  <p:cSld name="Two Content">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userDrawn="1">
            <p:custDataLst>
              <p:tags r:id="rId2"/>
            </p:custDataLst>
            <p:extLst>
              <p:ext uri="{D42A27DB-BD31-4B8C-83A1-F6EECF244321}">
                <p14:modId xmlns:p14="http://schemas.microsoft.com/office/powerpoint/2010/main" val="283791551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60" imgH="360" progId="TCLayout.ActiveDocument.1">
                  <p:embed/>
                </p:oleObj>
              </mc:Choice>
              <mc:Fallback>
                <p:oleObj name="think-cell Slide" r:id="rId4" imgW="360" imgH="360" progId="TCLayout.ActiveDocument.1">
                  <p:embed/>
                  <p:pic>
                    <p:nvPicPr>
                      <p:cNvPr id="13" name="Object 1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2" name="Content Placeholder 11"/>
          <p:cNvSpPr>
            <a:spLocks noGrp="1"/>
          </p:cNvSpPr>
          <p:nvPr>
            <p:ph sz="quarter" idx="17"/>
          </p:nvPr>
        </p:nvSpPr>
        <p:spPr>
          <a:xfrm>
            <a:off x="5995852" y="1739788"/>
            <a:ext cx="5687348" cy="4500000"/>
          </a:xfrm>
          <a:prstGeom prst="rect">
            <a:avLst/>
          </a:prstGeom>
        </p:spPr>
        <p:txBody>
          <a:bodyPr vert="horz" lIns="0" tIns="46800" rIns="0" bIns="45720" rtlCol="0">
            <a:noAutofit/>
          </a:bodyPr>
          <a:lstStyle>
            <a:lvl1pPr marL="285750"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Calibri" panose="020F0502020204030204" pitchFamily="34" charset="0"/>
              </a:defRPr>
            </a:lvl1pPr>
            <a:lvl2pPr marL="444500"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defRPr lang="en-US" sz="1600" b="0" kern="1200" baseline="0" dirty="0" smtClean="0">
                <a:solidFill>
                  <a:schemeClr val="tx1"/>
                </a:solidFill>
                <a:latin typeface="+mn-lt"/>
                <a:ea typeface="+mn-ea"/>
                <a:cs typeface="Calibri" panose="020F0502020204030204" pitchFamily="34" charset="0"/>
              </a:defRPr>
            </a:lvl2pPr>
            <a:lvl3pPr marL="631825"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defRPr lang="en-US" sz="1600" kern="1200" baseline="0" dirty="0" smtClean="0">
                <a:solidFill>
                  <a:schemeClr val="tx1"/>
                </a:solidFill>
                <a:latin typeface="+mn-lt"/>
                <a:ea typeface="+mn-ea"/>
                <a:cs typeface="Calibri" panose="020F0502020204030204" pitchFamily="34" charset="0"/>
              </a:defRPr>
            </a:lvl3pPr>
            <a:lvl4pPr marL="815975"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mn-cs"/>
              </a:defRPr>
            </a:lvl4pPr>
            <a:lvl5pPr marL="982663"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quarter" idx="16"/>
          </p:nvPr>
        </p:nvSpPr>
        <p:spPr>
          <a:xfrm>
            <a:off x="507206" y="1739788"/>
            <a:ext cx="5488646" cy="4500000"/>
          </a:xfrm>
          <a:prstGeom prst="rect">
            <a:avLst/>
          </a:prstGeom>
        </p:spPr>
        <p:txBody>
          <a:bodyPr vert="horz" lIns="0" tIns="46800" rIns="0" bIns="45720" rtlCol="0">
            <a:noAutofit/>
          </a:bodyPr>
          <a:lstStyle>
            <a:lvl1pPr marL="285750"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Calibri" panose="020F0502020204030204" pitchFamily="34" charset="0"/>
              </a:defRPr>
            </a:lvl1pPr>
            <a:lvl2pPr marL="444500"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defRPr lang="en-US" sz="1600" b="0" kern="1200" baseline="0" dirty="0" smtClean="0">
                <a:solidFill>
                  <a:schemeClr val="tx1"/>
                </a:solidFill>
                <a:latin typeface="+mn-lt"/>
                <a:ea typeface="+mn-ea"/>
                <a:cs typeface="Calibri" panose="020F0502020204030204" pitchFamily="34" charset="0"/>
              </a:defRPr>
            </a:lvl2pPr>
            <a:lvl3pPr marL="631825"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defRPr lang="en-US" sz="1600" kern="1200" baseline="0" dirty="0" smtClean="0">
                <a:solidFill>
                  <a:schemeClr val="tx1"/>
                </a:solidFill>
                <a:latin typeface="+mn-lt"/>
                <a:ea typeface="+mn-ea"/>
                <a:cs typeface="Calibri" panose="020F0502020204030204" pitchFamily="34" charset="0"/>
              </a:defRPr>
            </a:lvl3pPr>
            <a:lvl4pPr marL="815975"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mn-cs"/>
              </a:defRPr>
            </a:lvl4pPr>
            <a:lvl5pPr marL="982663"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3ED22FC0-9634-43A5-A9BA-3774A5BBC19E}" type="slidenum">
              <a:rPr lang="en-US" smtClean="0"/>
              <a:pPr/>
              <a:t>‹#›</a:t>
            </a:fld>
            <a:endParaRPr lang="en-US"/>
          </a:p>
        </p:txBody>
      </p:sp>
      <p:sp>
        <p:nvSpPr>
          <p:cNvPr id="9" name="Text Placeholder 13"/>
          <p:cNvSpPr>
            <a:spLocks noGrp="1"/>
          </p:cNvSpPr>
          <p:nvPr>
            <p:ph type="body" sz="quarter" idx="13"/>
          </p:nvPr>
        </p:nvSpPr>
        <p:spPr>
          <a:xfrm>
            <a:off x="507205" y="1739788"/>
            <a:ext cx="11175995" cy="4500000"/>
          </a:xfrm>
          <a:prstGeom prst="rect">
            <a:avLst/>
          </a:prstGeom>
        </p:spPr>
        <p:txBody>
          <a:bodyPr vert="horz" lIns="0" tIns="46800" rIns="0" bIns="45720" rtlCol="0" anchor="b">
            <a:noAutofit/>
          </a:bodyPr>
          <a:lstStyle>
            <a:lvl1pPr marL="285750"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Calibri" panose="020F0502020204030204" pitchFamily="34" charset="0"/>
              </a:defRPr>
            </a:lvl1pPr>
            <a:lvl2pPr marL="444500"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defRPr lang="en-US" sz="1600" b="0" kern="1200" baseline="0" dirty="0" smtClean="0">
                <a:solidFill>
                  <a:schemeClr val="tx1"/>
                </a:solidFill>
                <a:latin typeface="+mn-lt"/>
                <a:ea typeface="+mn-ea"/>
                <a:cs typeface="Calibri" panose="020F0502020204030204" pitchFamily="34" charset="0"/>
              </a:defRPr>
            </a:lvl2pPr>
            <a:lvl3pPr marL="631825"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defRPr lang="en-US" sz="1600" kern="1200" baseline="0" dirty="0" smtClean="0">
                <a:solidFill>
                  <a:schemeClr val="tx1"/>
                </a:solidFill>
                <a:latin typeface="+mn-lt"/>
                <a:ea typeface="+mn-ea"/>
                <a:cs typeface="Calibri" panose="020F0502020204030204" pitchFamily="34" charset="0"/>
              </a:defRPr>
            </a:lvl3pPr>
            <a:lvl4pPr marL="815975"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mn-cs"/>
              </a:defRPr>
            </a:lvl4pPr>
            <a:lvl5pPr marL="982663"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a:xfrm>
            <a:off x="507206" y="506412"/>
            <a:ext cx="9792000" cy="432000"/>
          </a:xfrm>
          <a:prstGeom prst="rect">
            <a:avLst/>
          </a:prstGeom>
        </p:spPr>
        <p:txBody>
          <a:bodyPr vert="horz" lIns="0" tIns="0" rIns="0" bIns="0" rtlCol="0" anchor="t" anchorCtr="0">
            <a:noAutofit/>
          </a:bodyPr>
          <a:lstStyle>
            <a:lvl1pPr algn="l" defTabSz="914400" rtl="0" eaLnBrk="1" latinLnBrk="0" hangingPunct="1">
              <a:lnSpc>
                <a:spcPts val="3300"/>
              </a:lnSpc>
              <a:spcBef>
                <a:spcPct val="0"/>
              </a:spcBef>
              <a:buNone/>
              <a:defRPr sz="2800" b="1" kern="1200" spc="-100" baseline="0">
                <a:solidFill>
                  <a:schemeClr val="accent1"/>
                </a:solidFill>
                <a:latin typeface="+mj-lt"/>
                <a:ea typeface="+mj-ea"/>
                <a:cs typeface="+mj-cs"/>
              </a:defRPr>
            </a:lvl1pPr>
          </a:lstStyle>
          <a:p>
            <a:r>
              <a:rPr lang="en-US"/>
              <a:t>Click to edit Master title style</a:t>
            </a:r>
          </a:p>
        </p:txBody>
      </p:sp>
      <p:sp>
        <p:nvSpPr>
          <p:cNvPr id="10" name="Text Placeholder 13">
            <a:extLst>
              <a:ext uri="{FF2B5EF4-FFF2-40B4-BE49-F238E27FC236}">
                <a16:creationId xmlns:a16="http://schemas.microsoft.com/office/drawing/2014/main" id="{07098449-41B0-BB47-9B66-892F78FE4ECF}"/>
              </a:ext>
            </a:extLst>
          </p:cNvPr>
          <p:cNvSpPr>
            <a:spLocks noGrp="1"/>
          </p:cNvSpPr>
          <p:nvPr>
            <p:ph type="body" sz="quarter" idx="18"/>
          </p:nvPr>
        </p:nvSpPr>
        <p:spPr>
          <a:xfrm>
            <a:off x="507207" y="946614"/>
            <a:ext cx="11174400" cy="360000"/>
          </a:xfrm>
          <a:prstGeom prst="rect">
            <a:avLst/>
          </a:prstGeom>
        </p:spPr>
        <p:txBody>
          <a:bodyPr lIns="0" tIns="0" rIns="0" bIns="0" anchor="b">
            <a:noAutofit/>
          </a:bodyPr>
          <a:lstStyle>
            <a:lvl1pPr algn="l" defTabSz="914400" rtl="0" eaLnBrk="1" latinLnBrk="0" hangingPunct="1">
              <a:lnSpc>
                <a:spcPts val="3300"/>
              </a:lnSpc>
              <a:spcBef>
                <a:spcPct val="0"/>
              </a:spcBef>
              <a:spcAft>
                <a:spcPts val="0"/>
              </a:spcAft>
              <a:buNone/>
              <a:defRPr lang="en-US" sz="2200" b="1" kern="1200" spc="-100" baseline="0" dirty="0">
                <a:solidFill>
                  <a:schemeClr val="accent2"/>
                </a:solidFill>
                <a:latin typeface="+mj-lt"/>
                <a:ea typeface="+mj-ea"/>
                <a:cs typeface="+mj-cs"/>
              </a:defRPr>
            </a:lvl1pPr>
          </a:lstStyle>
          <a:p>
            <a:pPr lvl="0"/>
            <a:r>
              <a:rPr lang="en-US" dirty="0"/>
              <a:t>Click to edit Master text styles</a:t>
            </a:r>
          </a:p>
        </p:txBody>
      </p:sp>
    </p:spTree>
    <p:extLst>
      <p:ext uri="{BB962C8B-B14F-4D97-AF65-F5344CB8AC3E}">
        <p14:creationId xmlns:p14="http://schemas.microsoft.com/office/powerpoint/2010/main" val="2712274756"/>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Section Header - Internal" preserve="1" userDrawn="1">
  <p:cSld name="1_Section Header - Internal">
    <p:bg bwMode="gray">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5" imgW="353" imgH="353" progId="TCLayout.ActiveDocument.1">
                  <p:embed/>
                </p:oleObj>
              </mc:Choice>
              <mc:Fallback>
                <p:oleObj name="think-cell Slide" r:id="rId5" imgW="353" imgH="353" progId="TCLayout.ActiveDocument.1">
                  <p:embed/>
                  <p:pic>
                    <p:nvPicPr>
                      <p:cNvPr id="4" name="Object 3"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5" name="Rectangle 24">
            <a:extLst>
              <a:ext uri="{FF2B5EF4-FFF2-40B4-BE49-F238E27FC236}">
                <a16:creationId xmlns:a16="http://schemas.microsoft.com/office/drawing/2014/main" id="{3E8E94F3-9FBF-45F5-9848-3D8FC241580A}"/>
              </a:ext>
            </a:extLst>
          </p:cNvPr>
          <p:cNvSpPr/>
          <p:nvPr userDrawn="1"/>
        </p:nvSpPr>
        <p:spPr>
          <a:xfrm>
            <a:off x="0" y="5558400"/>
            <a:ext cx="12192000" cy="1299600"/>
          </a:xfrm>
          <a:prstGeom prst="rect">
            <a:avLst/>
          </a:prstGeom>
          <a:gradFill>
            <a:gsLst>
              <a:gs pos="0">
                <a:schemeClr val="accent2"/>
              </a:gs>
              <a:gs pos="100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50"/>
          </a:p>
        </p:txBody>
      </p:sp>
      <p:sp>
        <p:nvSpPr>
          <p:cNvPr id="2" name="Title 1"/>
          <p:cNvSpPr>
            <a:spLocks noGrp="1"/>
          </p:cNvSpPr>
          <p:nvPr>
            <p:ph type="ctrTitle"/>
          </p:nvPr>
        </p:nvSpPr>
        <p:spPr>
          <a:xfrm>
            <a:off x="507206" y="720000"/>
            <a:ext cx="11088000" cy="2934000"/>
          </a:xfrm>
          <a:prstGeom prst="rect">
            <a:avLst/>
          </a:prstGeom>
        </p:spPr>
        <p:txBody>
          <a:bodyPr anchor="b"/>
          <a:lstStyle>
            <a:lvl1pPr algn="l">
              <a:lnSpc>
                <a:spcPts val="6500"/>
              </a:lnSpc>
              <a:defRPr sz="6600">
                <a:solidFill>
                  <a:schemeClr val="accent1"/>
                </a:solidFill>
                <a:effectLst/>
              </a:defRPr>
            </a:lvl1pPr>
          </a:lstStyle>
          <a:p>
            <a:r>
              <a:rPr lang="en-US"/>
              <a:t>Click to edit Master title style</a:t>
            </a:r>
            <a:endParaRPr lang="en-US" dirty="0"/>
          </a:p>
        </p:txBody>
      </p:sp>
      <p:sp>
        <p:nvSpPr>
          <p:cNvPr id="3" name="Subtitle 2"/>
          <p:cNvSpPr>
            <a:spLocks noGrp="1"/>
          </p:cNvSpPr>
          <p:nvPr>
            <p:ph type="subTitle" idx="1"/>
          </p:nvPr>
        </p:nvSpPr>
        <p:spPr>
          <a:xfrm>
            <a:off x="507205" y="3688350"/>
            <a:ext cx="11088000" cy="1617074"/>
          </a:xfrm>
          <a:prstGeom prst="rect">
            <a:avLst/>
          </a:prstGeom>
        </p:spPr>
        <p:txBody>
          <a:bodyPr lIns="0" rIns="0" anchor="t">
            <a:noAutofit/>
          </a:bodyPr>
          <a:lstStyle>
            <a:lvl1pPr marL="0" indent="0" algn="l">
              <a:buNone/>
              <a:defRPr lang="en-US" sz="4000" b="1" kern="1200" spc="-100" baseline="0" dirty="0">
                <a:solidFill>
                  <a:schemeClr val="accent2"/>
                </a:solidFill>
                <a:effectLst/>
                <a:latin typeface="+mj-lt"/>
                <a:ea typeface="+mj-ea"/>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Classification" hidden="1"/>
          <p:cNvSpPr txBox="1">
            <a:spLocks/>
          </p:cNvSpPr>
          <p:nvPr userDrawn="1">
            <p:custDataLst>
              <p:tags r:id="rId3"/>
            </p:custDataLst>
          </p:nvPr>
        </p:nvSpPr>
        <p:spPr>
          <a:xfrm>
            <a:off x="507205" y="0"/>
            <a:ext cx="1427759" cy="177686"/>
          </a:xfrm>
          <a:prstGeom prst="rect">
            <a:avLst/>
          </a:prstGeom>
          <a:solidFill>
            <a:srgbClr val="7A1D3A"/>
          </a:solidFill>
        </p:spPr>
        <p:txBody>
          <a:bodyPr vert="horz" lIns="0" tIns="0" rIns="0" bIns="0" rtlCol="0" anchor="ctr" anchorCtr="0">
            <a:noAutofit/>
          </a:bodyPr>
          <a:lstStyle>
            <a:defPPr>
              <a:defRPr lang="en-US"/>
            </a:defPPr>
            <a:lvl1pPr marL="0" algn="l" defTabSz="228600" rtl="0" eaLnBrk="1" latinLnBrk="0" hangingPunct="1">
              <a:defRPr sz="1000" kern="1200">
                <a:solidFill>
                  <a:schemeClr val="bg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a:r>
              <a:rPr lang="en-US" sz="900">
                <a:solidFill>
                  <a:srgbClr val="FFFFFF"/>
                </a:solidFill>
                <a:latin typeface="+mj-lt"/>
              </a:rPr>
              <a:t>Strictly confidential</a:t>
            </a:r>
          </a:p>
        </p:txBody>
      </p:sp>
      <p:pic>
        <p:nvPicPr>
          <p:cNvPr id="8" name="Picture 7">
            <a:extLst>
              <a:ext uri="{FF2B5EF4-FFF2-40B4-BE49-F238E27FC236}">
                <a16:creationId xmlns:a16="http://schemas.microsoft.com/office/drawing/2014/main" id="{BD9C1FFE-CE2F-FC43-95DF-C2C9DCE31DD7}"/>
              </a:ext>
            </a:extLst>
          </p:cNvPr>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105304" y="124468"/>
            <a:ext cx="1277726" cy="1428108"/>
          </a:xfrm>
          <a:prstGeom prst="rect">
            <a:avLst/>
          </a:prstGeom>
          <a:noFill/>
          <a:ln>
            <a:noFill/>
          </a:ln>
        </p:spPr>
      </p:pic>
      <p:pic>
        <p:nvPicPr>
          <p:cNvPr id="10" name="Picture 9" descr="https://extranet.who.int/datacol/answer_upload.asp?survey_id=475&amp;view_id=326&amp;question_id=15106&amp;answer_id=47397&amp;respondent_id=22063">
            <a:extLst>
              <a:ext uri="{FF2B5EF4-FFF2-40B4-BE49-F238E27FC236}">
                <a16:creationId xmlns:a16="http://schemas.microsoft.com/office/drawing/2014/main" id="{1AC5AAA3-0566-8D49-AA48-5D77450E64C2}"/>
              </a:ext>
            </a:extLst>
          </p:cNvPr>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9601200" y="163778"/>
            <a:ext cx="2395909" cy="842062"/>
          </a:xfrm>
          <a:prstGeom prst="rect">
            <a:avLst/>
          </a:prstGeom>
          <a:noFill/>
          <a:ln>
            <a:noFill/>
          </a:ln>
        </p:spPr>
      </p:pic>
    </p:spTree>
    <p:extLst>
      <p:ext uri="{BB962C8B-B14F-4D97-AF65-F5344CB8AC3E}">
        <p14:creationId xmlns:p14="http://schemas.microsoft.com/office/powerpoint/2010/main" val="694253375"/>
      </p:ext>
    </p:extLst>
  </p:cSld>
  <p:clrMapOvr>
    <a:overrideClrMapping bg1="lt1" tx1="dk1" bg2="lt2" tx2="dk2" accent1="accent1" accent2="accent2" accent3="accent3" accent4="accent4" accent5="accent5" accent6="accent6" hlink="hlink" folHlink="folHlink"/>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8CA10-C085-4206-AFB5-18755B644F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FAA974-0611-43C4-A30F-71BA28245B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7D47BC-B231-42C9-8F77-21A0F3808773}"/>
              </a:ext>
            </a:extLst>
          </p:cNvPr>
          <p:cNvSpPr>
            <a:spLocks noGrp="1"/>
          </p:cNvSpPr>
          <p:nvPr>
            <p:ph type="dt" sz="half" idx="10"/>
          </p:nvPr>
        </p:nvSpPr>
        <p:spPr/>
        <p:txBody>
          <a:bodyPr/>
          <a:lstStyle/>
          <a:p>
            <a:fld id="{DC34529C-DEF2-43B8-A498-F0054EBC91D9}" type="datetimeFigureOut">
              <a:rPr lang="en-US" smtClean="0"/>
              <a:t>4/24/2023</a:t>
            </a:fld>
            <a:endParaRPr lang="en-US"/>
          </a:p>
        </p:txBody>
      </p:sp>
      <p:sp>
        <p:nvSpPr>
          <p:cNvPr id="5" name="Footer Placeholder 4">
            <a:extLst>
              <a:ext uri="{FF2B5EF4-FFF2-40B4-BE49-F238E27FC236}">
                <a16:creationId xmlns:a16="http://schemas.microsoft.com/office/drawing/2014/main" id="{63CFF2B6-7746-4D3B-885E-284D900DE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489FA9-6E54-4B03-AFAE-7A8452D0DAFB}"/>
              </a:ext>
            </a:extLst>
          </p:cNvPr>
          <p:cNvSpPr>
            <a:spLocks noGrp="1"/>
          </p:cNvSpPr>
          <p:nvPr>
            <p:ph type="sldNum" sz="quarter" idx="12"/>
          </p:nvPr>
        </p:nvSpPr>
        <p:spPr/>
        <p:txBody>
          <a:bodyPr/>
          <a:lstStyle/>
          <a:p>
            <a:fld id="{CFE7C01E-97B8-4569-8908-63AB0F06FED5}" type="slidenum">
              <a:rPr lang="en-US" smtClean="0"/>
              <a:t>‹#›</a:t>
            </a:fld>
            <a:endParaRPr lang="en-US"/>
          </a:p>
        </p:txBody>
      </p:sp>
    </p:spTree>
    <p:extLst>
      <p:ext uri="{BB962C8B-B14F-4D97-AF65-F5344CB8AC3E}">
        <p14:creationId xmlns:p14="http://schemas.microsoft.com/office/powerpoint/2010/main" val="540187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3.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tags" Target="../tags/tag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9"/>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12" imgW="353" imgH="353" progId="TCLayout.ActiveDocument.1">
                  <p:embed/>
                </p:oleObj>
              </mc:Choice>
              <mc:Fallback>
                <p:oleObj name="think-cell Slide" r:id="rId12" imgW="353" imgH="353" progId="TCLayout.ActiveDocument.1">
                  <p:embed/>
                  <p:pic>
                    <p:nvPicPr>
                      <p:cNvPr id="7" name="Object 6" hidden="1"/>
                      <p:cNvPicPr/>
                      <p:nvPr/>
                    </p:nvPicPr>
                    <p:blipFill>
                      <a:blip r:embed="rId13"/>
                      <a:stretch>
                        <a:fillRect/>
                      </a:stretch>
                    </p:blipFill>
                    <p:spPr>
                      <a:xfrm>
                        <a:off x="1588" y="1588"/>
                        <a:ext cx="1587" cy="1587"/>
                      </a:xfrm>
                      <a:prstGeom prst="rect">
                        <a:avLst/>
                      </a:prstGeom>
                    </p:spPr>
                  </p:pic>
                </p:oleObj>
              </mc:Fallback>
            </mc:AlternateContent>
          </a:graphicData>
        </a:graphic>
      </p:graphicFrame>
      <p:sp>
        <p:nvSpPr>
          <p:cNvPr id="26" name="Rectangle 25">
            <a:extLst>
              <a:ext uri="{FF2B5EF4-FFF2-40B4-BE49-F238E27FC236}">
                <a16:creationId xmlns:a16="http://schemas.microsoft.com/office/drawing/2014/main" id="{29539C22-4094-45FE-99A0-CFA512581487}"/>
              </a:ext>
            </a:extLst>
          </p:cNvPr>
          <p:cNvSpPr/>
          <p:nvPr/>
        </p:nvSpPr>
        <p:spPr>
          <a:xfrm>
            <a:off x="0" y="6604200"/>
            <a:ext cx="12192000" cy="253800"/>
          </a:xfrm>
          <a:prstGeom prst="rect">
            <a:avLst/>
          </a:prstGeom>
          <a:gradFill>
            <a:gsLst>
              <a:gs pos="0">
                <a:schemeClr val="accent2"/>
              </a:gs>
              <a:gs pos="100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50"/>
          </a:p>
        </p:txBody>
      </p:sp>
      <p:sp>
        <p:nvSpPr>
          <p:cNvPr id="6" name="Slide Number Placeholder 5"/>
          <p:cNvSpPr>
            <a:spLocks noGrp="1"/>
          </p:cNvSpPr>
          <p:nvPr>
            <p:ph type="sldNum" sz="quarter" idx="4"/>
          </p:nvPr>
        </p:nvSpPr>
        <p:spPr>
          <a:xfrm>
            <a:off x="10034587" y="6623100"/>
            <a:ext cx="1648619" cy="216000"/>
          </a:xfrm>
          <a:prstGeom prst="rect">
            <a:avLst/>
          </a:prstGeom>
        </p:spPr>
        <p:txBody>
          <a:bodyPr vert="horz" lIns="0" tIns="0" rIns="0" bIns="0" rtlCol="0" anchor="ctr" anchorCtr="0">
            <a:noAutofit/>
          </a:bodyPr>
          <a:lstStyle>
            <a:lvl1pPr algn="r">
              <a:defRPr sz="1000">
                <a:solidFill>
                  <a:schemeClr val="bg1"/>
                </a:solidFill>
                <a:latin typeface="Calibri" panose="020F0502020204030204" pitchFamily="34" charset="0"/>
                <a:cs typeface="Calibri" panose="020F0502020204030204" pitchFamily="34" charset="0"/>
              </a:defRPr>
            </a:lvl1pPr>
          </a:lstStyle>
          <a:p>
            <a:fld id="{7FB918AD-5F4D-49AE-B18F-E06A9462217A}" type="slidenum">
              <a:rPr lang="en-US" smtClean="0"/>
              <a:pPr/>
              <a:t>‹#›</a:t>
            </a:fld>
            <a:endParaRPr lang="en-US" dirty="0"/>
          </a:p>
        </p:txBody>
      </p:sp>
      <p:sp>
        <p:nvSpPr>
          <p:cNvPr id="3" name="txtSource">
            <a:extLst>
              <a:ext uri="{FF2B5EF4-FFF2-40B4-BE49-F238E27FC236}">
                <a16:creationId xmlns:a16="http://schemas.microsoft.com/office/drawing/2014/main" id="{96CEB2EB-90E8-444A-934C-7B59C14ECE37}"/>
              </a:ext>
            </a:extLst>
          </p:cNvPr>
          <p:cNvSpPr txBox="1"/>
          <p:nvPr>
            <p:custDataLst>
              <p:tags r:id="rId10"/>
            </p:custDataLst>
          </p:nvPr>
        </p:nvSpPr>
        <p:spPr bwMode="gray">
          <a:xfrm>
            <a:off x="507204" y="6085900"/>
            <a:ext cx="11175995" cy="153888"/>
          </a:xfrm>
          <a:prstGeom prst="rect">
            <a:avLst/>
          </a:prstGeom>
          <a:noFill/>
        </p:spPr>
        <p:txBody>
          <a:bodyPr wrap="square" lIns="0" tIns="0" rIns="0" bIns="0" rtlCol="0" anchor="b">
            <a:spAutoFit/>
          </a:bodyPr>
          <a:lstStyle/>
          <a:p>
            <a:pPr algn="l"/>
            <a:r>
              <a:rPr lang="en-US" sz="1000">
                <a:solidFill>
                  <a:schemeClr val="tx1"/>
                </a:solidFill>
              </a:rPr>
              <a:t> </a:t>
            </a:r>
          </a:p>
        </p:txBody>
      </p:sp>
      <p:sp>
        <p:nvSpPr>
          <p:cNvPr id="11" name="Classification" hidden="1"/>
          <p:cNvSpPr txBox="1">
            <a:spLocks/>
          </p:cNvSpPr>
          <p:nvPr>
            <p:custDataLst>
              <p:tags r:id="rId11"/>
            </p:custDataLst>
          </p:nvPr>
        </p:nvSpPr>
        <p:spPr>
          <a:xfrm>
            <a:off x="507205" y="0"/>
            <a:ext cx="1427759" cy="177686"/>
          </a:xfrm>
          <a:prstGeom prst="rect">
            <a:avLst/>
          </a:prstGeom>
          <a:solidFill>
            <a:srgbClr val="7A1D3A"/>
          </a:solidFill>
        </p:spPr>
        <p:txBody>
          <a:bodyPr vert="horz" lIns="0" tIns="0" rIns="0" bIns="0" rtlCol="0" anchor="ctr" anchorCtr="0">
            <a:noAutofit/>
          </a:bodyPr>
          <a:lstStyle>
            <a:defPPr>
              <a:defRPr lang="en-US"/>
            </a:defPPr>
            <a:lvl1pPr marL="0" algn="l" defTabSz="228600" rtl="0" eaLnBrk="1" latinLnBrk="0" hangingPunct="1">
              <a:defRPr sz="1000" kern="1200">
                <a:solidFill>
                  <a:schemeClr val="bg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a:r>
              <a:rPr lang="en-US" sz="900">
                <a:solidFill>
                  <a:srgbClr val="FFFFFF"/>
                </a:solidFill>
                <a:latin typeface="+mj-lt"/>
              </a:rPr>
              <a:t>Strictly confidential</a:t>
            </a:r>
          </a:p>
        </p:txBody>
      </p:sp>
      <p:sp>
        <p:nvSpPr>
          <p:cNvPr id="24" name="Slide Number Placeholder 5">
            <a:extLst>
              <a:ext uri="{FF2B5EF4-FFF2-40B4-BE49-F238E27FC236}">
                <a16:creationId xmlns:a16="http://schemas.microsoft.com/office/drawing/2014/main" id="{B829967B-7F78-D545-9EC5-F20832EAF5FC}"/>
              </a:ext>
            </a:extLst>
          </p:cNvPr>
          <p:cNvSpPr txBox="1">
            <a:spLocks/>
          </p:cNvSpPr>
          <p:nvPr/>
        </p:nvSpPr>
        <p:spPr>
          <a:xfrm>
            <a:off x="10034587" y="6623100"/>
            <a:ext cx="1648619" cy="216000"/>
          </a:xfrm>
          <a:prstGeom prst="rect">
            <a:avLst/>
          </a:prstGeom>
        </p:spPr>
        <p:txBody>
          <a:bodyPr/>
          <a:ls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pic>
        <p:nvPicPr>
          <p:cNvPr id="29" name="Picture 28" descr="https://extranet.who.int/datacol/answer_upload.asp?survey_id=475&amp;view_id=326&amp;question_id=15106&amp;answer_id=47397&amp;respondent_id=22063">
            <a:extLst>
              <a:ext uri="{FF2B5EF4-FFF2-40B4-BE49-F238E27FC236}">
                <a16:creationId xmlns:a16="http://schemas.microsoft.com/office/drawing/2014/main" id="{F7E2392F-6972-B04F-9EE6-57E8EBCA8366}"/>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180630" y="5912517"/>
            <a:ext cx="1873911" cy="606490"/>
          </a:xfrm>
          <a:prstGeom prst="rect">
            <a:avLst/>
          </a:prstGeom>
          <a:noFill/>
          <a:ln>
            <a:noFill/>
          </a:ln>
        </p:spPr>
      </p:pic>
      <p:pic>
        <p:nvPicPr>
          <p:cNvPr id="30" name="Picture 29">
            <a:extLst>
              <a:ext uri="{FF2B5EF4-FFF2-40B4-BE49-F238E27FC236}">
                <a16:creationId xmlns:a16="http://schemas.microsoft.com/office/drawing/2014/main" id="{706D459D-5E4C-F14F-9C67-092E8973B1F1}"/>
              </a:ext>
            </a:extLst>
          </p:cNvPr>
          <p:cNvPicPr/>
          <p:nvPr/>
        </p:nvPicPr>
        <p:blipFill>
          <a:blip r:embed="rId15">
            <a:extLst>
              <a:ext uri="{28A0092B-C50C-407E-A947-70E740481C1C}">
                <a14:useLocalDpi xmlns:a14="http://schemas.microsoft.com/office/drawing/2010/main" val="0"/>
              </a:ext>
            </a:extLst>
          </a:blip>
          <a:srcRect/>
          <a:stretch>
            <a:fillRect/>
          </a:stretch>
        </p:blipFill>
        <p:spPr bwMode="auto">
          <a:xfrm>
            <a:off x="0" y="5484177"/>
            <a:ext cx="982980" cy="1122363"/>
          </a:xfrm>
          <a:prstGeom prst="rect">
            <a:avLst/>
          </a:prstGeom>
          <a:noFill/>
          <a:ln>
            <a:noFill/>
          </a:ln>
        </p:spPr>
      </p:pic>
    </p:spTree>
    <p:extLst>
      <p:ext uri="{BB962C8B-B14F-4D97-AF65-F5344CB8AC3E}">
        <p14:creationId xmlns:p14="http://schemas.microsoft.com/office/powerpoint/2010/main" val="41221231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p:hf hdr="0"/>
  <p:txStyles>
    <p:titleStyle>
      <a:lvl1pPr algn="l" defTabSz="914400" rtl="0" eaLnBrk="1" latinLnBrk="0" hangingPunct="1">
        <a:lnSpc>
          <a:spcPts val="3300"/>
        </a:lnSpc>
        <a:spcBef>
          <a:spcPct val="0"/>
        </a:spcBef>
        <a:buNone/>
        <a:defRPr sz="2800" b="1" kern="1200" spc="-100" baseline="0">
          <a:solidFill>
            <a:schemeClr val="accent1"/>
          </a:solidFill>
          <a:latin typeface="+mj-lt"/>
          <a:ea typeface="+mj-ea"/>
          <a:cs typeface="+mj-cs"/>
        </a:defRPr>
      </a:lvl1pPr>
    </p:titleStyle>
    <p:bodyStyle>
      <a:lvl1pPr marL="285750"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Calibri" panose="020F0502020204030204" pitchFamily="34" charset="0"/>
        </a:defRPr>
      </a:lvl1pPr>
      <a:lvl2pPr marL="444500"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defRPr lang="en-US" sz="1600" b="0" kern="1200" baseline="0" dirty="0" smtClean="0">
          <a:solidFill>
            <a:schemeClr val="tx1"/>
          </a:solidFill>
          <a:latin typeface="+mn-lt"/>
          <a:ea typeface="+mn-ea"/>
          <a:cs typeface="Calibri" panose="020F0502020204030204" pitchFamily="34" charset="0"/>
        </a:defRPr>
      </a:lvl2pPr>
      <a:lvl3pPr marL="631825"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defRPr lang="en-US" sz="1600" kern="1200" baseline="0" dirty="0" smtClean="0">
          <a:solidFill>
            <a:schemeClr val="tx1"/>
          </a:solidFill>
          <a:latin typeface="+mn-lt"/>
          <a:ea typeface="+mn-ea"/>
          <a:cs typeface="Calibri" panose="020F0502020204030204" pitchFamily="34" charset="0"/>
        </a:defRPr>
      </a:lvl3pPr>
      <a:lvl4pPr marL="815975"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mn-cs"/>
        </a:defRPr>
      </a:lvl4pPr>
      <a:lvl5pPr marL="982663"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342">
          <p15:clr>
            <a:srgbClr val="F26B43"/>
          </p15:clr>
        </p15:guide>
        <p15:guide id="2" pos="3840">
          <p15:clr>
            <a:srgbClr val="F26B43"/>
          </p15:clr>
        </p15:guide>
        <p15:guide id="3" pos="320">
          <p15:clr>
            <a:srgbClr val="F26B43"/>
          </p15:clr>
        </p15:guide>
        <p15:guide id="4" pos="7360">
          <p15:clr>
            <a:srgbClr val="F26B43"/>
          </p15:clr>
        </p15:guide>
        <p15:guide id="5" orient="horz" pos="319">
          <p15:clr>
            <a:srgbClr val="F26B43"/>
          </p15:clr>
        </p15:guide>
        <p15:guide id="6" orient="horz" pos="4001">
          <p15:clr>
            <a:srgbClr val="F26B43"/>
          </p15:clr>
        </p15:guide>
        <p15:guide id="7" orient="horz" pos="1200">
          <p15:clr>
            <a:srgbClr val="F26B43"/>
          </p15:clr>
        </p15:guide>
        <p15:guide id="8" orient="horz" pos="2160">
          <p15:clr>
            <a:srgbClr val="F26B43"/>
          </p15:clr>
        </p15:guide>
        <p15:guide id="9" pos="3761">
          <p15:clr>
            <a:srgbClr val="F26B43"/>
          </p15:clr>
        </p15:guide>
        <p15:guide id="10" pos="3920">
          <p15:clr>
            <a:srgbClr val="F26B43"/>
          </p15:clr>
        </p15:guide>
        <p15:guide id="11" pos="2718">
          <p15:clr>
            <a:srgbClr val="F26B43"/>
          </p15:clr>
        </p15:guide>
        <p15:guide id="12" pos="2560">
          <p15:clr>
            <a:srgbClr val="F26B43"/>
          </p15:clr>
        </p15:guide>
        <p15:guide id="13" pos="1518">
          <p15:clr>
            <a:srgbClr val="F26B43"/>
          </p15:clr>
        </p15:guide>
        <p15:guide id="14" pos="1360">
          <p15:clr>
            <a:srgbClr val="F26B43"/>
          </p15:clr>
        </p15:guide>
        <p15:guide id="15" pos="4961">
          <p15:clr>
            <a:srgbClr val="F26B43"/>
          </p15:clr>
        </p15:guide>
        <p15:guide id="16" pos="5120">
          <p15:clr>
            <a:srgbClr val="F26B43"/>
          </p15:clr>
        </p15:guide>
        <p15:guide id="17" pos="6163">
          <p15:clr>
            <a:srgbClr val="F26B43"/>
          </p15:clr>
        </p15:guide>
        <p15:guide id="18" pos="632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nc-sa/3.0/igo/"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youtu.be/yuZF1uiKTUA"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youtu.be/OAwcyAZeIfE"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s://youtu.be/Rg1PdLJzx5k"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BB39931-42C1-49B9-B87D-B518B5016FB5}"/>
              </a:ext>
            </a:extLst>
          </p:cNvPr>
          <p:cNvSpPr/>
          <p:nvPr/>
        </p:nvSpPr>
        <p:spPr>
          <a:xfrm>
            <a:off x="-25306" y="5029200"/>
            <a:ext cx="12192003" cy="18482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500" dirty="0" err="1">
              <a:solidFill>
                <a:schemeClr val="bg1"/>
              </a:solidFill>
            </a:endParaRPr>
          </a:p>
        </p:txBody>
      </p:sp>
      <p:pic>
        <p:nvPicPr>
          <p:cNvPr id="11" name="Picture 10">
            <a:extLst>
              <a:ext uri="{FF2B5EF4-FFF2-40B4-BE49-F238E27FC236}">
                <a16:creationId xmlns:a16="http://schemas.microsoft.com/office/drawing/2014/main" id="{89D64727-0932-44B7-80DE-31B998B9636C}"/>
              </a:ext>
            </a:extLst>
          </p:cNvPr>
          <p:cNvPicPr>
            <a:picLocks noChangeAspect="1"/>
          </p:cNvPicPr>
          <p:nvPr/>
        </p:nvPicPr>
        <p:blipFill rotWithShape="1">
          <a:blip r:embed="rId3">
            <a:extLst>
              <a:ext uri="{28A0092B-C50C-407E-A947-70E740481C1C}">
                <a14:useLocalDpi xmlns:a14="http://schemas.microsoft.com/office/drawing/2010/main" val="0"/>
              </a:ext>
            </a:extLst>
          </a:blip>
          <a:srcRect l="-207" t="20256" r="207" b="24011"/>
          <a:stretch/>
        </p:blipFill>
        <p:spPr>
          <a:xfrm>
            <a:off x="-25306" y="0"/>
            <a:ext cx="12242612" cy="3309257"/>
          </a:xfrm>
          <a:prstGeom prst="rect">
            <a:avLst/>
          </a:prstGeom>
        </p:spPr>
      </p:pic>
      <p:sp>
        <p:nvSpPr>
          <p:cNvPr id="6" name="Text Box 3">
            <a:extLst>
              <a:ext uri="{FF2B5EF4-FFF2-40B4-BE49-F238E27FC236}">
                <a16:creationId xmlns:a16="http://schemas.microsoft.com/office/drawing/2014/main" id="{C802B9EF-FFE6-4BBA-A3A2-450FD1174C72}"/>
              </a:ext>
            </a:extLst>
          </p:cNvPr>
          <p:cNvSpPr txBox="1">
            <a:spLocks noChangeArrowheads="1"/>
          </p:cNvSpPr>
          <p:nvPr/>
        </p:nvSpPr>
        <p:spPr bwMode="auto">
          <a:xfrm>
            <a:off x="182880" y="3059002"/>
            <a:ext cx="9814560" cy="1830497"/>
          </a:xfrm>
          <a:prstGeom prst="rect">
            <a:avLst/>
          </a:prstGeom>
          <a:solidFill>
            <a:srgbClr val="59B171"/>
          </a:solidFill>
          <a:ln>
            <a:noFill/>
          </a:ln>
          <a:effectLst>
            <a:outerShdw blurRad="50800" dist="38100" dir="2700000" algn="tl" rotWithShape="0">
              <a:srgbClr val="000000">
                <a:alpha val="39999"/>
              </a:srgbClr>
            </a:outerShdw>
          </a:effectLst>
          <a:extLst>
            <a:ext uri="{91240B29-F687-4F45-9708-019B960494DF}">
              <a14:hiddenLine xmlns:a14="http://schemas.microsoft.com/office/drawing/2010/main" w="57150" algn="ctr">
                <a:solidFill>
                  <a:srgbClr val="FFFFFE"/>
                </a:solidFill>
                <a:miter lim="800000"/>
                <a:headEnd/>
                <a:tailEnd/>
              </a14:hiddenLine>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053088C5-44CB-4436-B5CE-A90AB5AAAC3F}"/>
              </a:ext>
            </a:extLst>
          </p:cNvPr>
          <p:cNvSpPr>
            <a:spLocks noChangeArrowheads="1"/>
          </p:cNvSpPr>
          <p:nvPr/>
        </p:nvSpPr>
        <p:spPr bwMode="auto">
          <a:xfrm rot="16200000">
            <a:off x="4969669" y="-370177"/>
            <a:ext cx="2252664" cy="12242613"/>
          </a:xfrm>
          <a:prstGeom prst="rect">
            <a:avLst/>
          </a:prstGeom>
          <a:gradFill rotWithShape="1">
            <a:gsLst>
              <a:gs pos="0">
                <a:srgbClr val="59B171">
                  <a:gamma/>
                  <a:shade val="60000"/>
                  <a:invGamma/>
                </a:srgbClr>
              </a:gs>
              <a:gs pos="100000">
                <a:srgbClr val="59B171">
                  <a:alpha val="0"/>
                </a:srgbClr>
              </a:gs>
            </a:gsLst>
            <a:lin ang="0" scaled="1"/>
          </a:gradFill>
          <a:ln w="31750" algn="ctr">
            <a:solidFill>
              <a:srgbClr val="DCD6D4">
                <a:alpha val="0"/>
              </a:srgbClr>
            </a:solidFill>
            <a:miter lim="800000"/>
            <a:headEnd/>
            <a:tailEnd/>
          </a:ln>
          <a:effectLst/>
          <a:extLst>
            <a:ext uri="{AF507438-7753-43E0-B8FC-AC1667EBCBE1}">
              <a14:hiddenEffects xmlns:a14="http://schemas.microsoft.com/office/drawing/2010/main">
                <a:effectLst>
                  <a:outerShdw blurRad="63500"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8" name="Text Box 5">
            <a:extLst>
              <a:ext uri="{FF2B5EF4-FFF2-40B4-BE49-F238E27FC236}">
                <a16:creationId xmlns:a16="http://schemas.microsoft.com/office/drawing/2014/main" id="{13783919-5700-4482-AC88-BBF203D64302}"/>
              </a:ext>
            </a:extLst>
          </p:cNvPr>
          <p:cNvSpPr txBox="1">
            <a:spLocks noChangeArrowheads="1"/>
          </p:cNvSpPr>
          <p:nvPr/>
        </p:nvSpPr>
        <p:spPr bwMode="auto">
          <a:xfrm>
            <a:off x="461972" y="2955932"/>
            <a:ext cx="9535468" cy="1807770"/>
          </a:xfrm>
          <a:prstGeom prst="rect">
            <a:avLst/>
          </a:prstGeom>
          <a:noFill/>
          <a:ln>
            <a:noFill/>
          </a:ln>
          <a:effectLst/>
          <a:extLst>
            <a:ext uri="{909E8E84-426E-40DD-AFC4-6F175D3DCCD1}">
              <a14:hiddenFill xmlns:a14="http://schemas.microsoft.com/office/drawing/2010/main">
                <a:solidFill>
                  <a:srgbClr val="FFFFFE"/>
                </a:solidFill>
              </a14:hiddenFill>
            </a:ext>
            <a:ext uri="{91240B29-F687-4F45-9708-019B960494DF}">
              <a14:hiddenLine xmlns:a14="http://schemas.microsoft.com/office/drawing/2010/main" w="25400" algn="ctr">
                <a:solidFill>
                  <a:srgbClr val="212120"/>
                </a:solidFill>
                <a:miter lim="800000"/>
                <a:headEnd/>
                <a:tailEnd/>
              </a14:hiddenLine>
            </a:ext>
            <a:ext uri="{AF507438-7753-43E0-B8FC-AC1667EBCBE1}">
              <a14:hiddenEffects xmlns:a14="http://schemas.microsoft.com/office/drawing/2010/main">
                <a:effectLst>
                  <a:outerShdw dist="35921" dir="2700000" algn="ctr" rotWithShape="0">
                    <a:srgbClr val="DCD6D4"/>
                  </a:outerShdw>
                </a:effectLst>
              </a14:hiddenEffects>
            </a:ext>
          </a:extLst>
        </p:spPr>
        <p:txBody>
          <a:bodyPr vert="horz" wrap="square" lIns="36576" tIns="36576" rIns="36576" bIns="36576" numCol="1" anchor="t" anchorCtr="0" compatLnSpc="1">
            <a:prstTxWarp prst="textNoShape">
              <a:avLst/>
            </a:prstTxWarp>
          </a:bodyPr>
          <a:lstStyle/>
          <a:p>
            <a:pPr marR="34925" lvl="0" eaLnBrk="0" fontAlgn="base" hangingPunct="0">
              <a:lnSpc>
                <a:spcPct val="128000"/>
              </a:lnSpc>
              <a:spcBef>
                <a:spcPct val="0"/>
              </a:spcBef>
              <a:spcAft>
                <a:spcPct val="0"/>
              </a:spcAft>
            </a:pPr>
            <a:r>
              <a:rPr kumimoji="0" lang="en-US" altLang="en-US" sz="4600" b="1" i="0" u="none" strike="noStrike" cap="none" normalizeH="0" baseline="0" dirty="0" err="1">
                <a:ln>
                  <a:noFill/>
                </a:ln>
                <a:solidFill>
                  <a:srgbClr val="FFFFFE"/>
                </a:solidFill>
                <a:effectLst/>
                <a:latin typeface="Calibri" panose="020F0502020204030204" pitchFamily="34" charset="0"/>
              </a:rPr>
              <a:t>Suport</a:t>
            </a:r>
            <a:r>
              <a:rPr kumimoji="0" lang="en-US" altLang="en-US" sz="4600" b="1" i="0" u="none" strike="noStrike" cap="none" normalizeH="0" baseline="0" dirty="0">
                <a:ln>
                  <a:noFill/>
                </a:ln>
                <a:solidFill>
                  <a:srgbClr val="FFFFFE"/>
                </a:solidFill>
                <a:effectLst/>
                <a:latin typeface="Calibri" panose="020F0502020204030204" pitchFamily="34" charset="0"/>
              </a:rPr>
              <a:t> </a:t>
            </a:r>
            <a:r>
              <a:rPr kumimoji="0" lang="en-US" altLang="en-US" sz="4600" b="1" i="0" u="none" strike="noStrike" cap="none" normalizeH="0" baseline="0" dirty="0" err="1">
                <a:ln>
                  <a:noFill/>
                </a:ln>
                <a:solidFill>
                  <a:srgbClr val="FFFFFE"/>
                </a:solidFill>
                <a:effectLst/>
                <a:latin typeface="Calibri" panose="020F0502020204030204" pitchFamily="34" charset="0"/>
              </a:rPr>
              <a:t>individualitzat</a:t>
            </a:r>
            <a:r>
              <a:rPr kumimoji="0" lang="en-US" altLang="en-US" sz="4600" b="1" i="0" u="none" strike="noStrike" cap="none" normalizeH="0" baseline="0" dirty="0">
                <a:ln>
                  <a:noFill/>
                </a:ln>
                <a:solidFill>
                  <a:srgbClr val="FFFFFE"/>
                </a:solidFill>
                <a:effectLst/>
                <a:latin typeface="Calibri" panose="020F0502020204030204" pitchFamily="34" charset="0"/>
              </a:rPr>
              <a:t> entre </a:t>
            </a:r>
            <a:r>
              <a:rPr kumimoji="0" lang="en-US" altLang="en-US" sz="4600" b="1" i="0" u="none" strike="noStrike" cap="none" normalizeH="0" baseline="0" dirty="0" err="1">
                <a:ln>
                  <a:noFill/>
                </a:ln>
                <a:solidFill>
                  <a:srgbClr val="FFFFFE"/>
                </a:solidFill>
                <a:effectLst/>
                <a:latin typeface="Calibri" panose="020F0502020204030204" pitchFamily="34" charset="0"/>
              </a:rPr>
              <a:t>iguals</a:t>
            </a:r>
            <a:r>
              <a:rPr kumimoji="0" lang="en-US" altLang="en-US" sz="4600" b="1" i="0" u="none" strike="noStrike" cap="none" normalizeH="0" baseline="0" dirty="0">
                <a:ln>
                  <a:noFill/>
                </a:ln>
                <a:solidFill>
                  <a:srgbClr val="FFFFFE"/>
                </a:solidFill>
                <a:effectLst/>
                <a:latin typeface="Calibri" panose="020F0502020204030204" pitchFamily="34" charset="0"/>
              </a:rPr>
              <a:t> per a personas</a:t>
            </a:r>
            <a:r>
              <a:rPr kumimoji="0" lang="en-US" altLang="en-US" sz="4600" b="1" i="0" u="none" strike="noStrike" cap="none" normalizeH="0" dirty="0">
                <a:ln>
                  <a:noFill/>
                </a:ln>
                <a:solidFill>
                  <a:srgbClr val="FFFFFE"/>
                </a:solidFill>
                <a:effectLst/>
                <a:latin typeface="Calibri" panose="020F0502020204030204" pitchFamily="34" charset="0"/>
              </a:rPr>
              <a:t> </a:t>
            </a:r>
            <a:r>
              <a:rPr kumimoji="0" lang="en-US" altLang="en-US" sz="4600" b="1" i="0" u="none" strike="noStrike" cap="none" normalizeH="0" dirty="0" err="1">
                <a:ln>
                  <a:noFill/>
                </a:ln>
                <a:solidFill>
                  <a:srgbClr val="FFFFFE"/>
                </a:solidFill>
                <a:effectLst/>
                <a:latin typeface="Calibri" panose="020F0502020204030204" pitchFamily="34" charset="0"/>
              </a:rPr>
              <a:t>amb</a:t>
            </a:r>
            <a:r>
              <a:rPr kumimoji="0" lang="en-US" altLang="en-US" sz="4600" b="1" i="0" u="none" strike="noStrike" cap="none" normalizeH="0" dirty="0">
                <a:ln>
                  <a:noFill/>
                </a:ln>
                <a:solidFill>
                  <a:srgbClr val="FFFFFE"/>
                </a:solidFill>
                <a:effectLst/>
                <a:latin typeface="Calibri" panose="020F0502020204030204" pitchFamily="34" charset="0"/>
              </a:rPr>
              <a:t> </a:t>
            </a:r>
            <a:r>
              <a:rPr kumimoji="0" lang="en-US" altLang="en-US" sz="4600" b="1" i="0" u="none" strike="noStrike" cap="none" normalizeH="0" dirty="0" err="1">
                <a:ln>
                  <a:noFill/>
                </a:ln>
                <a:solidFill>
                  <a:srgbClr val="FFFFFE"/>
                </a:solidFill>
                <a:effectLst/>
                <a:latin typeface="Calibri" panose="020F0502020204030204" pitchFamily="34" charset="0"/>
              </a:rPr>
              <a:t>experiència</a:t>
            </a:r>
            <a:r>
              <a:rPr kumimoji="0" lang="en-US" altLang="en-US" sz="4600" b="1" i="0" u="none" strike="noStrike" cap="none" normalizeH="0" dirty="0">
                <a:ln>
                  <a:noFill/>
                </a:ln>
                <a:solidFill>
                  <a:srgbClr val="FFFFFE"/>
                </a:solidFill>
                <a:effectLst/>
                <a:latin typeface="Calibri" panose="020F0502020204030204" pitchFamily="34" charset="0"/>
              </a:rPr>
              <a:t> </a:t>
            </a:r>
            <a:r>
              <a:rPr kumimoji="0" lang="en-US" altLang="en-US" sz="4600" b="1" i="0" u="none" strike="noStrike" cap="none" normalizeH="0" dirty="0" err="1">
                <a:ln>
                  <a:noFill/>
                </a:ln>
                <a:solidFill>
                  <a:srgbClr val="FFFFFE"/>
                </a:solidFill>
                <a:effectLst/>
                <a:latin typeface="Calibri" panose="020F0502020204030204" pitchFamily="34" charset="0"/>
              </a:rPr>
              <a:t>viscuda</a:t>
            </a:r>
            <a:endParaRPr kumimoji="0" lang="en-US" altLang="en-US" sz="4600" b="1" i="0" u="none" strike="noStrike" cap="none" normalizeH="0" baseline="0" dirty="0">
              <a:ln>
                <a:noFill/>
              </a:ln>
              <a:solidFill>
                <a:srgbClr val="FFFFFE"/>
              </a:solidFill>
              <a:effectLst/>
              <a:latin typeface="Calibri" panose="020F0502020204030204" pitchFamily="34" charset="0"/>
            </a:endParaRPr>
          </a:p>
          <a:p>
            <a:pPr marL="0" marR="34925" lvl="0" indent="0" algn="l" defTabSz="914400" rtl="0" eaLnBrk="0" fontAlgn="base" latinLnBrk="0" hangingPunct="0">
              <a:lnSpc>
                <a:spcPct val="128000"/>
              </a:lnSpc>
              <a:spcBef>
                <a:spcPct val="0"/>
              </a:spcBef>
              <a:spcAft>
                <a:spcPct val="0"/>
              </a:spcAft>
              <a:buClrTx/>
              <a:buSzTx/>
              <a:buFontTx/>
              <a:buNone/>
              <a:tabLst/>
            </a:pPr>
            <a:endParaRPr kumimoji="0" lang="en-US" altLang="en-US" sz="4600" b="1" i="0" u="none" strike="noStrike" cap="none" normalizeH="0" baseline="0" dirty="0">
              <a:ln>
                <a:noFill/>
              </a:ln>
              <a:solidFill>
                <a:srgbClr val="FFFFFE"/>
              </a:solidFill>
              <a:effectLst/>
              <a:latin typeface="Calibri" panose="020F0502020204030204" pitchFamily="34" charset="0"/>
            </a:endParaRPr>
          </a:p>
        </p:txBody>
      </p:sp>
      <p:pic>
        <p:nvPicPr>
          <p:cNvPr id="10" name="Picture 11" descr="WHO-EN-W-H">
            <a:extLst>
              <a:ext uri="{FF2B5EF4-FFF2-40B4-BE49-F238E27FC236}">
                <a16:creationId xmlns:a16="http://schemas.microsoft.com/office/drawing/2014/main" id="{FDC5E04E-B654-4B88-A451-D5DA12E536F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60995" y="5751130"/>
            <a:ext cx="2025434" cy="619965"/>
          </a:xfrm>
          <a:prstGeom prst="rect">
            <a:avLst/>
          </a:prstGeom>
          <a:noFill/>
          <a:ln>
            <a:noFill/>
          </a:ln>
          <a:effectLst/>
          <a:extLst>
            <a:ext uri="{909E8E84-426E-40DD-AFC4-6F175D3DCCD1}">
              <a14:hiddenFill xmlns:a14="http://schemas.microsoft.com/office/drawing/2010/main">
                <a:solidFill>
                  <a:srgbClr val="FFFFFE"/>
                </a:solidFill>
              </a14:hiddenFill>
            </a:ext>
            <a:ext uri="{91240B29-F687-4F45-9708-019B960494DF}">
              <a14:hiddenLine xmlns:a14="http://schemas.microsoft.com/office/drawing/2010/main" w="25400" algn="ctr">
                <a:solidFill>
                  <a:srgbClr val="212120"/>
                </a:solidFill>
                <a:miter lim="800000"/>
                <a:headEnd/>
                <a:tailEnd/>
              </a14:hiddenLine>
            </a:ext>
            <a:ext uri="{AF507438-7753-43E0-B8FC-AC1667EBCBE1}">
              <a14:hiddenEffects xmlns:a14="http://schemas.microsoft.com/office/drawing/2010/main">
                <a:effectLst>
                  <a:outerShdw dist="35921" dir="2700000" algn="ctr" rotWithShape="0">
                    <a:srgbClr val="DCD6D4"/>
                  </a:outerShdw>
                </a:effectLst>
              </a14:hiddenEffects>
            </a:ext>
          </a:extLst>
        </p:spPr>
      </p:pic>
      <p:sp>
        <p:nvSpPr>
          <p:cNvPr id="12" name="Text Box 13">
            <a:extLst>
              <a:ext uri="{FF2B5EF4-FFF2-40B4-BE49-F238E27FC236}">
                <a16:creationId xmlns:a16="http://schemas.microsoft.com/office/drawing/2014/main" id="{52C9B636-449C-4024-AA96-839452621A79}"/>
              </a:ext>
            </a:extLst>
          </p:cNvPr>
          <p:cNvSpPr txBox="1">
            <a:spLocks noChangeArrowheads="1"/>
          </p:cNvSpPr>
          <p:nvPr/>
        </p:nvSpPr>
        <p:spPr bwMode="auto">
          <a:xfrm>
            <a:off x="8757921" y="108292"/>
            <a:ext cx="3434080" cy="514692"/>
          </a:xfrm>
          <a:prstGeom prst="rect">
            <a:avLst/>
          </a:prstGeom>
          <a:solidFill>
            <a:srgbClr val="59B171"/>
          </a:solidFill>
          <a:ln>
            <a:noFill/>
          </a:ln>
          <a:effectLst>
            <a:outerShdw blurRad="50800" dist="38100" dir="2700000" algn="tl" rotWithShape="0">
              <a:prstClr val="black">
                <a:alpha val="40000"/>
              </a:prstClr>
            </a:outerShdw>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2800" dirty="0" err="1">
                <a:solidFill>
                  <a:srgbClr val="FFFFFE"/>
                </a:solidFill>
                <a:latin typeface="Calibri" panose="020F0502020204030204" pitchFamily="34" charset="0"/>
              </a:rPr>
              <a:t>Diapositives</a:t>
            </a:r>
            <a:r>
              <a:rPr lang="en-GB" altLang="en-US" sz="2800" dirty="0">
                <a:solidFill>
                  <a:srgbClr val="FFFFFE"/>
                </a:solidFill>
                <a:latin typeface="Calibri" panose="020F0502020204030204" pitchFamily="34" charset="0"/>
              </a:rPr>
              <a:t> del curs</a:t>
            </a:r>
            <a:endParaRPr kumimoji="0" lang="en-US" altLang="en-US" sz="2800" b="0" u="none" strike="noStrike" cap="none" normalizeH="0" baseline="0" dirty="0">
              <a:ln>
                <a:noFill/>
              </a:ln>
              <a:solidFill>
                <a:schemeClr val="tx1"/>
              </a:solidFill>
              <a:effectLst/>
              <a:latin typeface="Arial" panose="020B0604020202020204" pitchFamily="34" charset="0"/>
            </a:endParaRPr>
          </a:p>
        </p:txBody>
      </p:sp>
      <p:grpSp>
        <p:nvGrpSpPr>
          <p:cNvPr id="13" name="Group 12">
            <a:extLst>
              <a:ext uri="{FF2B5EF4-FFF2-40B4-BE49-F238E27FC236}">
                <a16:creationId xmlns:a16="http://schemas.microsoft.com/office/drawing/2014/main" id="{1F14302D-0490-428C-AD6D-5551D5EB7ACF}"/>
              </a:ext>
            </a:extLst>
          </p:cNvPr>
          <p:cNvGrpSpPr/>
          <p:nvPr/>
        </p:nvGrpSpPr>
        <p:grpSpPr>
          <a:xfrm>
            <a:off x="10685742" y="5441619"/>
            <a:ext cx="1292431" cy="1238986"/>
            <a:chOff x="158998" y="5422506"/>
            <a:chExt cx="1133135" cy="1128709"/>
          </a:xfrm>
        </p:grpSpPr>
        <p:pic>
          <p:nvPicPr>
            <p:cNvPr id="14" name="Picture 8">
              <a:extLst>
                <a:ext uri="{FF2B5EF4-FFF2-40B4-BE49-F238E27FC236}">
                  <a16:creationId xmlns:a16="http://schemas.microsoft.com/office/drawing/2014/main" id="{1731102D-11F1-445F-848D-177849BD53B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8998" y="5422506"/>
              <a:ext cx="1133135" cy="939657"/>
            </a:xfrm>
            <a:prstGeom prst="rect">
              <a:avLst/>
            </a:prstGeom>
            <a:noFill/>
            <a:ln>
              <a:noFill/>
            </a:ln>
            <a:effectLst/>
            <a:extLst>
              <a:ext uri="{909E8E84-426E-40DD-AFC4-6F175D3DCCD1}">
                <a14:hiddenFill xmlns:a14="http://schemas.microsoft.com/office/drawing/2010/main">
                  <a:solidFill>
                    <a:srgbClr val="FFFFFE"/>
                  </a:solidFill>
                </a14:hiddenFill>
              </a:ext>
              <a:ext uri="{91240B29-F687-4F45-9708-019B960494DF}">
                <a14:hiddenLine xmlns:a14="http://schemas.microsoft.com/office/drawing/2010/main" w="25400" algn="ctr">
                  <a:solidFill>
                    <a:srgbClr val="212120"/>
                  </a:solidFill>
                  <a:miter lim="800000"/>
                  <a:headEnd/>
                  <a:tailEnd/>
                </a14:hiddenLine>
              </a:ext>
              <a:ext uri="{AF507438-7753-43E0-B8FC-AC1667EBCBE1}">
                <a14:hiddenEffects xmlns:a14="http://schemas.microsoft.com/office/drawing/2010/main">
                  <a:effectLst>
                    <a:outerShdw dist="35921" dir="2700000" algn="ctr" rotWithShape="0">
                      <a:srgbClr val="DCD6D4"/>
                    </a:outerShdw>
                  </a:effectLst>
                </a14:hiddenEffects>
              </a:ext>
            </a:extLst>
          </p:spPr>
        </p:pic>
        <p:sp>
          <p:nvSpPr>
            <p:cNvPr id="15" name="TextBox 14">
              <a:extLst>
                <a:ext uri="{FF2B5EF4-FFF2-40B4-BE49-F238E27FC236}">
                  <a16:creationId xmlns:a16="http://schemas.microsoft.com/office/drawing/2014/main" id="{299B5348-9AA1-4F5F-8DFD-6A4E61A04D04}"/>
                </a:ext>
              </a:extLst>
            </p:cNvPr>
            <p:cNvSpPr txBox="1"/>
            <p:nvPr/>
          </p:nvSpPr>
          <p:spPr>
            <a:xfrm>
              <a:off x="290136" y="6375666"/>
              <a:ext cx="870857" cy="175549"/>
            </a:xfrm>
            <a:prstGeom prst="rect">
              <a:avLst/>
            </a:prstGeom>
            <a:noFill/>
          </p:spPr>
          <p:txBody>
            <a:bodyPr wrap="square" lIns="0" tIns="0" rIns="0" bIns="0" rtlCol="0">
              <a:noAutofit/>
            </a:bodyPr>
            <a:lstStyle/>
            <a:p>
              <a:pPr algn="ctr"/>
              <a:r>
                <a:rPr lang="en-US" sz="1400" dirty="0">
                  <a:solidFill>
                    <a:srgbClr val="FF0000"/>
                  </a:solidFill>
                </a:rPr>
                <a:t>QualityRights</a:t>
              </a:r>
            </a:p>
          </p:txBody>
        </p:sp>
      </p:grpSp>
      <p:sp>
        <p:nvSpPr>
          <p:cNvPr id="2" name="Text Box 2">
            <a:extLst>
              <a:ext uri="{FF2B5EF4-FFF2-40B4-BE49-F238E27FC236}">
                <a16:creationId xmlns:a16="http://schemas.microsoft.com/office/drawing/2014/main" id="{8D831CA2-97ED-4188-AC51-968860B9906C}"/>
              </a:ext>
            </a:extLst>
          </p:cNvPr>
          <p:cNvSpPr txBox="1">
            <a:spLocks noChangeArrowheads="1"/>
          </p:cNvSpPr>
          <p:nvPr/>
        </p:nvSpPr>
        <p:spPr bwMode="auto">
          <a:xfrm>
            <a:off x="461972" y="4931786"/>
            <a:ext cx="8339127" cy="525463"/>
          </a:xfrm>
          <a:prstGeom prst="rect">
            <a:avLst/>
          </a:prstGeom>
          <a:noFill/>
          <a:ln>
            <a:noFill/>
          </a:ln>
          <a:effectLst/>
          <a:extLst>
            <a:ext uri="{909E8E84-426E-40DD-AFC4-6F175D3DCCD1}">
              <a14:hiddenFill xmlns:a14="http://schemas.microsoft.com/office/drawing/2010/main">
                <a:solidFill>
                  <a:srgbClr val="FFFFFE"/>
                </a:solidFill>
              </a14:hiddenFill>
            </a:ext>
            <a:ext uri="{91240B29-F687-4F45-9708-019B960494DF}">
              <a14:hiddenLine xmlns:a14="http://schemas.microsoft.com/office/drawing/2010/main" w="25400" algn="ctr">
                <a:solidFill>
                  <a:srgbClr val="212120"/>
                </a:solidFill>
                <a:miter lim="800000"/>
                <a:headEnd/>
                <a:tailEnd/>
              </a14:hiddenLine>
            </a:ext>
            <a:ext uri="{AF507438-7753-43E0-B8FC-AC1667EBCBE1}">
              <a14:hiddenEffects xmlns:a14="http://schemas.microsoft.com/office/drawing/2010/main">
                <a:effectLst>
                  <a:outerShdw dist="35921" dir="2700000" algn="ctr" rotWithShape="0">
                    <a:srgbClr val="DCD6D4"/>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lang="en-GB" altLang="en-US" sz="3000" dirty="0" err="1">
                <a:solidFill>
                  <a:srgbClr val="59B171"/>
                </a:solidFill>
                <a:latin typeface="Calibri" panose="020F0502020204030204" pitchFamily="34" charset="0"/>
              </a:rPr>
              <a:t>Mòdul</a:t>
            </a:r>
            <a:r>
              <a:rPr lang="en-GB" altLang="en-US" sz="3000" dirty="0">
                <a:solidFill>
                  <a:srgbClr val="59B171"/>
                </a:solidFill>
                <a:latin typeface="Calibri" panose="020F0502020204030204" pitchFamily="34" charset="0"/>
              </a:rPr>
              <a:t> </a:t>
            </a:r>
            <a:r>
              <a:rPr lang="en-GB" altLang="en-US" sz="3000" dirty="0" err="1">
                <a:solidFill>
                  <a:srgbClr val="59B171"/>
                </a:solidFill>
                <a:latin typeface="Calibri" panose="020F0502020204030204" pitchFamily="34" charset="0"/>
              </a:rPr>
              <a:t>d’orientació</a:t>
            </a:r>
            <a:r>
              <a:rPr lang="en-GB" altLang="en-US" sz="3000" dirty="0">
                <a:solidFill>
                  <a:srgbClr val="59B171"/>
                </a:solidFill>
                <a:latin typeface="Calibri" panose="020F0502020204030204" pitchFamily="34" charset="0"/>
              </a:rPr>
              <a:t> Quality Rights de </a:t>
            </a:r>
            <a:r>
              <a:rPr lang="en-GB" altLang="en-US" sz="3000" dirty="0" err="1">
                <a:solidFill>
                  <a:srgbClr val="59B171"/>
                </a:solidFill>
                <a:latin typeface="Calibri" panose="020F0502020204030204" pitchFamily="34" charset="0"/>
              </a:rPr>
              <a:t>l’OMS</a:t>
            </a:r>
            <a:endParaRPr lang="en-GB" altLang="en-US" sz="3000" dirty="0">
              <a:solidFill>
                <a:srgbClr val="59B171"/>
              </a:solidFill>
              <a:latin typeface="Calibri" panose="020F0502020204030204" pitchFamily="34" charset="0"/>
            </a:endParaRPr>
          </a:p>
        </p:txBody>
      </p:sp>
      <p:pic>
        <p:nvPicPr>
          <p:cNvPr id="4" name="Imatge 3">
            <a:extLst>
              <a:ext uri="{FF2B5EF4-FFF2-40B4-BE49-F238E27FC236}">
                <a16:creationId xmlns:a16="http://schemas.microsoft.com/office/drawing/2014/main" id="{44CF38B3-5047-3281-F768-61E956A2838D}"/>
              </a:ext>
            </a:extLst>
          </p:cNvPr>
          <p:cNvPicPr>
            <a:picLocks noChangeAspect="1"/>
          </p:cNvPicPr>
          <p:nvPr/>
        </p:nvPicPr>
        <p:blipFill>
          <a:blip r:embed="rId6"/>
          <a:stretch>
            <a:fillRect/>
          </a:stretch>
        </p:blipFill>
        <p:spPr>
          <a:xfrm>
            <a:off x="461972" y="5953330"/>
            <a:ext cx="1719221" cy="445047"/>
          </a:xfrm>
          <a:prstGeom prst="rect">
            <a:avLst/>
          </a:prstGeom>
        </p:spPr>
      </p:pic>
    </p:spTree>
    <p:extLst>
      <p:ext uri="{BB962C8B-B14F-4D97-AF65-F5344CB8AC3E}">
        <p14:creationId xmlns:p14="http://schemas.microsoft.com/office/powerpoint/2010/main" val="1101836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B70F3-02B0-49E6-9127-45090E2ADB40}"/>
              </a:ext>
            </a:extLst>
          </p:cNvPr>
          <p:cNvSpPr>
            <a:spLocks noGrp="1"/>
          </p:cNvSpPr>
          <p:nvPr>
            <p:ph type="title"/>
          </p:nvPr>
        </p:nvSpPr>
        <p:spPr>
          <a:xfrm>
            <a:off x="507205" y="2313945"/>
            <a:ext cx="11018487" cy="450519"/>
          </a:xfrm>
        </p:spPr>
        <p:txBody>
          <a:bodyPr/>
          <a:lstStyle/>
          <a:p>
            <a:pPr lvl="0"/>
            <a:r>
              <a:rPr lang="en-GB" dirty="0"/>
              <a:t>2. </a:t>
            </a:r>
            <a:r>
              <a:rPr lang="ca-ES" dirty="0"/>
              <a:t>Què és el suport individualitzat entre iguals?</a:t>
            </a:r>
            <a:endParaRPr lang="es-ES" dirty="0"/>
          </a:p>
        </p:txBody>
      </p:sp>
    </p:spTree>
    <p:extLst>
      <p:ext uri="{BB962C8B-B14F-4D97-AF65-F5344CB8AC3E}">
        <p14:creationId xmlns:p14="http://schemas.microsoft.com/office/powerpoint/2010/main" val="287534975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34B65E11-8F9F-D740-B315-3F34E04A6E10}"/>
              </a:ext>
            </a:extLst>
          </p:cNvPr>
          <p:cNvSpPr>
            <a:spLocks noGrp="1"/>
          </p:cNvSpPr>
          <p:nvPr>
            <p:ph type="body" sz="quarter" idx="13"/>
          </p:nvPr>
        </p:nvSpPr>
        <p:spPr>
          <a:xfrm>
            <a:off x="529186" y="908463"/>
            <a:ext cx="11174400" cy="360000"/>
          </a:xfrm>
        </p:spPr>
        <p:txBody>
          <a:bodyPr/>
          <a:lstStyle/>
          <a:p>
            <a:r>
              <a:rPr lang="en-GB" dirty="0"/>
              <a:t> </a:t>
            </a:r>
            <a:r>
              <a:rPr lang="es-ES" dirty="0"/>
              <a:t>Deriva del igual</a:t>
            </a:r>
            <a:endParaRPr lang="en-US" dirty="0"/>
          </a:p>
        </p:txBody>
      </p:sp>
      <p:sp>
        <p:nvSpPr>
          <p:cNvPr id="3" name="Content Placeholder 2">
            <a:extLst>
              <a:ext uri="{FF2B5EF4-FFF2-40B4-BE49-F238E27FC236}">
                <a16:creationId xmlns:a16="http://schemas.microsoft.com/office/drawing/2014/main" id="{8323AC09-4133-4906-ACF6-EA31D117664E}"/>
              </a:ext>
            </a:extLst>
          </p:cNvPr>
          <p:cNvSpPr>
            <a:spLocks noGrp="1"/>
          </p:cNvSpPr>
          <p:nvPr>
            <p:ph sz="quarter" idx="14"/>
          </p:nvPr>
        </p:nvSpPr>
        <p:spPr>
          <a:xfrm>
            <a:off x="507195" y="1402080"/>
            <a:ext cx="11174412" cy="4609108"/>
          </a:xfrm>
        </p:spPr>
        <p:txBody>
          <a:bodyPr>
            <a:normAutofit/>
          </a:bodyPr>
          <a:lstStyle/>
          <a:p>
            <a:pPr algn="just"/>
            <a:r>
              <a:rPr lang="ca-ES" sz="2000" dirty="0"/>
              <a:t>El suport entre iguals té una funció única al servei social o de salut mental</a:t>
            </a:r>
            <a:r>
              <a:rPr lang="en-US" sz="2000" dirty="0"/>
              <a:t>.</a:t>
            </a:r>
            <a:endParaRPr lang="en-GB" sz="2000" dirty="0"/>
          </a:p>
          <a:p>
            <a:pPr algn="just"/>
            <a:r>
              <a:rPr lang="ca-ES" sz="2000" dirty="0"/>
              <a:t>Amb el temps, els professionals de suport entre iguals poden registrar un canvi d’actitud i manera d’actuar, més proper a un abordatge més clínic</a:t>
            </a:r>
            <a:r>
              <a:rPr lang="en-GB" sz="2000" dirty="0"/>
              <a:t>.</a:t>
            </a:r>
          </a:p>
          <a:p>
            <a:pPr algn="just"/>
            <a:r>
              <a:rPr lang="ca-ES" sz="2000" dirty="0"/>
              <a:t>Això és incoherent amb el paper del professionals de suport entre iguals</a:t>
            </a:r>
            <a:r>
              <a:rPr lang="es-ES" sz="2000" dirty="0"/>
              <a:t>.  </a:t>
            </a:r>
            <a:endParaRPr lang="x-none" sz="2000" dirty="0"/>
          </a:p>
          <a:p>
            <a:pPr algn="just"/>
            <a:r>
              <a:rPr lang="ca-ES" sz="2000" b="1" dirty="0"/>
              <a:t>Aquest fenomen rep el nom de «deriva de l’igual» </a:t>
            </a:r>
            <a:endParaRPr lang="es-ES" sz="2000" b="1" dirty="0"/>
          </a:p>
          <a:p>
            <a:pPr algn="just"/>
            <a:r>
              <a:rPr lang="ca-ES" sz="2000" dirty="0"/>
              <a:t>Aquesta deriva pot ser gradual i difícil de reconèixer personalment, motiu pel qual pot ajudar comptar amb un supervisor i un equip compromès amb la recuperació i el suport entre iguals</a:t>
            </a:r>
            <a:r>
              <a:rPr lang="en-GB" sz="2000" dirty="0"/>
              <a:t>.</a:t>
            </a:r>
            <a:endParaRPr lang="x-none" sz="2000" dirty="0"/>
          </a:p>
          <a:p>
            <a:pPr algn="just"/>
            <a:r>
              <a:rPr lang="ca-ES" sz="2000" dirty="0"/>
              <a:t>Com a part d’aquesta deriva, el professional de suport entre iguals pot dir a les persones a qui ajuda què han de fer, en comptes d’escoltar-les</a:t>
            </a:r>
            <a:r>
              <a:rPr lang="en-GB" sz="2000" dirty="0"/>
              <a:t>. </a:t>
            </a:r>
          </a:p>
          <a:p>
            <a:pPr algn="just"/>
            <a:r>
              <a:rPr lang="ca-ES" sz="2000" dirty="0"/>
              <a:t>És important connectar amb altres professionals de suport entre iguals i tenir advocats del suport entre iguals amb qui parlar</a:t>
            </a:r>
            <a:r>
              <a:rPr lang="en-GB" sz="2000" dirty="0"/>
              <a:t>. </a:t>
            </a:r>
            <a:endParaRPr lang="x-none" sz="2000" dirty="0"/>
          </a:p>
        </p:txBody>
      </p:sp>
      <p:sp>
        <p:nvSpPr>
          <p:cNvPr id="6"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3"/>
            <a:ext cx="11533397" cy="407988"/>
          </a:xfrm>
        </p:spPr>
        <p:txBody>
          <a:bodyPr/>
          <a:lstStyle/>
          <a:p>
            <a:pPr lvl="0"/>
            <a:r>
              <a:rPr lang="en-GB" sz="2400" dirty="0"/>
              <a:t>12. </a:t>
            </a:r>
            <a:r>
              <a:rPr lang="ca-ES" sz="2400" dirty="0"/>
              <a:t>Els professionals de suport entre iguals en els serveis socials i de salut mental</a:t>
            </a:r>
            <a:r>
              <a:rPr lang="es-ES" sz="2400" dirty="0"/>
              <a:t> - 17</a:t>
            </a:r>
          </a:p>
        </p:txBody>
      </p:sp>
    </p:spTree>
    <p:extLst>
      <p:ext uri="{BB962C8B-B14F-4D97-AF65-F5344CB8AC3E}">
        <p14:creationId xmlns:p14="http://schemas.microsoft.com/office/powerpoint/2010/main" val="214837740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31AE1E7-E7EB-6747-816F-FB7DE000CE3C}"/>
              </a:ext>
            </a:extLst>
          </p:cNvPr>
          <p:cNvSpPr>
            <a:spLocks noGrp="1"/>
          </p:cNvSpPr>
          <p:nvPr>
            <p:ph type="body" sz="quarter" idx="13"/>
          </p:nvPr>
        </p:nvSpPr>
        <p:spPr>
          <a:xfrm>
            <a:off x="590146" y="888142"/>
            <a:ext cx="11174400" cy="360000"/>
          </a:xfrm>
        </p:spPr>
        <p:txBody>
          <a:bodyPr/>
          <a:lstStyle/>
          <a:p>
            <a:r>
              <a:rPr lang="ca-ES" dirty="0"/>
              <a:t>Estructures de mentoria, supervisió i suport entre iguals</a:t>
            </a:r>
            <a:endParaRPr lang="es-ES" dirty="0"/>
          </a:p>
        </p:txBody>
      </p:sp>
      <p:sp>
        <p:nvSpPr>
          <p:cNvPr id="3" name="Content Placeholder 2">
            <a:extLst>
              <a:ext uri="{FF2B5EF4-FFF2-40B4-BE49-F238E27FC236}">
                <a16:creationId xmlns:a16="http://schemas.microsoft.com/office/drawing/2014/main" id="{2D37511A-DD85-4EE2-BB56-9A2D7977B0F4}"/>
              </a:ext>
            </a:extLst>
          </p:cNvPr>
          <p:cNvSpPr>
            <a:spLocks noGrp="1"/>
          </p:cNvSpPr>
          <p:nvPr>
            <p:ph sz="quarter" idx="14"/>
          </p:nvPr>
        </p:nvSpPr>
        <p:spPr>
          <a:xfrm>
            <a:off x="507195" y="1810138"/>
            <a:ext cx="11174412" cy="4201049"/>
          </a:xfrm>
        </p:spPr>
        <p:txBody>
          <a:bodyPr/>
          <a:lstStyle/>
          <a:p>
            <a:pPr algn="just"/>
            <a:r>
              <a:rPr lang="es-ES" dirty="0"/>
              <a:t>La </a:t>
            </a:r>
            <a:r>
              <a:rPr lang="ca-ES" dirty="0"/>
              <a:t>tendència envers la deriva de l’igual es pot tractar i minimitzar</a:t>
            </a:r>
            <a:r>
              <a:rPr lang="en-US" dirty="0"/>
              <a:t>.</a:t>
            </a:r>
          </a:p>
          <a:p>
            <a:pPr algn="just"/>
            <a:r>
              <a:rPr lang="ca-ES" dirty="0"/>
              <a:t>Pot ser útil crear una estructura de suport entre iguals en què es propicien les reunions informals entre iguals</a:t>
            </a:r>
            <a:r>
              <a:rPr lang="en-US" dirty="0"/>
              <a:t>. </a:t>
            </a:r>
          </a:p>
          <a:p>
            <a:pPr algn="just"/>
            <a:r>
              <a:rPr lang="ca-ES" dirty="0"/>
              <a:t>Això oferirà als professionals de suport entre iguals de diferents serveis de la comunitat una oportunitat per reunir-se i donar part dels seus progressos, compartir coneixements i experiències, debatre millores i proporcionar-se suport emocional mutu</a:t>
            </a:r>
            <a:r>
              <a:rPr lang="en-US" dirty="0"/>
              <a:t>. </a:t>
            </a:r>
          </a:p>
          <a:p>
            <a:pPr algn="just"/>
            <a:endParaRPr lang="en-US" dirty="0"/>
          </a:p>
        </p:txBody>
      </p:sp>
      <p:sp>
        <p:nvSpPr>
          <p:cNvPr id="7"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2"/>
            <a:ext cx="11571497" cy="465138"/>
          </a:xfrm>
        </p:spPr>
        <p:txBody>
          <a:bodyPr/>
          <a:lstStyle/>
          <a:p>
            <a:pPr lvl="0"/>
            <a:r>
              <a:rPr lang="en-GB" sz="2400" dirty="0"/>
              <a:t>12. </a:t>
            </a:r>
            <a:r>
              <a:rPr lang="ca-ES" sz="2400" dirty="0"/>
              <a:t>Els professionals de suport entre iguals en els serveis socials i de salut mental</a:t>
            </a:r>
            <a:r>
              <a:rPr lang="es-ES" sz="2400" dirty="0"/>
              <a:t> - 18</a:t>
            </a:r>
          </a:p>
        </p:txBody>
      </p:sp>
    </p:spTree>
    <p:extLst>
      <p:ext uri="{BB962C8B-B14F-4D97-AF65-F5344CB8AC3E}">
        <p14:creationId xmlns:p14="http://schemas.microsoft.com/office/powerpoint/2010/main" val="35899453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B716A6-B5C2-432A-A73F-DFA4EB7DA92C}"/>
              </a:ext>
            </a:extLst>
          </p:cNvPr>
          <p:cNvSpPr>
            <a:spLocks noGrp="1"/>
          </p:cNvSpPr>
          <p:nvPr>
            <p:ph sz="quarter" idx="14"/>
          </p:nvPr>
        </p:nvSpPr>
        <p:spPr>
          <a:xfrm>
            <a:off x="488533" y="1666240"/>
            <a:ext cx="11174412" cy="4699511"/>
          </a:xfrm>
        </p:spPr>
        <p:txBody>
          <a:bodyPr/>
          <a:lstStyle/>
          <a:p>
            <a:pPr algn="just"/>
            <a:r>
              <a:rPr lang="ca-ES" dirty="0"/>
              <a:t>En un espai segur i confidencial, els professionals de suport entre iguals poden tenir l’oportunitat d’abordar i debatre com afrontar possibles problemes </a:t>
            </a:r>
            <a:r>
              <a:rPr lang="en-GB" dirty="0"/>
              <a:t>. </a:t>
            </a:r>
          </a:p>
          <a:p>
            <a:pPr algn="just"/>
            <a:r>
              <a:rPr lang="ca-ES" dirty="0"/>
              <a:t>Alguns d’aquests problemes seran diferents dels que afronten altres membres del personal</a:t>
            </a:r>
            <a:r>
              <a:rPr lang="en-GB" dirty="0"/>
              <a:t>. </a:t>
            </a:r>
          </a:p>
          <a:p>
            <a:pPr algn="just"/>
            <a:r>
              <a:rPr lang="ca-ES" dirty="0"/>
              <a:t>Poden donar-se problemes de límits, en el sentit que els professionals de suport entre iguals poden percebre’s més com a amics que com a personal d’altre tipus</a:t>
            </a:r>
            <a:r>
              <a:rPr lang="en-GB" dirty="0"/>
              <a:t>.  </a:t>
            </a:r>
          </a:p>
          <a:p>
            <a:pPr algn="just"/>
            <a:r>
              <a:rPr lang="ca-ES" dirty="0"/>
              <a:t>Altres desafiaments que poden aparèixer en relació amb el suport entre iguals inclouen desequilibris de poder entre els professionals de suport entre iguals i altre personal</a:t>
            </a:r>
            <a:r>
              <a:rPr lang="en-GB" dirty="0"/>
              <a:t>.</a:t>
            </a:r>
            <a:endParaRPr lang="x-none" dirty="0"/>
          </a:p>
          <a:p>
            <a:pPr algn="just"/>
            <a:endParaRPr lang="x-none" dirty="0"/>
          </a:p>
        </p:txBody>
      </p:sp>
      <p:sp>
        <p:nvSpPr>
          <p:cNvPr id="7"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3"/>
            <a:ext cx="11495297" cy="407988"/>
          </a:xfrm>
        </p:spPr>
        <p:txBody>
          <a:bodyPr/>
          <a:lstStyle/>
          <a:p>
            <a:pPr lvl="0"/>
            <a:r>
              <a:rPr lang="en-GB" sz="2400" dirty="0"/>
              <a:t>12. </a:t>
            </a:r>
            <a:r>
              <a:rPr lang="ca-ES" sz="2400" dirty="0"/>
              <a:t>Els professionals de suport entre iguals en els serveis socials i de salut mental</a:t>
            </a:r>
            <a:r>
              <a:rPr lang="es-ES" sz="2400" dirty="0"/>
              <a:t> - 19</a:t>
            </a:r>
          </a:p>
        </p:txBody>
      </p:sp>
      <p:sp>
        <p:nvSpPr>
          <p:cNvPr id="8" name="Text Placeholder 5">
            <a:extLst>
              <a:ext uri="{FF2B5EF4-FFF2-40B4-BE49-F238E27FC236}">
                <a16:creationId xmlns:a16="http://schemas.microsoft.com/office/drawing/2014/main" id="{431AE1E7-E7EB-6747-816F-FB7DE000CE3C}"/>
              </a:ext>
            </a:extLst>
          </p:cNvPr>
          <p:cNvSpPr>
            <a:spLocks noGrp="1"/>
          </p:cNvSpPr>
          <p:nvPr>
            <p:ph type="body" sz="quarter" idx="13"/>
          </p:nvPr>
        </p:nvSpPr>
        <p:spPr>
          <a:xfrm>
            <a:off x="590146" y="888142"/>
            <a:ext cx="11174400" cy="360000"/>
          </a:xfrm>
        </p:spPr>
        <p:txBody>
          <a:bodyPr/>
          <a:lstStyle/>
          <a:p>
            <a:r>
              <a:rPr lang="ca-ES" dirty="0"/>
              <a:t>Estructures de mentoria, supervisió i suport entre iguals</a:t>
            </a:r>
            <a:endParaRPr lang="es-ES" dirty="0"/>
          </a:p>
        </p:txBody>
      </p:sp>
    </p:spTree>
    <p:extLst>
      <p:ext uri="{BB962C8B-B14F-4D97-AF65-F5344CB8AC3E}">
        <p14:creationId xmlns:p14="http://schemas.microsoft.com/office/powerpoint/2010/main" val="148813844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F74147-BC5E-4188-B750-8DECF5369484}"/>
              </a:ext>
            </a:extLst>
          </p:cNvPr>
          <p:cNvSpPr>
            <a:spLocks noGrp="1"/>
          </p:cNvSpPr>
          <p:nvPr>
            <p:ph sz="quarter" idx="14"/>
          </p:nvPr>
        </p:nvSpPr>
        <p:spPr>
          <a:xfrm>
            <a:off x="507195" y="1503680"/>
            <a:ext cx="11174412" cy="4507507"/>
          </a:xfrm>
        </p:spPr>
        <p:txBody>
          <a:bodyPr>
            <a:normAutofit lnSpcReduction="10000"/>
          </a:bodyPr>
          <a:lstStyle/>
          <a:p>
            <a:pPr algn="just"/>
            <a:r>
              <a:rPr lang="ca-ES" dirty="0"/>
              <a:t>És important promoure un nivell de «</a:t>
            </a:r>
            <a:r>
              <a:rPr lang="ca-ES" b="1" dirty="0"/>
              <a:t>competència estructural»</a:t>
            </a:r>
            <a:r>
              <a:rPr lang="ca-ES" dirty="0"/>
              <a:t>  entre el personal</a:t>
            </a:r>
            <a:r>
              <a:rPr lang="en-GB" dirty="0"/>
              <a:t>. </a:t>
            </a:r>
          </a:p>
          <a:p>
            <a:pPr algn="just"/>
            <a:r>
              <a:rPr lang="es-ES" dirty="0"/>
              <a:t>La </a:t>
            </a:r>
            <a:r>
              <a:rPr lang="ca-ES" dirty="0"/>
              <a:t>competència estructural es reconeix cada cop més com a necessària per millorar la salut mental i la igualtat en temes de salut.</a:t>
            </a:r>
            <a:r>
              <a:rPr lang="en-GB" dirty="0"/>
              <a:t> </a:t>
            </a:r>
          </a:p>
          <a:p>
            <a:pPr algn="just"/>
            <a:r>
              <a:rPr lang="ca-ES" dirty="0"/>
              <a:t>Implica tenir en compte com s’intersequen els factors estructurals i institucionals i agreugen el risc de determinades malalties i, en darrera instància, influencien en els recorreguts envers les cures</a:t>
            </a:r>
            <a:r>
              <a:rPr lang="en-GB" dirty="0"/>
              <a:t>.</a:t>
            </a:r>
          </a:p>
          <a:p>
            <a:pPr algn="just"/>
            <a:r>
              <a:rPr lang="es-ES" dirty="0"/>
              <a:t>La </a:t>
            </a:r>
            <a:r>
              <a:rPr lang="ca-ES" dirty="0"/>
              <a:t>competència estructural ajuda a treure èmfasi als suposats problemes o mancances de les persones i posa el focus en els contextos únics</a:t>
            </a:r>
            <a:r>
              <a:rPr lang="en-GB" dirty="0"/>
              <a:t>. </a:t>
            </a:r>
            <a:endParaRPr lang="x-none" dirty="0"/>
          </a:p>
          <a:p>
            <a:pPr algn="just"/>
            <a:r>
              <a:rPr lang="ca-ES" dirty="0"/>
              <a:t>Construir capacitats en aquest àmbit pot ajudar a centrar l’atenció en quins grups no participen en el suport entre iguals, sigui com a professionals o com a receptors; sovint, aquests grups poden afrontar múltiples obstacles a la participació o la inclusió a la comunitat</a:t>
            </a:r>
            <a:r>
              <a:rPr lang="es-ES" dirty="0"/>
              <a:t>. </a:t>
            </a:r>
            <a:endParaRPr lang="en-GB" dirty="0"/>
          </a:p>
          <a:p>
            <a:pPr algn="just"/>
            <a:endParaRPr lang="x-none" dirty="0"/>
          </a:p>
        </p:txBody>
      </p:sp>
      <p:sp>
        <p:nvSpPr>
          <p:cNvPr id="7"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2"/>
            <a:ext cx="11476247" cy="446088"/>
          </a:xfrm>
        </p:spPr>
        <p:txBody>
          <a:bodyPr/>
          <a:lstStyle/>
          <a:p>
            <a:pPr lvl="0"/>
            <a:r>
              <a:rPr lang="en-GB" sz="2400" dirty="0"/>
              <a:t>12. </a:t>
            </a:r>
            <a:r>
              <a:rPr lang="ca-ES" sz="2400" dirty="0"/>
              <a:t>Els professionals de suport entre iguals en els serveis socials i de salut mental</a:t>
            </a:r>
            <a:r>
              <a:rPr lang="es-ES" sz="2400" dirty="0"/>
              <a:t> - 20</a:t>
            </a:r>
          </a:p>
        </p:txBody>
      </p:sp>
      <p:sp>
        <p:nvSpPr>
          <p:cNvPr id="8" name="Text Placeholder 5">
            <a:extLst>
              <a:ext uri="{FF2B5EF4-FFF2-40B4-BE49-F238E27FC236}">
                <a16:creationId xmlns:a16="http://schemas.microsoft.com/office/drawing/2014/main" id="{431AE1E7-E7EB-6747-816F-FB7DE000CE3C}"/>
              </a:ext>
            </a:extLst>
          </p:cNvPr>
          <p:cNvSpPr>
            <a:spLocks noGrp="1"/>
          </p:cNvSpPr>
          <p:nvPr>
            <p:ph type="body" sz="quarter" idx="13"/>
          </p:nvPr>
        </p:nvSpPr>
        <p:spPr>
          <a:xfrm>
            <a:off x="590146" y="888142"/>
            <a:ext cx="11174400" cy="360000"/>
          </a:xfrm>
        </p:spPr>
        <p:txBody>
          <a:bodyPr/>
          <a:lstStyle/>
          <a:p>
            <a:r>
              <a:rPr lang="ca-ES" dirty="0"/>
              <a:t>Estructures de mentoria, supervisió i suport entre iguals</a:t>
            </a:r>
            <a:endParaRPr lang="es-ES" dirty="0"/>
          </a:p>
        </p:txBody>
      </p:sp>
    </p:spTree>
    <p:extLst>
      <p:ext uri="{BB962C8B-B14F-4D97-AF65-F5344CB8AC3E}">
        <p14:creationId xmlns:p14="http://schemas.microsoft.com/office/powerpoint/2010/main" val="3308012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2"/>
            <a:ext cx="11571497" cy="427038"/>
          </a:xfrm>
        </p:spPr>
        <p:txBody>
          <a:bodyPr/>
          <a:lstStyle/>
          <a:p>
            <a:pPr lvl="0"/>
            <a:r>
              <a:rPr lang="en-GB" sz="2400" dirty="0"/>
              <a:t>12. </a:t>
            </a:r>
            <a:r>
              <a:rPr lang="ca-ES" sz="2400" dirty="0"/>
              <a:t>Els professionals de suport entre iguals en els serveis socials i de salut mental</a:t>
            </a:r>
            <a:r>
              <a:rPr lang="es-ES" sz="2400" dirty="0"/>
              <a:t> - 21</a:t>
            </a:r>
          </a:p>
        </p:txBody>
      </p:sp>
      <p:sp>
        <p:nvSpPr>
          <p:cNvPr id="8" name="Text Placeholder 5">
            <a:extLst>
              <a:ext uri="{FF2B5EF4-FFF2-40B4-BE49-F238E27FC236}">
                <a16:creationId xmlns:a16="http://schemas.microsoft.com/office/drawing/2014/main" id="{431AE1E7-E7EB-6747-816F-FB7DE000CE3C}"/>
              </a:ext>
            </a:extLst>
          </p:cNvPr>
          <p:cNvSpPr>
            <a:spLocks noGrp="1"/>
          </p:cNvSpPr>
          <p:nvPr>
            <p:ph type="body" sz="quarter" idx="13"/>
          </p:nvPr>
        </p:nvSpPr>
        <p:spPr>
          <a:xfrm>
            <a:off x="590146" y="888142"/>
            <a:ext cx="11174400" cy="360000"/>
          </a:xfrm>
        </p:spPr>
        <p:txBody>
          <a:bodyPr/>
          <a:lstStyle/>
          <a:p>
            <a:r>
              <a:rPr lang="ca-ES" dirty="0"/>
              <a:t>Estructures de mentoria, supervisió i suport entre iguals</a:t>
            </a:r>
            <a:endParaRPr lang="es-ES" dirty="0"/>
          </a:p>
        </p:txBody>
      </p:sp>
      <p:graphicFrame>
        <p:nvGraphicFramePr>
          <p:cNvPr id="9" name="8 Tabla"/>
          <p:cNvGraphicFramePr>
            <a:graphicFrameLocks noGrp="1"/>
          </p:cNvGraphicFramePr>
          <p:nvPr>
            <p:extLst>
              <p:ext uri="{D42A27DB-BD31-4B8C-83A1-F6EECF244321}">
                <p14:modId xmlns:p14="http://schemas.microsoft.com/office/powerpoint/2010/main" val="4163230500"/>
              </p:ext>
            </p:extLst>
          </p:nvPr>
        </p:nvGraphicFramePr>
        <p:xfrm>
          <a:off x="629920" y="1494123"/>
          <a:ext cx="10972800" cy="3953573"/>
        </p:xfrm>
        <a:graphic>
          <a:graphicData uri="http://schemas.openxmlformats.org/drawingml/2006/table">
            <a:tbl>
              <a:tblPr>
                <a:tableStyleId>{5C22544A-7EE6-4342-B048-85BDC9FD1C3A}</a:tableStyleId>
              </a:tblPr>
              <a:tblGrid>
                <a:gridCol w="10972800">
                  <a:extLst>
                    <a:ext uri="{9D8B030D-6E8A-4147-A177-3AD203B41FA5}">
                      <a16:colId xmlns:a16="http://schemas.microsoft.com/office/drawing/2014/main" val="20000"/>
                    </a:ext>
                  </a:extLst>
                </a:gridCol>
              </a:tblGrid>
              <a:tr h="3953573">
                <a:tc>
                  <a:txBody>
                    <a:bodyPr/>
                    <a:lstStyle/>
                    <a:p>
                      <a:pPr algn="just"/>
                      <a:r>
                        <a:rPr lang="ca-ES" sz="2000" b="1" kern="1200" dirty="0">
                          <a:solidFill>
                            <a:schemeClr val="dk1"/>
                          </a:solidFill>
                          <a:effectLst/>
                          <a:latin typeface="+mn-lt"/>
                          <a:ea typeface="+mn-ea"/>
                          <a:cs typeface="+mn-cs"/>
                        </a:rPr>
                        <a:t>Set components d’una implicació significativa dels professionals de suport entre iguals </a:t>
                      </a:r>
                      <a:r>
                        <a:rPr lang="ca-ES" sz="2000" kern="1200" dirty="0">
                          <a:solidFill>
                            <a:schemeClr val="dk1"/>
                          </a:solidFill>
                          <a:effectLst/>
                          <a:latin typeface="+mn-lt"/>
                          <a:ea typeface="+mn-ea"/>
                          <a:cs typeface="+mn-cs"/>
                        </a:rPr>
                        <a:t></a:t>
                      </a:r>
                      <a:r>
                        <a:rPr lang="ca-ES" sz="2000" b="1" kern="1200" dirty="0">
                          <a:solidFill>
                            <a:schemeClr val="dk1"/>
                          </a:solidFill>
                          <a:effectLst/>
                          <a:latin typeface="+mn-lt"/>
                          <a:ea typeface="+mn-ea"/>
                          <a:cs typeface="+mn-cs"/>
                        </a:rPr>
                        <a:t> Preguntes d’autoavaluació.</a:t>
                      </a:r>
                    </a:p>
                    <a:p>
                      <a:pPr algn="just"/>
                      <a:endParaRPr lang="es-ES" sz="2000" kern="1200" dirty="0">
                        <a:solidFill>
                          <a:schemeClr val="dk1"/>
                        </a:solidFill>
                        <a:effectLst/>
                        <a:latin typeface="+mn-lt"/>
                        <a:ea typeface="+mn-ea"/>
                        <a:cs typeface="+mn-cs"/>
                      </a:endParaRPr>
                    </a:p>
                    <a:p>
                      <a:pPr algn="just"/>
                      <a:r>
                        <a:rPr lang="ca-ES" sz="2000" b="1" kern="1200" dirty="0">
                          <a:solidFill>
                            <a:schemeClr val="dk1"/>
                          </a:solidFill>
                          <a:effectLst/>
                          <a:latin typeface="+mn-lt"/>
                          <a:ea typeface="+mn-ea"/>
                          <a:cs typeface="+mn-cs"/>
                        </a:rPr>
                        <a:t>TEMPS I OPORTUNITAT  </a:t>
                      </a:r>
                      <a:endParaRPr lang="es-ES" sz="2000" kern="1200" dirty="0">
                        <a:solidFill>
                          <a:schemeClr val="dk1"/>
                        </a:solidFill>
                        <a:effectLst/>
                        <a:latin typeface="+mn-lt"/>
                        <a:ea typeface="+mn-ea"/>
                        <a:cs typeface="+mn-cs"/>
                      </a:endParaRPr>
                    </a:p>
                    <a:p>
                      <a:pPr algn="just"/>
                      <a:r>
                        <a:rPr lang="ca-ES" sz="2000" b="1" kern="1200" dirty="0">
                          <a:solidFill>
                            <a:schemeClr val="dk1"/>
                          </a:solidFill>
                          <a:effectLst/>
                          <a:latin typeface="+mn-lt"/>
                          <a:ea typeface="+mn-ea"/>
                          <a:cs typeface="+mn-cs"/>
                        </a:rPr>
                        <a:t>S’han fet intents d’incorporar professionals de suport entre iguals </a:t>
                      </a:r>
                      <a:r>
                        <a:rPr lang="ca-ES" sz="2000" b="1" i="1" kern="1200" dirty="0">
                          <a:solidFill>
                            <a:schemeClr val="dk1"/>
                          </a:solidFill>
                          <a:effectLst/>
                          <a:latin typeface="+mn-lt"/>
                          <a:ea typeface="+mn-ea"/>
                          <a:cs typeface="+mn-cs"/>
                        </a:rPr>
                        <a:t>al més aviat possible </a:t>
                      </a:r>
                      <a:r>
                        <a:rPr lang="ca-ES" sz="2000" b="1" kern="1200" dirty="0">
                          <a:solidFill>
                            <a:schemeClr val="dk1"/>
                          </a:solidFill>
                          <a:effectLst/>
                          <a:latin typeface="+mn-lt"/>
                          <a:ea typeface="+mn-ea"/>
                          <a:cs typeface="+mn-cs"/>
                        </a:rPr>
                        <a:t>a la planificació d’una nova iniciativa o un nou programa?  </a:t>
                      </a:r>
                    </a:p>
                    <a:p>
                      <a:pPr algn="just"/>
                      <a:endParaRPr lang="es-ES" sz="2000" kern="1200" dirty="0">
                        <a:solidFill>
                          <a:schemeClr val="dk1"/>
                        </a:solidFill>
                        <a:effectLst/>
                        <a:latin typeface="+mn-lt"/>
                        <a:ea typeface="+mn-ea"/>
                        <a:cs typeface="+mn-cs"/>
                      </a:endParaRPr>
                    </a:p>
                    <a:p>
                      <a:pPr algn="just"/>
                      <a:r>
                        <a:rPr lang="ca-ES" sz="2000" kern="1200" dirty="0">
                          <a:solidFill>
                            <a:schemeClr val="dk1"/>
                          </a:solidFill>
                          <a:effectLst/>
                          <a:latin typeface="+mn-lt"/>
                          <a:ea typeface="+mn-ea"/>
                          <a:cs typeface="+mn-cs"/>
                        </a:rPr>
                        <a:t>a. </a:t>
                      </a:r>
                      <a:r>
                        <a:rPr lang="ca-ES" sz="2000" kern="1200" baseline="0" dirty="0">
                          <a:solidFill>
                            <a:schemeClr val="dk1"/>
                          </a:solidFill>
                          <a:effectLst/>
                          <a:latin typeface="+mn-lt"/>
                          <a:ea typeface="+mn-ea"/>
                          <a:cs typeface="+mn-cs"/>
                        </a:rPr>
                        <a:t> </a:t>
                      </a:r>
                      <a:r>
                        <a:rPr lang="ca-ES" sz="2000" kern="1200" dirty="0">
                          <a:solidFill>
                            <a:schemeClr val="dk1"/>
                          </a:solidFill>
                          <a:effectLst/>
                          <a:latin typeface="+mn-lt"/>
                          <a:ea typeface="+mn-ea"/>
                          <a:cs typeface="+mn-cs"/>
                        </a:rPr>
                        <a:t>En cas contrari, com té previst el grup abordar les possibles tensions o dinàmiques de poder derivades d’una participació irregular o desigual en la presa de decisions inicials que pot haver configurat en bona part un programa o una iniciativa?</a:t>
                      </a:r>
                      <a:endParaRPr lang="es-ES" sz="2400" dirty="0">
                        <a:solidFill>
                          <a:srgbClr val="000000"/>
                        </a:solidFill>
                        <a:effectLst/>
                        <a:latin typeface="Calibri"/>
                        <a:ea typeface="Calibri"/>
                      </a:endParaRPr>
                    </a:p>
                  </a:txBody>
                  <a:tcPr marL="89535" marR="89535" marT="0" marB="0">
                    <a:solidFill>
                      <a:schemeClr val="accent2">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09216676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2"/>
            <a:ext cx="11514347" cy="427038"/>
          </a:xfrm>
        </p:spPr>
        <p:txBody>
          <a:bodyPr/>
          <a:lstStyle/>
          <a:p>
            <a:pPr lvl="0"/>
            <a:r>
              <a:rPr lang="en-GB" sz="2400" dirty="0"/>
              <a:t>12. </a:t>
            </a:r>
            <a:r>
              <a:rPr lang="ca-ES" sz="2400" dirty="0"/>
              <a:t>Els professionals de suport entre iguals en els serveis socials i de salut mental</a:t>
            </a:r>
            <a:r>
              <a:rPr lang="es-ES" sz="2400" dirty="0"/>
              <a:t> - 22</a:t>
            </a:r>
          </a:p>
        </p:txBody>
      </p:sp>
      <p:graphicFrame>
        <p:nvGraphicFramePr>
          <p:cNvPr id="2" name="1 Tabla"/>
          <p:cNvGraphicFramePr>
            <a:graphicFrameLocks noGrp="1"/>
          </p:cNvGraphicFramePr>
          <p:nvPr>
            <p:extLst>
              <p:ext uri="{D42A27DB-BD31-4B8C-83A1-F6EECF244321}">
                <p14:modId xmlns:p14="http://schemas.microsoft.com/office/powerpoint/2010/main" val="503517471"/>
              </p:ext>
            </p:extLst>
          </p:nvPr>
        </p:nvGraphicFramePr>
        <p:xfrm>
          <a:off x="629920" y="1494123"/>
          <a:ext cx="10972800" cy="3953573"/>
        </p:xfrm>
        <a:graphic>
          <a:graphicData uri="http://schemas.openxmlformats.org/drawingml/2006/table">
            <a:tbl>
              <a:tblPr>
                <a:tableStyleId>{5C22544A-7EE6-4342-B048-85BDC9FD1C3A}</a:tableStyleId>
              </a:tblPr>
              <a:tblGrid>
                <a:gridCol w="10972800">
                  <a:extLst>
                    <a:ext uri="{9D8B030D-6E8A-4147-A177-3AD203B41FA5}">
                      <a16:colId xmlns:a16="http://schemas.microsoft.com/office/drawing/2014/main" val="20000"/>
                    </a:ext>
                  </a:extLst>
                </a:gridCol>
              </a:tblGrid>
              <a:tr h="3953573">
                <a:tc>
                  <a:txBody>
                    <a:bodyPr/>
                    <a:lstStyle/>
                    <a:p>
                      <a:pPr marL="6350" indent="-6350" algn="just">
                        <a:lnSpc>
                          <a:spcPct val="107000"/>
                        </a:lnSpc>
                        <a:spcAft>
                          <a:spcPts val="0"/>
                        </a:spcAft>
                      </a:pPr>
                      <a:r>
                        <a:rPr lang="ca-ES" sz="2000" b="1" dirty="0">
                          <a:solidFill>
                            <a:schemeClr val="tx1"/>
                          </a:solidFill>
                          <a:effectLst/>
                          <a:latin typeface="+mn-lt"/>
                          <a:ea typeface="Calibri"/>
                        </a:rPr>
                        <a:t>PODER  </a:t>
                      </a:r>
                      <a:endParaRPr lang="es-ES" sz="2000" dirty="0">
                        <a:solidFill>
                          <a:schemeClr val="tx1"/>
                        </a:solidFill>
                        <a:effectLst/>
                        <a:latin typeface="+mn-lt"/>
                        <a:ea typeface="Calibri"/>
                      </a:endParaRPr>
                    </a:p>
                    <a:p>
                      <a:pPr marL="6350" indent="-6350" algn="just">
                        <a:lnSpc>
                          <a:spcPct val="99000"/>
                        </a:lnSpc>
                        <a:spcAft>
                          <a:spcPts val="175"/>
                        </a:spcAft>
                      </a:pPr>
                      <a:r>
                        <a:rPr lang="ca-ES" sz="2000" b="1" dirty="0">
                          <a:solidFill>
                            <a:schemeClr val="tx1"/>
                          </a:solidFill>
                          <a:effectLst/>
                          <a:latin typeface="+mn-lt"/>
                          <a:ea typeface="Calibri"/>
                        </a:rPr>
                        <a:t>Els professionals de suport entre iguals tenen el </a:t>
                      </a:r>
                      <a:r>
                        <a:rPr lang="ca-ES" sz="2000" b="1" i="1" dirty="0">
                          <a:solidFill>
                            <a:schemeClr val="tx1"/>
                          </a:solidFill>
                          <a:effectLst/>
                          <a:latin typeface="+mn-lt"/>
                          <a:ea typeface="Calibri"/>
                        </a:rPr>
                        <a:t>poder de prendre decisions i donar forma a programes</a:t>
                      </a:r>
                      <a:r>
                        <a:rPr lang="ca-ES" sz="2000" b="1" dirty="0">
                          <a:solidFill>
                            <a:schemeClr val="tx1"/>
                          </a:solidFill>
                          <a:effectLst/>
                          <a:latin typeface="+mn-lt"/>
                          <a:ea typeface="Calibri"/>
                        </a:rPr>
                        <a:t> o la seva funció es limita a l’assessorament?  </a:t>
                      </a:r>
                    </a:p>
                    <a:p>
                      <a:pPr marL="6350" indent="-6350" algn="just">
                        <a:lnSpc>
                          <a:spcPct val="99000"/>
                        </a:lnSpc>
                        <a:spcAft>
                          <a:spcPts val="175"/>
                        </a:spcAft>
                      </a:pPr>
                      <a:endParaRPr lang="es-ES" sz="2000" dirty="0">
                        <a:solidFill>
                          <a:schemeClr val="tx1"/>
                        </a:solidFill>
                        <a:effectLst/>
                        <a:latin typeface="+mn-lt"/>
                        <a:ea typeface="Calibri"/>
                      </a:endParaRPr>
                    </a:p>
                    <a:p>
                      <a:pPr marL="0" marR="5080" lvl="0" indent="0" algn="just" fontAlgn="base">
                        <a:lnSpc>
                          <a:spcPct val="99000"/>
                        </a:lnSpc>
                        <a:spcAft>
                          <a:spcPts val="175"/>
                        </a:spcAft>
                        <a:buClr>
                          <a:srgbClr val="000000"/>
                        </a:buClr>
                        <a:buSzPts val="1100"/>
                        <a:buFont typeface="+mj-lt"/>
                        <a:buNone/>
                      </a:pPr>
                      <a:r>
                        <a:rPr lang="ca-ES" sz="2000" u="none" strike="noStrike" dirty="0">
                          <a:solidFill>
                            <a:schemeClr val="tx1"/>
                          </a:solidFill>
                          <a:effectLst/>
                          <a:uFill>
                            <a:solidFill>
                              <a:srgbClr val="000000"/>
                            </a:solidFill>
                          </a:uFill>
                          <a:latin typeface="+mn-lt"/>
                          <a:ea typeface="Calibri"/>
                          <a:cs typeface="Calibri"/>
                        </a:rPr>
                        <a:t>a. Si alguns membres del personal tenen la capacitat de prendre decisions concretes sobre polítiques o programes i altres només poden fer comentaris o suggeriments, com s’afrontaran les dinàmiques de poder resultants? Quins passos poden donar-se per garantir que els iguals tinguin la sensació de fer aportacions que es tinguin en compte? </a:t>
                      </a:r>
                    </a:p>
                    <a:p>
                      <a:pPr marL="457200" marR="5080" lvl="0" indent="-457200" algn="just" fontAlgn="base">
                        <a:lnSpc>
                          <a:spcPct val="99000"/>
                        </a:lnSpc>
                        <a:spcAft>
                          <a:spcPts val="175"/>
                        </a:spcAft>
                        <a:buClr>
                          <a:srgbClr val="000000"/>
                        </a:buClr>
                        <a:buSzPts val="1100"/>
                        <a:buFont typeface="+mj-lt"/>
                        <a:buAutoNum type="alphaLcPeriod"/>
                      </a:pPr>
                      <a:endParaRPr lang="ca-ES" sz="2000" u="none" strike="noStrike" dirty="0">
                        <a:solidFill>
                          <a:schemeClr val="tx1"/>
                        </a:solidFill>
                        <a:effectLst/>
                        <a:uFill>
                          <a:solidFill>
                            <a:srgbClr val="000000"/>
                          </a:solidFill>
                        </a:uFill>
                        <a:latin typeface="+mn-lt"/>
                        <a:ea typeface="Calibri"/>
                        <a:cs typeface="Calibri"/>
                      </a:endParaRPr>
                    </a:p>
                    <a:p>
                      <a:pPr marL="0" marR="5080" lvl="0" indent="0" algn="just" fontAlgn="base">
                        <a:lnSpc>
                          <a:spcPct val="99000"/>
                        </a:lnSpc>
                        <a:spcAft>
                          <a:spcPts val="175"/>
                        </a:spcAft>
                        <a:buClr>
                          <a:srgbClr val="000000"/>
                        </a:buClr>
                        <a:buSzPts val="1100"/>
                        <a:buFont typeface="+mj-lt"/>
                        <a:buNone/>
                      </a:pPr>
                      <a:r>
                        <a:rPr lang="ca-ES" sz="2000" u="none" strike="noStrike" kern="1200" dirty="0">
                          <a:solidFill>
                            <a:schemeClr val="tx1"/>
                          </a:solidFill>
                          <a:effectLst/>
                          <a:uFill>
                            <a:solidFill>
                              <a:srgbClr val="000000"/>
                            </a:solidFill>
                          </a:uFill>
                          <a:latin typeface="+mn-lt"/>
                          <a:ea typeface="+mn-ea"/>
                          <a:cs typeface="Calibri"/>
                        </a:rPr>
                        <a:t>b. </a:t>
                      </a:r>
                      <a:r>
                        <a:rPr lang="ca-ES" sz="2000" kern="1200" dirty="0">
                          <a:solidFill>
                            <a:schemeClr val="tx1"/>
                          </a:solidFill>
                          <a:effectLst/>
                          <a:latin typeface="+mn-lt"/>
                          <a:ea typeface="+mn-ea"/>
                          <a:cs typeface="+mn-cs"/>
                        </a:rPr>
                        <a:t>En els projectes on es formen comissions o grups de treball, els professionals de suport entre iguals ocupen una posició similar a la resta del personal? Per exemple, hi ha professionals de suport entre iguals que fan de directors o codirectors o el seu paper es limita a tasques sense lideratge?</a:t>
                      </a:r>
                      <a:endParaRPr lang="es-ES" sz="2000" u="none" strike="noStrike" dirty="0">
                        <a:solidFill>
                          <a:schemeClr val="tx1"/>
                        </a:solidFill>
                        <a:effectLst/>
                        <a:uFill>
                          <a:solidFill>
                            <a:srgbClr val="000000"/>
                          </a:solidFill>
                        </a:uFill>
                        <a:latin typeface="+mn-lt"/>
                        <a:ea typeface="Calibri"/>
                        <a:cs typeface="Calibri"/>
                      </a:endParaRPr>
                    </a:p>
                  </a:txBody>
                  <a:tcPr marL="89535" marR="89535" marT="0" marB="0">
                    <a:solidFill>
                      <a:schemeClr val="accent2">
                        <a:lumMod val="20000"/>
                        <a:lumOff val="80000"/>
                      </a:schemeClr>
                    </a:solidFill>
                  </a:tcPr>
                </a:tc>
                <a:extLst>
                  <a:ext uri="{0D108BD9-81ED-4DB2-BD59-A6C34878D82A}">
                    <a16:rowId xmlns:a16="http://schemas.microsoft.com/office/drawing/2014/main" val="10000"/>
                  </a:ext>
                </a:extLst>
              </a:tr>
            </a:tbl>
          </a:graphicData>
        </a:graphic>
      </p:graphicFrame>
      <p:sp>
        <p:nvSpPr>
          <p:cNvPr id="9" name="Text Placeholder 5">
            <a:extLst>
              <a:ext uri="{FF2B5EF4-FFF2-40B4-BE49-F238E27FC236}">
                <a16:creationId xmlns:a16="http://schemas.microsoft.com/office/drawing/2014/main" id="{431AE1E7-E7EB-6747-816F-FB7DE000CE3C}"/>
              </a:ext>
            </a:extLst>
          </p:cNvPr>
          <p:cNvSpPr>
            <a:spLocks noGrp="1"/>
          </p:cNvSpPr>
          <p:nvPr>
            <p:ph type="body" sz="quarter" idx="13"/>
          </p:nvPr>
        </p:nvSpPr>
        <p:spPr>
          <a:xfrm>
            <a:off x="590146" y="888142"/>
            <a:ext cx="11174400" cy="360000"/>
          </a:xfrm>
        </p:spPr>
        <p:txBody>
          <a:bodyPr/>
          <a:lstStyle/>
          <a:p>
            <a:r>
              <a:rPr lang="ca-ES" dirty="0"/>
              <a:t>Estructures de mentoria, supervisió i suport entre iguals</a:t>
            </a:r>
            <a:endParaRPr lang="es-ES" dirty="0"/>
          </a:p>
        </p:txBody>
      </p:sp>
    </p:spTree>
    <p:extLst>
      <p:ext uri="{BB962C8B-B14F-4D97-AF65-F5344CB8AC3E}">
        <p14:creationId xmlns:p14="http://schemas.microsoft.com/office/powerpoint/2010/main" val="127563569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2"/>
            <a:ext cx="11552447" cy="465138"/>
          </a:xfrm>
        </p:spPr>
        <p:txBody>
          <a:bodyPr/>
          <a:lstStyle/>
          <a:p>
            <a:pPr lvl="0"/>
            <a:r>
              <a:rPr lang="en-GB" sz="2400" dirty="0"/>
              <a:t>12. </a:t>
            </a:r>
            <a:r>
              <a:rPr lang="ca-ES" sz="2400" dirty="0"/>
              <a:t>Els professionals de suport entre iguals en els serveis socials i de salut mental</a:t>
            </a:r>
            <a:r>
              <a:rPr lang="es-ES" sz="2400" dirty="0"/>
              <a:t> - 23</a:t>
            </a:r>
          </a:p>
        </p:txBody>
      </p:sp>
      <p:sp>
        <p:nvSpPr>
          <p:cNvPr id="8" name="Text Placeholder 5">
            <a:extLst>
              <a:ext uri="{FF2B5EF4-FFF2-40B4-BE49-F238E27FC236}">
                <a16:creationId xmlns:a16="http://schemas.microsoft.com/office/drawing/2014/main" id="{431AE1E7-E7EB-6747-816F-FB7DE000CE3C}"/>
              </a:ext>
            </a:extLst>
          </p:cNvPr>
          <p:cNvSpPr>
            <a:spLocks noGrp="1"/>
          </p:cNvSpPr>
          <p:nvPr>
            <p:ph type="body" sz="quarter" idx="13"/>
          </p:nvPr>
        </p:nvSpPr>
        <p:spPr>
          <a:xfrm>
            <a:off x="590146" y="888142"/>
            <a:ext cx="11174400" cy="360000"/>
          </a:xfrm>
        </p:spPr>
        <p:txBody>
          <a:bodyPr/>
          <a:lstStyle/>
          <a:p>
            <a:r>
              <a:rPr lang="ca-ES" dirty="0"/>
              <a:t>Estructures de mentoria, supervisió i suport entre iguals</a:t>
            </a:r>
            <a:endParaRPr lang="es-ES" dirty="0"/>
          </a:p>
        </p:txBody>
      </p:sp>
      <p:graphicFrame>
        <p:nvGraphicFramePr>
          <p:cNvPr id="10" name="9 Tabla"/>
          <p:cNvGraphicFramePr>
            <a:graphicFrameLocks noGrp="1"/>
          </p:cNvGraphicFramePr>
          <p:nvPr>
            <p:extLst>
              <p:ext uri="{D42A27DB-BD31-4B8C-83A1-F6EECF244321}">
                <p14:modId xmlns:p14="http://schemas.microsoft.com/office/powerpoint/2010/main" val="2153595646"/>
              </p:ext>
            </p:extLst>
          </p:nvPr>
        </p:nvGraphicFramePr>
        <p:xfrm>
          <a:off x="650240" y="1412843"/>
          <a:ext cx="10972800" cy="4302189"/>
        </p:xfrm>
        <a:graphic>
          <a:graphicData uri="http://schemas.openxmlformats.org/drawingml/2006/table">
            <a:tbl>
              <a:tblPr>
                <a:tableStyleId>{5C22544A-7EE6-4342-B048-85BDC9FD1C3A}</a:tableStyleId>
              </a:tblPr>
              <a:tblGrid>
                <a:gridCol w="10972800">
                  <a:extLst>
                    <a:ext uri="{9D8B030D-6E8A-4147-A177-3AD203B41FA5}">
                      <a16:colId xmlns:a16="http://schemas.microsoft.com/office/drawing/2014/main" val="20000"/>
                    </a:ext>
                  </a:extLst>
                </a:gridCol>
              </a:tblGrid>
              <a:tr h="3953573">
                <a:tc>
                  <a:txBody>
                    <a:bodyPr/>
                    <a:lstStyle/>
                    <a:p>
                      <a:pPr marL="6350" indent="-6350" algn="just">
                        <a:lnSpc>
                          <a:spcPct val="107000"/>
                        </a:lnSpc>
                        <a:spcAft>
                          <a:spcPts val="0"/>
                        </a:spcAft>
                      </a:pPr>
                      <a:r>
                        <a:rPr lang="ca-ES" sz="1800" b="1" dirty="0">
                          <a:solidFill>
                            <a:srgbClr val="000000"/>
                          </a:solidFill>
                          <a:effectLst/>
                          <a:latin typeface="+mn-lt"/>
                          <a:ea typeface="Calibri"/>
                        </a:rPr>
                        <a:t>RETRIBUCIÓ </a:t>
                      </a:r>
                      <a:r>
                        <a:rPr lang="ca-ES" sz="1800" dirty="0">
                          <a:solidFill>
                            <a:srgbClr val="000000"/>
                          </a:solidFill>
                          <a:effectLst/>
                          <a:latin typeface="+mn-lt"/>
                          <a:ea typeface="Calibri"/>
                        </a:rPr>
                        <a:t> </a:t>
                      </a:r>
                      <a:endParaRPr lang="es-ES" sz="1800" dirty="0">
                        <a:solidFill>
                          <a:srgbClr val="000000"/>
                        </a:solidFill>
                        <a:effectLst/>
                        <a:latin typeface="+mn-lt"/>
                        <a:ea typeface="Calibri"/>
                      </a:endParaRPr>
                    </a:p>
                    <a:p>
                      <a:pPr marL="6350" indent="-6350" algn="just">
                        <a:lnSpc>
                          <a:spcPct val="107000"/>
                        </a:lnSpc>
                        <a:spcAft>
                          <a:spcPts val="60"/>
                        </a:spcAft>
                      </a:pPr>
                      <a:r>
                        <a:rPr lang="ca-ES" sz="1800" b="1" dirty="0">
                          <a:solidFill>
                            <a:srgbClr val="000000"/>
                          </a:solidFill>
                          <a:effectLst/>
                          <a:latin typeface="+mn-lt"/>
                          <a:ea typeface="Calibri"/>
                        </a:rPr>
                        <a:t>Els professionals de suport entre iguals reben una retribució econòmica igual que la resta del personal?  </a:t>
                      </a:r>
                      <a:endParaRPr lang="es-ES" sz="1800" dirty="0">
                        <a:solidFill>
                          <a:srgbClr val="000000"/>
                        </a:solidFill>
                        <a:effectLst/>
                        <a:latin typeface="+mn-lt"/>
                        <a:ea typeface="Calibri"/>
                      </a:endParaRPr>
                    </a:p>
                    <a:p>
                      <a:pPr marL="0" lvl="0" indent="0" algn="just" fontAlgn="base">
                        <a:lnSpc>
                          <a:spcPct val="98000"/>
                        </a:lnSpc>
                        <a:spcAft>
                          <a:spcPts val="185"/>
                        </a:spcAft>
                        <a:buClr>
                          <a:srgbClr val="000000"/>
                        </a:buClr>
                        <a:buSzPts val="1100"/>
                        <a:buFont typeface="+mj-lt"/>
                        <a:buNone/>
                      </a:pPr>
                      <a:r>
                        <a:rPr lang="ca-ES" sz="1800" u="none" strike="noStrike" dirty="0">
                          <a:solidFill>
                            <a:srgbClr val="000000"/>
                          </a:solidFill>
                          <a:effectLst/>
                          <a:uFill>
                            <a:solidFill>
                              <a:srgbClr val="000000"/>
                            </a:solidFill>
                          </a:uFill>
                          <a:latin typeface="+mn-lt"/>
                          <a:ea typeface="Calibri"/>
                          <a:cs typeface="Calibri"/>
                        </a:rPr>
                        <a:t>a. Si part de la resta del personal rep una retribució econòmica i els professionals de suport entre iguals no, quins passos poden fer-se per corregir les jerarquies que se’n poden derivar? </a:t>
                      </a:r>
                    </a:p>
                    <a:p>
                      <a:pPr marL="0" lvl="0" indent="0" algn="just" fontAlgn="base">
                        <a:lnSpc>
                          <a:spcPct val="98000"/>
                        </a:lnSpc>
                        <a:spcAft>
                          <a:spcPts val="185"/>
                        </a:spcAft>
                        <a:buClr>
                          <a:srgbClr val="000000"/>
                        </a:buClr>
                        <a:buSzPts val="1100"/>
                        <a:buFont typeface="+mj-lt"/>
                        <a:buNone/>
                      </a:pPr>
                      <a:r>
                        <a:rPr lang="ca-ES" sz="1800" u="none" strike="noStrike" dirty="0">
                          <a:solidFill>
                            <a:srgbClr val="000000"/>
                          </a:solidFill>
                          <a:effectLst/>
                          <a:uFill>
                            <a:solidFill>
                              <a:srgbClr val="000000"/>
                            </a:solidFill>
                          </a:uFill>
                          <a:latin typeface="+mn-lt"/>
                          <a:ea typeface="Calibri"/>
                          <a:cs typeface="Calibri"/>
                        </a:rPr>
                        <a:t> </a:t>
                      </a:r>
                      <a:endParaRPr lang="es-ES" sz="1800" u="none" strike="noStrike" dirty="0">
                        <a:solidFill>
                          <a:srgbClr val="000000"/>
                        </a:solidFill>
                        <a:effectLst/>
                        <a:uFill>
                          <a:solidFill>
                            <a:srgbClr val="000000"/>
                          </a:solidFill>
                        </a:uFill>
                        <a:latin typeface="+mn-lt"/>
                        <a:ea typeface="Calibri"/>
                        <a:cs typeface="Calibri"/>
                      </a:endParaRPr>
                    </a:p>
                    <a:p>
                      <a:pPr marL="0" lvl="0" indent="0" algn="just" fontAlgn="base">
                        <a:lnSpc>
                          <a:spcPct val="99000"/>
                        </a:lnSpc>
                        <a:spcAft>
                          <a:spcPts val="0"/>
                        </a:spcAft>
                        <a:buClr>
                          <a:srgbClr val="000000"/>
                        </a:buClr>
                        <a:buSzPts val="1100"/>
                        <a:buFont typeface="+mj-lt"/>
                        <a:buNone/>
                      </a:pPr>
                      <a:r>
                        <a:rPr lang="ca-ES" sz="1800" u="none" strike="noStrike" dirty="0">
                          <a:solidFill>
                            <a:srgbClr val="000000"/>
                          </a:solidFill>
                          <a:effectLst/>
                          <a:uFill>
                            <a:solidFill>
                              <a:srgbClr val="000000"/>
                            </a:solidFill>
                          </a:uFill>
                          <a:latin typeface="+mn-lt"/>
                          <a:ea typeface="Calibri"/>
                          <a:cs typeface="Calibri"/>
                        </a:rPr>
                        <a:t>b. Han meditat bé els directors del programa les implicacions de pagar a la resta del personal però no als professionals de suport entre iguals?  </a:t>
                      </a:r>
                      <a:endParaRPr lang="es-ES" sz="1800" u="none" strike="noStrike" dirty="0">
                        <a:solidFill>
                          <a:srgbClr val="000000"/>
                        </a:solidFill>
                        <a:effectLst/>
                        <a:uFill>
                          <a:solidFill>
                            <a:srgbClr val="000000"/>
                          </a:solidFill>
                        </a:uFill>
                        <a:latin typeface="+mn-lt"/>
                        <a:ea typeface="Calibri"/>
                        <a:cs typeface="Calibri"/>
                      </a:endParaRPr>
                    </a:p>
                    <a:p>
                      <a:pPr marL="6350" indent="-6350" algn="just">
                        <a:lnSpc>
                          <a:spcPct val="107000"/>
                        </a:lnSpc>
                        <a:spcAft>
                          <a:spcPts val="0"/>
                        </a:spcAft>
                      </a:pPr>
                      <a:r>
                        <a:rPr lang="ca-ES" sz="1800" dirty="0">
                          <a:solidFill>
                            <a:srgbClr val="000000"/>
                          </a:solidFill>
                          <a:effectLst/>
                          <a:latin typeface="+mn-lt"/>
                          <a:ea typeface="Calibri"/>
                        </a:rPr>
                        <a:t> </a:t>
                      </a:r>
                      <a:endParaRPr lang="es-ES" sz="1800" dirty="0">
                        <a:solidFill>
                          <a:srgbClr val="000000"/>
                        </a:solidFill>
                        <a:effectLst/>
                        <a:latin typeface="+mn-lt"/>
                        <a:ea typeface="Calibri"/>
                      </a:endParaRPr>
                    </a:p>
                    <a:p>
                      <a:pPr marL="6350" indent="-6350" algn="just">
                        <a:lnSpc>
                          <a:spcPct val="107000"/>
                        </a:lnSpc>
                        <a:spcAft>
                          <a:spcPts val="0"/>
                        </a:spcAft>
                      </a:pPr>
                      <a:r>
                        <a:rPr lang="ca-ES" sz="1800" b="1" dirty="0">
                          <a:solidFill>
                            <a:srgbClr val="000000"/>
                          </a:solidFill>
                          <a:effectLst/>
                          <a:latin typeface="+mn-lt"/>
                          <a:ea typeface="Calibri"/>
                        </a:rPr>
                        <a:t>XIFRES </a:t>
                      </a:r>
                      <a:r>
                        <a:rPr lang="ca-ES" sz="1800" dirty="0">
                          <a:solidFill>
                            <a:srgbClr val="000000"/>
                          </a:solidFill>
                          <a:effectLst/>
                          <a:latin typeface="+mn-lt"/>
                          <a:ea typeface="Calibri"/>
                        </a:rPr>
                        <a:t> </a:t>
                      </a:r>
                      <a:endParaRPr lang="es-ES" sz="1800" dirty="0">
                        <a:solidFill>
                          <a:srgbClr val="000000"/>
                        </a:solidFill>
                        <a:effectLst/>
                        <a:latin typeface="+mn-lt"/>
                        <a:ea typeface="Calibri"/>
                      </a:endParaRPr>
                    </a:p>
                    <a:p>
                      <a:pPr marL="6350" indent="-6350" algn="just">
                        <a:lnSpc>
                          <a:spcPct val="107000"/>
                        </a:lnSpc>
                        <a:spcAft>
                          <a:spcPts val="60"/>
                        </a:spcAft>
                      </a:pPr>
                      <a:r>
                        <a:rPr lang="ca-ES" sz="1800" b="1" dirty="0">
                          <a:solidFill>
                            <a:srgbClr val="000000"/>
                          </a:solidFill>
                          <a:effectLst/>
                          <a:latin typeface="+mn-lt"/>
                          <a:ea typeface="Calibri"/>
                        </a:rPr>
                        <a:t>Hi ha una </a:t>
                      </a:r>
                      <a:r>
                        <a:rPr lang="ca-ES" sz="1800" b="1" i="1" dirty="0">
                          <a:solidFill>
                            <a:srgbClr val="000000"/>
                          </a:solidFill>
                          <a:effectLst/>
                          <a:latin typeface="+mn-lt"/>
                          <a:ea typeface="Calibri"/>
                        </a:rPr>
                        <a:t>massa crítica </a:t>
                      </a:r>
                      <a:r>
                        <a:rPr lang="ca-ES" sz="1800" b="1" dirty="0">
                          <a:solidFill>
                            <a:srgbClr val="000000"/>
                          </a:solidFill>
                          <a:effectLst/>
                          <a:latin typeface="+mn-lt"/>
                          <a:ea typeface="Calibri"/>
                        </a:rPr>
                        <a:t>(o nombre suficient) d’iguals implicats per marcar una diferència? </a:t>
                      </a:r>
                      <a:r>
                        <a:rPr lang="ca-ES" sz="1800" dirty="0">
                          <a:solidFill>
                            <a:srgbClr val="000000"/>
                          </a:solidFill>
                          <a:effectLst/>
                          <a:latin typeface="+mn-lt"/>
                          <a:ea typeface="Calibri"/>
                        </a:rPr>
                        <a:t> </a:t>
                      </a:r>
                      <a:endParaRPr lang="es-ES" sz="1800" dirty="0">
                        <a:solidFill>
                          <a:srgbClr val="000000"/>
                        </a:solidFill>
                        <a:effectLst/>
                        <a:latin typeface="+mn-lt"/>
                        <a:ea typeface="Calibri"/>
                      </a:endParaRPr>
                    </a:p>
                    <a:p>
                      <a:pPr marL="0" lvl="0" indent="0" algn="just" fontAlgn="base">
                        <a:lnSpc>
                          <a:spcPct val="99000"/>
                        </a:lnSpc>
                        <a:spcAft>
                          <a:spcPts val="170"/>
                        </a:spcAft>
                        <a:buClr>
                          <a:srgbClr val="000000"/>
                        </a:buClr>
                        <a:buSzPts val="1100"/>
                        <a:buFont typeface="+mj-lt"/>
                        <a:buNone/>
                      </a:pPr>
                      <a:r>
                        <a:rPr lang="ca-ES" sz="1800" u="none" strike="noStrike" dirty="0">
                          <a:solidFill>
                            <a:srgbClr val="000000"/>
                          </a:solidFill>
                          <a:effectLst/>
                          <a:uFill>
                            <a:solidFill>
                              <a:srgbClr val="000000"/>
                            </a:solidFill>
                          </a:uFill>
                          <a:latin typeface="+mn-lt"/>
                          <a:ea typeface="Calibri"/>
                          <a:cs typeface="Calibri"/>
                        </a:rPr>
                        <a:t>a. Si només hi ha un o molt pocs iguals dins d’un grup integrat per altres professionals, es pot fer res perquè aquests iguals sentin que reben suport? </a:t>
                      </a:r>
                    </a:p>
                    <a:p>
                      <a:pPr marL="0" lvl="0" indent="0" algn="just" fontAlgn="base">
                        <a:lnSpc>
                          <a:spcPct val="99000"/>
                        </a:lnSpc>
                        <a:spcAft>
                          <a:spcPts val="170"/>
                        </a:spcAft>
                        <a:buClr>
                          <a:srgbClr val="000000"/>
                        </a:buClr>
                        <a:buSzPts val="1100"/>
                        <a:buFont typeface="+mj-lt"/>
                        <a:buNone/>
                      </a:pPr>
                      <a:endParaRPr lang="ca-ES" sz="1800" u="none" strike="noStrike" dirty="0">
                        <a:solidFill>
                          <a:srgbClr val="000000"/>
                        </a:solidFill>
                        <a:effectLst/>
                        <a:uFill>
                          <a:solidFill>
                            <a:srgbClr val="000000"/>
                          </a:solidFill>
                        </a:uFill>
                        <a:latin typeface="+mn-lt"/>
                        <a:ea typeface="Calibri"/>
                        <a:cs typeface="Calibri"/>
                      </a:endParaRPr>
                    </a:p>
                    <a:p>
                      <a:pPr marL="0" lvl="0" indent="0" algn="just" fontAlgn="base">
                        <a:lnSpc>
                          <a:spcPct val="99000"/>
                        </a:lnSpc>
                        <a:spcAft>
                          <a:spcPts val="170"/>
                        </a:spcAft>
                        <a:buClr>
                          <a:srgbClr val="000000"/>
                        </a:buClr>
                        <a:buSzPts val="1100"/>
                        <a:buFont typeface="+mj-lt"/>
                        <a:buNone/>
                      </a:pPr>
                      <a:r>
                        <a:rPr lang="ca-ES" sz="1800" kern="1200" dirty="0">
                          <a:solidFill>
                            <a:schemeClr val="dk1"/>
                          </a:solidFill>
                          <a:effectLst/>
                          <a:latin typeface="+mn-lt"/>
                          <a:ea typeface="+mn-ea"/>
                          <a:cs typeface="+mn-cs"/>
                        </a:rPr>
                        <a:t>b. S’han fet tots els passos possibles per garantir que els iguals (sovint, tot i que no sempre, amb menys antiguitat que la resta de membres del projecte o grup) se sentin còmodes per expressar la seva opinió estant en minoria?</a:t>
                      </a:r>
                      <a:endParaRPr lang="es-ES" sz="1800" u="none" strike="noStrike" dirty="0">
                        <a:solidFill>
                          <a:srgbClr val="000000"/>
                        </a:solidFill>
                        <a:effectLst/>
                        <a:uFill>
                          <a:solidFill>
                            <a:srgbClr val="000000"/>
                          </a:solidFill>
                        </a:uFill>
                        <a:latin typeface="+mn-lt"/>
                        <a:ea typeface="Calibri"/>
                        <a:cs typeface="Calibri"/>
                      </a:endParaRPr>
                    </a:p>
                  </a:txBody>
                  <a:tcPr marL="89535" marR="89535" marT="0" marB="0">
                    <a:solidFill>
                      <a:schemeClr val="accent2">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76302674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3"/>
            <a:ext cx="11514347" cy="407988"/>
          </a:xfrm>
        </p:spPr>
        <p:txBody>
          <a:bodyPr/>
          <a:lstStyle/>
          <a:p>
            <a:pPr lvl="0"/>
            <a:r>
              <a:rPr lang="en-GB" sz="2400" dirty="0"/>
              <a:t>12. </a:t>
            </a:r>
            <a:r>
              <a:rPr lang="ca-ES" sz="2400" dirty="0"/>
              <a:t>Els professionals de suport entre iguals en els serveis socials i de salut mental</a:t>
            </a:r>
            <a:r>
              <a:rPr lang="es-ES" sz="2400" dirty="0"/>
              <a:t> - 24</a:t>
            </a:r>
          </a:p>
        </p:txBody>
      </p:sp>
      <p:sp>
        <p:nvSpPr>
          <p:cNvPr id="8" name="Text Placeholder 5">
            <a:extLst>
              <a:ext uri="{FF2B5EF4-FFF2-40B4-BE49-F238E27FC236}">
                <a16:creationId xmlns:a16="http://schemas.microsoft.com/office/drawing/2014/main" id="{431AE1E7-E7EB-6747-816F-FB7DE000CE3C}"/>
              </a:ext>
            </a:extLst>
          </p:cNvPr>
          <p:cNvSpPr>
            <a:spLocks noGrp="1"/>
          </p:cNvSpPr>
          <p:nvPr>
            <p:ph type="body" sz="quarter" idx="13"/>
          </p:nvPr>
        </p:nvSpPr>
        <p:spPr>
          <a:xfrm>
            <a:off x="590146" y="888142"/>
            <a:ext cx="11174400" cy="360000"/>
          </a:xfrm>
        </p:spPr>
        <p:txBody>
          <a:bodyPr/>
          <a:lstStyle/>
          <a:p>
            <a:r>
              <a:rPr lang="ca-ES" dirty="0"/>
              <a:t>Estructures de mentoria, supervisió i suport entre iguals</a:t>
            </a:r>
            <a:endParaRPr lang="es-ES" dirty="0"/>
          </a:p>
        </p:txBody>
      </p:sp>
      <p:graphicFrame>
        <p:nvGraphicFramePr>
          <p:cNvPr id="10" name="9 Tabla"/>
          <p:cNvGraphicFramePr>
            <a:graphicFrameLocks noGrp="1"/>
          </p:cNvGraphicFramePr>
          <p:nvPr>
            <p:extLst>
              <p:ext uri="{D42A27DB-BD31-4B8C-83A1-F6EECF244321}">
                <p14:modId xmlns:p14="http://schemas.microsoft.com/office/powerpoint/2010/main" val="1173004358"/>
              </p:ext>
            </p:extLst>
          </p:nvPr>
        </p:nvGraphicFramePr>
        <p:xfrm>
          <a:off x="629920" y="1524000"/>
          <a:ext cx="10972800" cy="3923696"/>
        </p:xfrm>
        <a:graphic>
          <a:graphicData uri="http://schemas.openxmlformats.org/drawingml/2006/table">
            <a:tbl>
              <a:tblPr>
                <a:tableStyleId>{5C22544A-7EE6-4342-B048-85BDC9FD1C3A}</a:tableStyleId>
              </a:tblPr>
              <a:tblGrid>
                <a:gridCol w="10972800">
                  <a:extLst>
                    <a:ext uri="{9D8B030D-6E8A-4147-A177-3AD203B41FA5}">
                      <a16:colId xmlns:a16="http://schemas.microsoft.com/office/drawing/2014/main" val="20000"/>
                    </a:ext>
                  </a:extLst>
                </a:gridCol>
              </a:tblGrid>
              <a:tr h="3923696">
                <a:tc>
                  <a:txBody>
                    <a:bodyPr/>
                    <a:lstStyle/>
                    <a:p>
                      <a:pPr marL="6350" indent="-6350" algn="just">
                        <a:lnSpc>
                          <a:spcPct val="107000"/>
                        </a:lnSpc>
                        <a:spcAft>
                          <a:spcPts val="0"/>
                        </a:spcAft>
                      </a:pPr>
                      <a:r>
                        <a:rPr lang="ca-ES" sz="1900" b="1" dirty="0">
                          <a:solidFill>
                            <a:srgbClr val="000000"/>
                          </a:solidFill>
                          <a:effectLst/>
                          <a:latin typeface="+mn-lt"/>
                          <a:ea typeface="Calibri"/>
                        </a:rPr>
                        <a:t>BENESTAR </a:t>
                      </a:r>
                      <a:r>
                        <a:rPr lang="ca-ES" sz="1900" dirty="0">
                          <a:solidFill>
                            <a:srgbClr val="000000"/>
                          </a:solidFill>
                          <a:effectLst/>
                          <a:latin typeface="+mn-lt"/>
                          <a:ea typeface="Calibri"/>
                        </a:rPr>
                        <a:t> </a:t>
                      </a:r>
                      <a:endParaRPr lang="es-ES" sz="1900" dirty="0">
                        <a:solidFill>
                          <a:srgbClr val="000000"/>
                        </a:solidFill>
                        <a:effectLst/>
                        <a:latin typeface="+mn-lt"/>
                        <a:ea typeface="Calibri"/>
                      </a:endParaRPr>
                    </a:p>
                    <a:p>
                      <a:pPr marL="6350" indent="-6350" algn="just">
                        <a:lnSpc>
                          <a:spcPct val="107000"/>
                        </a:lnSpc>
                        <a:spcAft>
                          <a:spcPts val="60"/>
                        </a:spcAft>
                      </a:pPr>
                      <a:r>
                        <a:rPr lang="ca-ES" sz="1900" b="1" dirty="0">
                          <a:solidFill>
                            <a:srgbClr val="000000"/>
                          </a:solidFill>
                          <a:effectLst/>
                          <a:latin typeface="+mn-lt"/>
                          <a:ea typeface="Calibri"/>
                        </a:rPr>
                        <a:t>S’han donat passos per assegurar-se que es prioritza el </a:t>
                      </a:r>
                      <a:r>
                        <a:rPr lang="ca-ES" sz="1900" b="1" i="1" dirty="0">
                          <a:solidFill>
                            <a:srgbClr val="000000"/>
                          </a:solidFill>
                          <a:effectLst/>
                          <a:latin typeface="+mn-lt"/>
                          <a:ea typeface="Calibri"/>
                        </a:rPr>
                        <a:t>benestar dels iguals</a:t>
                      </a:r>
                      <a:r>
                        <a:rPr lang="ca-ES" sz="1900" b="1">
                          <a:solidFill>
                            <a:srgbClr val="000000"/>
                          </a:solidFill>
                          <a:effectLst/>
                          <a:latin typeface="+mn-lt"/>
                          <a:ea typeface="Calibri"/>
                        </a:rPr>
                        <a:t>?  </a:t>
                      </a:r>
                    </a:p>
                    <a:p>
                      <a:pPr marL="6350" indent="-6350" algn="just">
                        <a:lnSpc>
                          <a:spcPct val="107000"/>
                        </a:lnSpc>
                        <a:spcAft>
                          <a:spcPts val="60"/>
                        </a:spcAft>
                      </a:pPr>
                      <a:endParaRPr lang="es-ES" sz="1900" dirty="0">
                        <a:solidFill>
                          <a:srgbClr val="000000"/>
                        </a:solidFill>
                        <a:effectLst/>
                        <a:latin typeface="+mn-lt"/>
                        <a:ea typeface="Calibri"/>
                      </a:endParaRPr>
                    </a:p>
                    <a:p>
                      <a:pPr marL="0" lvl="0" indent="0" algn="just" fontAlgn="base">
                        <a:lnSpc>
                          <a:spcPct val="99000"/>
                        </a:lnSpc>
                        <a:spcAft>
                          <a:spcPts val="170"/>
                        </a:spcAft>
                        <a:buClr>
                          <a:srgbClr val="000000"/>
                        </a:buClr>
                        <a:buSzPts val="1100"/>
                        <a:buFont typeface="+mj-lt"/>
                        <a:buNone/>
                      </a:pPr>
                      <a:r>
                        <a:rPr lang="ca-ES" sz="1900" u="none" strike="noStrike">
                          <a:solidFill>
                            <a:srgbClr val="000000"/>
                          </a:solidFill>
                          <a:effectLst/>
                          <a:uFill>
                            <a:solidFill>
                              <a:srgbClr val="000000"/>
                            </a:solidFill>
                          </a:uFill>
                          <a:latin typeface="+mn-lt"/>
                          <a:ea typeface="Calibri"/>
                          <a:cs typeface="Calibri"/>
                        </a:rPr>
                        <a:t>a. A </a:t>
                      </a:r>
                      <a:r>
                        <a:rPr lang="ca-ES" sz="1900" u="none" strike="noStrike" dirty="0">
                          <a:solidFill>
                            <a:srgbClr val="000000"/>
                          </a:solidFill>
                          <a:effectLst/>
                          <a:uFill>
                            <a:solidFill>
                              <a:srgbClr val="000000"/>
                            </a:solidFill>
                          </a:uFill>
                          <a:latin typeface="+mn-lt"/>
                          <a:ea typeface="Calibri"/>
                          <a:cs typeface="Calibri"/>
                        </a:rPr>
                        <a:t>més de rebre suport més formal, s’ha plantejat el tema del benestar dels iguals de manera informal (però explícita) a l’inici d’un projecte o a l’hora de crear un nou lloc de feina? El personal i altres membres del grup reconeixen els </a:t>
                      </a:r>
                      <a:r>
                        <a:rPr lang="ca-ES" sz="1900" u="none" strike="noStrike" dirty="0" err="1">
                          <a:solidFill>
                            <a:srgbClr val="000000"/>
                          </a:solidFill>
                          <a:effectLst/>
                          <a:uFill>
                            <a:solidFill>
                              <a:srgbClr val="000000"/>
                            </a:solidFill>
                          </a:uFill>
                          <a:latin typeface="+mn-lt"/>
                          <a:ea typeface="Calibri"/>
                          <a:cs typeface="Calibri"/>
                        </a:rPr>
                        <a:t>estressors</a:t>
                      </a:r>
                      <a:r>
                        <a:rPr lang="ca-ES" sz="1900" u="none" strike="noStrike" dirty="0">
                          <a:solidFill>
                            <a:srgbClr val="000000"/>
                          </a:solidFill>
                          <a:effectLst/>
                          <a:uFill>
                            <a:solidFill>
                              <a:srgbClr val="000000"/>
                            </a:solidFill>
                          </a:uFill>
                          <a:latin typeface="+mn-lt"/>
                          <a:ea typeface="Calibri"/>
                          <a:cs typeface="Calibri"/>
                        </a:rPr>
                        <a:t> potencials (</a:t>
                      </a:r>
                      <a:r>
                        <a:rPr lang="ca-ES" sz="1900" u="none" strike="noStrike" dirty="0" err="1">
                          <a:solidFill>
                            <a:srgbClr val="000000"/>
                          </a:solidFill>
                          <a:effectLst/>
                          <a:uFill>
                            <a:solidFill>
                              <a:srgbClr val="000000"/>
                            </a:solidFill>
                          </a:uFill>
                          <a:latin typeface="+mn-lt"/>
                          <a:ea typeface="Calibri"/>
                          <a:cs typeface="Calibri"/>
                        </a:rPr>
                        <a:t>microagressions</a:t>
                      </a:r>
                      <a:r>
                        <a:rPr lang="ca-ES" sz="1900" u="none" strike="noStrike" dirty="0">
                          <a:solidFill>
                            <a:srgbClr val="000000"/>
                          </a:solidFill>
                          <a:effectLst/>
                          <a:uFill>
                            <a:solidFill>
                              <a:srgbClr val="000000"/>
                            </a:solidFill>
                          </a:uFill>
                          <a:latin typeface="+mn-lt"/>
                          <a:ea typeface="Calibri"/>
                          <a:cs typeface="Calibri"/>
                        </a:rPr>
                        <a:t> o problemes amb altres membres del personal que poden no estar d’acord amb el suport entre iguals) i són conscients dels efectes que poden tenir? Hi ha cap pla per abordar l’esgotament o la frustració per part dels iguals (en minoria</a:t>
                      </a:r>
                      <a:r>
                        <a:rPr lang="ca-ES" sz="1900" u="none" strike="noStrike">
                          <a:solidFill>
                            <a:srgbClr val="000000"/>
                          </a:solidFill>
                          <a:effectLst/>
                          <a:uFill>
                            <a:solidFill>
                              <a:srgbClr val="000000"/>
                            </a:solidFill>
                          </a:uFill>
                          <a:latin typeface="+mn-lt"/>
                          <a:ea typeface="Calibri"/>
                          <a:cs typeface="Calibri"/>
                        </a:rPr>
                        <a:t>)?  </a:t>
                      </a:r>
                    </a:p>
                    <a:p>
                      <a:pPr marL="457200" lvl="0" indent="-457200" algn="just" fontAlgn="base">
                        <a:lnSpc>
                          <a:spcPct val="99000"/>
                        </a:lnSpc>
                        <a:spcAft>
                          <a:spcPts val="170"/>
                        </a:spcAft>
                        <a:buClr>
                          <a:srgbClr val="000000"/>
                        </a:buClr>
                        <a:buSzPts val="1100"/>
                        <a:buFont typeface="+mj-lt"/>
                        <a:buAutoNum type="alphaLcPeriod"/>
                      </a:pPr>
                      <a:endParaRPr lang="ca-ES" sz="1900" u="none" strike="noStrike">
                        <a:solidFill>
                          <a:srgbClr val="000000"/>
                        </a:solidFill>
                        <a:effectLst/>
                        <a:uFill>
                          <a:solidFill>
                            <a:srgbClr val="000000"/>
                          </a:solidFill>
                        </a:uFill>
                        <a:latin typeface="+mn-lt"/>
                        <a:ea typeface="Calibri"/>
                        <a:cs typeface="Calibri"/>
                      </a:endParaRPr>
                    </a:p>
                    <a:p>
                      <a:pPr marL="0" lvl="0" indent="0" algn="just" fontAlgn="base">
                        <a:lnSpc>
                          <a:spcPct val="99000"/>
                        </a:lnSpc>
                        <a:spcAft>
                          <a:spcPts val="170"/>
                        </a:spcAft>
                        <a:buClr>
                          <a:srgbClr val="000000"/>
                        </a:buClr>
                        <a:buSzPts val="1100"/>
                        <a:buFont typeface="+mj-lt"/>
                        <a:buNone/>
                      </a:pPr>
                      <a:r>
                        <a:rPr lang="ca-ES" sz="1900" kern="1200">
                          <a:solidFill>
                            <a:schemeClr val="dk1"/>
                          </a:solidFill>
                          <a:effectLst/>
                          <a:latin typeface="+mn-lt"/>
                          <a:ea typeface="+mn-ea"/>
                          <a:cs typeface="+mn-cs"/>
                        </a:rPr>
                        <a:t>b. Si s’espera que els iguals «defensin la seva posició» en el si del grup o projecte (sovint, tot i que no sempre, des d’una posició minoritària o amb menys antiguitat), es reconeixen els impactes potencials d’aquesta defensa? Hi ha cap pla de suport concret? Per exemple, què passa si un igual es troba una situació en què es veu obligat a «qüestionar» un líder o un membre de l’equip amb més antiguitat</a:t>
                      </a:r>
                      <a:r>
                        <a:rPr lang="es-ES" sz="1900" u="none" strike="noStrike" kern="1200">
                          <a:solidFill>
                            <a:srgbClr val="000000"/>
                          </a:solidFill>
                          <a:effectLst/>
                          <a:uFill>
                            <a:solidFill>
                              <a:srgbClr val="000000"/>
                            </a:solidFill>
                          </a:uFill>
                          <a:latin typeface="+mn-lt"/>
                          <a:ea typeface="+mn-ea"/>
                          <a:cs typeface="Calibri"/>
                        </a:rPr>
                        <a:t>?</a:t>
                      </a:r>
                      <a:endParaRPr lang="es-ES" sz="1900" u="none" strike="noStrike" dirty="0">
                        <a:solidFill>
                          <a:srgbClr val="000000"/>
                        </a:solidFill>
                        <a:effectLst/>
                        <a:uFill>
                          <a:solidFill>
                            <a:srgbClr val="000000"/>
                          </a:solidFill>
                        </a:uFill>
                        <a:latin typeface="+mn-lt"/>
                        <a:ea typeface="Calibri"/>
                        <a:cs typeface="Calibri"/>
                      </a:endParaRPr>
                    </a:p>
                  </a:txBody>
                  <a:tcPr marL="89535" marR="89535" marT="0" marB="0">
                    <a:solidFill>
                      <a:schemeClr val="accent2">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01151502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3"/>
            <a:ext cx="11590547" cy="407988"/>
          </a:xfrm>
        </p:spPr>
        <p:txBody>
          <a:bodyPr/>
          <a:lstStyle/>
          <a:p>
            <a:pPr lvl="0"/>
            <a:r>
              <a:rPr lang="en-GB" sz="2400" dirty="0"/>
              <a:t>12. </a:t>
            </a:r>
            <a:r>
              <a:rPr lang="ca-ES" sz="2400" dirty="0"/>
              <a:t>Els professionals de suport entre iguals en els serveis socials i de salut mental</a:t>
            </a:r>
            <a:r>
              <a:rPr lang="es-ES" sz="2400" dirty="0"/>
              <a:t> - 25</a:t>
            </a:r>
          </a:p>
        </p:txBody>
      </p:sp>
      <p:sp>
        <p:nvSpPr>
          <p:cNvPr id="8" name="Text Placeholder 5">
            <a:extLst>
              <a:ext uri="{FF2B5EF4-FFF2-40B4-BE49-F238E27FC236}">
                <a16:creationId xmlns:a16="http://schemas.microsoft.com/office/drawing/2014/main" id="{431AE1E7-E7EB-6747-816F-FB7DE000CE3C}"/>
              </a:ext>
            </a:extLst>
          </p:cNvPr>
          <p:cNvSpPr>
            <a:spLocks noGrp="1"/>
          </p:cNvSpPr>
          <p:nvPr>
            <p:ph type="body" sz="quarter" idx="13"/>
          </p:nvPr>
        </p:nvSpPr>
        <p:spPr>
          <a:xfrm>
            <a:off x="590146" y="888142"/>
            <a:ext cx="11174400" cy="360000"/>
          </a:xfrm>
        </p:spPr>
        <p:txBody>
          <a:bodyPr/>
          <a:lstStyle/>
          <a:p>
            <a:r>
              <a:rPr lang="ca-ES" dirty="0"/>
              <a:t>Estructures de mentoria, supervisió i suport entre iguals</a:t>
            </a:r>
            <a:endParaRPr lang="es-ES" dirty="0"/>
          </a:p>
        </p:txBody>
      </p:sp>
      <p:graphicFrame>
        <p:nvGraphicFramePr>
          <p:cNvPr id="10" name="9 Tabla"/>
          <p:cNvGraphicFramePr>
            <a:graphicFrameLocks noGrp="1"/>
          </p:cNvGraphicFramePr>
          <p:nvPr>
            <p:extLst>
              <p:ext uri="{D42A27DB-BD31-4B8C-83A1-F6EECF244321}">
                <p14:modId xmlns:p14="http://schemas.microsoft.com/office/powerpoint/2010/main" val="3287668071"/>
              </p:ext>
            </p:extLst>
          </p:nvPr>
        </p:nvGraphicFramePr>
        <p:xfrm>
          <a:off x="629920" y="1524000"/>
          <a:ext cx="10972800" cy="3291840"/>
        </p:xfrm>
        <a:graphic>
          <a:graphicData uri="http://schemas.openxmlformats.org/drawingml/2006/table">
            <a:tbl>
              <a:tblPr>
                <a:tableStyleId>{5C22544A-7EE6-4342-B048-85BDC9FD1C3A}</a:tableStyleId>
              </a:tblPr>
              <a:tblGrid>
                <a:gridCol w="10972800">
                  <a:extLst>
                    <a:ext uri="{9D8B030D-6E8A-4147-A177-3AD203B41FA5}">
                      <a16:colId xmlns:a16="http://schemas.microsoft.com/office/drawing/2014/main" val="20000"/>
                    </a:ext>
                  </a:extLst>
                </a:gridCol>
              </a:tblGrid>
              <a:tr h="3291840">
                <a:tc>
                  <a:txBody>
                    <a:bodyPr/>
                    <a:lstStyle/>
                    <a:p>
                      <a:pPr algn="just"/>
                      <a:r>
                        <a:rPr lang="ca-ES" sz="2000" b="1" kern="1200" dirty="0">
                          <a:solidFill>
                            <a:schemeClr val="dk1"/>
                          </a:solidFill>
                          <a:effectLst/>
                          <a:latin typeface="+mn-lt"/>
                          <a:ea typeface="+mn-ea"/>
                          <a:cs typeface="+mn-cs"/>
                        </a:rPr>
                        <a:t>INVERSIÓ </a:t>
                      </a:r>
                      <a:endParaRPr lang="es-ES" sz="2000" b="1" kern="1200" dirty="0">
                        <a:solidFill>
                          <a:schemeClr val="dk1"/>
                        </a:solidFill>
                        <a:effectLst/>
                        <a:latin typeface="+mn-lt"/>
                        <a:ea typeface="+mn-ea"/>
                        <a:cs typeface="+mn-cs"/>
                      </a:endParaRPr>
                    </a:p>
                    <a:p>
                      <a:pPr algn="just"/>
                      <a:r>
                        <a:rPr lang="ca-ES" sz="2000" b="1" kern="1200" dirty="0">
                          <a:solidFill>
                            <a:schemeClr val="dk1"/>
                          </a:solidFill>
                          <a:effectLst/>
                          <a:latin typeface="+mn-lt"/>
                          <a:ea typeface="+mn-ea"/>
                          <a:cs typeface="+mn-cs"/>
                        </a:rPr>
                        <a:t>Ha invertit el programa o l’organització </a:t>
                      </a:r>
                      <a:r>
                        <a:rPr lang="ca-ES" sz="2000" b="1" i="1" kern="1200" dirty="0">
                          <a:solidFill>
                            <a:schemeClr val="dk1"/>
                          </a:solidFill>
                          <a:effectLst/>
                          <a:latin typeface="+mn-lt"/>
                          <a:ea typeface="+mn-ea"/>
                          <a:cs typeface="+mn-cs"/>
                        </a:rPr>
                        <a:t>en la capacitació dels professionals de suport entre iguals</a:t>
                      </a:r>
                      <a:r>
                        <a:rPr lang="ca-ES" sz="2000" b="1" kern="1200" dirty="0">
                          <a:solidFill>
                            <a:schemeClr val="dk1"/>
                          </a:solidFill>
                          <a:effectLst/>
                          <a:latin typeface="+mn-lt"/>
                          <a:ea typeface="+mn-ea"/>
                          <a:cs typeface="+mn-cs"/>
                        </a:rPr>
                        <a:t>, per exemple pagant la seva assistència a conferències i tallers i/o l’aprenentatge de noves habilitats?  </a:t>
                      </a:r>
                    </a:p>
                    <a:p>
                      <a:pPr algn="just"/>
                      <a:endParaRPr lang="es-ES" sz="2000" kern="1200" dirty="0">
                        <a:solidFill>
                          <a:schemeClr val="dk1"/>
                        </a:solidFill>
                        <a:effectLst/>
                        <a:latin typeface="+mn-lt"/>
                        <a:ea typeface="+mn-ea"/>
                        <a:cs typeface="+mn-cs"/>
                      </a:endParaRPr>
                    </a:p>
                    <a:p>
                      <a:pPr algn="just"/>
                      <a:r>
                        <a:rPr lang="ca-ES" sz="2000" kern="1200" dirty="0">
                          <a:solidFill>
                            <a:schemeClr val="dk1"/>
                          </a:solidFill>
                          <a:effectLst/>
                          <a:latin typeface="+mn-lt"/>
                          <a:ea typeface="+mn-ea"/>
                          <a:cs typeface="+mn-cs"/>
                        </a:rPr>
                        <a:t>a. Si s’involucra els professionals de suport entre iguals en un projecte o una comissió on els manca una experiència equivalent a la de la resta de membres (per exemple un professional de suport entre iguals sense experiència en avaluació a una comissió d’avaluació), es fan esforços per proveir-li més rerefons o formació addicional</a:t>
                      </a:r>
                      <a:r>
                        <a:rPr lang="es-ES" sz="2000" u="none" strike="noStrike" kern="1200" dirty="0">
                          <a:solidFill>
                            <a:srgbClr val="000000"/>
                          </a:solidFill>
                          <a:effectLst/>
                          <a:uFill>
                            <a:solidFill>
                              <a:srgbClr val="000000"/>
                            </a:solidFill>
                          </a:uFill>
                          <a:latin typeface="+mn-lt"/>
                          <a:ea typeface="+mn-ea"/>
                          <a:cs typeface="Calibri"/>
                        </a:rPr>
                        <a:t>?</a:t>
                      </a:r>
                      <a:endParaRPr lang="es-ES" sz="2000" u="none" strike="noStrike" dirty="0">
                        <a:solidFill>
                          <a:srgbClr val="000000"/>
                        </a:solidFill>
                        <a:effectLst/>
                        <a:uFill>
                          <a:solidFill>
                            <a:srgbClr val="000000"/>
                          </a:solidFill>
                        </a:uFill>
                        <a:latin typeface="+mn-lt"/>
                        <a:ea typeface="Calibri"/>
                        <a:cs typeface="Calibri"/>
                      </a:endParaRPr>
                    </a:p>
                  </a:txBody>
                  <a:tcPr marL="89535" marR="89535" marT="0" marB="0">
                    <a:solidFill>
                      <a:schemeClr val="accent2">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622564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2"/>
            <a:ext cx="11571497" cy="446088"/>
          </a:xfrm>
        </p:spPr>
        <p:txBody>
          <a:bodyPr/>
          <a:lstStyle/>
          <a:p>
            <a:pPr lvl="0"/>
            <a:r>
              <a:rPr lang="en-GB" sz="2400" dirty="0"/>
              <a:t>12. </a:t>
            </a:r>
            <a:r>
              <a:rPr lang="ca-ES" sz="2400" dirty="0"/>
              <a:t>Els professionals de suport entre iguals en els serveis socials i de salut mental</a:t>
            </a:r>
            <a:r>
              <a:rPr lang="es-ES" sz="2400" dirty="0"/>
              <a:t> - 26</a:t>
            </a:r>
          </a:p>
        </p:txBody>
      </p:sp>
      <p:sp>
        <p:nvSpPr>
          <p:cNvPr id="8" name="Text Placeholder 5">
            <a:extLst>
              <a:ext uri="{FF2B5EF4-FFF2-40B4-BE49-F238E27FC236}">
                <a16:creationId xmlns:a16="http://schemas.microsoft.com/office/drawing/2014/main" id="{431AE1E7-E7EB-6747-816F-FB7DE000CE3C}"/>
              </a:ext>
            </a:extLst>
          </p:cNvPr>
          <p:cNvSpPr>
            <a:spLocks noGrp="1"/>
          </p:cNvSpPr>
          <p:nvPr>
            <p:ph type="body" sz="quarter" idx="13"/>
          </p:nvPr>
        </p:nvSpPr>
        <p:spPr>
          <a:xfrm>
            <a:off x="590146" y="888142"/>
            <a:ext cx="11174400" cy="360000"/>
          </a:xfrm>
        </p:spPr>
        <p:txBody>
          <a:bodyPr/>
          <a:lstStyle/>
          <a:p>
            <a:r>
              <a:rPr lang="ca-ES" dirty="0"/>
              <a:t>Estructures de mentoria, supervisió i suport entre iguals</a:t>
            </a:r>
            <a:endParaRPr lang="es-ES" dirty="0"/>
          </a:p>
        </p:txBody>
      </p:sp>
      <p:graphicFrame>
        <p:nvGraphicFramePr>
          <p:cNvPr id="10" name="9 Tabla"/>
          <p:cNvGraphicFramePr>
            <a:graphicFrameLocks noGrp="1"/>
          </p:cNvGraphicFramePr>
          <p:nvPr>
            <p:extLst>
              <p:ext uri="{D42A27DB-BD31-4B8C-83A1-F6EECF244321}">
                <p14:modId xmlns:p14="http://schemas.microsoft.com/office/powerpoint/2010/main" val="2060620445"/>
              </p:ext>
            </p:extLst>
          </p:nvPr>
        </p:nvGraphicFramePr>
        <p:xfrm>
          <a:off x="629920" y="1524000"/>
          <a:ext cx="10972800" cy="4053840"/>
        </p:xfrm>
        <a:graphic>
          <a:graphicData uri="http://schemas.openxmlformats.org/drawingml/2006/table">
            <a:tbl>
              <a:tblPr>
                <a:tableStyleId>{5C22544A-7EE6-4342-B048-85BDC9FD1C3A}</a:tableStyleId>
              </a:tblPr>
              <a:tblGrid>
                <a:gridCol w="10972800">
                  <a:extLst>
                    <a:ext uri="{9D8B030D-6E8A-4147-A177-3AD203B41FA5}">
                      <a16:colId xmlns:a16="http://schemas.microsoft.com/office/drawing/2014/main" val="20000"/>
                    </a:ext>
                  </a:extLst>
                </a:gridCol>
              </a:tblGrid>
              <a:tr h="3291840">
                <a:tc>
                  <a:txBody>
                    <a:bodyPr/>
                    <a:lstStyle/>
                    <a:p>
                      <a:pPr algn="just"/>
                      <a:r>
                        <a:rPr lang="ca-ES" sz="1900" b="1" kern="1200" dirty="0">
                          <a:solidFill>
                            <a:schemeClr val="dk1"/>
                          </a:solidFill>
                          <a:effectLst/>
                          <a:latin typeface="+mn-lt"/>
                          <a:ea typeface="+mn-ea"/>
                          <a:cs typeface="+mn-cs"/>
                        </a:rPr>
                        <a:t>CULTURA ORGANITZATIVA O PER PROJECTES</a:t>
                      </a:r>
                      <a:r>
                        <a:rPr lang="ca-ES" sz="1900" b="0" kern="1200" dirty="0">
                          <a:solidFill>
                            <a:schemeClr val="dk1"/>
                          </a:solidFill>
                          <a:effectLst/>
                          <a:latin typeface="+mn-lt"/>
                          <a:ea typeface="+mn-ea"/>
                          <a:cs typeface="+mn-cs"/>
                        </a:rPr>
                        <a:t> </a:t>
                      </a:r>
                      <a:endParaRPr lang="es-ES" sz="1900" b="1" kern="1200" dirty="0">
                        <a:solidFill>
                          <a:schemeClr val="dk1"/>
                        </a:solidFill>
                        <a:effectLst/>
                        <a:latin typeface="+mn-lt"/>
                        <a:ea typeface="+mn-ea"/>
                        <a:cs typeface="+mn-cs"/>
                      </a:endParaRPr>
                    </a:p>
                    <a:p>
                      <a:pPr algn="just"/>
                      <a:r>
                        <a:rPr lang="ca-ES" sz="1900" b="1" kern="1200" dirty="0">
                          <a:solidFill>
                            <a:schemeClr val="dk1"/>
                          </a:solidFill>
                          <a:effectLst/>
                          <a:latin typeface="+mn-lt"/>
                          <a:ea typeface="+mn-ea"/>
                          <a:cs typeface="+mn-cs"/>
                        </a:rPr>
                        <a:t>Els líders o administradors del programa han donat passos explícits per assegurar-se que les perspectives dels iguals es tinguin en compte i que la resistència a la implicació dels iguals s’abordi de manera sistemàtica? </a:t>
                      </a:r>
                      <a:r>
                        <a:rPr lang="ca-ES" sz="1900" kern="1200" dirty="0">
                          <a:solidFill>
                            <a:schemeClr val="dk1"/>
                          </a:solidFill>
                          <a:effectLst/>
                          <a:latin typeface="+mn-lt"/>
                          <a:ea typeface="+mn-ea"/>
                          <a:cs typeface="+mn-cs"/>
                        </a:rPr>
                        <a:t> </a:t>
                      </a:r>
                    </a:p>
                    <a:p>
                      <a:pPr algn="just"/>
                      <a:endParaRPr lang="es-ES" sz="1900" kern="1200" dirty="0">
                        <a:solidFill>
                          <a:schemeClr val="dk1"/>
                        </a:solidFill>
                        <a:effectLst/>
                        <a:latin typeface="+mn-lt"/>
                        <a:ea typeface="+mn-ea"/>
                        <a:cs typeface="+mn-cs"/>
                      </a:endParaRPr>
                    </a:p>
                    <a:p>
                      <a:pPr marL="0" lvl="0" indent="0" algn="just" fontAlgn="base">
                        <a:buNone/>
                      </a:pPr>
                      <a:r>
                        <a:rPr lang="ca-ES" sz="1900" u="none" strike="noStrike" kern="1200" dirty="0">
                          <a:solidFill>
                            <a:schemeClr val="dk1"/>
                          </a:solidFill>
                          <a:effectLst/>
                          <a:latin typeface="+mn-lt"/>
                          <a:ea typeface="+mn-ea"/>
                          <a:cs typeface="+mn-cs"/>
                        </a:rPr>
                        <a:t>a. Si un igual planteja problemes (sobre estigma, actituds negatives o de menyspreu o manca d’inversió) a un altre membre o líder d’un projecte o programa, estan preparats aquests últims per adoptar accions per ajudar l’igual i/o abordar aquestes actituds de menyspreu?  </a:t>
                      </a:r>
                    </a:p>
                    <a:p>
                      <a:pPr marL="0" lvl="0" indent="0" algn="just" fontAlgn="base">
                        <a:buNone/>
                      </a:pPr>
                      <a:endParaRPr lang="es-ES" sz="1900" u="none" strike="noStrike" kern="1200" dirty="0">
                        <a:solidFill>
                          <a:schemeClr val="dk1"/>
                        </a:solidFill>
                        <a:effectLst/>
                        <a:latin typeface="+mn-lt"/>
                        <a:ea typeface="+mn-ea"/>
                        <a:cs typeface="+mn-cs"/>
                      </a:endParaRPr>
                    </a:p>
                    <a:p>
                      <a:pPr algn="just"/>
                      <a:r>
                        <a:rPr lang="ca-ES" sz="1900" kern="1200" dirty="0">
                          <a:solidFill>
                            <a:schemeClr val="dk1"/>
                          </a:solidFill>
                          <a:effectLst/>
                          <a:latin typeface="+mn-lt"/>
                          <a:ea typeface="+mn-ea"/>
                          <a:cs typeface="+mn-cs"/>
                        </a:rPr>
                        <a:t>b. Hi ha algun procés o protocol per expressar les inquietuds i els greuges? Se’ls ha garantit als iguals que no es prendran represàlies envers ells ni se’ls «castigarà» per plantejar problemes relatius a altres membres o al personal</a:t>
                      </a:r>
                      <a:r>
                        <a:rPr lang="es-ES" sz="1900" u="none" strike="noStrike" kern="1200" dirty="0">
                          <a:solidFill>
                            <a:srgbClr val="000000"/>
                          </a:solidFill>
                          <a:effectLst/>
                          <a:uFill>
                            <a:solidFill>
                              <a:srgbClr val="000000"/>
                            </a:solidFill>
                          </a:uFill>
                          <a:latin typeface="+mn-lt"/>
                          <a:ea typeface="+mn-ea"/>
                          <a:cs typeface="Calibri"/>
                        </a:rPr>
                        <a:t>?</a:t>
                      </a:r>
                    </a:p>
                    <a:p>
                      <a:pPr algn="just"/>
                      <a:endParaRPr lang="es-ES" sz="1900" u="none" strike="noStrike" kern="1200" dirty="0">
                        <a:solidFill>
                          <a:srgbClr val="000000"/>
                        </a:solidFill>
                        <a:effectLst/>
                        <a:uFill>
                          <a:solidFill>
                            <a:srgbClr val="000000"/>
                          </a:solidFill>
                        </a:uFill>
                        <a:latin typeface="+mn-lt"/>
                        <a:ea typeface="+mn-ea"/>
                        <a:cs typeface="Calibri"/>
                      </a:endParaRPr>
                    </a:p>
                    <a:p>
                      <a:pPr algn="just"/>
                      <a:r>
                        <a:rPr lang="es-ES" sz="1900" u="none" strike="noStrike" kern="1200" dirty="0">
                          <a:solidFill>
                            <a:srgbClr val="000000"/>
                          </a:solidFill>
                          <a:effectLst/>
                          <a:uFill>
                            <a:solidFill>
                              <a:srgbClr val="000000"/>
                            </a:solidFill>
                          </a:uFill>
                          <a:latin typeface="+mn-lt"/>
                          <a:ea typeface="+mn-ea"/>
                          <a:cs typeface="Calibri"/>
                        </a:rPr>
                        <a:t>c. </a:t>
                      </a:r>
                      <a:r>
                        <a:rPr lang="ca-ES" sz="1900" kern="1200" dirty="0">
                          <a:solidFill>
                            <a:schemeClr val="dk1"/>
                          </a:solidFill>
                          <a:effectLst/>
                          <a:latin typeface="+mn-lt"/>
                          <a:ea typeface="+mn-ea"/>
                          <a:cs typeface="+mn-cs"/>
                        </a:rPr>
                        <a:t>Si és factible, s’ha plantejat fer formació presencial o global per a tot el projecte/programa sobre la diversitat o la participació d’iguals?</a:t>
                      </a:r>
                      <a:endParaRPr lang="es-ES" sz="1900" u="none" strike="noStrike" dirty="0">
                        <a:solidFill>
                          <a:srgbClr val="000000"/>
                        </a:solidFill>
                        <a:effectLst/>
                        <a:uFill>
                          <a:solidFill>
                            <a:srgbClr val="000000"/>
                          </a:solidFill>
                        </a:uFill>
                        <a:latin typeface="+mn-lt"/>
                        <a:ea typeface="Calibri"/>
                        <a:cs typeface="Calibri"/>
                      </a:endParaRPr>
                    </a:p>
                  </a:txBody>
                  <a:tcPr marL="89535" marR="89535" marT="0" marB="0">
                    <a:solidFill>
                      <a:schemeClr val="accent2">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183152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4ABBC6-2434-4386-BC7D-DD072C5DD6BD}"/>
              </a:ext>
            </a:extLst>
          </p:cNvPr>
          <p:cNvSpPr>
            <a:spLocks noGrp="1"/>
          </p:cNvSpPr>
          <p:nvPr>
            <p:ph sz="quarter" idx="14"/>
          </p:nvPr>
        </p:nvSpPr>
        <p:spPr>
          <a:xfrm>
            <a:off x="507195" y="1082842"/>
            <a:ext cx="11174412" cy="4928346"/>
          </a:xfrm>
        </p:spPr>
        <p:txBody>
          <a:bodyPr>
            <a:normAutofit fontScale="92500"/>
          </a:bodyPr>
          <a:lstStyle/>
          <a:p>
            <a:pPr algn="just"/>
            <a:r>
              <a:rPr lang="ca-ES" dirty="0"/>
              <a:t>El suport individualitzat entre iguals en el context d’aquest mòdul és un acompanyament d’un a un proporcionat per un igual que té experiència personal amb temes i problemes similars als d’un altre igual</a:t>
            </a:r>
            <a:r>
              <a:rPr lang="en-GB" dirty="0"/>
              <a:t>.</a:t>
            </a:r>
          </a:p>
          <a:p>
            <a:pPr algn="just"/>
            <a:r>
              <a:rPr lang="ca-ES" dirty="0"/>
              <a:t>El poden prestar </a:t>
            </a:r>
            <a:r>
              <a:rPr lang="es-ES" dirty="0"/>
              <a:t>: </a:t>
            </a:r>
          </a:p>
          <a:p>
            <a:pPr lvl="2" algn="just"/>
            <a:r>
              <a:rPr lang="ca-ES" dirty="0"/>
              <a:t>persones contractades pels serveis socials i de salut mental </a:t>
            </a:r>
          </a:p>
          <a:p>
            <a:pPr lvl="2" algn="just"/>
            <a:r>
              <a:rPr lang="ca-ES" dirty="0"/>
              <a:t>persones que treballen amb aquesta funció en un servei de suport entre iguals autònom i independent </a:t>
            </a:r>
            <a:endParaRPr lang="es-ES" dirty="0"/>
          </a:p>
          <a:p>
            <a:pPr lvl="2" algn="just"/>
            <a:r>
              <a:rPr lang="ca-ES" dirty="0"/>
              <a:t>persones implicades en un suport entre iguals voluntari i sense jerarquies </a:t>
            </a:r>
          </a:p>
          <a:p>
            <a:pPr algn="just"/>
            <a:r>
              <a:rPr lang="ca-ES" dirty="0"/>
              <a:t>L’objectiu és ajudar les persones amb temes que consideren importants per a la seva recuperació</a:t>
            </a:r>
            <a:r>
              <a:rPr lang="en-GB" dirty="0"/>
              <a:t>. </a:t>
            </a:r>
          </a:p>
          <a:p>
            <a:pPr algn="just"/>
            <a:r>
              <a:rPr lang="ca-ES" dirty="0"/>
              <a:t>L’agent de suport entre iguals esdevé una persona empàtica que escolta, aconsella, defensa i acompanya</a:t>
            </a:r>
            <a:r>
              <a:rPr lang="en-GB" dirty="0"/>
              <a:t>. </a:t>
            </a:r>
            <a:endParaRPr lang="x-none" dirty="0"/>
          </a:p>
          <a:p>
            <a:pPr algn="just"/>
            <a:r>
              <a:rPr lang="ca-ES" dirty="0"/>
              <a:t>Els agents de suport entre iguals, experts per experiència pròpia, són capaços d’entendre, connectar i ajudar d’una manera única les persones que enfronten problemes</a:t>
            </a:r>
            <a:r>
              <a:rPr lang="es-ES" dirty="0"/>
              <a:t>.</a:t>
            </a:r>
            <a:r>
              <a:rPr lang="en-GB" dirty="0"/>
              <a:t> </a:t>
            </a:r>
            <a:endParaRPr lang="x-none" dirty="0"/>
          </a:p>
          <a:p>
            <a:pPr algn="just"/>
            <a:endParaRPr lang="x-none" dirty="0"/>
          </a:p>
        </p:txBody>
      </p:sp>
      <p:sp>
        <p:nvSpPr>
          <p:cNvPr id="2" name="Title 1">
            <a:extLst>
              <a:ext uri="{FF2B5EF4-FFF2-40B4-BE49-F238E27FC236}">
                <a16:creationId xmlns:a16="http://schemas.microsoft.com/office/drawing/2014/main" id="{AE8CDF0F-5A03-4CA8-89F5-A0F95F55F88C}"/>
              </a:ext>
            </a:extLst>
          </p:cNvPr>
          <p:cNvSpPr>
            <a:spLocks noGrp="1"/>
          </p:cNvSpPr>
          <p:nvPr>
            <p:ph type="title"/>
          </p:nvPr>
        </p:nvSpPr>
        <p:spPr>
          <a:xfrm>
            <a:off x="483143" y="360947"/>
            <a:ext cx="9792000" cy="432000"/>
          </a:xfrm>
        </p:spPr>
        <p:txBody>
          <a:bodyPr/>
          <a:lstStyle/>
          <a:p>
            <a:pPr lvl="0"/>
            <a:r>
              <a:rPr lang="en-GB" dirty="0"/>
              <a:t>2. </a:t>
            </a:r>
            <a:r>
              <a:rPr lang="ca-ES" dirty="0"/>
              <a:t>Què és el suport individualitzat entre iguals? </a:t>
            </a:r>
            <a:r>
              <a:rPr lang="es-ES" dirty="0"/>
              <a:t>- 1</a:t>
            </a:r>
            <a:br>
              <a:rPr lang="es-ES" dirty="0"/>
            </a:br>
            <a:br>
              <a:rPr lang="x-none" dirty="0"/>
            </a:br>
            <a:endParaRPr lang="x-none" dirty="0"/>
          </a:p>
        </p:txBody>
      </p:sp>
    </p:spTree>
    <p:extLst>
      <p:ext uri="{BB962C8B-B14F-4D97-AF65-F5344CB8AC3E}">
        <p14:creationId xmlns:p14="http://schemas.microsoft.com/office/powerpoint/2010/main" val="82133395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88E1532-5FBB-4BC2-8AF0-F7770504A975}"/>
              </a:ext>
            </a:extLst>
          </p:cNvPr>
          <p:cNvSpPr>
            <a:spLocks noGrp="1"/>
          </p:cNvSpPr>
          <p:nvPr>
            <p:ph type="sldNum" sz="quarter" idx="12"/>
          </p:nvPr>
        </p:nvSpPr>
        <p:spPr/>
        <p:txBody>
          <a:bodyPr/>
          <a:lstStyle/>
          <a:p>
            <a:fld id="{04260D4A-DEC1-45DD-8AB2-A3349BAAA59E}" type="slidenum">
              <a:rPr lang="en-US" smtClean="0"/>
              <a:pPr/>
              <a:t>110</a:t>
            </a:fld>
            <a:endParaRPr lang="en-US"/>
          </a:p>
        </p:txBody>
      </p:sp>
      <p:sp>
        <p:nvSpPr>
          <p:cNvPr id="5" name="Title 4">
            <a:extLst>
              <a:ext uri="{FF2B5EF4-FFF2-40B4-BE49-F238E27FC236}">
                <a16:creationId xmlns:a16="http://schemas.microsoft.com/office/drawing/2014/main" id="{37E5D594-0227-4A58-95CF-6089CF326135}"/>
              </a:ext>
            </a:extLst>
          </p:cNvPr>
          <p:cNvSpPr>
            <a:spLocks noGrp="1"/>
          </p:cNvSpPr>
          <p:nvPr>
            <p:ph type="title"/>
          </p:nvPr>
        </p:nvSpPr>
        <p:spPr/>
        <p:txBody>
          <a:bodyPr/>
          <a:lstStyle/>
          <a:p>
            <a:r>
              <a:rPr lang="en-US" dirty="0" err="1"/>
              <a:t>Reconeixements</a:t>
            </a:r>
            <a:endParaRPr lang="en-US" dirty="0"/>
          </a:p>
        </p:txBody>
      </p:sp>
    </p:spTree>
    <p:extLst>
      <p:ext uri="{BB962C8B-B14F-4D97-AF65-F5344CB8AC3E}">
        <p14:creationId xmlns:p14="http://schemas.microsoft.com/office/powerpoint/2010/main" val="3471903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7255AA-BCC9-4820-9A19-911C0402C611}"/>
              </a:ext>
            </a:extLst>
          </p:cNvPr>
          <p:cNvSpPr>
            <a:spLocks noGrp="1"/>
          </p:cNvSpPr>
          <p:nvPr>
            <p:ph sz="quarter" idx="14"/>
          </p:nvPr>
        </p:nvSpPr>
        <p:spPr/>
        <p:txBody>
          <a:bodyPr>
            <a:normAutofit/>
          </a:bodyPr>
          <a:lstStyle/>
          <a:p>
            <a:pPr algn="just"/>
            <a:r>
              <a:rPr lang="ca-ES" dirty="0"/>
              <a:t>El suport entre iguals es pot donar en diversos contextos</a:t>
            </a:r>
            <a:r>
              <a:rPr lang="en-GB" dirty="0"/>
              <a:t>. </a:t>
            </a:r>
          </a:p>
          <a:p>
            <a:pPr algn="just"/>
            <a:r>
              <a:rPr lang="es-ES" dirty="0"/>
              <a:t>La </a:t>
            </a:r>
            <a:r>
              <a:rPr lang="ca-ES" dirty="0"/>
              <a:t>situació ideal és que els serveis socials o de salut mental contractin organitzacions independents per organitzar que els agents de suport entre iguals treballin al servei </a:t>
            </a:r>
            <a:r>
              <a:rPr lang="en-GB" dirty="0"/>
              <a:t>. </a:t>
            </a:r>
          </a:p>
          <a:p>
            <a:pPr algn="just"/>
            <a:r>
              <a:rPr lang="es-ES" dirty="0"/>
              <a:t>El </a:t>
            </a:r>
            <a:r>
              <a:rPr lang="ca-ES" dirty="0"/>
              <a:t>servei pot facilitar l’accés al suport individualitzat entre iguals als seus usuaris. </a:t>
            </a:r>
            <a:endParaRPr lang="en-GB" dirty="0"/>
          </a:p>
          <a:p>
            <a:pPr algn="just"/>
            <a:r>
              <a:rPr lang="ca-ES" dirty="0"/>
              <a:t>El suport entre iguals el poden prestar agents de suport entre iguals que fan tasques voluntàries o assalariats</a:t>
            </a:r>
            <a:r>
              <a:rPr lang="en-GB" dirty="0"/>
              <a:t>.</a:t>
            </a:r>
          </a:p>
          <a:p>
            <a:pPr algn="just"/>
            <a:r>
              <a:rPr lang="ca-ES" dirty="0"/>
              <a:t>Aquests agents poden catalogar-se com a iguals especialistes, iguals líders o assessors en recuperació</a:t>
            </a:r>
            <a:r>
              <a:rPr lang="en-GB" dirty="0"/>
              <a:t>. </a:t>
            </a:r>
            <a:endParaRPr lang="x-none" dirty="0"/>
          </a:p>
        </p:txBody>
      </p:sp>
      <p:sp>
        <p:nvSpPr>
          <p:cNvPr id="2" name="Title 1">
            <a:extLst>
              <a:ext uri="{FF2B5EF4-FFF2-40B4-BE49-F238E27FC236}">
                <a16:creationId xmlns:a16="http://schemas.microsoft.com/office/drawing/2014/main" id="{0CD3A7AB-FB7E-484E-A510-7E8C252FE77A}"/>
              </a:ext>
            </a:extLst>
          </p:cNvPr>
          <p:cNvSpPr>
            <a:spLocks noGrp="1"/>
          </p:cNvSpPr>
          <p:nvPr>
            <p:ph type="title"/>
          </p:nvPr>
        </p:nvSpPr>
        <p:spPr/>
        <p:txBody>
          <a:bodyPr/>
          <a:lstStyle/>
          <a:p>
            <a:r>
              <a:rPr lang="en-GB" dirty="0"/>
              <a:t>2. </a:t>
            </a:r>
            <a:r>
              <a:rPr lang="ca-ES" dirty="0"/>
              <a:t>Què és el suport individualitzat entre iguals? </a:t>
            </a:r>
            <a:r>
              <a:rPr lang="es-ES" dirty="0"/>
              <a:t>- 2</a:t>
            </a:r>
            <a:endParaRPr lang="x-none" dirty="0"/>
          </a:p>
        </p:txBody>
      </p:sp>
    </p:spTree>
    <p:extLst>
      <p:ext uri="{BB962C8B-B14F-4D97-AF65-F5344CB8AC3E}">
        <p14:creationId xmlns:p14="http://schemas.microsoft.com/office/powerpoint/2010/main" val="3822133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F14FB0-B364-42E6-B8FC-4967485938C3}"/>
              </a:ext>
            </a:extLst>
          </p:cNvPr>
          <p:cNvSpPr>
            <a:spLocks noGrp="1"/>
          </p:cNvSpPr>
          <p:nvPr>
            <p:ph sz="quarter" idx="14"/>
          </p:nvPr>
        </p:nvSpPr>
        <p:spPr/>
        <p:txBody>
          <a:bodyPr/>
          <a:lstStyle/>
          <a:p>
            <a:pPr marL="0" indent="0" algn="just">
              <a:buNone/>
            </a:pPr>
            <a:r>
              <a:rPr lang="es-ES" i="1" dirty="0"/>
              <a:t>«</a:t>
            </a:r>
            <a:r>
              <a:rPr lang="ca-ES" i="1" dirty="0"/>
              <a:t>«El terme “igual” no només fa referència a algú que ha viscut una experiència particular. El suport entre iguals se centra, principalment, en les connexions i interaccions de les persones en una relació mútua.» [...] «Basant-se en la saviesa adquirida amb l’experiència personal, les persones que desenvolupen aquestes funcions de suport entre iguals fomenten el creixement i faciliten l’aprenentatge.» </a:t>
            </a:r>
          </a:p>
          <a:p>
            <a:pPr marL="0" indent="0" algn="just">
              <a:buNone/>
            </a:pPr>
            <a:endParaRPr lang="es-ES" dirty="0"/>
          </a:p>
          <a:p>
            <a:pPr marL="0" indent="0" algn="just">
              <a:buNone/>
            </a:pPr>
            <a:r>
              <a:rPr lang="ca-ES" dirty="0"/>
              <a:t>«</a:t>
            </a:r>
            <a:r>
              <a:rPr lang="ca-ES" i="1" dirty="0"/>
              <a:t>El suport entre iguals pot ser social, emocional o pràctic (o tot alhora), però un aspecte important és que és un suport ofert mútuament i recíproc que permet a les persones beneficiar-se de l’acompanyament que donen o reben.» </a:t>
            </a:r>
            <a:endParaRPr lang="x-none" i="1" dirty="0"/>
          </a:p>
          <a:p>
            <a:pPr marL="0" indent="0" algn="just">
              <a:buNone/>
            </a:pPr>
            <a:endParaRPr lang="x-none" dirty="0"/>
          </a:p>
        </p:txBody>
      </p:sp>
      <p:sp>
        <p:nvSpPr>
          <p:cNvPr id="2" name="Title 1">
            <a:extLst>
              <a:ext uri="{FF2B5EF4-FFF2-40B4-BE49-F238E27FC236}">
                <a16:creationId xmlns:a16="http://schemas.microsoft.com/office/drawing/2014/main" id="{AB752152-0A16-4938-BBFA-4EBD022EB1EC}"/>
              </a:ext>
            </a:extLst>
          </p:cNvPr>
          <p:cNvSpPr>
            <a:spLocks noGrp="1"/>
          </p:cNvSpPr>
          <p:nvPr>
            <p:ph type="title"/>
          </p:nvPr>
        </p:nvSpPr>
        <p:spPr/>
        <p:txBody>
          <a:bodyPr/>
          <a:lstStyle/>
          <a:p>
            <a:r>
              <a:rPr lang="en-GB" dirty="0"/>
              <a:t>2. </a:t>
            </a:r>
            <a:r>
              <a:rPr lang="ca-ES" dirty="0"/>
              <a:t>Què és el suport individualitzat entre iguals? </a:t>
            </a:r>
            <a:r>
              <a:rPr lang="es-ES" dirty="0"/>
              <a:t>- 3</a:t>
            </a:r>
            <a:endParaRPr lang="x-none" dirty="0"/>
          </a:p>
        </p:txBody>
      </p:sp>
    </p:spTree>
    <p:extLst>
      <p:ext uri="{BB962C8B-B14F-4D97-AF65-F5344CB8AC3E}">
        <p14:creationId xmlns:p14="http://schemas.microsoft.com/office/powerpoint/2010/main" val="1719946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F0CBE1-9831-41BB-871C-B44B77B28A36}"/>
              </a:ext>
            </a:extLst>
          </p:cNvPr>
          <p:cNvSpPr>
            <a:spLocks noGrp="1"/>
          </p:cNvSpPr>
          <p:nvPr>
            <p:ph sz="quarter" idx="14"/>
          </p:nvPr>
        </p:nvSpPr>
        <p:spPr/>
        <p:txBody>
          <a:bodyPr/>
          <a:lstStyle/>
          <a:p>
            <a:pPr algn="just"/>
            <a:r>
              <a:rPr lang="ca-ES" dirty="0"/>
              <a:t>Estudis de recerca recents han examinat les reaccions de les persones a la pregunta «Què és un igual»? </a:t>
            </a:r>
          </a:p>
          <a:p>
            <a:pPr lvl="3" algn="just"/>
            <a:r>
              <a:rPr lang="es-ES" sz="2200" dirty="0"/>
              <a:t>Un </a:t>
            </a:r>
            <a:r>
              <a:rPr lang="ca-ES" sz="2200" dirty="0"/>
              <a:t>igual necessita tenir en comú alguna cosa més que una experiència compartida de malestar mental</a:t>
            </a:r>
            <a:r>
              <a:rPr lang="es-ES" sz="2200" dirty="0"/>
              <a:t>.</a:t>
            </a:r>
            <a:r>
              <a:rPr lang="en-GB" sz="2200" dirty="0"/>
              <a:t> </a:t>
            </a:r>
          </a:p>
          <a:p>
            <a:pPr lvl="3" algn="just"/>
            <a:r>
              <a:rPr lang="ca-ES" sz="2200" dirty="0"/>
              <a:t>L’igual també ha de compartir la idea de què significa la recuperació, una comprensió comuna d’un diagnòstic o experiència i una visió compartida de tractaments concrets. </a:t>
            </a:r>
          </a:p>
          <a:p>
            <a:pPr lvl="3" algn="just"/>
            <a:r>
              <a:rPr lang="ca-ES" sz="2200" dirty="0"/>
              <a:t>També es va assenyalar la importància de tenir característiques compartides no directament relacionades amb la salut mental, com el gènere, l’etnicitat, la fe i l’edat</a:t>
            </a:r>
            <a:r>
              <a:rPr lang="en-GB" sz="2200" dirty="0"/>
              <a:t>.</a:t>
            </a:r>
            <a:endParaRPr lang="x-none" sz="2200" dirty="0"/>
          </a:p>
        </p:txBody>
      </p:sp>
      <p:sp>
        <p:nvSpPr>
          <p:cNvPr id="2" name="Title 1">
            <a:extLst>
              <a:ext uri="{FF2B5EF4-FFF2-40B4-BE49-F238E27FC236}">
                <a16:creationId xmlns:a16="http://schemas.microsoft.com/office/drawing/2014/main" id="{E29ED84D-5EB3-47E9-8F09-80DB13FD97A2}"/>
              </a:ext>
            </a:extLst>
          </p:cNvPr>
          <p:cNvSpPr>
            <a:spLocks noGrp="1"/>
          </p:cNvSpPr>
          <p:nvPr>
            <p:ph type="title"/>
          </p:nvPr>
        </p:nvSpPr>
        <p:spPr/>
        <p:txBody>
          <a:bodyPr/>
          <a:lstStyle/>
          <a:p>
            <a:r>
              <a:rPr lang="en-GB" dirty="0"/>
              <a:t>2. </a:t>
            </a:r>
            <a:r>
              <a:rPr lang="ca-ES" dirty="0"/>
              <a:t>Què és el suport individualitzat entre iguals? </a:t>
            </a:r>
            <a:r>
              <a:rPr lang="es-ES" dirty="0"/>
              <a:t>- 4</a:t>
            </a:r>
            <a:endParaRPr lang="x-none" dirty="0"/>
          </a:p>
        </p:txBody>
      </p:sp>
    </p:spTree>
    <p:extLst>
      <p:ext uri="{BB962C8B-B14F-4D97-AF65-F5344CB8AC3E}">
        <p14:creationId xmlns:p14="http://schemas.microsoft.com/office/powerpoint/2010/main" val="1288023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5D8EA3-9790-4957-BD46-F9FDABC2A416}"/>
              </a:ext>
            </a:extLst>
          </p:cNvPr>
          <p:cNvSpPr>
            <a:spLocks noGrp="1"/>
          </p:cNvSpPr>
          <p:nvPr>
            <p:ph sz="quarter" idx="14"/>
          </p:nvPr>
        </p:nvSpPr>
        <p:spPr/>
        <p:txBody>
          <a:bodyPr/>
          <a:lstStyle/>
          <a:p>
            <a:pPr algn="just"/>
            <a:r>
              <a:rPr lang="ca-ES" dirty="0"/>
              <a:t>El suport entre iguals és central per a l’abordatge basat en la recuperació. </a:t>
            </a:r>
          </a:p>
          <a:p>
            <a:pPr algn="just"/>
            <a:r>
              <a:rPr lang="ca-ES" dirty="0"/>
              <a:t>Mitjançant l’explicació de les experiències, l’escolta empàtica i l’encoratjament, els professionals de suport entre iguals poden ajudar persones amb discapacitats psicosocials, intel·lectuals o cognitives a trobar el seu propi significat de la recuperació</a:t>
            </a:r>
            <a:r>
              <a:rPr lang="en-GB" dirty="0"/>
              <a:t>.</a:t>
            </a:r>
            <a:endParaRPr lang="x-none" dirty="0"/>
          </a:p>
          <a:p>
            <a:pPr algn="just"/>
            <a:r>
              <a:rPr lang="ca-ES" dirty="0"/>
              <a:t>La recuperació pot significar una cosa distinta per a cada persona. Per a moltes persones, es tracta de reprendre el control de les seves vides i identitats, de tenir esperança a la vida i de viure una vida amb significat</a:t>
            </a:r>
            <a:r>
              <a:rPr lang="en-US" dirty="0"/>
              <a:t>. </a:t>
            </a:r>
          </a:p>
        </p:txBody>
      </p:sp>
      <p:sp>
        <p:nvSpPr>
          <p:cNvPr id="2" name="Title 1">
            <a:extLst>
              <a:ext uri="{FF2B5EF4-FFF2-40B4-BE49-F238E27FC236}">
                <a16:creationId xmlns:a16="http://schemas.microsoft.com/office/drawing/2014/main" id="{F4CFAE3F-2B91-4AC2-8493-EBE9CD03923B}"/>
              </a:ext>
            </a:extLst>
          </p:cNvPr>
          <p:cNvSpPr>
            <a:spLocks noGrp="1"/>
          </p:cNvSpPr>
          <p:nvPr>
            <p:ph type="title"/>
          </p:nvPr>
        </p:nvSpPr>
        <p:spPr/>
        <p:txBody>
          <a:bodyPr/>
          <a:lstStyle/>
          <a:p>
            <a:r>
              <a:rPr lang="en-GB" dirty="0"/>
              <a:t>2. </a:t>
            </a:r>
            <a:r>
              <a:rPr lang="ca-ES" dirty="0"/>
              <a:t>Què és el suport individualitzat entre iguals? </a:t>
            </a:r>
            <a:r>
              <a:rPr lang="es-ES" dirty="0"/>
              <a:t>- 5</a:t>
            </a:r>
            <a:endParaRPr lang="x-none" dirty="0"/>
          </a:p>
        </p:txBody>
      </p:sp>
    </p:spTree>
    <p:extLst>
      <p:ext uri="{BB962C8B-B14F-4D97-AF65-F5344CB8AC3E}">
        <p14:creationId xmlns:p14="http://schemas.microsoft.com/office/powerpoint/2010/main" val="1869574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F0068D-96F8-4859-B501-7E8A53194A0D}"/>
              </a:ext>
            </a:extLst>
          </p:cNvPr>
          <p:cNvSpPr>
            <a:spLocks noGrp="1"/>
          </p:cNvSpPr>
          <p:nvPr>
            <p:ph sz="quarter" idx="14"/>
          </p:nvPr>
        </p:nvSpPr>
        <p:spPr/>
        <p:txBody>
          <a:bodyPr/>
          <a:lstStyle/>
          <a:p>
            <a:pPr marL="0" indent="0" algn="just">
              <a:buNone/>
            </a:pPr>
            <a:r>
              <a:rPr lang="es-ES" dirty="0" err="1"/>
              <a:t>Alguns</a:t>
            </a:r>
            <a:r>
              <a:rPr lang="es-ES" dirty="0"/>
              <a:t> </a:t>
            </a:r>
            <a:r>
              <a:rPr lang="es-ES" dirty="0" err="1"/>
              <a:t>exemples</a:t>
            </a:r>
            <a:r>
              <a:rPr lang="es-ES" dirty="0"/>
              <a:t> </a:t>
            </a:r>
            <a:r>
              <a:rPr lang="es-ES" dirty="0" err="1"/>
              <a:t>d’accions</a:t>
            </a:r>
            <a:r>
              <a:rPr lang="es-ES" dirty="0"/>
              <a:t> i </a:t>
            </a:r>
            <a:r>
              <a:rPr lang="es-ES" dirty="0" err="1"/>
              <a:t>pràctiques</a:t>
            </a:r>
            <a:r>
              <a:rPr lang="es-ES" dirty="0"/>
              <a:t> de </a:t>
            </a:r>
            <a:r>
              <a:rPr lang="es-ES" dirty="0" err="1"/>
              <a:t>suport</a:t>
            </a:r>
            <a:r>
              <a:rPr lang="es-ES" dirty="0"/>
              <a:t> entre </a:t>
            </a:r>
            <a:r>
              <a:rPr lang="es-ES" dirty="0" err="1"/>
              <a:t>iguals</a:t>
            </a:r>
            <a:r>
              <a:rPr lang="es-ES" dirty="0"/>
              <a:t> </a:t>
            </a:r>
            <a:r>
              <a:rPr lang="es-ES" dirty="0" err="1"/>
              <a:t>són</a:t>
            </a:r>
            <a:r>
              <a:rPr lang="es-ES" dirty="0"/>
              <a:t>: </a:t>
            </a:r>
          </a:p>
          <a:p>
            <a:pPr algn="just"/>
            <a:r>
              <a:rPr lang="es-ES" dirty="0"/>
              <a:t>Compartir </a:t>
            </a:r>
            <a:r>
              <a:rPr lang="es-ES" dirty="0" err="1"/>
              <a:t>experiències</a:t>
            </a:r>
            <a:r>
              <a:rPr lang="es-ES" dirty="0"/>
              <a:t>, </a:t>
            </a:r>
            <a:r>
              <a:rPr lang="es-ES" dirty="0" err="1"/>
              <a:t>estratègies</a:t>
            </a:r>
            <a:r>
              <a:rPr lang="es-ES" dirty="0"/>
              <a:t> i </a:t>
            </a:r>
            <a:r>
              <a:rPr lang="es-ES" dirty="0" err="1"/>
              <a:t>històries</a:t>
            </a:r>
            <a:r>
              <a:rPr lang="es-ES" dirty="0"/>
              <a:t> </a:t>
            </a:r>
            <a:r>
              <a:rPr lang="es-ES" dirty="0" err="1"/>
              <a:t>d’esperança</a:t>
            </a:r>
            <a:r>
              <a:rPr lang="es-ES" dirty="0"/>
              <a:t> i </a:t>
            </a:r>
            <a:r>
              <a:rPr lang="es-ES" dirty="0" err="1"/>
              <a:t>recuperació</a:t>
            </a:r>
            <a:r>
              <a:rPr lang="es-ES" dirty="0"/>
              <a:t>. </a:t>
            </a:r>
          </a:p>
          <a:p>
            <a:pPr algn="just"/>
            <a:r>
              <a:rPr lang="es-ES" dirty="0" err="1"/>
              <a:t>Encoratjar</a:t>
            </a:r>
            <a:r>
              <a:rPr lang="es-ES" dirty="0"/>
              <a:t> les persones a </a:t>
            </a:r>
            <a:r>
              <a:rPr lang="es-ES" dirty="0" err="1"/>
              <a:t>assumir</a:t>
            </a:r>
            <a:r>
              <a:rPr lang="es-ES" dirty="0"/>
              <a:t> la </a:t>
            </a:r>
            <a:r>
              <a:rPr lang="es-ES" dirty="0" err="1"/>
              <a:t>responsabilitat</a:t>
            </a:r>
            <a:r>
              <a:rPr lang="es-ES" dirty="0"/>
              <a:t> per les </a:t>
            </a:r>
            <a:r>
              <a:rPr lang="es-ES" dirty="0" err="1"/>
              <a:t>seves</a:t>
            </a:r>
            <a:r>
              <a:rPr lang="es-ES" dirty="0"/>
              <a:t> vides i la </a:t>
            </a:r>
            <a:r>
              <a:rPr lang="es-ES" dirty="0" err="1"/>
              <a:t>seva</a:t>
            </a:r>
            <a:r>
              <a:rPr lang="es-ES" dirty="0"/>
              <a:t> </a:t>
            </a:r>
            <a:r>
              <a:rPr lang="es-ES" dirty="0" err="1"/>
              <a:t>pròpia</a:t>
            </a:r>
            <a:r>
              <a:rPr lang="es-ES" dirty="0"/>
              <a:t> </a:t>
            </a:r>
            <a:r>
              <a:rPr lang="es-ES" dirty="0" err="1"/>
              <a:t>recuperació</a:t>
            </a:r>
            <a:r>
              <a:rPr lang="es-ES" dirty="0"/>
              <a:t>.</a:t>
            </a:r>
          </a:p>
          <a:p>
            <a:pPr algn="just"/>
            <a:r>
              <a:rPr lang="es-ES" dirty="0" err="1"/>
              <a:t>Encoratjar</a:t>
            </a:r>
            <a:r>
              <a:rPr lang="es-ES" dirty="0"/>
              <a:t> les persones </a:t>
            </a:r>
            <a:r>
              <a:rPr lang="es-ES" dirty="0" err="1"/>
              <a:t>sense</a:t>
            </a:r>
            <a:r>
              <a:rPr lang="es-ES" dirty="0"/>
              <a:t> </a:t>
            </a:r>
            <a:r>
              <a:rPr lang="es-ES" dirty="0" err="1"/>
              <a:t>fer</a:t>
            </a:r>
            <a:r>
              <a:rPr lang="es-ES" dirty="0"/>
              <a:t> les coses per elles. </a:t>
            </a:r>
          </a:p>
          <a:p>
            <a:pPr algn="just"/>
            <a:r>
              <a:rPr lang="es-ES" dirty="0"/>
              <a:t>Proporcionar a les persones </a:t>
            </a:r>
            <a:r>
              <a:rPr lang="es-ES" dirty="0" err="1"/>
              <a:t>informació</a:t>
            </a:r>
            <a:r>
              <a:rPr lang="es-ES" dirty="0"/>
              <a:t> </a:t>
            </a:r>
            <a:r>
              <a:rPr lang="es-ES" dirty="0" err="1"/>
              <a:t>rellevant</a:t>
            </a:r>
            <a:r>
              <a:rPr lang="es-ES" dirty="0"/>
              <a:t>.</a:t>
            </a:r>
          </a:p>
          <a:p>
            <a:pPr algn="just"/>
            <a:r>
              <a:rPr lang="es-ES" dirty="0" err="1"/>
              <a:t>Ajudar</a:t>
            </a:r>
            <a:r>
              <a:rPr lang="es-ES" dirty="0"/>
              <a:t> les persones a </a:t>
            </a:r>
            <a:r>
              <a:rPr lang="es-ES" dirty="0" err="1"/>
              <a:t>teixir</a:t>
            </a:r>
            <a:r>
              <a:rPr lang="es-ES" dirty="0"/>
              <a:t> </a:t>
            </a:r>
            <a:r>
              <a:rPr lang="es-ES" dirty="0" err="1"/>
              <a:t>xarxes</a:t>
            </a:r>
            <a:r>
              <a:rPr lang="es-ES" dirty="0"/>
              <a:t> </a:t>
            </a:r>
            <a:r>
              <a:rPr lang="es-ES" dirty="0" err="1"/>
              <a:t>socials</a:t>
            </a:r>
            <a:r>
              <a:rPr lang="es-ES" dirty="0"/>
              <a:t> a la </a:t>
            </a:r>
            <a:r>
              <a:rPr lang="es-ES" dirty="0" err="1"/>
              <a:t>comunitat</a:t>
            </a:r>
            <a:r>
              <a:rPr lang="es-ES" dirty="0"/>
              <a:t>. </a:t>
            </a:r>
          </a:p>
          <a:p>
            <a:pPr algn="just"/>
            <a:r>
              <a:rPr lang="es-ES" dirty="0" err="1"/>
              <a:t>Acompanyar</a:t>
            </a:r>
            <a:r>
              <a:rPr lang="es-ES" dirty="0"/>
              <a:t> les persones per garantir que es </a:t>
            </a:r>
            <a:r>
              <a:rPr lang="es-ES" dirty="0" err="1"/>
              <a:t>respectin</a:t>
            </a:r>
            <a:r>
              <a:rPr lang="es-ES" dirty="0"/>
              <a:t> </a:t>
            </a:r>
            <a:r>
              <a:rPr lang="es-ES" dirty="0" err="1"/>
              <a:t>els</a:t>
            </a:r>
            <a:r>
              <a:rPr lang="es-ES" dirty="0"/>
              <a:t> </a:t>
            </a:r>
            <a:r>
              <a:rPr lang="es-ES" dirty="0" err="1"/>
              <a:t>seus</a:t>
            </a:r>
            <a:r>
              <a:rPr lang="es-ES" dirty="0"/>
              <a:t> </a:t>
            </a:r>
            <a:r>
              <a:rPr lang="es-ES" dirty="0" err="1"/>
              <a:t>drets</a:t>
            </a:r>
            <a:r>
              <a:rPr lang="es-ES" dirty="0"/>
              <a:t> </a:t>
            </a:r>
            <a:r>
              <a:rPr lang="es-ES" dirty="0" err="1"/>
              <a:t>humans</a:t>
            </a:r>
            <a:r>
              <a:rPr lang="es-ES" dirty="0"/>
              <a:t>. </a:t>
            </a:r>
          </a:p>
        </p:txBody>
      </p:sp>
      <p:sp>
        <p:nvSpPr>
          <p:cNvPr id="2" name="Title 1">
            <a:extLst>
              <a:ext uri="{FF2B5EF4-FFF2-40B4-BE49-F238E27FC236}">
                <a16:creationId xmlns:a16="http://schemas.microsoft.com/office/drawing/2014/main" id="{E9F2FC78-DA91-41FB-B05C-457A92D37E63}"/>
              </a:ext>
            </a:extLst>
          </p:cNvPr>
          <p:cNvSpPr>
            <a:spLocks noGrp="1"/>
          </p:cNvSpPr>
          <p:nvPr>
            <p:ph type="title"/>
          </p:nvPr>
        </p:nvSpPr>
        <p:spPr/>
        <p:txBody>
          <a:bodyPr/>
          <a:lstStyle/>
          <a:p>
            <a:r>
              <a:rPr lang="en-GB" dirty="0"/>
              <a:t>2. </a:t>
            </a:r>
            <a:r>
              <a:rPr lang="ca-ES" dirty="0"/>
              <a:t>Què és el suport individualitzat entre iguals? </a:t>
            </a:r>
            <a:r>
              <a:rPr lang="es-ES" dirty="0"/>
              <a:t>- 6</a:t>
            </a:r>
            <a:endParaRPr lang="x-none" dirty="0"/>
          </a:p>
        </p:txBody>
      </p:sp>
    </p:spTree>
    <p:extLst>
      <p:ext uri="{BB962C8B-B14F-4D97-AF65-F5344CB8AC3E}">
        <p14:creationId xmlns:p14="http://schemas.microsoft.com/office/powerpoint/2010/main" val="2935269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3FF9D-8864-422A-B57E-0C18ABEE8343}"/>
              </a:ext>
            </a:extLst>
          </p:cNvPr>
          <p:cNvSpPr>
            <a:spLocks noGrp="1"/>
          </p:cNvSpPr>
          <p:nvPr>
            <p:ph type="title"/>
          </p:nvPr>
        </p:nvSpPr>
        <p:spPr>
          <a:xfrm>
            <a:off x="507206" y="2313946"/>
            <a:ext cx="11082282" cy="344194"/>
          </a:xfrm>
        </p:spPr>
        <p:txBody>
          <a:bodyPr/>
          <a:lstStyle/>
          <a:p>
            <a:r>
              <a:rPr lang="en-US" dirty="0"/>
              <a:t>3. </a:t>
            </a:r>
            <a:r>
              <a:rPr lang="ca-ES" dirty="0"/>
              <a:t>Valors del suport individualitzat entre iguals</a:t>
            </a:r>
            <a:br>
              <a:rPr lang="es-ES" dirty="0"/>
            </a:br>
            <a:br>
              <a:rPr lang="es-ES" dirty="0"/>
            </a:br>
            <a:endParaRPr lang="x-none" dirty="0"/>
          </a:p>
        </p:txBody>
      </p:sp>
    </p:spTree>
    <p:extLst>
      <p:ext uri="{BB962C8B-B14F-4D97-AF65-F5344CB8AC3E}">
        <p14:creationId xmlns:p14="http://schemas.microsoft.com/office/powerpoint/2010/main" val="3314054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34155F1C-A3EF-5742-9F06-39F5DE375C4E}"/>
              </a:ext>
            </a:extLst>
          </p:cNvPr>
          <p:cNvSpPr>
            <a:spLocks noGrp="1"/>
          </p:cNvSpPr>
          <p:nvPr>
            <p:ph type="body" sz="quarter" idx="13"/>
          </p:nvPr>
        </p:nvSpPr>
        <p:spPr/>
        <p:txBody>
          <a:bodyPr/>
          <a:lstStyle/>
          <a:p>
            <a:r>
              <a:rPr lang="ca-ES" dirty="0"/>
              <a:t>Reciprocitat i igualtat:</a:t>
            </a:r>
            <a:endParaRPr lang="en-US" dirty="0"/>
          </a:p>
        </p:txBody>
      </p:sp>
      <p:sp>
        <p:nvSpPr>
          <p:cNvPr id="3" name="Content Placeholder 2">
            <a:extLst>
              <a:ext uri="{FF2B5EF4-FFF2-40B4-BE49-F238E27FC236}">
                <a16:creationId xmlns:a16="http://schemas.microsoft.com/office/drawing/2014/main" id="{54349104-11A8-4E8B-864E-4920182056BA}"/>
              </a:ext>
            </a:extLst>
          </p:cNvPr>
          <p:cNvSpPr>
            <a:spLocks noGrp="1"/>
          </p:cNvSpPr>
          <p:nvPr>
            <p:ph sz="quarter" idx="14"/>
          </p:nvPr>
        </p:nvSpPr>
        <p:spPr/>
        <p:txBody>
          <a:bodyPr/>
          <a:lstStyle/>
          <a:p>
            <a:pPr marL="0" indent="0" algn="just">
              <a:buNone/>
            </a:pPr>
            <a:r>
              <a:rPr lang="ca-ES" dirty="0"/>
              <a:t>A mesura que el suport entre iguals es generalitza a països de tot el món, és important que el seu desenvolupament continuï arrelat a un conjunt intrínsec de valors</a:t>
            </a:r>
            <a:r>
              <a:rPr lang="en-GB" dirty="0"/>
              <a:t>. </a:t>
            </a:r>
            <a:endParaRPr lang="x-none" dirty="0"/>
          </a:p>
          <a:p>
            <a:pPr marL="0" indent="0" algn="just">
              <a:buNone/>
            </a:pPr>
            <a:r>
              <a:rPr lang="es-ES" b="1" dirty="0"/>
              <a:t>Reciprocidad e igualdad:</a:t>
            </a:r>
            <a:endParaRPr lang="en-GB" u="sng" dirty="0"/>
          </a:p>
          <a:p>
            <a:pPr algn="just"/>
            <a:r>
              <a:rPr lang="ca-ES" dirty="0"/>
              <a:t>El suport entre iguals reconeix que ambdues parts poden aprendre de l’altra </a:t>
            </a:r>
            <a:r>
              <a:rPr lang="es-ES" dirty="0" err="1"/>
              <a:t>ra</a:t>
            </a:r>
            <a:r>
              <a:rPr lang="en-GB" dirty="0"/>
              <a:t>. </a:t>
            </a:r>
          </a:p>
          <a:p>
            <a:pPr algn="just"/>
            <a:r>
              <a:rPr lang="ca-ES" dirty="0"/>
              <a:t>Les diferències de poder es minimitzen i el poder es comparteix de la manera més igualitària possible</a:t>
            </a:r>
            <a:r>
              <a:rPr lang="en-GB" dirty="0"/>
              <a:t>.</a:t>
            </a:r>
          </a:p>
          <a:p>
            <a:pPr algn="just"/>
            <a:r>
              <a:rPr lang="ca-ES" dirty="0"/>
              <a:t>Els professionals de suport entre iguals no han d’estar en una posició que els obligui a informar els professionals dels serveis sobre les persones a qui acompanyen</a:t>
            </a:r>
            <a:r>
              <a:rPr lang="en-GB" dirty="0"/>
              <a:t>.</a:t>
            </a:r>
            <a:endParaRPr lang="x-none" dirty="0"/>
          </a:p>
        </p:txBody>
      </p:sp>
      <p:sp>
        <p:nvSpPr>
          <p:cNvPr id="2" name="Title 1">
            <a:extLst>
              <a:ext uri="{FF2B5EF4-FFF2-40B4-BE49-F238E27FC236}">
                <a16:creationId xmlns:a16="http://schemas.microsoft.com/office/drawing/2014/main" id="{90AEECA0-F816-413F-BD06-78644549F66A}"/>
              </a:ext>
            </a:extLst>
          </p:cNvPr>
          <p:cNvSpPr>
            <a:spLocks noGrp="1"/>
          </p:cNvSpPr>
          <p:nvPr>
            <p:ph type="title"/>
          </p:nvPr>
        </p:nvSpPr>
        <p:spPr>
          <a:xfrm>
            <a:off x="368423" y="425131"/>
            <a:ext cx="9792000" cy="432000"/>
          </a:xfrm>
        </p:spPr>
        <p:txBody>
          <a:bodyPr/>
          <a:lstStyle/>
          <a:p>
            <a:r>
              <a:rPr lang="en-US" dirty="0"/>
              <a:t>3. </a:t>
            </a:r>
            <a:r>
              <a:rPr lang="ca-ES" dirty="0"/>
              <a:t>Valors del suport individualitzat entre iguals</a:t>
            </a:r>
            <a:r>
              <a:rPr lang="es-ES" dirty="0"/>
              <a:t> - 1</a:t>
            </a:r>
            <a:br>
              <a:rPr lang="es-ES" dirty="0"/>
            </a:br>
            <a:endParaRPr lang="x-none" dirty="0"/>
          </a:p>
        </p:txBody>
      </p:sp>
    </p:spTree>
    <p:extLst>
      <p:ext uri="{BB962C8B-B14F-4D97-AF65-F5344CB8AC3E}">
        <p14:creationId xmlns:p14="http://schemas.microsoft.com/office/powerpoint/2010/main" val="3248039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EDFAC2C-9D6E-9144-A65D-953BAA482A6C}"/>
              </a:ext>
            </a:extLst>
          </p:cNvPr>
          <p:cNvSpPr>
            <a:spLocks noGrp="1"/>
          </p:cNvSpPr>
          <p:nvPr>
            <p:ph type="body" sz="quarter" idx="13"/>
          </p:nvPr>
        </p:nvSpPr>
        <p:spPr/>
        <p:txBody>
          <a:bodyPr/>
          <a:lstStyle/>
          <a:p>
            <a:r>
              <a:rPr lang="ca-ES" dirty="0"/>
              <a:t>Autodeterminació i empoderament</a:t>
            </a:r>
            <a:endParaRPr lang="en-GB" dirty="0"/>
          </a:p>
        </p:txBody>
      </p:sp>
      <p:sp>
        <p:nvSpPr>
          <p:cNvPr id="3" name="Content Placeholder 2">
            <a:extLst>
              <a:ext uri="{FF2B5EF4-FFF2-40B4-BE49-F238E27FC236}">
                <a16:creationId xmlns:a16="http://schemas.microsoft.com/office/drawing/2014/main" id="{31C15B75-7B23-4AAD-9112-933F431CD5F4}"/>
              </a:ext>
            </a:extLst>
          </p:cNvPr>
          <p:cNvSpPr>
            <a:spLocks noGrp="1"/>
          </p:cNvSpPr>
          <p:nvPr>
            <p:ph sz="quarter" idx="14"/>
          </p:nvPr>
        </p:nvSpPr>
        <p:spPr/>
        <p:txBody>
          <a:bodyPr/>
          <a:lstStyle/>
          <a:p>
            <a:pPr marL="0" indent="0">
              <a:buNone/>
            </a:pPr>
            <a:r>
              <a:rPr lang="ca-ES" b="1" dirty="0"/>
              <a:t>Autodeterminació i </a:t>
            </a:r>
            <a:r>
              <a:rPr lang="ca-ES" b="1" dirty="0" err="1"/>
              <a:t>empoderament</a:t>
            </a:r>
            <a:r>
              <a:rPr lang="ca-ES" b="1" dirty="0"/>
              <a:t> </a:t>
            </a:r>
            <a:r>
              <a:rPr lang="es-ES" b="1" dirty="0"/>
              <a:t>:</a:t>
            </a:r>
            <a:endParaRPr lang="en-GB" u="sng" dirty="0"/>
          </a:p>
          <a:p>
            <a:r>
              <a:rPr lang="ca-ES" dirty="0"/>
              <a:t>El suport entre iguals es basa en els principis de l’elecció i l’autonomia personals</a:t>
            </a:r>
            <a:r>
              <a:rPr lang="en-GB" dirty="0"/>
              <a:t>.</a:t>
            </a:r>
          </a:p>
          <a:p>
            <a:r>
              <a:rPr lang="ca-ES" dirty="0"/>
              <a:t>La capacitació és un procés que permet a les persones guanyar seguretat en la seva pròpia capacitat de prendre decisions</a:t>
            </a:r>
            <a:r>
              <a:rPr lang="en-GB" dirty="0"/>
              <a:t>. </a:t>
            </a:r>
          </a:p>
          <a:p>
            <a:r>
              <a:rPr lang="ca-ES" dirty="0"/>
              <a:t>S’han de fer esforços per evitar que es creï una relació de dependència entre el professional de suport entre iguals i la persona que el rep</a:t>
            </a:r>
            <a:r>
              <a:rPr lang="es-ES" dirty="0"/>
              <a:t>. </a:t>
            </a:r>
          </a:p>
        </p:txBody>
      </p:sp>
      <p:sp>
        <p:nvSpPr>
          <p:cNvPr id="2" name="Title 1">
            <a:extLst>
              <a:ext uri="{FF2B5EF4-FFF2-40B4-BE49-F238E27FC236}">
                <a16:creationId xmlns:a16="http://schemas.microsoft.com/office/drawing/2014/main" id="{436F055C-D4D4-4D89-8125-8480F3CDBF12}"/>
              </a:ext>
            </a:extLst>
          </p:cNvPr>
          <p:cNvSpPr>
            <a:spLocks noGrp="1"/>
          </p:cNvSpPr>
          <p:nvPr>
            <p:ph type="title"/>
          </p:nvPr>
        </p:nvSpPr>
        <p:spPr/>
        <p:txBody>
          <a:bodyPr/>
          <a:lstStyle/>
          <a:p>
            <a:r>
              <a:rPr lang="en-US" dirty="0"/>
              <a:t>3. </a:t>
            </a:r>
            <a:r>
              <a:rPr lang="ca-ES" dirty="0"/>
              <a:t>Valors del suport individualitzat entre iguals</a:t>
            </a:r>
            <a:r>
              <a:rPr lang="es-ES" dirty="0"/>
              <a:t> - 2</a:t>
            </a:r>
            <a:endParaRPr lang="x-none" dirty="0"/>
          </a:p>
        </p:txBody>
      </p:sp>
    </p:spTree>
    <p:extLst>
      <p:ext uri="{BB962C8B-B14F-4D97-AF65-F5344CB8AC3E}">
        <p14:creationId xmlns:p14="http://schemas.microsoft.com/office/powerpoint/2010/main" val="480579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2DF11347-2EFA-4EC7-9E2B-30C849986F37}"/>
              </a:ext>
            </a:extLst>
          </p:cNvPr>
          <p:cNvSpPr>
            <a:spLocks noGrp="1"/>
          </p:cNvSpPr>
          <p:nvPr>
            <p:ph type="sldNum" sz="quarter" idx="12"/>
          </p:nvPr>
        </p:nvSpPr>
        <p:spPr/>
        <p:txBody>
          <a:bodyPr/>
          <a:lstStyle/>
          <a:p>
            <a:fld id="{CFE7C01E-97B8-4569-8908-63AB0F06FED5}" type="slidenum">
              <a:rPr lang="en-US" smtClean="0"/>
              <a:t>2</a:t>
            </a:fld>
            <a:endParaRPr lang="en-US"/>
          </a:p>
        </p:txBody>
      </p:sp>
      <p:sp>
        <p:nvSpPr>
          <p:cNvPr id="7" name="Rectangle 6">
            <a:extLst>
              <a:ext uri="{FF2B5EF4-FFF2-40B4-BE49-F238E27FC236}">
                <a16:creationId xmlns:a16="http://schemas.microsoft.com/office/drawing/2014/main" id="{AFE9C645-6EC7-41CE-8661-C6FA76BDAA99}"/>
              </a:ext>
            </a:extLst>
          </p:cNvPr>
          <p:cNvSpPr/>
          <p:nvPr/>
        </p:nvSpPr>
        <p:spPr>
          <a:xfrm>
            <a:off x="200025" y="643584"/>
            <a:ext cx="11791950" cy="5290231"/>
          </a:xfrm>
          <a:prstGeom prst="rect">
            <a:avLst/>
          </a:prstGeom>
        </p:spPr>
        <p:txBody>
          <a:bodyPr wrap="square">
            <a:spAutoFit/>
          </a:bodyPr>
          <a:lstStyle/>
          <a:p>
            <a:endParaRPr lang="es-ES" sz="1400" dirty="0">
              <a:effectLst/>
              <a:ea typeface="Calibri" panose="020F0502020204030204" pitchFamily="34" charset="0"/>
              <a:cs typeface="Calibri" panose="020F0502020204030204" pitchFamily="34" charset="0"/>
            </a:endParaRPr>
          </a:p>
          <a:p>
            <a:endParaRPr lang="es-ES" sz="1400" dirty="0">
              <a:ea typeface="Calibri" panose="020F0502020204030204" pitchFamily="34" charset="0"/>
              <a:cs typeface="Calibri" panose="020F0502020204030204" pitchFamily="34" charset="0"/>
            </a:endParaRPr>
          </a:p>
          <a:p>
            <a:endParaRPr lang="es-ES" sz="1400" dirty="0">
              <a:effectLst/>
              <a:ea typeface="Calibri" panose="020F0502020204030204" pitchFamily="34" charset="0"/>
              <a:cs typeface="Calibri" panose="020F0502020204030204" pitchFamily="34" charset="0"/>
            </a:endParaRPr>
          </a:p>
          <a:p>
            <a:r>
              <a:rPr lang="es-ES" sz="1400" dirty="0" err="1">
                <a:effectLst/>
                <a:ea typeface="Calibri" panose="020F0502020204030204" pitchFamily="34" charset="0"/>
                <a:cs typeface="Calibri" panose="020F0502020204030204" pitchFamily="34" charset="0"/>
              </a:rPr>
              <a:t>Aquesta</a:t>
            </a:r>
            <a:r>
              <a:rPr lang="es-ES" sz="1400" dirty="0">
                <a:effectLst/>
                <a:ea typeface="Calibri" panose="020F0502020204030204" pitchFamily="34" charset="0"/>
                <a:cs typeface="Calibri" panose="020F0502020204030204" pitchFamily="34" charset="0"/>
              </a:rPr>
              <a:t> </a:t>
            </a:r>
            <a:r>
              <a:rPr lang="es-ES" sz="1400" dirty="0" err="1">
                <a:effectLst/>
                <a:ea typeface="Calibri" panose="020F0502020204030204" pitchFamily="34" charset="0"/>
                <a:cs typeface="Calibri" panose="020F0502020204030204" pitchFamily="34" charset="0"/>
              </a:rPr>
              <a:t>publicació</a:t>
            </a:r>
            <a:r>
              <a:rPr lang="es-ES" sz="1400" dirty="0">
                <a:effectLst/>
                <a:ea typeface="Calibri" panose="020F0502020204030204" pitchFamily="34" charset="0"/>
                <a:cs typeface="Calibri" panose="020F0502020204030204" pitchFamily="34" charset="0"/>
              </a:rPr>
              <a:t> </a:t>
            </a:r>
            <a:r>
              <a:rPr lang="es-ES" sz="1400" dirty="0" err="1">
                <a:effectLst/>
                <a:ea typeface="Calibri" panose="020F0502020204030204" pitchFamily="34" charset="0"/>
                <a:cs typeface="Calibri" panose="020F0502020204030204" pitchFamily="34" charset="0"/>
              </a:rPr>
              <a:t>és</a:t>
            </a:r>
            <a:r>
              <a:rPr lang="es-ES" sz="1400" dirty="0">
                <a:effectLst/>
                <a:ea typeface="Calibri" panose="020F0502020204030204" pitchFamily="34" charset="0"/>
                <a:cs typeface="Calibri" panose="020F0502020204030204" pitchFamily="34" charset="0"/>
              </a:rPr>
              <a:t> una </a:t>
            </a:r>
            <a:r>
              <a:rPr lang="es-ES" sz="1400" dirty="0" err="1">
                <a:effectLst/>
                <a:ea typeface="Calibri" panose="020F0502020204030204" pitchFamily="34" charset="0"/>
                <a:cs typeface="Calibri" panose="020F0502020204030204" pitchFamily="34" charset="0"/>
              </a:rPr>
              <a:t>traducció</a:t>
            </a:r>
            <a:r>
              <a:rPr lang="es-ES" sz="1400" dirty="0">
                <a:effectLst/>
                <a:ea typeface="Calibri" panose="020F0502020204030204" pitchFamily="34" charset="0"/>
                <a:cs typeface="Calibri" panose="020F0502020204030204" pitchFamily="34" charset="0"/>
              </a:rPr>
              <a:t>, </a:t>
            </a:r>
            <a:r>
              <a:rPr lang="es-ES" sz="1400" dirty="0" err="1">
                <a:effectLst/>
                <a:ea typeface="Calibri" panose="020F0502020204030204" pitchFamily="34" charset="0"/>
                <a:cs typeface="Calibri" panose="020F0502020204030204" pitchFamily="34" charset="0"/>
              </a:rPr>
              <a:t>d’acord</a:t>
            </a:r>
            <a:r>
              <a:rPr lang="es-ES" sz="1400" dirty="0">
                <a:effectLst/>
                <a:ea typeface="Calibri" panose="020F0502020204030204" pitchFamily="34" charset="0"/>
                <a:cs typeface="Calibri" panose="020F0502020204030204" pitchFamily="34" charset="0"/>
              </a:rPr>
              <a:t> </a:t>
            </a:r>
            <a:r>
              <a:rPr lang="es-ES" sz="1400" dirty="0" err="1">
                <a:effectLst/>
                <a:ea typeface="Calibri" panose="020F0502020204030204" pitchFamily="34" charset="0"/>
                <a:cs typeface="Calibri" panose="020F0502020204030204" pitchFamily="34" charset="0"/>
              </a:rPr>
              <a:t>amb</a:t>
            </a:r>
            <a:r>
              <a:rPr lang="es-ES" sz="1400" dirty="0">
                <a:effectLst/>
                <a:ea typeface="Calibri" panose="020F0502020204030204" pitchFamily="34" charset="0"/>
                <a:cs typeface="Calibri" panose="020F0502020204030204" pitchFamily="34" charset="0"/>
              </a:rPr>
              <a:t> la </a:t>
            </a:r>
            <a:r>
              <a:rPr lang="es-ES" sz="1400" dirty="0" err="1">
                <a:effectLst/>
                <a:ea typeface="Calibri" panose="020F0502020204030204" pitchFamily="34" charset="0"/>
                <a:cs typeface="Calibri" panose="020F0502020204030204" pitchFamily="34" charset="0"/>
              </a:rPr>
              <a:t>llicència</a:t>
            </a:r>
            <a:r>
              <a:rPr lang="es-ES" sz="1400" dirty="0">
                <a:effectLst/>
                <a:ea typeface="Calibri" panose="020F0502020204030204" pitchFamily="34" charset="0"/>
                <a:cs typeface="Calibri" panose="020F0502020204030204" pitchFamily="34" charset="0"/>
              </a:rPr>
              <a:t> de Creative </a:t>
            </a:r>
            <a:r>
              <a:rPr lang="es-ES" sz="1400" dirty="0" err="1">
                <a:effectLst/>
                <a:ea typeface="Calibri" panose="020F0502020204030204" pitchFamily="34" charset="0"/>
                <a:cs typeface="Calibri" panose="020F0502020204030204" pitchFamily="34" charset="0"/>
              </a:rPr>
              <a:t>Commons</a:t>
            </a:r>
            <a:r>
              <a:rPr lang="es-ES" sz="1400" dirty="0">
                <a:effectLst/>
                <a:ea typeface="Calibri" panose="020F0502020204030204" pitchFamily="34" charset="0"/>
                <a:cs typeface="Calibri" panose="020F0502020204030204" pitchFamily="34" charset="0"/>
              </a:rPr>
              <a:t>  </a:t>
            </a:r>
            <a:r>
              <a:rPr lang="es-ES" sz="1400" u="sng" dirty="0">
                <a:solidFill>
                  <a:srgbClr val="0563C1"/>
                </a:solidFill>
                <a:effectLst/>
                <a:ea typeface="Calibri" panose="020F0502020204030204" pitchFamily="34" charset="0"/>
                <a:cs typeface="Times New Roman" panose="02020603050405020304" pitchFamily="18" charset="0"/>
                <a:hlinkClick r:id="rId3"/>
              </a:rPr>
              <a:t>CC BY-NC-SA 3.0  IGO</a:t>
            </a:r>
            <a:r>
              <a:rPr lang="es-ES" sz="1400" dirty="0">
                <a:effectLst/>
                <a:ea typeface="Calibri" panose="020F0502020204030204" pitchFamily="34" charset="0"/>
                <a:cs typeface="Calibri" panose="020F0502020204030204" pitchFamily="34" charset="0"/>
              </a:rPr>
              <a:t>, del </a:t>
            </a:r>
            <a:r>
              <a:rPr lang="es-ES" sz="1400" dirty="0" err="1">
                <a:effectLst/>
                <a:ea typeface="Calibri" panose="020F0502020204030204" pitchFamily="34" charset="0"/>
                <a:cs typeface="Calibri" panose="020F0502020204030204" pitchFamily="34" charset="0"/>
              </a:rPr>
              <a:t>text</a:t>
            </a:r>
            <a:r>
              <a:rPr lang="es-ES" sz="1400" dirty="0">
                <a:effectLst/>
                <a:ea typeface="Calibri" panose="020F0502020204030204" pitchFamily="34" charset="0"/>
                <a:cs typeface="Calibri" panose="020F0502020204030204" pitchFamily="34" charset="0"/>
              </a:rPr>
              <a:t> original de </a:t>
            </a:r>
            <a:r>
              <a:rPr lang="es-ES" sz="1400" dirty="0" err="1">
                <a:effectLst/>
                <a:ea typeface="Calibri" panose="020F0502020204030204" pitchFamily="34" charset="0"/>
                <a:cs typeface="Calibri" panose="020F0502020204030204" pitchFamily="34" charset="0"/>
              </a:rPr>
              <a:t>l’OMS</a:t>
            </a:r>
            <a:r>
              <a:rPr lang="es-ES" sz="1400" dirty="0">
                <a:effectLst/>
                <a:ea typeface="Calibri" panose="020F0502020204030204" pitchFamily="34" charset="0"/>
                <a:cs typeface="Calibri" panose="020F0502020204030204" pitchFamily="34" charset="0"/>
              </a:rPr>
              <a:t> </a:t>
            </a:r>
            <a:r>
              <a:rPr lang="es-ES" sz="1400" dirty="0" err="1">
                <a:effectLst/>
                <a:ea typeface="Calibri" panose="020F0502020204030204" pitchFamily="34" charset="0"/>
                <a:cs typeface="Calibri" panose="020F0502020204030204" pitchFamily="34" charset="0"/>
              </a:rPr>
              <a:t>escrit</a:t>
            </a:r>
            <a:r>
              <a:rPr lang="es-ES" sz="1400" dirty="0">
                <a:effectLst/>
                <a:ea typeface="Calibri" panose="020F0502020204030204" pitchFamily="34" charset="0"/>
                <a:cs typeface="Calibri" panose="020F0502020204030204" pitchFamily="34" charset="0"/>
              </a:rPr>
              <a:t> en </a:t>
            </a:r>
            <a:r>
              <a:rPr lang="es-ES" sz="1400" dirty="0" err="1">
                <a:effectLst/>
                <a:ea typeface="Calibri" panose="020F0502020204030204" pitchFamily="34" charset="0"/>
                <a:cs typeface="Calibri" panose="020F0502020204030204" pitchFamily="34" charset="0"/>
              </a:rPr>
              <a:t>anglès</a:t>
            </a:r>
            <a:r>
              <a:rPr lang="es-AR" sz="1400" dirty="0">
                <a:solidFill>
                  <a:srgbClr val="0E0E0E"/>
                </a:solidFill>
                <a:effectLst/>
                <a:ea typeface="Calibri" panose="020F0502020204030204" pitchFamily="34" charset="0"/>
                <a:cs typeface="Calibri" panose="020F0502020204030204" pitchFamily="34" charset="0"/>
              </a:rPr>
              <a:t>.</a:t>
            </a:r>
            <a:endParaRPr lang="ca-ES" sz="1400" dirty="0">
              <a:effectLst/>
              <a:ea typeface="Calibri" panose="020F0502020204030204" pitchFamily="34" charset="0"/>
              <a:cs typeface="Times New Roman" panose="02020603050405020304" pitchFamily="18" charset="0"/>
            </a:endParaRPr>
          </a:p>
          <a:p>
            <a:r>
              <a:rPr lang="es-AR" sz="1400" dirty="0">
                <a:solidFill>
                  <a:srgbClr val="0E0E0E"/>
                </a:solidFill>
                <a:effectLst/>
                <a:ea typeface="Calibri" panose="020F0502020204030204" pitchFamily="34" charset="0"/>
                <a:cs typeface="Times New Roman" panose="02020603050405020304" pitchFamily="18" charset="0"/>
              </a:rPr>
              <a:t> </a:t>
            </a:r>
            <a:endParaRPr lang="ca-ES" sz="1400" dirty="0">
              <a:effectLst/>
              <a:ea typeface="Calibri" panose="020F0502020204030204" pitchFamily="34" charset="0"/>
              <a:cs typeface="Times New Roman" panose="02020603050405020304" pitchFamily="18" charset="0"/>
            </a:endParaRPr>
          </a:p>
          <a:p>
            <a:pPr>
              <a:spcAft>
                <a:spcPts val="500"/>
              </a:spcAft>
            </a:pPr>
            <a:r>
              <a:rPr lang="ca-ES" sz="1400" dirty="0">
                <a:effectLst/>
                <a:ea typeface="Calibri" panose="020F0502020204030204" pitchFamily="34" charset="0"/>
              </a:rPr>
              <a:t>Aquesta traducció no és obra de de l’OMS, i per tant no es fa responsable del contingut ni de l’exactitud de la traducció</a:t>
            </a:r>
            <a:r>
              <a:rPr lang="es-AR" sz="1400" dirty="0">
                <a:solidFill>
                  <a:srgbClr val="0E0E0E"/>
                </a:solidFill>
                <a:effectLst/>
                <a:ea typeface="Calibri" panose="020F0502020204030204" pitchFamily="34" charset="0"/>
              </a:rPr>
              <a:t>. </a:t>
            </a:r>
            <a:r>
              <a:rPr lang="en-US" sz="1400" dirty="0" err="1">
                <a:solidFill>
                  <a:srgbClr val="0E0E0E"/>
                </a:solidFill>
                <a:effectLst/>
                <a:ea typeface="Calibri" panose="020F0502020204030204" pitchFamily="34" charset="0"/>
              </a:rPr>
              <a:t>L’</a:t>
            </a:r>
            <a:r>
              <a:rPr lang="en-US" sz="1400" dirty="0" err="1">
                <a:solidFill>
                  <a:srgbClr val="222222"/>
                </a:solidFill>
                <a:effectLst/>
                <a:ea typeface="Calibri" panose="020F0502020204030204" pitchFamily="34" charset="0"/>
              </a:rPr>
              <a:t>edició</a:t>
            </a:r>
            <a:r>
              <a:rPr lang="en-US" sz="1400" dirty="0">
                <a:solidFill>
                  <a:srgbClr val="222222"/>
                </a:solidFill>
                <a:effectLst/>
                <a:ea typeface="Calibri" panose="020F0502020204030204" pitchFamily="34" charset="0"/>
              </a:rPr>
              <a:t> </a:t>
            </a:r>
            <a:r>
              <a:rPr lang="en-US" sz="1400" dirty="0">
                <a:solidFill>
                  <a:srgbClr val="0E0E0E"/>
                </a:solidFill>
                <a:effectLst/>
                <a:ea typeface="Calibri" panose="020F0502020204030204" pitchFamily="34" charset="0"/>
              </a:rPr>
              <a:t>original </a:t>
            </a:r>
            <a:r>
              <a:rPr lang="en-US" sz="1400" dirty="0" err="1">
                <a:solidFill>
                  <a:srgbClr val="0E0E0E"/>
                </a:solidFill>
                <a:effectLst/>
                <a:ea typeface="Calibri" panose="020F0502020204030204" pitchFamily="34" charset="0"/>
              </a:rPr>
              <a:t>en</a:t>
            </a:r>
            <a:r>
              <a:rPr lang="en-US" sz="1400" dirty="0">
                <a:solidFill>
                  <a:srgbClr val="0E0E0E"/>
                </a:solidFill>
                <a:effectLst/>
                <a:ea typeface="Calibri" panose="020F0502020204030204" pitchFamily="34" charset="0"/>
              </a:rPr>
              <a:t> </a:t>
            </a:r>
            <a:r>
              <a:rPr lang="en-US" sz="1400" dirty="0" err="1">
                <a:solidFill>
                  <a:srgbClr val="0E0E0E"/>
                </a:solidFill>
                <a:effectLst/>
                <a:ea typeface="Calibri" panose="020F0502020204030204" pitchFamily="34" charset="0"/>
              </a:rPr>
              <a:t>anglès</a:t>
            </a:r>
            <a:r>
              <a:rPr lang="en-US" sz="1400" dirty="0">
                <a:solidFill>
                  <a:srgbClr val="0E0E0E"/>
                </a:solidFill>
                <a:effectLst/>
                <a:ea typeface="Calibri" panose="020F0502020204030204" pitchFamily="34" charset="0"/>
              </a:rPr>
              <a:t> </a:t>
            </a:r>
            <a:r>
              <a:rPr lang="en-US" sz="1400" i="1" dirty="0">
                <a:effectLst/>
                <a:ea typeface="Calibri" panose="020F0502020204030204" pitchFamily="34" charset="0"/>
              </a:rPr>
              <a:t>One-to-one peer support by and for people with lived experience. WHO </a:t>
            </a:r>
            <a:r>
              <a:rPr lang="en-US" sz="1400" i="1" dirty="0" err="1">
                <a:effectLst/>
                <a:ea typeface="Calibri" panose="020F0502020204030204" pitchFamily="34" charset="0"/>
              </a:rPr>
              <a:t>QualityRights</a:t>
            </a:r>
            <a:r>
              <a:rPr lang="en-US" sz="1400" i="1" dirty="0">
                <a:effectLst/>
                <a:ea typeface="Calibri" panose="020F0502020204030204" pitchFamily="34" charset="0"/>
              </a:rPr>
              <a:t> guidance module. </a:t>
            </a:r>
            <a:r>
              <a:rPr lang="en-US" sz="1400" dirty="0">
                <a:effectLst/>
                <a:ea typeface="Calibri" panose="020F0502020204030204" pitchFamily="34" charset="0"/>
              </a:rPr>
              <a:t>Geneva: World Health Organization; 2019</a:t>
            </a:r>
            <a:r>
              <a:rPr lang="en-US" sz="1400" dirty="0">
                <a:solidFill>
                  <a:srgbClr val="000000"/>
                </a:solidFill>
                <a:effectLst/>
                <a:ea typeface="Calibri" panose="020F0502020204030204" pitchFamily="34" charset="0"/>
              </a:rPr>
              <a:t> </a:t>
            </a:r>
            <a:r>
              <a:rPr lang="ca-ES" sz="1400" dirty="0">
                <a:effectLst/>
                <a:ea typeface="Calibri" panose="020F0502020204030204" pitchFamily="34" charset="0"/>
              </a:rPr>
              <a:t>és el text autèntic i vinculant</a:t>
            </a:r>
            <a:r>
              <a:rPr lang="en-US" sz="1400" dirty="0">
                <a:solidFill>
                  <a:srgbClr val="222222"/>
                </a:solidFill>
                <a:effectLst/>
                <a:ea typeface="Calibri" panose="020F0502020204030204" pitchFamily="34" charset="0"/>
              </a:rPr>
              <a:t>.</a:t>
            </a:r>
            <a:endParaRPr lang="ca-ES" sz="1400" dirty="0">
              <a:effectLst/>
              <a:ea typeface="Calibri" panose="020F0502020204030204" pitchFamily="34" charset="0"/>
            </a:endParaRPr>
          </a:p>
          <a:p>
            <a:r>
              <a:rPr lang="en-US" sz="1400" dirty="0">
                <a:effectLst/>
                <a:ea typeface="Calibri" panose="020F0502020204030204" pitchFamily="34" charset="0"/>
                <a:cs typeface="Times New Roman" panose="02020603050405020304" pitchFamily="18" charset="0"/>
              </a:rPr>
              <a:t> </a:t>
            </a:r>
            <a:endParaRPr lang="ca-ES" sz="1400" dirty="0">
              <a:effectLst/>
              <a:ea typeface="Calibri" panose="020F0502020204030204" pitchFamily="34" charset="0"/>
              <a:cs typeface="Times New Roman" panose="02020603050405020304" pitchFamily="18" charset="0"/>
            </a:endParaRPr>
          </a:p>
          <a:p>
            <a:r>
              <a:rPr lang="es-ES" sz="1400" b="1" dirty="0">
                <a:effectLst/>
                <a:ea typeface="Calibri" panose="020F0502020204030204" pitchFamily="34" charset="0"/>
                <a:cs typeface="Times New Roman" panose="02020603050405020304" pitchFamily="18" charset="0"/>
              </a:rPr>
              <a:t>Edita: </a:t>
            </a:r>
            <a:endParaRPr lang="ca-ES" sz="1400" dirty="0">
              <a:effectLst/>
              <a:ea typeface="Calibri" panose="020F0502020204030204" pitchFamily="34" charset="0"/>
              <a:cs typeface="Times New Roman" panose="02020603050405020304" pitchFamily="18" charset="0"/>
            </a:endParaRPr>
          </a:p>
          <a:p>
            <a:r>
              <a:rPr lang="es-ES" sz="1400" dirty="0">
                <a:effectLst/>
                <a:ea typeface="Calibri" panose="020F0502020204030204" pitchFamily="34" charset="0"/>
                <a:cs typeface="Times New Roman" panose="02020603050405020304" pitchFamily="18" charset="0"/>
              </a:rPr>
              <a:t>Pacte Nacional de Salut Mental. Generalitat de Catalunya.</a:t>
            </a:r>
            <a:endParaRPr lang="ca-ES" sz="1400" dirty="0">
              <a:effectLst/>
              <a:ea typeface="Calibri" panose="020F0502020204030204" pitchFamily="34" charset="0"/>
              <a:cs typeface="Times New Roman" panose="02020603050405020304" pitchFamily="18" charset="0"/>
            </a:endParaRPr>
          </a:p>
          <a:p>
            <a:r>
              <a:rPr lang="es-ES" sz="1400" dirty="0">
                <a:effectLst/>
                <a:ea typeface="Calibri" panose="020F0502020204030204" pitchFamily="34" charset="0"/>
                <a:cs typeface="Times New Roman" panose="02020603050405020304" pitchFamily="18" charset="0"/>
              </a:rPr>
              <a:t> </a:t>
            </a:r>
            <a:endParaRPr lang="ca-ES" sz="1400" dirty="0">
              <a:effectLst/>
              <a:ea typeface="Calibri" panose="020F0502020204030204" pitchFamily="34" charset="0"/>
              <a:cs typeface="Times New Roman" panose="02020603050405020304" pitchFamily="18" charset="0"/>
            </a:endParaRPr>
          </a:p>
          <a:p>
            <a:r>
              <a:rPr lang="es-ES" sz="1400" b="1" dirty="0" err="1">
                <a:effectLst/>
                <a:ea typeface="Calibri" panose="020F0502020204030204" pitchFamily="34" charset="0"/>
                <a:cs typeface="Times New Roman" panose="02020603050405020304" pitchFamily="18" charset="0"/>
              </a:rPr>
              <a:t>Traducció</a:t>
            </a:r>
            <a:r>
              <a:rPr lang="es-ES" sz="1400" b="1" dirty="0">
                <a:effectLst/>
                <a:ea typeface="Calibri" panose="020F0502020204030204" pitchFamily="34" charset="0"/>
                <a:cs typeface="Times New Roman" panose="02020603050405020304" pitchFamily="18" charset="0"/>
              </a:rPr>
              <a:t>: </a:t>
            </a:r>
            <a:endParaRPr lang="ca-ES" sz="1400" dirty="0">
              <a:effectLst/>
              <a:ea typeface="Calibri" panose="020F0502020204030204" pitchFamily="34" charset="0"/>
              <a:cs typeface="Times New Roman" panose="02020603050405020304" pitchFamily="18" charset="0"/>
            </a:endParaRPr>
          </a:p>
          <a:p>
            <a:r>
              <a:rPr lang="es-ES" sz="1400" dirty="0" err="1">
                <a:effectLst/>
                <a:ea typeface="Calibri" panose="020F0502020204030204" pitchFamily="34" charset="0"/>
                <a:cs typeface="Times New Roman" panose="02020603050405020304" pitchFamily="18" charset="0"/>
              </a:rPr>
              <a:t>Servei</a:t>
            </a:r>
            <a:r>
              <a:rPr lang="es-ES" sz="1400" dirty="0">
                <a:effectLst/>
                <a:ea typeface="Calibri" panose="020F0502020204030204" pitchFamily="34" charset="0"/>
                <a:cs typeface="Times New Roman" panose="02020603050405020304" pitchFamily="18" charset="0"/>
              </a:rPr>
              <a:t> de </a:t>
            </a:r>
            <a:r>
              <a:rPr lang="es-ES" sz="1400" dirty="0" err="1">
                <a:effectLst/>
                <a:ea typeface="Calibri" panose="020F0502020204030204" pitchFamily="34" charset="0"/>
                <a:cs typeface="Times New Roman" panose="02020603050405020304" pitchFamily="18" charset="0"/>
              </a:rPr>
              <a:t>Planificació</a:t>
            </a:r>
            <a:r>
              <a:rPr lang="es-ES" sz="1400" dirty="0">
                <a:effectLst/>
                <a:ea typeface="Calibri" panose="020F0502020204030204" pitchFamily="34" charset="0"/>
                <a:cs typeface="Times New Roman" panose="02020603050405020304" pitchFamily="18" charset="0"/>
              </a:rPr>
              <a:t> Lingüística del </a:t>
            </a:r>
            <a:r>
              <a:rPr lang="es-ES" sz="1400" dirty="0" err="1">
                <a:effectLst/>
                <a:ea typeface="Calibri" panose="020F0502020204030204" pitchFamily="34" charset="0"/>
                <a:cs typeface="Times New Roman" panose="02020603050405020304" pitchFamily="18" charset="0"/>
              </a:rPr>
              <a:t>Departament</a:t>
            </a:r>
            <a:r>
              <a:rPr lang="es-ES" sz="1400" dirty="0">
                <a:effectLst/>
                <a:ea typeface="Calibri" panose="020F0502020204030204" pitchFamily="34" charset="0"/>
                <a:cs typeface="Times New Roman" panose="02020603050405020304" pitchFamily="18" charset="0"/>
              </a:rPr>
              <a:t> de Salut.</a:t>
            </a:r>
            <a:endParaRPr lang="ca-ES" sz="1400" dirty="0">
              <a:effectLst/>
              <a:ea typeface="Calibri" panose="020F0502020204030204" pitchFamily="34" charset="0"/>
              <a:cs typeface="Times New Roman" panose="02020603050405020304" pitchFamily="18" charset="0"/>
            </a:endParaRPr>
          </a:p>
          <a:p>
            <a:r>
              <a:rPr lang="es-ES" sz="1400" dirty="0">
                <a:effectLst/>
                <a:ea typeface="Calibri" panose="020F0502020204030204" pitchFamily="34" charset="0"/>
                <a:cs typeface="Times New Roman" panose="02020603050405020304" pitchFamily="18" charset="0"/>
              </a:rPr>
              <a:t> </a:t>
            </a:r>
            <a:endParaRPr lang="ca-ES" sz="1400" dirty="0">
              <a:effectLst/>
              <a:ea typeface="Calibri" panose="020F0502020204030204" pitchFamily="34" charset="0"/>
              <a:cs typeface="Times New Roman" panose="02020603050405020304" pitchFamily="18" charset="0"/>
            </a:endParaRPr>
          </a:p>
          <a:p>
            <a:r>
              <a:rPr lang="es-ES" sz="1400" b="1" dirty="0">
                <a:effectLst/>
                <a:ea typeface="Calibri" panose="020F0502020204030204" pitchFamily="34" charset="0"/>
                <a:cs typeface="Times New Roman" panose="02020603050405020304" pitchFamily="18" charset="0"/>
              </a:rPr>
              <a:t>Primera </a:t>
            </a:r>
            <a:r>
              <a:rPr lang="es-ES" sz="1400" b="1" dirty="0" err="1">
                <a:effectLst/>
                <a:ea typeface="Calibri" panose="020F0502020204030204" pitchFamily="34" charset="0"/>
                <a:cs typeface="Times New Roman" panose="02020603050405020304" pitchFamily="18" charset="0"/>
              </a:rPr>
              <a:t>edició</a:t>
            </a:r>
            <a:r>
              <a:rPr lang="es-ES" sz="1400" b="1" dirty="0">
                <a:effectLst/>
                <a:ea typeface="Calibri" panose="020F0502020204030204" pitchFamily="34" charset="0"/>
                <a:cs typeface="Times New Roman" panose="02020603050405020304" pitchFamily="18" charset="0"/>
              </a:rPr>
              <a:t>: </a:t>
            </a:r>
            <a:endParaRPr lang="ca-ES" sz="1400" dirty="0">
              <a:effectLst/>
              <a:ea typeface="Calibri" panose="020F0502020204030204" pitchFamily="34" charset="0"/>
              <a:cs typeface="Times New Roman" panose="02020603050405020304" pitchFamily="18" charset="0"/>
            </a:endParaRPr>
          </a:p>
          <a:p>
            <a:r>
              <a:rPr lang="es-ES" sz="1400" dirty="0">
                <a:effectLst/>
                <a:ea typeface="Calibri" panose="020F0502020204030204" pitchFamily="34" charset="0"/>
                <a:cs typeface="Times New Roman" panose="02020603050405020304" pitchFamily="18" charset="0"/>
              </a:rPr>
              <a:t>Octubre de 2022</a:t>
            </a:r>
            <a:endParaRPr lang="ca-ES" sz="1400" dirty="0">
              <a:effectLst/>
              <a:ea typeface="Calibri" panose="020F0502020204030204" pitchFamily="34" charset="0"/>
              <a:cs typeface="Times New Roman" panose="02020603050405020304" pitchFamily="18" charset="0"/>
            </a:endParaRPr>
          </a:p>
          <a:p>
            <a:pPr>
              <a:lnSpc>
                <a:spcPct val="113000"/>
              </a:lnSpc>
            </a:pPr>
            <a:endParaRPr lang="es-ES" sz="1400" dirty="0">
              <a:cs typeface="Calibri Light" panose="020F0302020204030204" pitchFamily="34" charset="0"/>
            </a:endParaRPr>
          </a:p>
          <a:p>
            <a:pPr>
              <a:lnSpc>
                <a:spcPct val="113000"/>
              </a:lnSpc>
            </a:pPr>
            <a:r>
              <a:rPr lang="es-ES" sz="1400" dirty="0">
                <a:cs typeface="Calibri Light" panose="020F0302020204030204" pitchFamily="34" charset="0"/>
              </a:rPr>
              <a:t>La </a:t>
            </a:r>
            <a:r>
              <a:rPr lang="es-ES" sz="1400" dirty="0" err="1">
                <a:cs typeface="Calibri Light" panose="020F0302020204030204" pitchFamily="34" charset="0"/>
              </a:rPr>
              <a:t>guia</a:t>
            </a:r>
            <a:r>
              <a:rPr lang="es-ES" sz="1400" dirty="0">
                <a:cs typeface="Calibri Light" panose="020F0302020204030204" pitchFamily="34" charset="0"/>
              </a:rPr>
              <a:t> del </a:t>
            </a:r>
            <a:r>
              <a:rPr lang="es-ES" sz="1400" dirty="0" err="1">
                <a:cs typeface="Calibri Light" panose="020F0302020204030204" pitchFamily="34" charset="0"/>
              </a:rPr>
              <a:t>curs</a:t>
            </a:r>
            <a:r>
              <a:rPr lang="es-ES" sz="1400" dirty="0">
                <a:cs typeface="Calibri Light" panose="020F0302020204030204" pitchFamily="34" charset="0"/>
              </a:rPr>
              <a:t> </a:t>
            </a:r>
            <a:r>
              <a:rPr lang="es-ES" sz="1400" dirty="0" err="1">
                <a:cs typeface="Calibri Light" panose="020F0302020204030204" pitchFamily="34" charset="0"/>
              </a:rPr>
              <a:t>està</a:t>
            </a:r>
            <a:r>
              <a:rPr lang="es-ES" sz="1400" dirty="0">
                <a:cs typeface="Calibri Light" panose="020F0302020204030204" pitchFamily="34" charset="0"/>
              </a:rPr>
              <a:t> disponible aquí: https://supportgirona.cat/quality-rights</a:t>
            </a:r>
          </a:p>
          <a:p>
            <a:pPr>
              <a:lnSpc>
                <a:spcPct val="113000"/>
              </a:lnSpc>
            </a:pPr>
            <a:endParaRPr lang="en-US" sz="1400" b="1" dirty="0">
              <a:ea typeface="SimSun" panose="02010600030101010101" pitchFamily="2" charset="-122"/>
              <a:cs typeface="Calibri" panose="020F0502020204030204" pitchFamily="34" charset="0"/>
            </a:endParaRPr>
          </a:p>
          <a:p>
            <a:pPr>
              <a:lnSpc>
                <a:spcPct val="113000"/>
              </a:lnSpc>
            </a:pPr>
            <a:r>
              <a:rPr lang="en-US" sz="1400" dirty="0" err="1">
                <a:ea typeface="SimSun" panose="02010600030101010101" pitchFamily="2" charset="-122"/>
                <a:cs typeface="Calibri" panose="020F0502020204030204" pitchFamily="34" charset="0"/>
              </a:rPr>
              <a:t>Foto</a:t>
            </a:r>
            <a:r>
              <a:rPr lang="en-US" sz="1400" dirty="0">
                <a:ea typeface="SimSun" panose="02010600030101010101" pitchFamily="2" charset="-122"/>
                <a:cs typeface="Calibri" panose="020F0502020204030204" pitchFamily="34" charset="0"/>
              </a:rPr>
              <a:t> de </a:t>
            </a:r>
            <a:r>
              <a:rPr lang="en-US" sz="1400" dirty="0" err="1">
                <a:ea typeface="SimSun" panose="02010600030101010101" pitchFamily="2" charset="-122"/>
                <a:cs typeface="Calibri" panose="020F0502020204030204" pitchFamily="34" charset="0"/>
              </a:rPr>
              <a:t>portada</a:t>
            </a:r>
            <a:r>
              <a:rPr lang="en-US" sz="1400" dirty="0">
                <a:ea typeface="SimSun" panose="02010600030101010101" pitchFamily="2" charset="-122"/>
                <a:cs typeface="Calibri" panose="020F0502020204030204" pitchFamily="34" charset="0"/>
              </a:rPr>
              <a:t>.</a:t>
            </a:r>
            <a:r>
              <a:rPr lang="en-US" sz="1400" b="1" dirty="0">
                <a:ea typeface="SimSun" panose="02010600030101010101" pitchFamily="2" charset="-122"/>
                <a:cs typeface="Calibri" panose="020F0502020204030204" pitchFamily="34" charset="0"/>
              </a:rPr>
              <a:t> </a:t>
            </a:r>
            <a:r>
              <a:rPr lang="en-US" sz="1400" dirty="0">
                <a:ea typeface="SimSun" panose="02010600030101010101" pitchFamily="2" charset="-122"/>
                <a:cs typeface="Calibri" panose="020F0502020204030204" pitchFamily="34" charset="0"/>
              </a:rPr>
              <a:t>Santa Lucía Hospital, Cartagena (Spain)/Comfort room team</a:t>
            </a:r>
            <a:endParaRPr lang="en-US" sz="1400" dirty="0">
              <a:ea typeface="Calibri" panose="020F0502020204030204" pitchFamily="34" charset="0"/>
              <a:cs typeface="Arial" panose="020B0604020202020204" pitchFamily="34" charset="0"/>
            </a:endParaRPr>
          </a:p>
          <a:p>
            <a:pPr>
              <a:lnSpc>
                <a:spcPct val="113000"/>
              </a:lnSpc>
            </a:pPr>
            <a:r>
              <a:rPr lang="en-US" sz="1400" dirty="0">
                <a:ea typeface="SimSun" panose="02010600030101010101" pitchFamily="2" charset="-122"/>
                <a:cs typeface="Calibri" panose="020F0502020204030204" pitchFamily="34" charset="0"/>
              </a:rPr>
              <a:t> </a:t>
            </a:r>
            <a:endParaRPr lang="en-US" sz="1400" dirty="0">
              <a:ea typeface="Calibri" panose="020F0502020204030204" pitchFamily="34" charset="0"/>
              <a:cs typeface="Arial" panose="020B0604020202020204" pitchFamily="34" charset="0"/>
            </a:endParaRPr>
          </a:p>
          <a:p>
            <a:br>
              <a:rPr lang="en-GB" sz="1250" b="1" i="1" dirty="0">
                <a:solidFill>
                  <a:srgbClr val="4F81BD"/>
                </a:solidFill>
                <a:latin typeface="Cambria" panose="02040503050406030204" pitchFamily="18" charset="0"/>
                <a:ea typeface="Calibri" panose="020F0502020204030204" pitchFamily="34" charset="0"/>
                <a:cs typeface="Arial" panose="020B0604020202020204" pitchFamily="34" charset="0"/>
              </a:rPr>
            </a:br>
            <a:endParaRPr lang="en-US" dirty="0"/>
          </a:p>
        </p:txBody>
      </p:sp>
      <p:sp>
        <p:nvSpPr>
          <p:cNvPr id="2" name="Rectangle 2">
            <a:extLst>
              <a:ext uri="{FF2B5EF4-FFF2-40B4-BE49-F238E27FC236}">
                <a16:creationId xmlns:a16="http://schemas.microsoft.com/office/drawing/2014/main" id="{16871ECF-0F43-2C18-5C89-9E2784ECE3A4}"/>
              </a:ext>
            </a:extLst>
          </p:cNvPr>
          <p:cNvSpPr>
            <a:spLocks noChangeArrowheads="1"/>
          </p:cNvSpPr>
          <p:nvPr/>
        </p:nvSpPr>
        <p:spPr bwMode="auto">
          <a:xfrm>
            <a:off x="200025" y="312443"/>
            <a:ext cx="262373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ca-ES" sz="1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2022, </a:t>
            </a:r>
            <a:r>
              <a:rPr kumimoji="0" lang="es-ES" altLang="ca-E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s-ES" altLang="ca-ES" sz="1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Generalitat de Catalunya</a:t>
            </a:r>
            <a:endParaRPr kumimoji="0" lang="ca-ES" altLang="ca-E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a-ES" altLang="ca-ES" sz="1800" b="0" i="0" u="none" strike="noStrike" cap="none" normalizeH="0" baseline="0" dirty="0">
              <a:ln>
                <a:noFill/>
              </a:ln>
              <a:solidFill>
                <a:schemeClr val="tx1"/>
              </a:solidFill>
              <a:effectLst/>
              <a:latin typeface="Arial" panose="020B0604020202020204" pitchFamily="34" charset="0"/>
            </a:endParaRPr>
          </a:p>
        </p:txBody>
      </p:sp>
      <p:pic>
        <p:nvPicPr>
          <p:cNvPr id="6145" name="Imagen 1">
            <a:extLst>
              <a:ext uri="{FF2B5EF4-FFF2-40B4-BE49-F238E27FC236}">
                <a16:creationId xmlns:a16="http://schemas.microsoft.com/office/drawing/2014/main" id="{E2E803E3-2136-7DFB-A04E-2B04A566AA0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7383" y="847708"/>
            <a:ext cx="1028700" cy="3619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D69F9EE8-E27A-1CC4-0630-F637E9267CC9}"/>
              </a:ext>
            </a:extLst>
          </p:cNvPr>
          <p:cNvSpPr>
            <a:spLocks noChangeArrowheads="1"/>
          </p:cNvSpPr>
          <p:nvPr/>
        </p:nvSpPr>
        <p:spPr bwMode="auto">
          <a:xfrm>
            <a:off x="0" y="8191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a-ES"/>
          </a:p>
        </p:txBody>
      </p:sp>
    </p:spTree>
    <p:extLst>
      <p:ext uri="{BB962C8B-B14F-4D97-AF65-F5344CB8AC3E}">
        <p14:creationId xmlns:p14="http://schemas.microsoft.com/office/powerpoint/2010/main" val="2524184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0EA9CBC9-E481-E548-AB56-EC01E9941937}"/>
              </a:ext>
            </a:extLst>
          </p:cNvPr>
          <p:cNvSpPr>
            <a:spLocks noGrp="1"/>
          </p:cNvSpPr>
          <p:nvPr>
            <p:ph type="body" sz="quarter" idx="13"/>
          </p:nvPr>
        </p:nvSpPr>
        <p:spPr/>
        <p:txBody>
          <a:bodyPr/>
          <a:lstStyle/>
          <a:p>
            <a:r>
              <a:rPr lang="es-ES" dirty="0" err="1"/>
              <a:t>Empatia</a:t>
            </a:r>
            <a:r>
              <a:rPr lang="en-US" dirty="0"/>
              <a:t> </a:t>
            </a:r>
            <a:r>
              <a:rPr lang="en-US" dirty="0" err="1"/>
              <a:t>i</a:t>
            </a:r>
            <a:r>
              <a:rPr lang="en-US" dirty="0"/>
              <a:t> </a:t>
            </a:r>
            <a:r>
              <a:rPr lang="es-ES" dirty="0" err="1"/>
              <a:t>Recuperació</a:t>
            </a:r>
            <a:endParaRPr lang="en-US" dirty="0"/>
          </a:p>
        </p:txBody>
      </p:sp>
      <p:sp>
        <p:nvSpPr>
          <p:cNvPr id="3" name="Content Placeholder 2">
            <a:extLst>
              <a:ext uri="{FF2B5EF4-FFF2-40B4-BE49-F238E27FC236}">
                <a16:creationId xmlns:a16="http://schemas.microsoft.com/office/drawing/2014/main" id="{957BE35E-577C-4897-BEDE-9F92D8229A84}"/>
              </a:ext>
            </a:extLst>
          </p:cNvPr>
          <p:cNvSpPr>
            <a:spLocks noGrp="1"/>
          </p:cNvSpPr>
          <p:nvPr>
            <p:ph sz="quarter" idx="14"/>
          </p:nvPr>
        </p:nvSpPr>
        <p:spPr/>
        <p:txBody>
          <a:bodyPr/>
          <a:lstStyle/>
          <a:p>
            <a:pPr marL="0" indent="0" algn="just">
              <a:buNone/>
            </a:pPr>
            <a:r>
              <a:rPr lang="es-ES" b="1" dirty="0" err="1"/>
              <a:t>Empatia</a:t>
            </a:r>
            <a:r>
              <a:rPr lang="es-ES" b="1" dirty="0"/>
              <a:t>:</a:t>
            </a:r>
            <a:r>
              <a:rPr lang="en-GB" dirty="0"/>
              <a:t> </a:t>
            </a:r>
          </a:p>
          <a:p>
            <a:pPr algn="just"/>
            <a:r>
              <a:rPr lang="ca-ES" dirty="0"/>
              <a:t>La capacitat de relacionar-se amb una altra persona entenent la seva experiència des de la seva perspectiva és fonamental</a:t>
            </a:r>
            <a:r>
              <a:rPr lang="en-GB" dirty="0"/>
              <a:t>.</a:t>
            </a:r>
            <a:endParaRPr lang="x-none" dirty="0"/>
          </a:p>
          <a:p>
            <a:pPr marL="0" indent="0" algn="just">
              <a:buNone/>
            </a:pPr>
            <a:r>
              <a:rPr lang="es-ES" b="1" dirty="0" err="1"/>
              <a:t>Recuperació</a:t>
            </a:r>
            <a:r>
              <a:rPr lang="es-ES" b="1" dirty="0"/>
              <a:t>:</a:t>
            </a:r>
            <a:r>
              <a:rPr lang="en-GB" dirty="0"/>
              <a:t> </a:t>
            </a:r>
          </a:p>
          <a:p>
            <a:pPr algn="just"/>
            <a:r>
              <a:rPr lang="ca-ES" dirty="0"/>
              <a:t>La recuperació és una experiència única i individual.</a:t>
            </a:r>
            <a:r>
              <a:rPr lang="en-GB" dirty="0"/>
              <a:t> </a:t>
            </a:r>
          </a:p>
          <a:p>
            <a:pPr algn="just"/>
            <a:r>
              <a:rPr lang="ca-ES" dirty="0"/>
              <a:t>Un valor clau del suport individualitzat entre iguals és ajudar la persona a determinar què és millor per a la seva vida i per al seu benestar. </a:t>
            </a:r>
          </a:p>
          <a:p>
            <a:pPr algn="just"/>
            <a:r>
              <a:rPr lang="ca-ES" dirty="0"/>
              <a:t>El suport entre iguals té la voluntat de ser holístic i ofereix a les persones l’oportunitat d’explorar múltiples vies de recuperació</a:t>
            </a:r>
            <a:r>
              <a:rPr lang="es-ES" dirty="0"/>
              <a:t>.</a:t>
            </a:r>
            <a:endParaRPr lang="x-none" dirty="0"/>
          </a:p>
          <a:p>
            <a:pPr algn="just"/>
            <a:endParaRPr lang="x-none" dirty="0"/>
          </a:p>
        </p:txBody>
      </p:sp>
      <p:sp>
        <p:nvSpPr>
          <p:cNvPr id="2" name="Title 1">
            <a:extLst>
              <a:ext uri="{FF2B5EF4-FFF2-40B4-BE49-F238E27FC236}">
                <a16:creationId xmlns:a16="http://schemas.microsoft.com/office/drawing/2014/main" id="{04A9BEFA-8543-4EFD-B768-56D5436B3CD3}"/>
              </a:ext>
            </a:extLst>
          </p:cNvPr>
          <p:cNvSpPr>
            <a:spLocks noGrp="1"/>
          </p:cNvSpPr>
          <p:nvPr>
            <p:ph type="title"/>
          </p:nvPr>
        </p:nvSpPr>
        <p:spPr/>
        <p:txBody>
          <a:bodyPr/>
          <a:lstStyle/>
          <a:p>
            <a:r>
              <a:rPr lang="en-US" dirty="0"/>
              <a:t>3. </a:t>
            </a:r>
            <a:r>
              <a:rPr lang="ca-ES" dirty="0"/>
              <a:t>Valors del suport individualitzat entre iguals</a:t>
            </a:r>
            <a:r>
              <a:rPr lang="es-ES" dirty="0"/>
              <a:t> - 3</a:t>
            </a:r>
            <a:endParaRPr lang="x-none" dirty="0"/>
          </a:p>
        </p:txBody>
      </p:sp>
    </p:spTree>
    <p:extLst>
      <p:ext uri="{BB962C8B-B14F-4D97-AF65-F5344CB8AC3E}">
        <p14:creationId xmlns:p14="http://schemas.microsoft.com/office/powerpoint/2010/main" val="34735678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855CDB-66F7-4F54-BA8D-4A3A833554CC}"/>
              </a:ext>
            </a:extLst>
          </p:cNvPr>
          <p:cNvSpPr>
            <a:spLocks noGrp="1"/>
          </p:cNvSpPr>
          <p:nvPr>
            <p:ph sz="quarter" idx="14"/>
          </p:nvPr>
        </p:nvSpPr>
        <p:spPr>
          <a:xfrm>
            <a:off x="507195" y="1259840"/>
            <a:ext cx="11174412" cy="4023360"/>
          </a:xfrm>
          <a:solidFill>
            <a:srgbClr val="D2EFFC"/>
          </a:solidFill>
        </p:spPr>
        <p:txBody>
          <a:bodyPr>
            <a:normAutofit lnSpcReduction="10000"/>
          </a:bodyPr>
          <a:lstStyle/>
          <a:p>
            <a:pPr marL="0" indent="0" algn="just">
              <a:buNone/>
            </a:pPr>
            <a:r>
              <a:rPr lang="es-ES" i="1" dirty="0"/>
              <a:t>«</a:t>
            </a:r>
            <a:r>
              <a:rPr lang="es-ES" i="1" dirty="0" err="1"/>
              <a:t>Poc</a:t>
            </a:r>
            <a:r>
              <a:rPr lang="es-ES" i="1" dirty="0"/>
              <a:t> </a:t>
            </a:r>
            <a:r>
              <a:rPr lang="es-ES" i="1" dirty="0" err="1"/>
              <a:t>després</a:t>
            </a:r>
            <a:r>
              <a:rPr lang="es-ES" i="1" dirty="0"/>
              <a:t> que </a:t>
            </a:r>
            <a:r>
              <a:rPr lang="es-ES" i="1" dirty="0" err="1"/>
              <a:t>em</a:t>
            </a:r>
            <a:r>
              <a:rPr lang="es-ES" i="1" dirty="0"/>
              <a:t> </a:t>
            </a:r>
            <a:r>
              <a:rPr lang="es-ES" i="1" dirty="0" err="1"/>
              <a:t>donessin</a:t>
            </a:r>
            <a:r>
              <a:rPr lang="es-ES" i="1" dirty="0"/>
              <a:t> </a:t>
            </a:r>
            <a:r>
              <a:rPr lang="es-ES" i="1" dirty="0" err="1"/>
              <a:t>l’alta</a:t>
            </a:r>
            <a:r>
              <a:rPr lang="es-ES" i="1" dirty="0"/>
              <a:t> a </a:t>
            </a:r>
            <a:r>
              <a:rPr lang="es-ES" i="1" dirty="0" err="1"/>
              <a:t>l’hospital</a:t>
            </a:r>
            <a:r>
              <a:rPr lang="es-ES" i="1" dirty="0"/>
              <a:t>, </a:t>
            </a:r>
            <a:r>
              <a:rPr lang="es-ES" i="1" dirty="0" err="1"/>
              <a:t>em</a:t>
            </a:r>
            <a:r>
              <a:rPr lang="es-ES" i="1" dirty="0"/>
              <a:t> van presentar un... </a:t>
            </a:r>
            <a:r>
              <a:rPr lang="es-ES" i="1" dirty="0" err="1"/>
              <a:t>professional</a:t>
            </a:r>
            <a:r>
              <a:rPr lang="es-ES" i="1" dirty="0"/>
              <a:t> de </a:t>
            </a:r>
            <a:r>
              <a:rPr lang="es-ES" i="1" dirty="0" err="1"/>
              <a:t>suport</a:t>
            </a:r>
            <a:r>
              <a:rPr lang="es-ES" i="1" dirty="0"/>
              <a:t> entre </a:t>
            </a:r>
            <a:r>
              <a:rPr lang="es-ES" i="1" dirty="0" err="1"/>
              <a:t>iguals</a:t>
            </a:r>
            <a:r>
              <a:rPr lang="es-ES" i="1" dirty="0"/>
              <a:t>. </a:t>
            </a:r>
            <a:r>
              <a:rPr lang="es-ES" i="1" dirty="0" err="1"/>
              <a:t>Probablement</a:t>
            </a:r>
            <a:r>
              <a:rPr lang="es-ES" i="1" dirty="0"/>
              <a:t>, aquella persona va ser el factor </a:t>
            </a:r>
            <a:r>
              <a:rPr lang="es-ES" i="1" dirty="0" err="1"/>
              <a:t>més</a:t>
            </a:r>
            <a:r>
              <a:rPr lang="es-ES" i="1" dirty="0"/>
              <a:t> </a:t>
            </a:r>
            <a:r>
              <a:rPr lang="es-ES" i="1" dirty="0" err="1"/>
              <a:t>important</a:t>
            </a:r>
            <a:r>
              <a:rPr lang="es-ES" i="1" dirty="0"/>
              <a:t> per a la </a:t>
            </a:r>
            <a:r>
              <a:rPr lang="es-ES" i="1" dirty="0" err="1"/>
              <a:t>meva</a:t>
            </a:r>
            <a:r>
              <a:rPr lang="es-ES" i="1" dirty="0"/>
              <a:t> </a:t>
            </a:r>
            <a:r>
              <a:rPr lang="es-ES" i="1" dirty="0" err="1"/>
              <a:t>recuperació</a:t>
            </a:r>
            <a:r>
              <a:rPr lang="es-ES" i="1" dirty="0"/>
              <a:t>. El </a:t>
            </a:r>
            <a:r>
              <a:rPr lang="es-ES" i="1" dirty="0" err="1"/>
              <a:t>treball</a:t>
            </a:r>
            <a:r>
              <a:rPr lang="es-ES" i="1" dirty="0"/>
              <a:t> </a:t>
            </a:r>
            <a:r>
              <a:rPr lang="es-ES" i="1" dirty="0" err="1"/>
              <a:t>amb</a:t>
            </a:r>
            <a:r>
              <a:rPr lang="es-ES" i="1" dirty="0"/>
              <a:t> </a:t>
            </a:r>
            <a:r>
              <a:rPr lang="es-ES" i="1" dirty="0" err="1"/>
              <a:t>ell</a:t>
            </a:r>
            <a:r>
              <a:rPr lang="es-ES" i="1" dirty="0"/>
              <a:t> al </a:t>
            </a:r>
            <a:r>
              <a:rPr lang="es-ES" i="1" dirty="0" err="1"/>
              <a:t>llarg</a:t>
            </a:r>
            <a:r>
              <a:rPr lang="es-ES" i="1" dirty="0"/>
              <a:t> de </a:t>
            </a:r>
            <a:r>
              <a:rPr lang="es-ES" i="1" dirty="0" err="1"/>
              <a:t>molts</a:t>
            </a:r>
            <a:r>
              <a:rPr lang="es-ES" i="1" dirty="0"/>
              <a:t> </a:t>
            </a:r>
            <a:r>
              <a:rPr lang="es-ES" i="1" dirty="0" err="1"/>
              <a:t>mesos</a:t>
            </a:r>
            <a:r>
              <a:rPr lang="es-ES" i="1" dirty="0"/>
              <a:t> </a:t>
            </a:r>
            <a:r>
              <a:rPr lang="es-ES" i="1" dirty="0" err="1"/>
              <a:t>em</a:t>
            </a:r>
            <a:r>
              <a:rPr lang="es-ES" i="1" dirty="0"/>
              <a:t> va </a:t>
            </a:r>
            <a:r>
              <a:rPr lang="es-ES" i="1" dirty="0" err="1"/>
              <a:t>permetre</a:t>
            </a:r>
            <a:r>
              <a:rPr lang="es-ES" i="1" dirty="0"/>
              <a:t> posar </a:t>
            </a:r>
            <a:r>
              <a:rPr lang="es-ES" i="1" dirty="0" err="1"/>
              <a:t>poc</a:t>
            </a:r>
            <a:r>
              <a:rPr lang="es-ES" i="1" dirty="0"/>
              <a:t> a </a:t>
            </a:r>
            <a:r>
              <a:rPr lang="es-ES" i="1" dirty="0" err="1"/>
              <a:t>poc</a:t>
            </a:r>
            <a:r>
              <a:rPr lang="es-ES" i="1" dirty="0"/>
              <a:t> la </a:t>
            </a:r>
            <a:r>
              <a:rPr lang="es-ES" i="1" dirty="0" err="1"/>
              <a:t>meva</a:t>
            </a:r>
            <a:r>
              <a:rPr lang="es-ES" i="1" dirty="0"/>
              <a:t> vida en perspectiva i </a:t>
            </a:r>
            <a:r>
              <a:rPr lang="es-ES" i="1" dirty="0" err="1"/>
              <a:t>dissenyar</a:t>
            </a:r>
            <a:r>
              <a:rPr lang="es-ES" i="1" dirty="0"/>
              <a:t> </a:t>
            </a:r>
            <a:r>
              <a:rPr lang="es-ES" i="1" dirty="0" err="1"/>
              <a:t>quin</a:t>
            </a:r>
            <a:r>
              <a:rPr lang="es-ES" i="1" dirty="0"/>
              <a:t> </a:t>
            </a:r>
            <a:r>
              <a:rPr lang="es-ES" i="1" dirty="0" err="1"/>
              <a:t>volia</a:t>
            </a:r>
            <a:r>
              <a:rPr lang="es-ES" i="1" dirty="0"/>
              <a:t> que </a:t>
            </a:r>
            <a:r>
              <a:rPr lang="es-ES" i="1" dirty="0" err="1"/>
              <a:t>fos</a:t>
            </a:r>
            <a:r>
              <a:rPr lang="es-ES" i="1" dirty="0"/>
              <a:t> el </a:t>
            </a:r>
            <a:r>
              <a:rPr lang="es-ES" i="1" dirty="0" err="1"/>
              <a:t>meu</a:t>
            </a:r>
            <a:r>
              <a:rPr lang="es-ES" i="1" dirty="0"/>
              <a:t> </a:t>
            </a:r>
            <a:r>
              <a:rPr lang="es-ES" i="1" dirty="0" err="1"/>
              <a:t>futur</a:t>
            </a:r>
            <a:r>
              <a:rPr lang="es-ES" i="1" dirty="0"/>
              <a:t>. Va ser inspirador sentir la </a:t>
            </a:r>
            <a:r>
              <a:rPr lang="es-ES" i="1" dirty="0" err="1"/>
              <a:t>seva</a:t>
            </a:r>
            <a:r>
              <a:rPr lang="es-ES" i="1" dirty="0"/>
              <a:t> </a:t>
            </a:r>
            <a:r>
              <a:rPr lang="es-ES" i="1" dirty="0" err="1"/>
              <a:t>història</a:t>
            </a:r>
            <a:r>
              <a:rPr lang="es-ES" i="1" dirty="0"/>
              <a:t>. </a:t>
            </a:r>
            <a:r>
              <a:rPr lang="es-ES" i="1" dirty="0" err="1"/>
              <a:t>Vaig</a:t>
            </a:r>
            <a:r>
              <a:rPr lang="es-ES" i="1" dirty="0"/>
              <a:t> </a:t>
            </a:r>
            <a:r>
              <a:rPr lang="es-ES" i="1" dirty="0" err="1"/>
              <a:t>tenir</a:t>
            </a:r>
            <a:r>
              <a:rPr lang="es-ES" i="1" dirty="0"/>
              <a:t> la </a:t>
            </a:r>
            <a:r>
              <a:rPr lang="es-ES" i="1" dirty="0" err="1"/>
              <a:t>sensació</a:t>
            </a:r>
            <a:r>
              <a:rPr lang="es-ES" i="1" dirty="0"/>
              <a:t> que </a:t>
            </a:r>
            <a:r>
              <a:rPr lang="es-ES" i="1" dirty="0" err="1"/>
              <a:t>podia</a:t>
            </a:r>
            <a:r>
              <a:rPr lang="es-ES" i="1" dirty="0"/>
              <a:t> confiar </a:t>
            </a:r>
            <a:r>
              <a:rPr lang="es-ES" i="1" dirty="0" err="1"/>
              <a:t>més</a:t>
            </a:r>
            <a:r>
              <a:rPr lang="es-ES" i="1" dirty="0"/>
              <a:t> en </a:t>
            </a:r>
            <a:r>
              <a:rPr lang="es-ES" i="1" dirty="0" err="1"/>
              <a:t>ell</a:t>
            </a:r>
            <a:r>
              <a:rPr lang="es-ES" i="1" dirty="0"/>
              <a:t> que en </a:t>
            </a:r>
            <a:r>
              <a:rPr lang="es-ES" i="1" dirty="0" err="1"/>
              <a:t>altres</a:t>
            </a:r>
            <a:r>
              <a:rPr lang="es-ES" i="1" dirty="0"/>
              <a:t> </a:t>
            </a:r>
            <a:r>
              <a:rPr lang="es-ES" i="1" dirty="0" err="1"/>
              <a:t>treballadors</a:t>
            </a:r>
            <a:r>
              <a:rPr lang="es-ES" i="1" dirty="0"/>
              <a:t> de </a:t>
            </a:r>
            <a:r>
              <a:rPr lang="es-ES" i="1" dirty="0" err="1"/>
              <a:t>salut</a:t>
            </a:r>
            <a:r>
              <a:rPr lang="es-ES" i="1" dirty="0"/>
              <a:t> mental </a:t>
            </a:r>
            <a:r>
              <a:rPr lang="es-ES" i="1" dirty="0" err="1"/>
              <a:t>perquè</a:t>
            </a:r>
            <a:r>
              <a:rPr lang="es-ES" i="1" dirty="0"/>
              <a:t> </a:t>
            </a:r>
            <a:r>
              <a:rPr lang="es-ES" i="1" dirty="0" err="1"/>
              <a:t>ell</a:t>
            </a:r>
            <a:r>
              <a:rPr lang="es-ES" i="1" dirty="0"/>
              <a:t> també tenia una </a:t>
            </a:r>
            <a:r>
              <a:rPr lang="es-ES" i="1" dirty="0" err="1"/>
              <a:t>experiència</a:t>
            </a:r>
            <a:r>
              <a:rPr lang="es-ES" i="1" dirty="0"/>
              <a:t> personal </a:t>
            </a:r>
            <a:r>
              <a:rPr lang="es-ES" i="1" dirty="0" err="1"/>
              <a:t>amb</a:t>
            </a:r>
            <a:r>
              <a:rPr lang="es-ES" i="1" dirty="0"/>
              <a:t> la </a:t>
            </a:r>
            <a:r>
              <a:rPr lang="es-ES" i="1" dirty="0" err="1"/>
              <a:t>malaltia</a:t>
            </a:r>
            <a:r>
              <a:rPr lang="es-ES" i="1" dirty="0"/>
              <a:t> mental.»</a:t>
            </a:r>
          </a:p>
          <a:p>
            <a:pPr marL="0" indent="0" algn="just">
              <a:buNone/>
            </a:pPr>
            <a:endParaRPr lang="es-ES" sz="1050" i="1" dirty="0"/>
          </a:p>
          <a:p>
            <a:pPr marL="0" indent="0" algn="just">
              <a:buNone/>
            </a:pPr>
            <a:r>
              <a:rPr lang="es-ES" i="1" dirty="0"/>
              <a:t> «En considerar la </a:t>
            </a:r>
            <a:r>
              <a:rPr lang="es-ES" i="1" dirty="0" err="1"/>
              <a:t>situació</a:t>
            </a:r>
            <a:r>
              <a:rPr lang="es-ES" i="1" dirty="0"/>
              <a:t> de </a:t>
            </a:r>
            <a:r>
              <a:rPr lang="es-ES" i="1" dirty="0" err="1"/>
              <a:t>l’M</a:t>
            </a:r>
            <a:r>
              <a:rPr lang="es-ES" i="1" dirty="0"/>
              <a:t>, </a:t>
            </a:r>
            <a:r>
              <a:rPr lang="es-ES" i="1" dirty="0" err="1"/>
              <a:t>sempre</a:t>
            </a:r>
            <a:r>
              <a:rPr lang="es-ES" i="1" dirty="0"/>
              <a:t> </a:t>
            </a:r>
            <a:r>
              <a:rPr lang="es-ES" i="1" dirty="0" err="1"/>
              <a:t>em</a:t>
            </a:r>
            <a:r>
              <a:rPr lang="es-ES" i="1" dirty="0"/>
              <a:t> </a:t>
            </a:r>
            <a:r>
              <a:rPr lang="es-ES" i="1" dirty="0" err="1"/>
              <a:t>vaig</a:t>
            </a:r>
            <a:r>
              <a:rPr lang="es-ES" i="1" dirty="0"/>
              <a:t> posar a la </a:t>
            </a:r>
            <a:r>
              <a:rPr lang="es-ES" i="1" dirty="0" err="1"/>
              <a:t>seva</a:t>
            </a:r>
            <a:r>
              <a:rPr lang="es-ES" i="1" dirty="0"/>
              <a:t> </a:t>
            </a:r>
            <a:r>
              <a:rPr lang="es-ES" i="1" dirty="0" err="1"/>
              <a:t>pell</a:t>
            </a:r>
            <a:r>
              <a:rPr lang="es-ES" i="1" dirty="0"/>
              <a:t>, </a:t>
            </a:r>
            <a:r>
              <a:rPr lang="es-ES" i="1" dirty="0" err="1"/>
              <a:t>perquè</a:t>
            </a:r>
            <a:r>
              <a:rPr lang="es-ES" i="1" dirty="0"/>
              <a:t> </a:t>
            </a:r>
            <a:r>
              <a:rPr lang="es-ES" i="1" dirty="0" err="1"/>
              <a:t>vivia</a:t>
            </a:r>
            <a:r>
              <a:rPr lang="es-ES" i="1" dirty="0"/>
              <a:t> (a casa </a:t>
            </a:r>
            <a:r>
              <a:rPr lang="es-ES" i="1" dirty="0" err="1"/>
              <a:t>seva</a:t>
            </a:r>
            <a:r>
              <a:rPr lang="es-ES" i="1" dirty="0"/>
              <a:t>) </a:t>
            </a:r>
            <a:r>
              <a:rPr lang="es-ES" i="1" dirty="0" err="1"/>
              <a:t>sense</a:t>
            </a:r>
            <a:r>
              <a:rPr lang="es-ES" i="1" dirty="0"/>
              <a:t> </a:t>
            </a:r>
            <a:r>
              <a:rPr lang="es-ES" i="1" dirty="0" err="1"/>
              <a:t>llum</a:t>
            </a:r>
            <a:r>
              <a:rPr lang="es-ES" i="1" dirty="0"/>
              <a:t>, a les </a:t>
            </a:r>
            <a:r>
              <a:rPr lang="es-ES" i="1" dirty="0" err="1"/>
              <a:t>fosques</a:t>
            </a:r>
            <a:r>
              <a:rPr lang="es-ES" i="1" dirty="0"/>
              <a:t>, i </a:t>
            </a:r>
            <a:r>
              <a:rPr lang="es-ES" i="1" dirty="0" err="1"/>
              <a:t>tampoc</a:t>
            </a:r>
            <a:r>
              <a:rPr lang="es-ES" i="1" dirty="0"/>
              <a:t> no hi </a:t>
            </a:r>
            <a:r>
              <a:rPr lang="es-ES" i="1" dirty="0" err="1"/>
              <a:t>havia</a:t>
            </a:r>
            <a:r>
              <a:rPr lang="es-ES" i="1" dirty="0"/>
              <a:t> </a:t>
            </a:r>
            <a:r>
              <a:rPr lang="es-ES" i="1" dirty="0" err="1"/>
              <a:t>aigua</a:t>
            </a:r>
            <a:r>
              <a:rPr lang="es-ES" i="1" dirty="0"/>
              <a:t> </a:t>
            </a:r>
            <a:r>
              <a:rPr lang="es-ES" i="1" dirty="0" err="1"/>
              <a:t>corrent</a:t>
            </a:r>
            <a:r>
              <a:rPr lang="es-ES" i="1" dirty="0"/>
              <a:t>. Jo també he </a:t>
            </a:r>
            <a:r>
              <a:rPr lang="es-ES" i="1" dirty="0" err="1"/>
              <a:t>viscut</a:t>
            </a:r>
            <a:r>
              <a:rPr lang="es-ES" i="1" dirty="0"/>
              <a:t> en una casa </a:t>
            </a:r>
            <a:r>
              <a:rPr lang="es-ES" i="1" dirty="0" err="1"/>
              <a:t>així</a:t>
            </a:r>
            <a:r>
              <a:rPr lang="es-ES" i="1" dirty="0"/>
              <a:t>. No </a:t>
            </a:r>
            <a:r>
              <a:rPr lang="es-ES" i="1" dirty="0" err="1"/>
              <a:t>teníem</a:t>
            </a:r>
            <a:r>
              <a:rPr lang="es-ES" i="1" dirty="0"/>
              <a:t> </a:t>
            </a:r>
            <a:r>
              <a:rPr lang="es-ES" i="1" dirty="0" err="1"/>
              <a:t>llum</a:t>
            </a:r>
            <a:r>
              <a:rPr lang="es-ES" i="1" dirty="0"/>
              <a:t> ni </a:t>
            </a:r>
            <a:r>
              <a:rPr lang="es-ES" i="1" dirty="0" err="1"/>
              <a:t>aigua</a:t>
            </a:r>
            <a:r>
              <a:rPr lang="es-ES" i="1" dirty="0"/>
              <a:t> </a:t>
            </a:r>
            <a:r>
              <a:rPr lang="es-ES" i="1" dirty="0" err="1"/>
              <a:t>corrent</a:t>
            </a:r>
            <a:r>
              <a:rPr lang="es-ES" i="1" dirty="0"/>
              <a:t>. </a:t>
            </a:r>
            <a:r>
              <a:rPr lang="es-ES" i="1" dirty="0" err="1"/>
              <a:t>Així</a:t>
            </a:r>
            <a:r>
              <a:rPr lang="es-ES" i="1" dirty="0"/>
              <a:t> que... un </a:t>
            </a:r>
            <a:r>
              <a:rPr lang="es-ES" i="1" dirty="0" err="1"/>
              <a:t>dia</a:t>
            </a:r>
            <a:r>
              <a:rPr lang="es-ES" i="1" dirty="0"/>
              <a:t>, </a:t>
            </a:r>
            <a:r>
              <a:rPr lang="es-ES" i="1" dirty="0" err="1"/>
              <a:t>anava</a:t>
            </a:r>
            <a:r>
              <a:rPr lang="es-ES" i="1" dirty="0"/>
              <a:t> en tren i </a:t>
            </a:r>
            <a:r>
              <a:rPr lang="es-ES" i="1" dirty="0" err="1"/>
              <a:t>vaig</a:t>
            </a:r>
            <a:r>
              <a:rPr lang="es-ES" i="1" dirty="0"/>
              <a:t> </a:t>
            </a:r>
            <a:r>
              <a:rPr lang="es-ES" i="1" dirty="0" err="1"/>
              <a:t>veure</a:t>
            </a:r>
            <a:r>
              <a:rPr lang="es-ES" i="1" dirty="0"/>
              <a:t> un home </a:t>
            </a:r>
            <a:r>
              <a:rPr lang="es-ES" i="1" dirty="0" err="1"/>
              <a:t>venent</a:t>
            </a:r>
            <a:r>
              <a:rPr lang="es-ES" i="1" dirty="0"/>
              <a:t> </a:t>
            </a:r>
            <a:r>
              <a:rPr lang="es-ES" i="1" dirty="0" err="1"/>
              <a:t>llanternes</a:t>
            </a:r>
            <a:r>
              <a:rPr lang="es-ES" i="1" dirty="0"/>
              <a:t> per posar-se al </a:t>
            </a:r>
            <a:r>
              <a:rPr lang="es-ES" i="1" dirty="0" err="1"/>
              <a:t>cap</a:t>
            </a:r>
            <a:r>
              <a:rPr lang="es-ES" i="1" dirty="0"/>
              <a:t>, </a:t>
            </a:r>
            <a:r>
              <a:rPr lang="es-ES" i="1" dirty="0" err="1"/>
              <a:t>frontals</a:t>
            </a:r>
            <a:r>
              <a:rPr lang="es-ES" i="1" dirty="0"/>
              <a:t>, i </a:t>
            </a:r>
            <a:r>
              <a:rPr lang="es-ES" i="1" dirty="0" err="1"/>
              <a:t>li’n</a:t>
            </a:r>
            <a:r>
              <a:rPr lang="es-ES" i="1" dirty="0"/>
              <a:t> </a:t>
            </a:r>
            <a:r>
              <a:rPr lang="es-ES" i="1" dirty="0" err="1"/>
              <a:t>vaig</a:t>
            </a:r>
            <a:r>
              <a:rPr lang="es-ES" i="1" dirty="0"/>
              <a:t> comprar una... Li </a:t>
            </a:r>
            <a:r>
              <a:rPr lang="es-ES" i="1" dirty="0" err="1"/>
              <a:t>vaig</a:t>
            </a:r>
            <a:r>
              <a:rPr lang="es-ES" i="1" dirty="0"/>
              <a:t> portar el frontal a </a:t>
            </a:r>
            <a:r>
              <a:rPr lang="es-ES" i="1" dirty="0" err="1"/>
              <a:t>l’M</a:t>
            </a:r>
            <a:r>
              <a:rPr lang="es-ES" i="1" dirty="0"/>
              <a:t> </a:t>
            </a:r>
            <a:r>
              <a:rPr lang="es-ES" i="1" dirty="0" err="1"/>
              <a:t>perquè</a:t>
            </a:r>
            <a:r>
              <a:rPr lang="es-ES" i="1" dirty="0"/>
              <a:t> </a:t>
            </a:r>
            <a:r>
              <a:rPr lang="es-ES" i="1" dirty="0" err="1"/>
              <a:t>se’l</a:t>
            </a:r>
            <a:r>
              <a:rPr lang="es-ES" i="1" dirty="0"/>
              <a:t> </a:t>
            </a:r>
            <a:r>
              <a:rPr lang="es-ES" i="1" dirty="0" err="1"/>
              <a:t>posés</a:t>
            </a:r>
            <a:r>
              <a:rPr lang="es-ES" i="1" dirty="0"/>
              <a:t> al </a:t>
            </a:r>
            <a:r>
              <a:rPr lang="es-ES" i="1" dirty="0" err="1"/>
              <a:t>cap</a:t>
            </a:r>
            <a:r>
              <a:rPr lang="es-ES" i="1" dirty="0"/>
              <a:t> i, </a:t>
            </a:r>
            <a:r>
              <a:rPr lang="es-ES" i="1" dirty="0" err="1"/>
              <a:t>com</a:t>
            </a:r>
            <a:r>
              <a:rPr lang="es-ES" i="1" dirty="0"/>
              <a:t> a </a:t>
            </a:r>
            <a:r>
              <a:rPr lang="es-ES" i="1" dirty="0" err="1"/>
              <a:t>mínim</a:t>
            </a:r>
            <a:r>
              <a:rPr lang="es-ES" i="1" dirty="0"/>
              <a:t>, </a:t>
            </a:r>
            <a:r>
              <a:rPr lang="es-ES" i="1" dirty="0" err="1"/>
              <a:t>tingués</a:t>
            </a:r>
            <a:r>
              <a:rPr lang="es-ES" i="1" dirty="0"/>
              <a:t> </a:t>
            </a:r>
            <a:r>
              <a:rPr lang="es-ES" i="1" dirty="0" err="1"/>
              <a:t>llum</a:t>
            </a:r>
            <a:r>
              <a:rPr lang="es-ES" i="1" dirty="0"/>
              <a:t> </a:t>
            </a:r>
            <a:r>
              <a:rPr lang="es-ES" i="1" dirty="0" err="1"/>
              <a:t>dins</a:t>
            </a:r>
            <a:r>
              <a:rPr lang="es-ES" i="1" dirty="0"/>
              <a:t> de casa, </a:t>
            </a:r>
            <a:r>
              <a:rPr lang="es-ES" i="1" dirty="0" err="1"/>
              <a:t>m’entén</a:t>
            </a:r>
            <a:r>
              <a:rPr lang="es-ES" i="1" dirty="0"/>
              <a:t>?» </a:t>
            </a:r>
          </a:p>
        </p:txBody>
      </p:sp>
      <p:sp>
        <p:nvSpPr>
          <p:cNvPr id="2" name="Title 1">
            <a:extLst>
              <a:ext uri="{FF2B5EF4-FFF2-40B4-BE49-F238E27FC236}">
                <a16:creationId xmlns:a16="http://schemas.microsoft.com/office/drawing/2014/main" id="{1763B762-776F-4B3D-8738-2E020EACED44}"/>
              </a:ext>
            </a:extLst>
          </p:cNvPr>
          <p:cNvSpPr>
            <a:spLocks noGrp="1"/>
          </p:cNvSpPr>
          <p:nvPr>
            <p:ph type="title"/>
          </p:nvPr>
        </p:nvSpPr>
        <p:spPr/>
        <p:txBody>
          <a:bodyPr/>
          <a:lstStyle/>
          <a:p>
            <a:r>
              <a:rPr lang="en-US" dirty="0"/>
              <a:t>3. </a:t>
            </a:r>
            <a:r>
              <a:rPr lang="ca-ES" dirty="0"/>
              <a:t>Valors del suport individualitzat entre iguals</a:t>
            </a:r>
            <a:r>
              <a:rPr lang="es-ES" dirty="0"/>
              <a:t> - 4</a:t>
            </a:r>
            <a:endParaRPr lang="x-none" dirty="0"/>
          </a:p>
        </p:txBody>
      </p:sp>
    </p:spTree>
    <p:extLst>
      <p:ext uri="{BB962C8B-B14F-4D97-AF65-F5344CB8AC3E}">
        <p14:creationId xmlns:p14="http://schemas.microsoft.com/office/powerpoint/2010/main" val="18678299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C2EE06-28DA-4401-9EA1-BA23D9B4F33B}"/>
              </a:ext>
            </a:extLst>
          </p:cNvPr>
          <p:cNvSpPr>
            <a:spLocks noGrp="1"/>
          </p:cNvSpPr>
          <p:nvPr>
            <p:ph sz="quarter" idx="14"/>
          </p:nvPr>
        </p:nvSpPr>
        <p:spPr/>
        <p:txBody>
          <a:bodyPr/>
          <a:lstStyle/>
          <a:p>
            <a:pPr algn="just"/>
            <a:r>
              <a:rPr lang="ca-ES" dirty="0"/>
              <a:t>Alguns models de suport entre iguals posen un èmfasi més gran en la reciprocitat, l’acompanyament i la </a:t>
            </a:r>
            <a:r>
              <a:rPr lang="ca-ES" dirty="0" err="1"/>
              <a:t>co</a:t>
            </a:r>
            <a:r>
              <a:rPr lang="ca-ES" dirty="0"/>
              <a:t>-creació de coneixement</a:t>
            </a:r>
            <a:r>
              <a:rPr lang="en-GB" dirty="0"/>
              <a:t>.</a:t>
            </a:r>
          </a:p>
          <a:p>
            <a:pPr algn="just"/>
            <a:r>
              <a:rPr lang="ca-ES" dirty="0"/>
              <a:t>Mentre que altres models tendeixen a funcionar més com una prestació de serveis d’una persona a una altra</a:t>
            </a:r>
            <a:r>
              <a:rPr lang="en-GB" dirty="0"/>
              <a:t>.</a:t>
            </a:r>
            <a:endParaRPr lang="x-none" dirty="0"/>
          </a:p>
          <a:p>
            <a:pPr algn="just"/>
            <a:endParaRPr lang="x-none" dirty="0"/>
          </a:p>
        </p:txBody>
      </p:sp>
      <p:sp>
        <p:nvSpPr>
          <p:cNvPr id="2" name="Title 1">
            <a:extLst>
              <a:ext uri="{FF2B5EF4-FFF2-40B4-BE49-F238E27FC236}">
                <a16:creationId xmlns:a16="http://schemas.microsoft.com/office/drawing/2014/main" id="{25A1DD0C-CBD2-4ABE-8E70-632E25A791BD}"/>
              </a:ext>
            </a:extLst>
          </p:cNvPr>
          <p:cNvSpPr>
            <a:spLocks noGrp="1"/>
          </p:cNvSpPr>
          <p:nvPr>
            <p:ph type="title"/>
          </p:nvPr>
        </p:nvSpPr>
        <p:spPr/>
        <p:txBody>
          <a:bodyPr/>
          <a:lstStyle/>
          <a:p>
            <a:r>
              <a:rPr lang="en-US" dirty="0"/>
              <a:t>3. </a:t>
            </a:r>
            <a:r>
              <a:rPr lang="ca-ES" dirty="0"/>
              <a:t>Valors del suport individualitzat entre iguals</a:t>
            </a:r>
            <a:r>
              <a:rPr lang="es-ES" dirty="0"/>
              <a:t> - 5</a:t>
            </a:r>
            <a:endParaRPr lang="x-none" dirty="0"/>
          </a:p>
        </p:txBody>
      </p:sp>
    </p:spTree>
    <p:extLst>
      <p:ext uri="{BB962C8B-B14F-4D97-AF65-F5344CB8AC3E}">
        <p14:creationId xmlns:p14="http://schemas.microsoft.com/office/powerpoint/2010/main" val="10042996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8A485-0437-47AC-801E-D90BCFCF536F}"/>
              </a:ext>
            </a:extLst>
          </p:cNvPr>
          <p:cNvSpPr>
            <a:spLocks noGrp="1"/>
          </p:cNvSpPr>
          <p:nvPr>
            <p:ph type="title"/>
          </p:nvPr>
        </p:nvSpPr>
        <p:spPr>
          <a:xfrm>
            <a:off x="507206" y="2313945"/>
            <a:ext cx="11082282" cy="450519"/>
          </a:xfrm>
        </p:spPr>
        <p:txBody>
          <a:bodyPr/>
          <a:lstStyle/>
          <a:p>
            <a:pPr lvl="0">
              <a:lnSpc>
                <a:spcPct val="100000"/>
              </a:lnSpc>
            </a:pPr>
            <a:r>
              <a:rPr lang="en-US" dirty="0"/>
              <a:t>4. </a:t>
            </a:r>
            <a:r>
              <a:rPr lang="ca-ES" dirty="0"/>
              <a:t>Beneficis del suport individualitzat entre iguals</a:t>
            </a:r>
            <a:br>
              <a:rPr lang="es-ES" dirty="0"/>
            </a:br>
            <a:endParaRPr lang="x-none" dirty="0"/>
          </a:p>
        </p:txBody>
      </p:sp>
    </p:spTree>
    <p:extLst>
      <p:ext uri="{BB962C8B-B14F-4D97-AF65-F5344CB8AC3E}">
        <p14:creationId xmlns:p14="http://schemas.microsoft.com/office/powerpoint/2010/main" val="1206593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A76460-8FDF-448E-9DA2-1A15CAD4172B}"/>
              </a:ext>
            </a:extLst>
          </p:cNvPr>
          <p:cNvSpPr>
            <a:spLocks noGrp="1"/>
          </p:cNvSpPr>
          <p:nvPr>
            <p:ph sz="quarter" idx="14"/>
          </p:nvPr>
        </p:nvSpPr>
        <p:spPr>
          <a:xfrm>
            <a:off x="507195" y="1148316"/>
            <a:ext cx="11174412" cy="5203272"/>
          </a:xfrm>
        </p:spPr>
        <p:txBody>
          <a:bodyPr>
            <a:noAutofit/>
          </a:bodyPr>
          <a:lstStyle/>
          <a:p>
            <a:pPr algn="just">
              <a:spcAft>
                <a:spcPts val="0"/>
              </a:spcAft>
            </a:pPr>
            <a:r>
              <a:rPr lang="ca-ES" sz="2000" dirty="0"/>
              <a:t>Les barreres estructurals i la discriminació a la societat i els serveis pot conduir a les persones que busquen ajuda a sentir-se marginades, aïllades, desesperançades i frustrades.</a:t>
            </a:r>
            <a:r>
              <a:rPr lang="en-GB" sz="2000" dirty="0"/>
              <a:t> </a:t>
            </a:r>
          </a:p>
          <a:p>
            <a:pPr algn="just">
              <a:spcAft>
                <a:spcPts val="0"/>
              </a:spcAft>
            </a:pPr>
            <a:r>
              <a:rPr lang="ca-ES" sz="2000" dirty="0"/>
              <a:t>El suport individualitzat entre iguals pot proporcionar un entorn social segur i inclusiu</a:t>
            </a:r>
            <a:r>
              <a:rPr lang="en-GB" sz="2000" dirty="0"/>
              <a:t>. </a:t>
            </a:r>
            <a:endParaRPr lang="x-none" sz="2000" dirty="0"/>
          </a:p>
          <a:p>
            <a:pPr algn="just">
              <a:spcAft>
                <a:spcPts val="0"/>
              </a:spcAft>
            </a:pPr>
            <a:r>
              <a:rPr lang="ca-ES" sz="2000" dirty="0"/>
              <a:t>El suport entre iguals beneficia tant les persones que experimenten malestar i afronten situacions difícils com aquelles que els proporcionen acompanyament</a:t>
            </a:r>
            <a:r>
              <a:rPr lang="en-GB" sz="2000" dirty="0"/>
              <a:t>. </a:t>
            </a:r>
          </a:p>
          <a:p>
            <a:pPr algn="just">
              <a:spcAft>
                <a:spcPts val="0"/>
              </a:spcAft>
            </a:pPr>
            <a:endParaRPr lang="en-GB" sz="2000" dirty="0"/>
          </a:p>
          <a:p>
            <a:pPr algn="just">
              <a:spcAft>
                <a:spcPts val="0"/>
              </a:spcAft>
            </a:pPr>
            <a:r>
              <a:rPr lang="es-ES" sz="2000" dirty="0" err="1"/>
              <a:t>Beneficis</a:t>
            </a:r>
            <a:r>
              <a:rPr lang="es-ES" sz="2000" dirty="0"/>
              <a:t> </a:t>
            </a:r>
            <a:r>
              <a:rPr lang="es-ES" sz="2000" dirty="0" err="1"/>
              <a:t>clau</a:t>
            </a:r>
            <a:r>
              <a:rPr lang="es-ES" sz="2000" dirty="0"/>
              <a:t>:</a:t>
            </a:r>
            <a:endParaRPr lang="en-GB" sz="2000" dirty="0"/>
          </a:p>
          <a:p>
            <a:pPr lvl="3" algn="just">
              <a:spcAft>
                <a:spcPts val="0"/>
              </a:spcAft>
            </a:pPr>
            <a:r>
              <a:rPr lang="ca-ES" dirty="0"/>
              <a:t>millor implicació amb els serveis i les relacions terapèutiques amb els professionals</a:t>
            </a:r>
          </a:p>
          <a:p>
            <a:pPr lvl="3" algn="just">
              <a:spcAft>
                <a:spcPts val="0"/>
              </a:spcAft>
            </a:pPr>
            <a:r>
              <a:rPr lang="ca-ES" dirty="0"/>
              <a:t>millor capacitació</a:t>
            </a:r>
          </a:p>
          <a:p>
            <a:pPr lvl="3" algn="just">
              <a:spcAft>
                <a:spcPts val="0"/>
              </a:spcAft>
            </a:pPr>
            <a:r>
              <a:rPr lang="ca-ES" dirty="0"/>
              <a:t>creixement personal,</a:t>
            </a:r>
          </a:p>
          <a:p>
            <a:pPr lvl="3" algn="just">
              <a:spcAft>
                <a:spcPts val="0"/>
              </a:spcAft>
            </a:pPr>
            <a:r>
              <a:rPr lang="ca-ES" dirty="0"/>
              <a:t>esperança de recuperació </a:t>
            </a:r>
          </a:p>
          <a:p>
            <a:pPr lvl="3" algn="just">
              <a:spcAft>
                <a:spcPts val="0"/>
              </a:spcAft>
            </a:pPr>
            <a:r>
              <a:rPr lang="ca-ES" dirty="0"/>
              <a:t>una reducció dels ingressos en règim d’internament</a:t>
            </a:r>
            <a:r>
              <a:rPr lang="en-GB" dirty="0"/>
              <a:t>.</a:t>
            </a:r>
          </a:p>
          <a:p>
            <a:pPr lvl="3" algn="just">
              <a:spcAft>
                <a:spcPts val="0"/>
              </a:spcAft>
            </a:pPr>
            <a:endParaRPr lang="en-GB" dirty="0"/>
          </a:p>
          <a:p>
            <a:pPr lvl="1" algn="just">
              <a:spcAft>
                <a:spcPts val="0"/>
              </a:spcAft>
            </a:pPr>
            <a:r>
              <a:rPr lang="ca-ES" dirty="0"/>
              <a:t>Els professionals de suport entre iguals també experimenten beneficis similars, com ara millorar la seva autoestima, augmentar el seu benestar psicològic i emocional i potenciar la seva inclusió, les seves habilitats interpersonals i la seva capacitat de treball</a:t>
            </a:r>
            <a:r>
              <a:rPr lang="en-GB" dirty="0"/>
              <a:t>. </a:t>
            </a:r>
            <a:endParaRPr lang="x-none" dirty="0"/>
          </a:p>
          <a:p>
            <a:pPr algn="just">
              <a:spcAft>
                <a:spcPts val="0"/>
              </a:spcAft>
            </a:pPr>
            <a:endParaRPr lang="x-none" sz="2000" dirty="0"/>
          </a:p>
        </p:txBody>
      </p:sp>
      <p:sp>
        <p:nvSpPr>
          <p:cNvPr id="2" name="Title 1">
            <a:extLst>
              <a:ext uri="{FF2B5EF4-FFF2-40B4-BE49-F238E27FC236}">
                <a16:creationId xmlns:a16="http://schemas.microsoft.com/office/drawing/2014/main" id="{F116E885-6DA6-4CD9-917F-06EFFD3EB8C5}"/>
              </a:ext>
            </a:extLst>
          </p:cNvPr>
          <p:cNvSpPr>
            <a:spLocks noGrp="1"/>
          </p:cNvSpPr>
          <p:nvPr>
            <p:ph type="title"/>
          </p:nvPr>
        </p:nvSpPr>
        <p:spPr/>
        <p:txBody>
          <a:bodyPr/>
          <a:lstStyle/>
          <a:p>
            <a:r>
              <a:rPr lang="en-US" dirty="0"/>
              <a:t>4. </a:t>
            </a:r>
            <a:r>
              <a:rPr lang="ca-ES" dirty="0"/>
              <a:t>Beneficis del suport individualitzat entre iguals </a:t>
            </a:r>
            <a:r>
              <a:rPr lang="es-ES" dirty="0"/>
              <a:t>- 1</a:t>
            </a:r>
            <a:endParaRPr lang="x-none" dirty="0"/>
          </a:p>
        </p:txBody>
      </p:sp>
    </p:spTree>
    <p:extLst>
      <p:ext uri="{BB962C8B-B14F-4D97-AF65-F5344CB8AC3E}">
        <p14:creationId xmlns:p14="http://schemas.microsoft.com/office/powerpoint/2010/main" val="29536575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ADA749-00CE-4C9C-9460-8E3006F471AD}"/>
              </a:ext>
            </a:extLst>
          </p:cNvPr>
          <p:cNvSpPr>
            <a:spLocks noGrp="1"/>
          </p:cNvSpPr>
          <p:nvPr>
            <p:ph sz="quarter" idx="14"/>
          </p:nvPr>
        </p:nvSpPr>
        <p:spPr/>
        <p:txBody>
          <a:bodyPr>
            <a:normAutofit/>
          </a:bodyPr>
          <a:lstStyle/>
          <a:p>
            <a:pPr algn="just"/>
            <a:r>
              <a:rPr lang="ca-ES" dirty="0"/>
              <a:t>Reduir el nombre d’hospitalitzacions i la durada dels internaments té el benefici addicional de reduir els costos per a la sanitat</a:t>
            </a:r>
            <a:r>
              <a:rPr lang="en-GB" dirty="0"/>
              <a:t>.</a:t>
            </a:r>
            <a:endParaRPr lang="en-US" dirty="0"/>
          </a:p>
          <a:p>
            <a:pPr algn="just"/>
            <a:r>
              <a:rPr lang="es-ES" dirty="0"/>
              <a:t>La </a:t>
            </a:r>
            <a:r>
              <a:rPr lang="ca-ES" dirty="0"/>
              <a:t>inclusió de les persones amb experiència viscuda a l’hora de prestar serveis de salut mental és igual o més eficaç que l’atenció estandarditzada </a:t>
            </a:r>
            <a:r>
              <a:rPr lang="en-US" dirty="0"/>
              <a:t>. </a:t>
            </a:r>
          </a:p>
          <a:p>
            <a:pPr algn="just"/>
            <a:r>
              <a:rPr lang="ca-ES" dirty="0"/>
              <a:t>Es tracta d’un element important per assolir els serveis orientats a la recuperació i tant persones usuàries dels serveis com professionals de suport entre iguals i els serveis consideren que és factible, acceptable i beneficiós</a:t>
            </a:r>
            <a:r>
              <a:rPr lang="en-US" dirty="0"/>
              <a:t>.</a:t>
            </a:r>
            <a:endParaRPr lang="x-none" dirty="0"/>
          </a:p>
          <a:p>
            <a:pPr algn="just"/>
            <a:endParaRPr lang="x-none" dirty="0"/>
          </a:p>
        </p:txBody>
      </p:sp>
      <p:sp>
        <p:nvSpPr>
          <p:cNvPr id="2" name="Title 1">
            <a:extLst>
              <a:ext uri="{FF2B5EF4-FFF2-40B4-BE49-F238E27FC236}">
                <a16:creationId xmlns:a16="http://schemas.microsoft.com/office/drawing/2014/main" id="{064108FF-456B-4A00-9127-06F30CE15F53}"/>
              </a:ext>
            </a:extLst>
          </p:cNvPr>
          <p:cNvSpPr>
            <a:spLocks noGrp="1"/>
          </p:cNvSpPr>
          <p:nvPr>
            <p:ph type="title"/>
          </p:nvPr>
        </p:nvSpPr>
        <p:spPr/>
        <p:txBody>
          <a:bodyPr/>
          <a:lstStyle/>
          <a:p>
            <a:r>
              <a:rPr lang="en-US" dirty="0"/>
              <a:t>4. </a:t>
            </a:r>
            <a:r>
              <a:rPr lang="ca-ES" dirty="0"/>
              <a:t>Beneficis del suport individualitzat entre iguals </a:t>
            </a:r>
            <a:r>
              <a:rPr lang="es-ES" dirty="0"/>
              <a:t>- 2</a:t>
            </a:r>
            <a:endParaRPr lang="x-none" dirty="0"/>
          </a:p>
        </p:txBody>
      </p:sp>
    </p:spTree>
    <p:extLst>
      <p:ext uri="{BB962C8B-B14F-4D97-AF65-F5344CB8AC3E}">
        <p14:creationId xmlns:p14="http://schemas.microsoft.com/office/powerpoint/2010/main" val="29440739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95478-36D7-4DDD-B795-C29A709837FE}"/>
              </a:ext>
            </a:extLst>
          </p:cNvPr>
          <p:cNvSpPr>
            <a:spLocks noGrp="1"/>
          </p:cNvSpPr>
          <p:nvPr>
            <p:ph type="title"/>
          </p:nvPr>
        </p:nvSpPr>
        <p:spPr/>
        <p:txBody>
          <a:bodyPr/>
          <a:lstStyle/>
          <a:p>
            <a:r>
              <a:rPr lang="en-US" dirty="0"/>
              <a:t>4. </a:t>
            </a:r>
            <a:r>
              <a:rPr lang="ca-ES" dirty="0"/>
              <a:t>Beneficis del suport individualitzat entre iguals </a:t>
            </a:r>
            <a:r>
              <a:rPr lang="es-ES" dirty="0"/>
              <a:t>- 3</a:t>
            </a:r>
            <a:endParaRPr lang="x-none" dirty="0"/>
          </a:p>
        </p:txBody>
      </p:sp>
      <p:graphicFrame>
        <p:nvGraphicFramePr>
          <p:cNvPr id="8" name="Table 7">
            <a:extLst>
              <a:ext uri="{FF2B5EF4-FFF2-40B4-BE49-F238E27FC236}">
                <a16:creationId xmlns:a16="http://schemas.microsoft.com/office/drawing/2014/main" id="{85B96B2D-2A66-164B-B01C-0F93FA0AB11B}"/>
              </a:ext>
            </a:extLst>
          </p:cNvPr>
          <p:cNvGraphicFramePr>
            <a:graphicFrameLocks noGrp="1"/>
          </p:cNvGraphicFramePr>
          <p:nvPr>
            <p:extLst>
              <p:ext uri="{D42A27DB-BD31-4B8C-83A1-F6EECF244321}">
                <p14:modId xmlns:p14="http://schemas.microsoft.com/office/powerpoint/2010/main" val="3658687264"/>
              </p:ext>
            </p:extLst>
          </p:nvPr>
        </p:nvGraphicFramePr>
        <p:xfrm>
          <a:off x="990600" y="1664856"/>
          <a:ext cx="10210800" cy="1511481"/>
        </p:xfrm>
        <a:graphic>
          <a:graphicData uri="http://schemas.openxmlformats.org/drawingml/2006/table">
            <a:tbl>
              <a:tblPr firstRow="1" firstCol="1" bandRow="1"/>
              <a:tblGrid>
                <a:gridCol w="10210800">
                  <a:extLst>
                    <a:ext uri="{9D8B030D-6E8A-4147-A177-3AD203B41FA5}">
                      <a16:colId xmlns:a16="http://schemas.microsoft.com/office/drawing/2014/main" val="1196034685"/>
                    </a:ext>
                  </a:extLst>
                </a:gridCol>
              </a:tblGrid>
              <a:tr h="1511481">
                <a:tc>
                  <a:txBody>
                    <a:bodyPr/>
                    <a:lstStyle/>
                    <a:p>
                      <a:pPr algn="just"/>
                      <a:r>
                        <a:rPr lang="ca-ES" sz="2000" b="1" i="0" kern="1200" dirty="0">
                          <a:solidFill>
                            <a:schemeClr val="tx1"/>
                          </a:solidFill>
                          <a:effectLst/>
                          <a:latin typeface="+mn-lt"/>
                          <a:ea typeface="+mn-ea"/>
                          <a:cs typeface="+mn-cs"/>
                        </a:rPr>
                        <a:t>Conscienciar sobre la realitat de viure amb demència al Regne Unit </a:t>
                      </a:r>
                      <a:endParaRPr lang="es-ES" sz="2000" b="1" i="1" kern="1200" dirty="0">
                        <a:solidFill>
                          <a:schemeClr val="tx1"/>
                        </a:solidFill>
                        <a:effectLst/>
                        <a:latin typeface="+mn-lt"/>
                        <a:ea typeface="+mn-ea"/>
                        <a:cs typeface="+mn-cs"/>
                      </a:endParaRPr>
                    </a:p>
                    <a:p>
                      <a:pPr algn="just"/>
                      <a:r>
                        <a:rPr lang="ca-ES" sz="2000" kern="1200" dirty="0">
                          <a:solidFill>
                            <a:schemeClr val="tx1"/>
                          </a:solidFill>
                          <a:effectLst/>
                          <a:latin typeface="+mn-lt"/>
                          <a:ea typeface="+mn-ea"/>
                          <a:cs typeface="+mn-cs"/>
                        </a:rPr>
                        <a:t>Tres treballadors de suport entre iguals amb discapacitats cognitives comparteixen la seva experiència i assenyalen els beneficis del suport entre iguals. Per escoltar les seves històries, accediu al vídeo següent: </a:t>
                      </a:r>
                      <a:r>
                        <a:rPr lang="ca-ES" sz="2000" u="sng" kern="1200" dirty="0">
                          <a:solidFill>
                            <a:schemeClr val="tx1"/>
                          </a:solidFill>
                          <a:effectLst/>
                          <a:latin typeface="+mn-lt"/>
                          <a:ea typeface="+mn-ea"/>
                          <a:cs typeface="+mn-cs"/>
                          <a:hlinkClick r:id="rId3"/>
                        </a:rPr>
                        <a:t>https://youtu.be/yuZF1uiKTUA</a:t>
                      </a:r>
                      <a:r>
                        <a:rPr lang="ca-ES" sz="2000" u="none" strike="noStrike" kern="1200" dirty="0">
                          <a:solidFill>
                            <a:schemeClr val="tx1"/>
                          </a:solidFill>
                          <a:effectLst/>
                          <a:latin typeface="+mn-lt"/>
                          <a:ea typeface="+mn-ea"/>
                          <a:cs typeface="+mn-cs"/>
                          <a:hlinkClick r:id="rId3"/>
                        </a:rPr>
                        <a:t> </a:t>
                      </a:r>
                      <a:endParaRPr lang="x-none" sz="2800" dirty="0">
                        <a:solidFill>
                          <a:srgbClr val="D2EFFD"/>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lnL>
                      <a:noFill/>
                    </a:lnL>
                    <a:lnR>
                      <a:noFill/>
                    </a:lnR>
                    <a:lnT>
                      <a:noFill/>
                    </a:lnT>
                    <a:lnB>
                      <a:noFill/>
                    </a:lnB>
                    <a:solidFill>
                      <a:srgbClr val="D2EEFC"/>
                    </a:solidFill>
                  </a:tcPr>
                </a:tc>
                <a:extLst>
                  <a:ext uri="{0D108BD9-81ED-4DB2-BD59-A6C34878D82A}">
                    <a16:rowId xmlns:a16="http://schemas.microsoft.com/office/drawing/2014/main" val="2155888811"/>
                  </a:ext>
                </a:extLst>
              </a:tr>
            </a:tbl>
          </a:graphicData>
        </a:graphic>
      </p:graphicFrame>
    </p:spTree>
    <p:extLst>
      <p:ext uri="{BB962C8B-B14F-4D97-AF65-F5344CB8AC3E}">
        <p14:creationId xmlns:p14="http://schemas.microsoft.com/office/powerpoint/2010/main" val="21861556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73368-AFA8-4FA8-ADBE-D1152CC0B42E}"/>
              </a:ext>
            </a:extLst>
          </p:cNvPr>
          <p:cNvSpPr>
            <a:spLocks noGrp="1"/>
          </p:cNvSpPr>
          <p:nvPr>
            <p:ph type="title"/>
          </p:nvPr>
        </p:nvSpPr>
        <p:spPr/>
        <p:txBody>
          <a:bodyPr/>
          <a:lstStyle/>
          <a:p>
            <a:r>
              <a:rPr lang="en-US" dirty="0"/>
              <a:t>4. </a:t>
            </a:r>
            <a:r>
              <a:rPr lang="ca-ES" dirty="0"/>
              <a:t>Beneficis del suport individualitzat entre iguals </a:t>
            </a:r>
            <a:r>
              <a:rPr lang="es-ES" dirty="0"/>
              <a:t>- 4</a:t>
            </a:r>
            <a:endParaRPr lang="x-none" dirty="0"/>
          </a:p>
        </p:txBody>
      </p:sp>
      <p:sp>
        <p:nvSpPr>
          <p:cNvPr id="5" name="TextBox 4">
            <a:extLst>
              <a:ext uri="{FF2B5EF4-FFF2-40B4-BE49-F238E27FC236}">
                <a16:creationId xmlns:a16="http://schemas.microsoft.com/office/drawing/2014/main" id="{281BAE97-A8FB-428B-89B2-3BFCA90ECADD}"/>
              </a:ext>
            </a:extLst>
          </p:cNvPr>
          <p:cNvSpPr txBox="1"/>
          <p:nvPr/>
        </p:nvSpPr>
        <p:spPr>
          <a:xfrm>
            <a:off x="838201" y="1151860"/>
            <a:ext cx="10515599" cy="5078313"/>
          </a:xfrm>
          <a:prstGeom prst="rect">
            <a:avLst/>
          </a:prstGeom>
          <a:solidFill>
            <a:srgbClr val="D2EFFD"/>
          </a:solidFill>
        </p:spPr>
        <p:txBody>
          <a:bodyPr wrap="square" rtlCol="0">
            <a:spAutoFit/>
          </a:bodyPr>
          <a:lstStyle/>
          <a:p>
            <a:pPr algn="just"/>
            <a:r>
              <a:rPr lang="ca-ES" b="1" dirty="0" err="1"/>
              <a:t>Shery</a:t>
            </a:r>
            <a:r>
              <a:rPr lang="ca-ES" b="1" dirty="0"/>
              <a:t> </a:t>
            </a:r>
            <a:r>
              <a:rPr lang="ca-ES" b="1" dirty="0" err="1"/>
              <a:t>Mead</a:t>
            </a:r>
            <a:r>
              <a:rPr lang="ca-ES" b="1" dirty="0"/>
              <a:t> - Suport entre iguals intencionat: una retrospectiva personal</a:t>
            </a:r>
          </a:p>
          <a:p>
            <a:pPr algn="just"/>
            <a:r>
              <a:rPr lang="es-ES" dirty="0"/>
              <a:t>«</a:t>
            </a:r>
            <a:r>
              <a:rPr lang="es-ES" dirty="0" err="1"/>
              <a:t>Quan</a:t>
            </a:r>
            <a:r>
              <a:rPr lang="es-ES" dirty="0"/>
              <a:t> </a:t>
            </a:r>
            <a:r>
              <a:rPr lang="es-ES" dirty="0" err="1"/>
              <a:t>feia</a:t>
            </a:r>
            <a:r>
              <a:rPr lang="es-ES" dirty="0"/>
              <a:t> </a:t>
            </a:r>
            <a:r>
              <a:rPr lang="es-ES" dirty="0" err="1"/>
              <a:t>pràctiques</a:t>
            </a:r>
            <a:r>
              <a:rPr lang="es-ES" dirty="0"/>
              <a:t> per a </a:t>
            </a:r>
            <a:r>
              <a:rPr lang="es-ES" dirty="0" err="1"/>
              <a:t>l’escola</a:t>
            </a:r>
            <a:r>
              <a:rPr lang="es-ES" dirty="0"/>
              <a:t> a un programa de </a:t>
            </a:r>
            <a:r>
              <a:rPr lang="es-ES" dirty="0" err="1"/>
              <a:t>violència</a:t>
            </a:r>
            <a:r>
              <a:rPr lang="es-ES" dirty="0"/>
              <a:t> </a:t>
            </a:r>
            <a:r>
              <a:rPr lang="es-ES" dirty="0" err="1"/>
              <a:t>domèstica</a:t>
            </a:r>
            <a:r>
              <a:rPr lang="es-ES" dirty="0"/>
              <a:t>, una dona va venir a </a:t>
            </a:r>
            <a:r>
              <a:rPr lang="es-ES" dirty="0" err="1"/>
              <a:t>veure’m</a:t>
            </a:r>
            <a:r>
              <a:rPr lang="es-ES" dirty="0"/>
              <a:t>. </a:t>
            </a:r>
            <a:r>
              <a:rPr lang="es-ES" dirty="0" err="1"/>
              <a:t>Altres</a:t>
            </a:r>
            <a:r>
              <a:rPr lang="es-ES" dirty="0"/>
              <a:t> </a:t>
            </a:r>
            <a:r>
              <a:rPr lang="es-ES" dirty="0" err="1"/>
              <a:t>treballadors</a:t>
            </a:r>
            <a:r>
              <a:rPr lang="es-ES" dirty="0"/>
              <a:t> li </a:t>
            </a:r>
            <a:r>
              <a:rPr lang="es-ES" dirty="0" err="1"/>
              <a:t>havien</a:t>
            </a:r>
            <a:r>
              <a:rPr lang="es-ES" dirty="0"/>
              <a:t> </a:t>
            </a:r>
            <a:r>
              <a:rPr lang="es-ES" dirty="0" err="1"/>
              <a:t>dit</a:t>
            </a:r>
            <a:r>
              <a:rPr lang="es-ES" dirty="0"/>
              <a:t> que era una </a:t>
            </a:r>
            <a:r>
              <a:rPr lang="es-ES" dirty="0" err="1"/>
              <a:t>supervivent</a:t>
            </a:r>
            <a:r>
              <a:rPr lang="es-ES" dirty="0"/>
              <a:t> i una </a:t>
            </a:r>
            <a:r>
              <a:rPr lang="es-ES" dirty="0" err="1"/>
              <a:t>valenta</a:t>
            </a:r>
            <a:r>
              <a:rPr lang="es-ES" dirty="0"/>
              <a:t>, </a:t>
            </a:r>
            <a:r>
              <a:rPr lang="es-ES" dirty="0" err="1"/>
              <a:t>però</a:t>
            </a:r>
            <a:r>
              <a:rPr lang="es-ES" dirty="0"/>
              <a:t> que </a:t>
            </a:r>
            <a:r>
              <a:rPr lang="es-ES" dirty="0" err="1"/>
              <a:t>probablement</a:t>
            </a:r>
            <a:r>
              <a:rPr lang="es-ES" dirty="0"/>
              <a:t> li </a:t>
            </a:r>
            <a:r>
              <a:rPr lang="es-ES" dirty="0" err="1"/>
              <a:t>aniria</a:t>
            </a:r>
            <a:r>
              <a:rPr lang="es-ES" dirty="0"/>
              <a:t> </a:t>
            </a:r>
            <a:r>
              <a:rPr lang="es-ES" dirty="0" err="1"/>
              <a:t>bé</a:t>
            </a:r>
            <a:r>
              <a:rPr lang="es-ES" dirty="0"/>
              <a:t> </a:t>
            </a:r>
            <a:r>
              <a:rPr lang="es-ES" dirty="0" err="1"/>
              <a:t>rebre</a:t>
            </a:r>
            <a:r>
              <a:rPr lang="es-ES" dirty="0"/>
              <a:t> </a:t>
            </a:r>
            <a:r>
              <a:rPr lang="es-ES" dirty="0" err="1"/>
              <a:t>teràpia</a:t>
            </a:r>
            <a:r>
              <a:rPr lang="es-ES" dirty="0"/>
              <a:t>. La van enviar a un programa de </a:t>
            </a:r>
            <a:r>
              <a:rPr lang="es-ES" dirty="0" err="1"/>
              <a:t>salut</a:t>
            </a:r>
            <a:r>
              <a:rPr lang="es-ES" dirty="0"/>
              <a:t> mental de la </a:t>
            </a:r>
            <a:r>
              <a:rPr lang="es-ES" dirty="0" err="1"/>
              <a:t>comunitat</a:t>
            </a:r>
            <a:r>
              <a:rPr lang="es-ES" dirty="0"/>
              <a:t>. Al </a:t>
            </a:r>
            <a:r>
              <a:rPr lang="es-ES" dirty="0" err="1"/>
              <a:t>dia</a:t>
            </a:r>
            <a:r>
              <a:rPr lang="es-ES" dirty="0"/>
              <a:t> </a:t>
            </a:r>
            <a:r>
              <a:rPr lang="es-ES" dirty="0" err="1"/>
              <a:t>següent</a:t>
            </a:r>
            <a:r>
              <a:rPr lang="es-ES" dirty="0"/>
              <a:t> va venir a </a:t>
            </a:r>
            <a:r>
              <a:rPr lang="es-ES" dirty="0" err="1"/>
              <a:t>veure’m</a:t>
            </a:r>
            <a:r>
              <a:rPr lang="es-ES" dirty="0"/>
              <a:t> i </a:t>
            </a:r>
            <a:r>
              <a:rPr lang="es-ES" dirty="0" err="1"/>
              <a:t>em</a:t>
            </a:r>
            <a:r>
              <a:rPr lang="es-ES" dirty="0"/>
              <a:t> va </a:t>
            </a:r>
            <a:r>
              <a:rPr lang="es-ES" dirty="0" err="1"/>
              <a:t>dir</a:t>
            </a:r>
            <a:r>
              <a:rPr lang="es-ES" dirty="0"/>
              <a:t> que tenia una </a:t>
            </a:r>
            <a:r>
              <a:rPr lang="es-ES" dirty="0" err="1"/>
              <a:t>malaltia</a:t>
            </a:r>
            <a:r>
              <a:rPr lang="es-ES" dirty="0"/>
              <a:t> mental </a:t>
            </a:r>
            <a:r>
              <a:rPr lang="es-ES" dirty="0" err="1"/>
              <a:t>greu</a:t>
            </a:r>
            <a:r>
              <a:rPr lang="es-ES" dirty="0"/>
              <a:t>. </a:t>
            </a:r>
            <a:r>
              <a:rPr lang="es-ES" dirty="0" err="1"/>
              <a:t>Havia</a:t>
            </a:r>
            <a:r>
              <a:rPr lang="es-ES" dirty="0"/>
              <a:t> </a:t>
            </a:r>
            <a:r>
              <a:rPr lang="es-ES" dirty="0" err="1"/>
              <a:t>deixat</a:t>
            </a:r>
            <a:r>
              <a:rPr lang="es-ES" dirty="0"/>
              <a:t> de </a:t>
            </a:r>
            <a:r>
              <a:rPr lang="es-ES" dirty="0" err="1"/>
              <a:t>veure’s</a:t>
            </a:r>
            <a:r>
              <a:rPr lang="es-ES" dirty="0"/>
              <a:t> </a:t>
            </a:r>
            <a:r>
              <a:rPr lang="es-ES" dirty="0" err="1"/>
              <a:t>com</a:t>
            </a:r>
            <a:r>
              <a:rPr lang="es-ES" dirty="0"/>
              <a:t> una </a:t>
            </a:r>
            <a:r>
              <a:rPr lang="es-ES" dirty="0" err="1"/>
              <a:t>supervivent</a:t>
            </a:r>
            <a:r>
              <a:rPr lang="es-ES" dirty="0"/>
              <a:t> per </a:t>
            </a:r>
            <a:r>
              <a:rPr lang="es-ES" dirty="0" err="1"/>
              <a:t>passar</a:t>
            </a:r>
            <a:r>
              <a:rPr lang="es-ES" dirty="0"/>
              <a:t> a </a:t>
            </a:r>
            <a:r>
              <a:rPr lang="es-ES" dirty="0" err="1"/>
              <a:t>veure’s</a:t>
            </a:r>
            <a:r>
              <a:rPr lang="es-ES" dirty="0"/>
              <a:t> </a:t>
            </a:r>
            <a:r>
              <a:rPr lang="es-ES" dirty="0" err="1"/>
              <a:t>com</a:t>
            </a:r>
            <a:r>
              <a:rPr lang="es-ES" dirty="0"/>
              <a:t> una persona </a:t>
            </a:r>
            <a:r>
              <a:rPr lang="es-ES" dirty="0" err="1"/>
              <a:t>malalta</a:t>
            </a:r>
            <a:r>
              <a:rPr lang="es-ES" dirty="0"/>
              <a:t>. </a:t>
            </a:r>
          </a:p>
          <a:p>
            <a:pPr algn="just"/>
            <a:r>
              <a:rPr lang="es-ES" dirty="0" err="1"/>
              <a:t>Què</a:t>
            </a:r>
            <a:r>
              <a:rPr lang="es-ES" dirty="0"/>
              <a:t> </a:t>
            </a:r>
            <a:r>
              <a:rPr lang="es-ES" dirty="0" err="1"/>
              <a:t>havia</a:t>
            </a:r>
            <a:r>
              <a:rPr lang="es-ES" dirty="0"/>
              <a:t> </a:t>
            </a:r>
            <a:r>
              <a:rPr lang="es-ES" dirty="0" err="1"/>
              <a:t>passat</a:t>
            </a:r>
            <a:r>
              <a:rPr lang="es-ES" dirty="0"/>
              <a:t>? Per </a:t>
            </a:r>
            <a:r>
              <a:rPr lang="es-ES" dirty="0" err="1"/>
              <a:t>què</a:t>
            </a:r>
            <a:r>
              <a:rPr lang="es-ES" dirty="0"/>
              <a:t> </a:t>
            </a:r>
            <a:r>
              <a:rPr lang="es-ES" dirty="0" err="1"/>
              <a:t>aquest</a:t>
            </a:r>
            <a:r>
              <a:rPr lang="es-ES" dirty="0"/>
              <a:t> </a:t>
            </a:r>
            <a:r>
              <a:rPr lang="es-ES" dirty="0" err="1"/>
              <a:t>canvi</a:t>
            </a:r>
            <a:r>
              <a:rPr lang="es-ES" dirty="0"/>
              <a:t> </a:t>
            </a:r>
            <a:r>
              <a:rPr lang="es-ES" dirty="0" err="1"/>
              <a:t>sobtat</a:t>
            </a:r>
            <a:r>
              <a:rPr lang="es-ES" dirty="0"/>
              <a:t> </a:t>
            </a:r>
            <a:r>
              <a:rPr lang="es-ES" dirty="0" err="1"/>
              <a:t>d’explicació</a:t>
            </a:r>
            <a:r>
              <a:rPr lang="es-ES" dirty="0"/>
              <a:t>? </a:t>
            </a:r>
            <a:r>
              <a:rPr lang="es-ES" dirty="0" err="1"/>
              <a:t>Havíem</a:t>
            </a:r>
            <a:r>
              <a:rPr lang="es-ES" dirty="0"/>
              <a:t> </a:t>
            </a:r>
            <a:r>
              <a:rPr lang="es-ES" dirty="0" err="1"/>
              <a:t>estat</a:t>
            </a:r>
            <a:r>
              <a:rPr lang="es-ES" dirty="0"/>
              <a:t> </a:t>
            </a:r>
            <a:r>
              <a:rPr lang="es-ES" dirty="0" err="1"/>
              <a:t>parlant</a:t>
            </a:r>
            <a:r>
              <a:rPr lang="es-ES" dirty="0"/>
              <a:t> sobre </a:t>
            </a:r>
            <a:r>
              <a:rPr lang="es-ES" dirty="0" err="1"/>
              <a:t>què</a:t>
            </a:r>
            <a:r>
              <a:rPr lang="es-ES" dirty="0"/>
              <a:t> li </a:t>
            </a:r>
            <a:r>
              <a:rPr lang="es-ES" dirty="0" err="1"/>
              <a:t>havia</a:t>
            </a:r>
            <a:r>
              <a:rPr lang="es-ES" dirty="0"/>
              <a:t> </a:t>
            </a:r>
            <a:r>
              <a:rPr lang="es-ES" dirty="0" err="1"/>
              <a:t>succeït</a:t>
            </a:r>
            <a:r>
              <a:rPr lang="es-ES" dirty="0"/>
              <a:t> un </a:t>
            </a:r>
            <a:r>
              <a:rPr lang="es-ES" dirty="0" err="1"/>
              <a:t>dia</a:t>
            </a:r>
            <a:r>
              <a:rPr lang="es-ES" dirty="0"/>
              <a:t> </a:t>
            </a:r>
            <a:r>
              <a:rPr lang="es-ES" dirty="0" err="1"/>
              <a:t>abans</a:t>
            </a:r>
            <a:r>
              <a:rPr lang="es-ES" dirty="0"/>
              <a:t>. </a:t>
            </a:r>
            <a:r>
              <a:rPr lang="es-ES" dirty="0" err="1"/>
              <a:t>Tots</a:t>
            </a:r>
            <a:r>
              <a:rPr lang="es-ES" dirty="0"/>
              <a:t> dos </a:t>
            </a:r>
            <a:r>
              <a:rPr lang="es-ES" dirty="0" err="1"/>
              <a:t>sabíem</a:t>
            </a:r>
            <a:r>
              <a:rPr lang="es-ES" dirty="0"/>
              <a:t> que el problema era el </a:t>
            </a:r>
            <a:r>
              <a:rPr lang="es-ES" dirty="0" err="1"/>
              <a:t>maltractament</a:t>
            </a:r>
            <a:r>
              <a:rPr lang="es-ES" dirty="0"/>
              <a:t>. I </a:t>
            </a:r>
            <a:r>
              <a:rPr lang="es-ES" dirty="0" err="1"/>
              <a:t>aquell</a:t>
            </a:r>
            <a:r>
              <a:rPr lang="es-ES" dirty="0"/>
              <a:t> </a:t>
            </a:r>
            <a:r>
              <a:rPr lang="es-ES" dirty="0" err="1"/>
              <a:t>dia</a:t>
            </a:r>
            <a:r>
              <a:rPr lang="es-ES" dirty="0"/>
              <a:t> ja </a:t>
            </a:r>
            <a:r>
              <a:rPr lang="es-ES" dirty="0" err="1"/>
              <a:t>parlava</a:t>
            </a:r>
            <a:r>
              <a:rPr lang="es-ES" dirty="0"/>
              <a:t> sobre </a:t>
            </a:r>
            <a:r>
              <a:rPr lang="es-ES" dirty="0" err="1"/>
              <a:t>què</a:t>
            </a:r>
            <a:r>
              <a:rPr lang="es-ES" dirty="0"/>
              <a:t> </a:t>
            </a:r>
            <a:r>
              <a:rPr lang="es-ES" dirty="0" err="1"/>
              <a:t>feia</a:t>
            </a:r>
            <a:r>
              <a:rPr lang="es-ES" dirty="0"/>
              <a:t> ella </a:t>
            </a:r>
            <a:r>
              <a:rPr lang="es-ES" dirty="0" err="1"/>
              <a:t>malament</a:t>
            </a:r>
            <a:r>
              <a:rPr lang="es-ES" dirty="0"/>
              <a:t>. </a:t>
            </a:r>
          </a:p>
          <a:p>
            <a:pPr algn="just"/>
            <a:r>
              <a:rPr lang="es-ES" dirty="0"/>
              <a:t>I </a:t>
            </a:r>
            <a:r>
              <a:rPr lang="es-ES" dirty="0" err="1"/>
              <a:t>això</a:t>
            </a:r>
            <a:r>
              <a:rPr lang="es-ES" dirty="0"/>
              <a:t> </a:t>
            </a:r>
            <a:r>
              <a:rPr lang="es-ES" dirty="0" err="1"/>
              <a:t>em</a:t>
            </a:r>
            <a:r>
              <a:rPr lang="es-ES" dirty="0"/>
              <a:t> va preocupar. Al </a:t>
            </a:r>
            <a:r>
              <a:rPr lang="es-ES" dirty="0" err="1"/>
              <a:t>llarg</a:t>
            </a:r>
            <a:r>
              <a:rPr lang="es-ES" dirty="0"/>
              <a:t> </a:t>
            </a:r>
            <a:r>
              <a:rPr lang="es-ES" dirty="0" err="1"/>
              <a:t>dels</a:t>
            </a:r>
            <a:r>
              <a:rPr lang="es-ES" dirty="0"/>
              <a:t> </a:t>
            </a:r>
            <a:r>
              <a:rPr lang="es-ES" dirty="0" err="1"/>
              <a:t>mesos</a:t>
            </a:r>
            <a:r>
              <a:rPr lang="es-ES" dirty="0"/>
              <a:t> </a:t>
            </a:r>
            <a:r>
              <a:rPr lang="es-ES" dirty="0" err="1"/>
              <a:t>següents</a:t>
            </a:r>
            <a:r>
              <a:rPr lang="es-ES" dirty="0"/>
              <a:t>, </a:t>
            </a:r>
            <a:r>
              <a:rPr lang="es-ES" dirty="0" err="1"/>
              <a:t>mentre</a:t>
            </a:r>
            <a:r>
              <a:rPr lang="es-ES" dirty="0"/>
              <a:t> </a:t>
            </a:r>
            <a:r>
              <a:rPr lang="es-ES" dirty="0" err="1"/>
              <a:t>parlàvem</a:t>
            </a:r>
            <a:r>
              <a:rPr lang="es-ES" dirty="0"/>
              <a:t>, </a:t>
            </a:r>
            <a:r>
              <a:rPr lang="es-ES" dirty="0" err="1"/>
              <a:t>vaig</a:t>
            </a:r>
            <a:r>
              <a:rPr lang="es-ES" dirty="0"/>
              <a:t> acabar </a:t>
            </a:r>
            <a:r>
              <a:rPr lang="es-ES" dirty="0" err="1"/>
              <a:t>reunint</a:t>
            </a:r>
            <a:r>
              <a:rPr lang="es-ES" dirty="0"/>
              <a:t> el valor per </a:t>
            </a:r>
            <a:r>
              <a:rPr lang="es-ES" dirty="0" err="1"/>
              <a:t>treure</a:t>
            </a:r>
            <a:r>
              <a:rPr lang="es-ES" dirty="0"/>
              <a:t> el tema. </a:t>
            </a:r>
            <a:r>
              <a:rPr lang="es-ES" dirty="0" err="1"/>
              <a:t>Com</a:t>
            </a:r>
            <a:r>
              <a:rPr lang="es-ES" dirty="0"/>
              <a:t> va </a:t>
            </a:r>
            <a:r>
              <a:rPr lang="es-ES" dirty="0" err="1"/>
              <a:t>passar</a:t>
            </a:r>
            <a:r>
              <a:rPr lang="es-ES" dirty="0"/>
              <a:t> de parlar sobre </a:t>
            </a:r>
            <a:r>
              <a:rPr lang="es-ES" dirty="0" err="1"/>
              <a:t>què</a:t>
            </a:r>
            <a:r>
              <a:rPr lang="es-ES" dirty="0"/>
              <a:t> li </a:t>
            </a:r>
            <a:r>
              <a:rPr lang="es-ES" dirty="0" err="1"/>
              <a:t>havia</a:t>
            </a:r>
            <a:r>
              <a:rPr lang="es-ES" dirty="0"/>
              <a:t> </a:t>
            </a:r>
            <a:r>
              <a:rPr lang="es-ES" dirty="0" err="1"/>
              <a:t>passat</a:t>
            </a:r>
            <a:r>
              <a:rPr lang="es-ES" dirty="0"/>
              <a:t> a parlar sobre </a:t>
            </a:r>
            <a:r>
              <a:rPr lang="es-ES" dirty="0" err="1"/>
              <a:t>què</a:t>
            </a:r>
            <a:r>
              <a:rPr lang="es-ES" dirty="0"/>
              <a:t> </a:t>
            </a:r>
            <a:r>
              <a:rPr lang="es-ES" dirty="0" err="1"/>
              <a:t>havia</a:t>
            </a:r>
            <a:r>
              <a:rPr lang="es-ES" dirty="0"/>
              <a:t> </a:t>
            </a:r>
            <a:r>
              <a:rPr lang="es-ES" dirty="0" err="1"/>
              <a:t>fet</a:t>
            </a:r>
            <a:r>
              <a:rPr lang="es-ES" dirty="0"/>
              <a:t> </a:t>
            </a:r>
            <a:r>
              <a:rPr lang="es-ES" dirty="0" err="1"/>
              <a:t>malament</a:t>
            </a:r>
            <a:r>
              <a:rPr lang="es-ES" dirty="0"/>
              <a:t>? </a:t>
            </a:r>
          </a:p>
          <a:p>
            <a:pPr algn="just"/>
            <a:r>
              <a:rPr lang="es-ES" dirty="0" err="1"/>
              <a:t>Vam</a:t>
            </a:r>
            <a:r>
              <a:rPr lang="es-ES" dirty="0"/>
              <a:t> sospesar </a:t>
            </a:r>
            <a:r>
              <a:rPr lang="es-ES" dirty="0" err="1"/>
              <a:t>junts</a:t>
            </a:r>
            <a:r>
              <a:rPr lang="es-ES" dirty="0"/>
              <a:t> la pregunta. Les </a:t>
            </a:r>
            <a:r>
              <a:rPr lang="es-ES" dirty="0" err="1"/>
              <a:t>nostres</a:t>
            </a:r>
            <a:r>
              <a:rPr lang="es-ES" dirty="0"/>
              <a:t> </a:t>
            </a:r>
            <a:r>
              <a:rPr lang="es-ES" dirty="0" err="1"/>
              <a:t>històries</a:t>
            </a:r>
            <a:r>
              <a:rPr lang="es-ES" dirty="0"/>
              <a:t> </a:t>
            </a:r>
            <a:r>
              <a:rPr lang="es-ES" dirty="0" err="1"/>
              <a:t>compartides</a:t>
            </a:r>
            <a:r>
              <a:rPr lang="es-ES" dirty="0"/>
              <a:t> susciten una </a:t>
            </a:r>
            <a:r>
              <a:rPr lang="es-ES" dirty="0" err="1"/>
              <a:t>certa</a:t>
            </a:r>
            <a:r>
              <a:rPr lang="es-ES" dirty="0"/>
              <a:t> </a:t>
            </a:r>
            <a:r>
              <a:rPr lang="es-ES" dirty="0" err="1"/>
              <a:t>autoreflexió</a:t>
            </a:r>
            <a:r>
              <a:rPr lang="es-ES" dirty="0"/>
              <a:t>. </a:t>
            </a:r>
            <a:r>
              <a:rPr lang="es-ES" dirty="0" err="1"/>
              <a:t>Parlem</a:t>
            </a:r>
            <a:r>
              <a:rPr lang="es-ES" dirty="0"/>
              <a:t> sobre </a:t>
            </a:r>
            <a:r>
              <a:rPr lang="es-ES" dirty="0" err="1"/>
              <a:t>com</a:t>
            </a:r>
            <a:r>
              <a:rPr lang="es-ES" dirty="0"/>
              <a:t> han </a:t>
            </a:r>
            <a:r>
              <a:rPr lang="es-ES" dirty="0" err="1"/>
              <a:t>estat</a:t>
            </a:r>
            <a:r>
              <a:rPr lang="es-ES" dirty="0"/>
              <a:t> les </a:t>
            </a:r>
            <a:r>
              <a:rPr lang="es-ES" dirty="0" err="1"/>
              <a:t>nostres</a:t>
            </a:r>
            <a:r>
              <a:rPr lang="es-ES" dirty="0"/>
              <a:t> vides des que </a:t>
            </a:r>
            <a:r>
              <a:rPr lang="es-ES" dirty="0" err="1"/>
              <a:t>ens</a:t>
            </a:r>
            <a:r>
              <a:rPr lang="es-ES" dirty="0"/>
              <a:t> van diagnosticar i, </a:t>
            </a:r>
            <a:r>
              <a:rPr lang="es-ES" dirty="0" err="1"/>
              <a:t>poc</a:t>
            </a:r>
            <a:r>
              <a:rPr lang="es-ES" dirty="0"/>
              <a:t> a </a:t>
            </a:r>
            <a:r>
              <a:rPr lang="es-ES" dirty="0" err="1"/>
              <a:t>poc</a:t>
            </a:r>
            <a:r>
              <a:rPr lang="es-ES" dirty="0"/>
              <a:t>, </a:t>
            </a:r>
            <a:r>
              <a:rPr lang="es-ES" dirty="0" err="1"/>
              <a:t>comencem</a:t>
            </a:r>
            <a:r>
              <a:rPr lang="es-ES" dirty="0"/>
              <a:t> a </a:t>
            </a:r>
            <a:r>
              <a:rPr lang="es-ES" dirty="0" err="1"/>
              <a:t>prendre</a:t>
            </a:r>
            <a:r>
              <a:rPr lang="es-ES" dirty="0"/>
              <a:t> </a:t>
            </a:r>
            <a:r>
              <a:rPr lang="es-ES" dirty="0" err="1"/>
              <a:t>decisions</a:t>
            </a:r>
            <a:r>
              <a:rPr lang="es-ES" dirty="0"/>
              <a:t> sobre si </a:t>
            </a:r>
            <a:r>
              <a:rPr lang="es-ES" dirty="0" err="1"/>
              <a:t>volem</a:t>
            </a:r>
            <a:r>
              <a:rPr lang="es-ES" dirty="0"/>
              <a:t> continuar al </a:t>
            </a:r>
            <a:r>
              <a:rPr lang="es-ES" dirty="0" err="1"/>
              <a:t>mateix</a:t>
            </a:r>
            <a:r>
              <a:rPr lang="es-ES" dirty="0"/>
              <a:t> </a:t>
            </a:r>
            <a:r>
              <a:rPr lang="es-ES" dirty="0" err="1"/>
              <a:t>lloc</a:t>
            </a:r>
            <a:r>
              <a:rPr lang="es-ES" dirty="0"/>
              <a:t> o no. </a:t>
            </a:r>
            <a:r>
              <a:rPr lang="es-ES" dirty="0" err="1"/>
              <a:t>Ambdues</a:t>
            </a:r>
            <a:r>
              <a:rPr lang="es-ES" dirty="0"/>
              <a:t> </a:t>
            </a:r>
            <a:r>
              <a:rPr lang="es-ES" dirty="0" err="1"/>
              <a:t>reconeixem</a:t>
            </a:r>
            <a:r>
              <a:rPr lang="es-ES" dirty="0"/>
              <a:t> una </a:t>
            </a:r>
            <a:r>
              <a:rPr lang="es-ES" dirty="0" err="1"/>
              <a:t>certa</a:t>
            </a:r>
            <a:r>
              <a:rPr lang="es-ES" dirty="0"/>
              <a:t> </a:t>
            </a:r>
            <a:r>
              <a:rPr lang="es-ES" dirty="0" err="1"/>
              <a:t>comoditat</a:t>
            </a:r>
            <a:r>
              <a:rPr lang="es-ES" dirty="0"/>
              <a:t> (</a:t>
            </a:r>
            <a:r>
              <a:rPr lang="es-ES" dirty="0" err="1"/>
              <a:t>sensació</a:t>
            </a:r>
            <a:r>
              <a:rPr lang="es-ES" dirty="0"/>
              <a:t> de </a:t>
            </a:r>
            <a:r>
              <a:rPr lang="es-ES" dirty="0" err="1"/>
              <a:t>seguretat</a:t>
            </a:r>
            <a:r>
              <a:rPr lang="es-ES" dirty="0"/>
              <a:t>, </a:t>
            </a:r>
            <a:r>
              <a:rPr lang="es-ES" dirty="0" err="1"/>
              <a:t>potser</a:t>
            </a:r>
            <a:r>
              <a:rPr lang="es-ES" dirty="0"/>
              <a:t> </a:t>
            </a:r>
            <a:r>
              <a:rPr lang="es-ES" dirty="0" err="1"/>
              <a:t>fins</a:t>
            </a:r>
            <a:r>
              <a:rPr lang="es-ES" dirty="0"/>
              <a:t> i </a:t>
            </a:r>
            <a:r>
              <a:rPr lang="es-ES" dirty="0" err="1"/>
              <a:t>tot</a:t>
            </a:r>
            <a:r>
              <a:rPr lang="es-ES" dirty="0"/>
              <a:t> </a:t>
            </a:r>
            <a:r>
              <a:rPr lang="es-ES" dirty="0" err="1"/>
              <a:t>alleujament</a:t>
            </a:r>
            <a:r>
              <a:rPr lang="es-ES" dirty="0"/>
              <a:t>) </a:t>
            </a:r>
            <a:r>
              <a:rPr lang="es-ES" dirty="0" err="1"/>
              <a:t>arran</a:t>
            </a:r>
            <a:r>
              <a:rPr lang="es-ES" dirty="0"/>
              <a:t> del </a:t>
            </a:r>
            <a:r>
              <a:rPr lang="es-ES" dirty="0" err="1"/>
              <a:t>nostre</a:t>
            </a:r>
            <a:r>
              <a:rPr lang="es-ES" dirty="0"/>
              <a:t> </a:t>
            </a:r>
            <a:r>
              <a:rPr lang="es-ES" dirty="0" err="1"/>
              <a:t>diagnòstic</a:t>
            </a:r>
            <a:r>
              <a:rPr lang="es-ES" dirty="0"/>
              <a:t>. </a:t>
            </a:r>
            <a:r>
              <a:rPr lang="es-ES" dirty="0" err="1"/>
              <a:t>Tanmateix</a:t>
            </a:r>
            <a:r>
              <a:rPr lang="es-ES" dirty="0"/>
              <a:t>, les </a:t>
            </a:r>
            <a:r>
              <a:rPr lang="es-ES" dirty="0" err="1"/>
              <a:t>nostres</a:t>
            </a:r>
            <a:r>
              <a:rPr lang="es-ES" dirty="0"/>
              <a:t> </a:t>
            </a:r>
            <a:r>
              <a:rPr lang="es-ES" dirty="0" err="1"/>
              <a:t>experiències</a:t>
            </a:r>
            <a:r>
              <a:rPr lang="es-ES" dirty="0"/>
              <a:t> </a:t>
            </a:r>
            <a:r>
              <a:rPr lang="es-ES" dirty="0" err="1"/>
              <a:t>comencen</a:t>
            </a:r>
            <a:r>
              <a:rPr lang="es-ES" dirty="0"/>
              <a:t> a significar coses </a:t>
            </a:r>
            <a:r>
              <a:rPr lang="es-ES" dirty="0" err="1"/>
              <a:t>diferents</a:t>
            </a:r>
            <a:r>
              <a:rPr lang="es-ES" dirty="0"/>
              <a:t> per a </a:t>
            </a:r>
            <a:r>
              <a:rPr lang="es-ES" dirty="0" err="1"/>
              <a:t>nosaltres</a:t>
            </a:r>
            <a:r>
              <a:rPr lang="es-ES" dirty="0"/>
              <a:t>. Cada </a:t>
            </a:r>
            <a:r>
              <a:rPr lang="es-ES" dirty="0" err="1"/>
              <a:t>cop</a:t>
            </a:r>
            <a:r>
              <a:rPr lang="es-ES" dirty="0"/>
              <a:t> </a:t>
            </a:r>
            <a:r>
              <a:rPr lang="es-ES" dirty="0" err="1"/>
              <a:t>més</a:t>
            </a:r>
            <a:r>
              <a:rPr lang="es-ES" dirty="0"/>
              <a:t> </a:t>
            </a:r>
            <a:r>
              <a:rPr lang="es-ES" dirty="0" err="1"/>
              <a:t>comencem</a:t>
            </a:r>
            <a:r>
              <a:rPr lang="es-ES" dirty="0"/>
              <a:t> a </a:t>
            </a:r>
            <a:r>
              <a:rPr lang="es-ES" dirty="0" err="1"/>
              <a:t>qüestionar</a:t>
            </a:r>
            <a:r>
              <a:rPr lang="es-ES" dirty="0"/>
              <a:t> la idea que </a:t>
            </a:r>
            <a:r>
              <a:rPr lang="es-ES" dirty="0" err="1"/>
              <a:t>ens</a:t>
            </a:r>
            <a:r>
              <a:rPr lang="es-ES" dirty="0"/>
              <a:t> </a:t>
            </a:r>
            <a:r>
              <a:rPr lang="es-ES" dirty="0" err="1"/>
              <a:t>passa</a:t>
            </a:r>
            <a:r>
              <a:rPr lang="es-ES" dirty="0"/>
              <a:t> alguna cosa “</a:t>
            </a:r>
            <a:r>
              <a:rPr lang="es-ES" dirty="0" err="1"/>
              <a:t>dolenta</a:t>
            </a:r>
            <a:r>
              <a:rPr lang="es-ES" dirty="0"/>
              <a:t>”. En </a:t>
            </a:r>
            <a:r>
              <a:rPr lang="es-ES" dirty="0" err="1"/>
              <a:t>comptes</a:t>
            </a:r>
            <a:r>
              <a:rPr lang="es-ES" dirty="0"/>
              <a:t> </a:t>
            </a:r>
            <a:r>
              <a:rPr lang="es-ES" dirty="0" err="1"/>
              <a:t>d’això</a:t>
            </a:r>
            <a:r>
              <a:rPr lang="es-ES" dirty="0"/>
              <a:t>, </a:t>
            </a:r>
            <a:r>
              <a:rPr lang="es-ES" dirty="0" err="1"/>
              <a:t>ens</a:t>
            </a:r>
            <a:r>
              <a:rPr lang="es-ES" dirty="0"/>
              <a:t> </a:t>
            </a:r>
            <a:r>
              <a:rPr lang="es-ES" dirty="0" err="1"/>
              <a:t>plantegem</a:t>
            </a:r>
            <a:r>
              <a:rPr lang="es-ES" dirty="0"/>
              <a:t> que </a:t>
            </a:r>
            <a:r>
              <a:rPr lang="es-ES" dirty="0" err="1"/>
              <a:t>potser</a:t>
            </a:r>
            <a:r>
              <a:rPr lang="es-ES" dirty="0"/>
              <a:t> van ser </a:t>
            </a:r>
            <a:r>
              <a:rPr lang="es-ES" dirty="0" err="1"/>
              <a:t>els</a:t>
            </a:r>
            <a:r>
              <a:rPr lang="es-ES" dirty="0"/>
              <a:t> </a:t>
            </a:r>
            <a:r>
              <a:rPr lang="es-ES" dirty="0" err="1"/>
              <a:t>esdeveniments</a:t>
            </a:r>
            <a:r>
              <a:rPr lang="es-ES" dirty="0"/>
              <a:t> que van </a:t>
            </a:r>
            <a:r>
              <a:rPr lang="es-ES" dirty="0" err="1"/>
              <a:t>passar</a:t>
            </a:r>
            <a:r>
              <a:rPr lang="es-ES" dirty="0"/>
              <a:t> el que va ser </a:t>
            </a:r>
            <a:r>
              <a:rPr lang="es-ES" dirty="0" err="1"/>
              <a:t>dolent</a:t>
            </a:r>
            <a:r>
              <a:rPr lang="es-ES" dirty="0"/>
              <a:t>.»</a:t>
            </a:r>
          </a:p>
        </p:txBody>
      </p:sp>
    </p:spTree>
    <p:extLst>
      <p:ext uri="{BB962C8B-B14F-4D97-AF65-F5344CB8AC3E}">
        <p14:creationId xmlns:p14="http://schemas.microsoft.com/office/powerpoint/2010/main" val="4411711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084D8-4E3A-4413-9AA8-A610EA2A6DBD}"/>
              </a:ext>
            </a:extLst>
          </p:cNvPr>
          <p:cNvSpPr>
            <a:spLocks noGrp="1"/>
          </p:cNvSpPr>
          <p:nvPr>
            <p:ph type="title"/>
          </p:nvPr>
        </p:nvSpPr>
        <p:spPr/>
        <p:txBody>
          <a:bodyPr/>
          <a:lstStyle/>
          <a:p>
            <a:r>
              <a:rPr lang="en-US" dirty="0"/>
              <a:t>4. </a:t>
            </a:r>
            <a:r>
              <a:rPr lang="ca-ES" dirty="0"/>
              <a:t>Beneficis del suport individualitzat entre iguals </a:t>
            </a:r>
            <a:r>
              <a:rPr lang="es-ES" dirty="0"/>
              <a:t>- 5</a:t>
            </a:r>
            <a:endParaRPr lang="x-none" dirty="0"/>
          </a:p>
        </p:txBody>
      </p:sp>
      <p:sp>
        <p:nvSpPr>
          <p:cNvPr id="5" name="TextBox 4">
            <a:extLst>
              <a:ext uri="{FF2B5EF4-FFF2-40B4-BE49-F238E27FC236}">
                <a16:creationId xmlns:a16="http://schemas.microsoft.com/office/drawing/2014/main" id="{41B3EFB8-760E-4AF7-94D1-8CCBB7FAA561}"/>
              </a:ext>
            </a:extLst>
          </p:cNvPr>
          <p:cNvSpPr txBox="1"/>
          <p:nvPr/>
        </p:nvSpPr>
        <p:spPr>
          <a:xfrm>
            <a:off x="838200" y="1094034"/>
            <a:ext cx="10515600" cy="4801314"/>
          </a:xfrm>
          <a:prstGeom prst="rect">
            <a:avLst/>
          </a:prstGeom>
          <a:solidFill>
            <a:srgbClr val="D2EFFD"/>
          </a:solidFill>
        </p:spPr>
        <p:txBody>
          <a:bodyPr wrap="square" rtlCol="0">
            <a:spAutoFit/>
          </a:bodyPr>
          <a:lstStyle/>
          <a:p>
            <a:pPr algn="just"/>
            <a:r>
              <a:rPr lang="ca-ES" b="1" dirty="0"/>
              <a:t>Suport individualitzat entre iguals iniciat entre un antic usuari del servei de l’Institut </a:t>
            </a:r>
            <a:r>
              <a:rPr lang="ca-ES" b="1" dirty="0" err="1"/>
              <a:t>Centta</a:t>
            </a:r>
            <a:r>
              <a:rPr lang="ca-ES" b="1" dirty="0"/>
              <a:t>, una clínica especialitzada a Madrid, Espanya </a:t>
            </a:r>
          </a:p>
          <a:p>
            <a:pPr algn="just"/>
            <a:r>
              <a:rPr lang="es-ES" dirty="0" err="1"/>
              <a:t>Quan</a:t>
            </a:r>
            <a:r>
              <a:rPr lang="es-ES" dirty="0"/>
              <a:t> la </a:t>
            </a:r>
            <a:r>
              <a:rPr lang="es-ES" dirty="0" err="1"/>
              <a:t>Belen</a:t>
            </a:r>
            <a:r>
              <a:rPr lang="es-ES" dirty="0"/>
              <a:t> va arribar a la clínica per </a:t>
            </a:r>
            <a:r>
              <a:rPr lang="es-ES" dirty="0" err="1"/>
              <a:t>rebre</a:t>
            </a:r>
            <a:r>
              <a:rPr lang="es-ES" dirty="0"/>
              <a:t> </a:t>
            </a:r>
            <a:r>
              <a:rPr lang="es-ES" dirty="0" err="1"/>
              <a:t>tractament</a:t>
            </a:r>
            <a:r>
              <a:rPr lang="es-ES" dirty="0"/>
              <a:t> era, en </a:t>
            </a:r>
            <a:r>
              <a:rPr lang="es-ES" dirty="0" err="1"/>
              <a:t>paraules</a:t>
            </a:r>
            <a:r>
              <a:rPr lang="es-ES" dirty="0"/>
              <a:t> del </a:t>
            </a:r>
            <a:r>
              <a:rPr lang="es-ES" dirty="0" err="1"/>
              <a:t>seu</a:t>
            </a:r>
            <a:r>
              <a:rPr lang="es-ES" dirty="0"/>
              <a:t> </a:t>
            </a:r>
            <a:r>
              <a:rPr lang="es-ES" dirty="0" err="1"/>
              <a:t>marit</a:t>
            </a:r>
            <a:r>
              <a:rPr lang="es-ES" dirty="0"/>
              <a:t>, «</a:t>
            </a:r>
            <a:r>
              <a:rPr lang="es-ES" dirty="0" err="1"/>
              <a:t>l’última</a:t>
            </a:r>
            <a:r>
              <a:rPr lang="es-ES" dirty="0"/>
              <a:t> </a:t>
            </a:r>
            <a:r>
              <a:rPr lang="es-ES" dirty="0" err="1"/>
              <a:t>oportunitat</a:t>
            </a:r>
            <a:r>
              <a:rPr lang="es-ES" dirty="0"/>
              <a:t>». </a:t>
            </a:r>
            <a:r>
              <a:rPr lang="es-ES" dirty="0" err="1"/>
              <a:t>Després</a:t>
            </a:r>
            <a:r>
              <a:rPr lang="es-ES" dirty="0"/>
              <a:t> de 25 </a:t>
            </a:r>
            <a:r>
              <a:rPr lang="es-ES" dirty="0" err="1"/>
              <a:t>anys</a:t>
            </a:r>
            <a:r>
              <a:rPr lang="es-ES" dirty="0"/>
              <a:t> </a:t>
            </a:r>
            <a:r>
              <a:rPr lang="es-ES" dirty="0" err="1"/>
              <a:t>lluitant</a:t>
            </a:r>
            <a:r>
              <a:rPr lang="es-ES" dirty="0"/>
              <a:t> </a:t>
            </a:r>
            <a:r>
              <a:rPr lang="es-ES" dirty="0" err="1"/>
              <a:t>amb</a:t>
            </a:r>
            <a:r>
              <a:rPr lang="es-ES" dirty="0"/>
              <a:t> </a:t>
            </a:r>
            <a:r>
              <a:rPr lang="es-ES" dirty="0" err="1"/>
              <a:t>trastorns</a:t>
            </a:r>
            <a:r>
              <a:rPr lang="es-ES" dirty="0"/>
              <a:t> </a:t>
            </a:r>
            <a:r>
              <a:rPr lang="es-ES" dirty="0" err="1"/>
              <a:t>alimentaris</a:t>
            </a:r>
            <a:r>
              <a:rPr lang="es-ES" dirty="0"/>
              <a:t>, el </a:t>
            </a:r>
            <a:r>
              <a:rPr lang="es-ES" dirty="0" err="1"/>
              <a:t>seu</a:t>
            </a:r>
            <a:r>
              <a:rPr lang="es-ES" dirty="0"/>
              <a:t> </a:t>
            </a:r>
            <a:r>
              <a:rPr lang="es-ES" dirty="0" err="1"/>
              <a:t>matrimoni</a:t>
            </a:r>
            <a:r>
              <a:rPr lang="es-ES" dirty="0"/>
              <a:t> </a:t>
            </a:r>
            <a:r>
              <a:rPr lang="es-ES" dirty="0" err="1"/>
              <a:t>estava</a:t>
            </a:r>
            <a:r>
              <a:rPr lang="es-ES" dirty="0"/>
              <a:t> </a:t>
            </a:r>
            <a:r>
              <a:rPr lang="es-ES" dirty="0" err="1"/>
              <a:t>molt</a:t>
            </a:r>
            <a:r>
              <a:rPr lang="es-ES" dirty="0"/>
              <a:t> </a:t>
            </a:r>
            <a:r>
              <a:rPr lang="es-ES" dirty="0" err="1"/>
              <a:t>deteriorat</a:t>
            </a:r>
            <a:r>
              <a:rPr lang="es-ES" dirty="0"/>
              <a:t> i no </a:t>
            </a:r>
            <a:r>
              <a:rPr lang="es-ES" dirty="0" err="1"/>
              <a:t>sabien</a:t>
            </a:r>
            <a:r>
              <a:rPr lang="es-ES" dirty="0"/>
              <a:t> </a:t>
            </a:r>
            <a:r>
              <a:rPr lang="es-ES" dirty="0" err="1"/>
              <a:t>què</a:t>
            </a:r>
            <a:r>
              <a:rPr lang="es-ES" dirty="0"/>
              <a:t> </a:t>
            </a:r>
            <a:r>
              <a:rPr lang="es-ES" dirty="0" err="1"/>
              <a:t>fer-ne</a:t>
            </a:r>
            <a:r>
              <a:rPr lang="es-ES" dirty="0"/>
              <a:t>. Ella </a:t>
            </a:r>
            <a:r>
              <a:rPr lang="es-ES" dirty="0" err="1"/>
              <a:t>aspirava</a:t>
            </a:r>
            <a:r>
              <a:rPr lang="es-ES" dirty="0"/>
              <a:t> a </a:t>
            </a:r>
            <a:r>
              <a:rPr lang="es-ES" dirty="0" err="1"/>
              <a:t>tenir</a:t>
            </a:r>
            <a:r>
              <a:rPr lang="es-ES" dirty="0"/>
              <a:t> una </a:t>
            </a:r>
            <a:r>
              <a:rPr lang="es-ES" dirty="0" err="1"/>
              <a:t>millor</a:t>
            </a:r>
            <a:r>
              <a:rPr lang="es-ES" dirty="0"/>
              <a:t> vida, </a:t>
            </a:r>
            <a:r>
              <a:rPr lang="es-ES" dirty="0" err="1"/>
              <a:t>però</a:t>
            </a:r>
            <a:r>
              <a:rPr lang="es-ES" dirty="0"/>
              <a:t> no </a:t>
            </a:r>
            <a:r>
              <a:rPr lang="es-ES" dirty="0" err="1"/>
              <a:t>creia</a:t>
            </a:r>
            <a:r>
              <a:rPr lang="es-ES" dirty="0"/>
              <a:t> que </a:t>
            </a:r>
            <a:r>
              <a:rPr lang="es-ES" dirty="0" err="1"/>
              <a:t>fos</a:t>
            </a:r>
            <a:r>
              <a:rPr lang="es-ES" dirty="0"/>
              <a:t> </a:t>
            </a:r>
            <a:r>
              <a:rPr lang="es-ES" dirty="0" err="1"/>
              <a:t>possible</a:t>
            </a:r>
            <a:r>
              <a:rPr lang="es-ES" dirty="0"/>
              <a:t>. </a:t>
            </a:r>
            <a:r>
              <a:rPr lang="es-ES" dirty="0" err="1"/>
              <a:t>Després</a:t>
            </a:r>
            <a:r>
              <a:rPr lang="es-ES" dirty="0"/>
              <a:t> </a:t>
            </a:r>
            <a:r>
              <a:rPr lang="es-ES" dirty="0" err="1"/>
              <a:t>d’aquell</a:t>
            </a:r>
            <a:r>
              <a:rPr lang="es-ES" dirty="0"/>
              <a:t> </a:t>
            </a:r>
            <a:r>
              <a:rPr lang="es-ES" dirty="0" err="1"/>
              <a:t>intent</a:t>
            </a:r>
            <a:r>
              <a:rPr lang="es-ES" dirty="0"/>
              <a:t> </a:t>
            </a:r>
            <a:r>
              <a:rPr lang="es-ES" dirty="0" err="1"/>
              <a:t>fructífer</a:t>
            </a:r>
            <a:r>
              <a:rPr lang="es-ES" dirty="0"/>
              <a:t>, la </a:t>
            </a:r>
            <a:r>
              <a:rPr lang="es-ES" dirty="0" err="1"/>
              <a:t>Belen</a:t>
            </a:r>
            <a:r>
              <a:rPr lang="es-ES" dirty="0"/>
              <a:t> es va recuperar i va </a:t>
            </a:r>
            <a:r>
              <a:rPr lang="es-ES" dirty="0" err="1"/>
              <a:t>començar</a:t>
            </a:r>
            <a:r>
              <a:rPr lang="es-ES" dirty="0"/>
              <a:t> a transformar la </a:t>
            </a:r>
            <a:r>
              <a:rPr lang="es-ES" dirty="0" err="1"/>
              <a:t>seva</a:t>
            </a:r>
            <a:r>
              <a:rPr lang="es-ES" dirty="0"/>
              <a:t> vida a </a:t>
            </a:r>
            <a:r>
              <a:rPr lang="es-ES" dirty="0" err="1"/>
              <a:t>tots</a:t>
            </a:r>
            <a:r>
              <a:rPr lang="es-ES" dirty="0"/>
              <a:t> </a:t>
            </a:r>
            <a:r>
              <a:rPr lang="es-ES" dirty="0" err="1"/>
              <a:t>els</a:t>
            </a:r>
            <a:r>
              <a:rPr lang="es-ES" dirty="0"/>
              <a:t> </a:t>
            </a:r>
            <a:r>
              <a:rPr lang="es-ES" dirty="0" err="1"/>
              <a:t>nivells</a:t>
            </a:r>
            <a:r>
              <a:rPr lang="es-ES" dirty="0"/>
              <a:t>. Una cosa que </a:t>
            </a:r>
            <a:r>
              <a:rPr lang="es-ES" dirty="0" err="1"/>
              <a:t>passa</a:t>
            </a:r>
            <a:r>
              <a:rPr lang="es-ES" dirty="0"/>
              <a:t> </a:t>
            </a:r>
            <a:r>
              <a:rPr lang="es-ES" dirty="0" err="1"/>
              <a:t>quan</a:t>
            </a:r>
            <a:r>
              <a:rPr lang="es-ES" dirty="0"/>
              <a:t> es té un </a:t>
            </a:r>
            <a:r>
              <a:rPr lang="es-ES" dirty="0" err="1"/>
              <a:t>trastorn</a:t>
            </a:r>
            <a:r>
              <a:rPr lang="es-ES" dirty="0"/>
              <a:t> </a:t>
            </a:r>
            <a:r>
              <a:rPr lang="es-ES" dirty="0" err="1"/>
              <a:t>alimentari</a:t>
            </a:r>
            <a:r>
              <a:rPr lang="es-ES" dirty="0"/>
              <a:t> </a:t>
            </a:r>
            <a:r>
              <a:rPr lang="es-ES" dirty="0" err="1"/>
              <a:t>és</a:t>
            </a:r>
            <a:r>
              <a:rPr lang="es-ES" dirty="0"/>
              <a:t> que </a:t>
            </a:r>
            <a:r>
              <a:rPr lang="es-ES" dirty="0" err="1"/>
              <a:t>qui</a:t>
            </a:r>
            <a:r>
              <a:rPr lang="es-ES" dirty="0"/>
              <a:t> el </a:t>
            </a:r>
            <a:r>
              <a:rPr lang="es-ES" dirty="0" err="1"/>
              <a:t>pateix</a:t>
            </a:r>
            <a:r>
              <a:rPr lang="es-ES" dirty="0"/>
              <a:t> no </a:t>
            </a:r>
            <a:r>
              <a:rPr lang="es-ES" dirty="0" err="1"/>
              <a:t>veu</a:t>
            </a:r>
            <a:r>
              <a:rPr lang="es-ES" dirty="0"/>
              <a:t> </a:t>
            </a:r>
            <a:r>
              <a:rPr lang="es-ES" dirty="0" err="1"/>
              <a:t>realment</a:t>
            </a:r>
            <a:r>
              <a:rPr lang="es-ES" dirty="0"/>
              <a:t> la </a:t>
            </a:r>
            <a:r>
              <a:rPr lang="es-ES" dirty="0" err="1"/>
              <a:t>possibilitat</a:t>
            </a:r>
            <a:r>
              <a:rPr lang="es-ES" dirty="0"/>
              <a:t> de recuperar-</a:t>
            </a:r>
            <a:r>
              <a:rPr lang="es-ES" dirty="0" err="1"/>
              <a:t>se’n</a:t>
            </a:r>
            <a:r>
              <a:rPr lang="es-ES" dirty="0"/>
              <a:t>; no </a:t>
            </a:r>
            <a:r>
              <a:rPr lang="es-ES" dirty="0" err="1"/>
              <a:t>creu</a:t>
            </a:r>
            <a:r>
              <a:rPr lang="es-ES" dirty="0"/>
              <a:t> que una </a:t>
            </a:r>
            <a:r>
              <a:rPr lang="es-ES" dirty="0" err="1"/>
              <a:t>altra</a:t>
            </a:r>
            <a:r>
              <a:rPr lang="es-ES" dirty="0"/>
              <a:t> vida </a:t>
            </a:r>
            <a:r>
              <a:rPr lang="es-ES" dirty="0" err="1"/>
              <a:t>sigui</a:t>
            </a:r>
            <a:r>
              <a:rPr lang="es-ES" dirty="0"/>
              <a:t> </a:t>
            </a:r>
            <a:r>
              <a:rPr lang="es-ES" dirty="0" err="1"/>
              <a:t>possible</a:t>
            </a:r>
            <a:r>
              <a:rPr lang="es-ES" dirty="0"/>
              <a:t>.</a:t>
            </a:r>
          </a:p>
          <a:p>
            <a:pPr algn="just"/>
            <a:endParaRPr lang="es-ES" dirty="0"/>
          </a:p>
          <a:p>
            <a:pPr algn="just"/>
            <a:r>
              <a:rPr lang="es-ES" dirty="0"/>
              <a:t>La </a:t>
            </a:r>
            <a:r>
              <a:rPr lang="es-ES" dirty="0" err="1"/>
              <a:t>Belen</a:t>
            </a:r>
            <a:r>
              <a:rPr lang="es-ES" dirty="0"/>
              <a:t> </a:t>
            </a:r>
            <a:r>
              <a:rPr lang="es-ES" dirty="0" err="1"/>
              <a:t>n’era</a:t>
            </a:r>
            <a:r>
              <a:rPr lang="es-ES" dirty="0"/>
              <a:t> </a:t>
            </a:r>
            <a:r>
              <a:rPr lang="es-ES" dirty="0" err="1"/>
              <a:t>perfectament</a:t>
            </a:r>
            <a:r>
              <a:rPr lang="es-ES" dirty="0"/>
              <a:t> </a:t>
            </a:r>
            <a:r>
              <a:rPr lang="es-ES" dirty="0" err="1"/>
              <a:t>conscient</a:t>
            </a:r>
            <a:r>
              <a:rPr lang="es-ES" dirty="0"/>
              <a:t>, </a:t>
            </a:r>
            <a:r>
              <a:rPr lang="es-ES" dirty="0" err="1"/>
              <a:t>tant</a:t>
            </a:r>
            <a:r>
              <a:rPr lang="es-ES" dirty="0"/>
              <a:t> que sabia que si </a:t>
            </a:r>
            <a:r>
              <a:rPr lang="es-ES" dirty="0" err="1"/>
              <a:t>algú</a:t>
            </a:r>
            <a:r>
              <a:rPr lang="es-ES" dirty="0"/>
              <a:t> que </a:t>
            </a:r>
            <a:r>
              <a:rPr lang="es-ES" dirty="0" err="1"/>
              <a:t>hagués</a:t>
            </a:r>
            <a:r>
              <a:rPr lang="es-ES" dirty="0"/>
              <a:t> </a:t>
            </a:r>
            <a:r>
              <a:rPr lang="es-ES" dirty="0" err="1"/>
              <a:t>passat</a:t>
            </a:r>
            <a:r>
              <a:rPr lang="es-ES" dirty="0"/>
              <a:t> per aquella </a:t>
            </a:r>
            <a:r>
              <a:rPr lang="es-ES" dirty="0" err="1"/>
              <a:t>experiència</a:t>
            </a:r>
            <a:r>
              <a:rPr lang="es-ES" dirty="0"/>
              <a:t> tan terrible i </a:t>
            </a:r>
            <a:r>
              <a:rPr lang="es-ES" dirty="0" err="1"/>
              <a:t>s’hagués</a:t>
            </a:r>
            <a:r>
              <a:rPr lang="es-ES" dirty="0"/>
              <a:t> </a:t>
            </a:r>
            <a:r>
              <a:rPr lang="es-ES" dirty="0" err="1"/>
              <a:t>recuperat</a:t>
            </a:r>
            <a:r>
              <a:rPr lang="es-ES" dirty="0"/>
              <a:t> </a:t>
            </a:r>
            <a:r>
              <a:rPr lang="es-ES" dirty="0" err="1"/>
              <a:t>expliqués</a:t>
            </a:r>
            <a:r>
              <a:rPr lang="es-ES" dirty="0"/>
              <a:t> a </a:t>
            </a:r>
            <a:r>
              <a:rPr lang="es-ES" dirty="0" err="1"/>
              <a:t>altres</a:t>
            </a:r>
            <a:r>
              <a:rPr lang="es-ES" dirty="0"/>
              <a:t> persones «A mi </a:t>
            </a:r>
            <a:r>
              <a:rPr lang="es-ES" dirty="0" err="1"/>
              <a:t>m’ha</a:t>
            </a:r>
            <a:r>
              <a:rPr lang="es-ES" dirty="0"/>
              <a:t> </a:t>
            </a:r>
            <a:r>
              <a:rPr lang="es-ES" dirty="0" err="1"/>
              <a:t>passat</a:t>
            </a:r>
            <a:r>
              <a:rPr lang="es-ES" dirty="0"/>
              <a:t>; sé </a:t>
            </a:r>
            <a:r>
              <a:rPr lang="es-ES" dirty="0" err="1"/>
              <a:t>què</a:t>
            </a:r>
            <a:r>
              <a:rPr lang="es-ES" dirty="0"/>
              <a:t> se </a:t>
            </a:r>
            <a:r>
              <a:rPr lang="es-ES" dirty="0" err="1"/>
              <a:t>sent</a:t>
            </a:r>
            <a:r>
              <a:rPr lang="es-ES" dirty="0"/>
              <a:t>», </a:t>
            </a:r>
            <a:r>
              <a:rPr lang="es-ES" dirty="0" err="1"/>
              <a:t>aquestes</a:t>
            </a:r>
            <a:r>
              <a:rPr lang="es-ES" dirty="0"/>
              <a:t> persones es </a:t>
            </a:r>
            <a:r>
              <a:rPr lang="es-ES" dirty="0" err="1"/>
              <a:t>mostrarien</a:t>
            </a:r>
            <a:r>
              <a:rPr lang="es-ES" dirty="0"/>
              <a:t> </a:t>
            </a:r>
            <a:r>
              <a:rPr lang="es-ES" dirty="0" err="1"/>
              <a:t>més</a:t>
            </a:r>
            <a:r>
              <a:rPr lang="es-ES" dirty="0"/>
              <a:t> </a:t>
            </a:r>
            <a:r>
              <a:rPr lang="es-ES" dirty="0" err="1"/>
              <a:t>obertes</a:t>
            </a:r>
            <a:r>
              <a:rPr lang="es-ES" dirty="0"/>
              <a:t> a intentar-</a:t>
            </a:r>
            <a:r>
              <a:rPr lang="es-ES" dirty="0" err="1"/>
              <a:t>ho</a:t>
            </a:r>
            <a:r>
              <a:rPr lang="es-ES" dirty="0"/>
              <a:t>. La </a:t>
            </a:r>
            <a:r>
              <a:rPr lang="es-ES" dirty="0" err="1"/>
              <a:t>Belen</a:t>
            </a:r>
            <a:r>
              <a:rPr lang="es-ES" dirty="0"/>
              <a:t> va parlar </a:t>
            </a:r>
            <a:r>
              <a:rPr lang="es-ES" dirty="0" err="1"/>
              <a:t>amb</a:t>
            </a:r>
            <a:r>
              <a:rPr lang="es-ES" dirty="0"/>
              <a:t> la clínica i en va </a:t>
            </a:r>
            <a:r>
              <a:rPr lang="es-ES" dirty="0" err="1"/>
              <a:t>rebre</a:t>
            </a:r>
            <a:r>
              <a:rPr lang="es-ES" dirty="0"/>
              <a:t> el </a:t>
            </a:r>
            <a:r>
              <a:rPr lang="es-ES" dirty="0" err="1"/>
              <a:t>compromís</a:t>
            </a:r>
            <a:r>
              <a:rPr lang="es-ES" dirty="0"/>
              <a:t> </a:t>
            </a:r>
            <a:r>
              <a:rPr lang="es-ES" dirty="0" err="1"/>
              <a:t>d’iniciar</a:t>
            </a:r>
            <a:r>
              <a:rPr lang="es-ES" dirty="0"/>
              <a:t> una </a:t>
            </a:r>
            <a:r>
              <a:rPr lang="es-ES" dirty="0" err="1"/>
              <a:t>unitat</a:t>
            </a:r>
            <a:r>
              <a:rPr lang="es-ES" dirty="0"/>
              <a:t> de </a:t>
            </a:r>
            <a:r>
              <a:rPr lang="es-ES" dirty="0" err="1"/>
              <a:t>suport</a:t>
            </a:r>
            <a:r>
              <a:rPr lang="es-ES" dirty="0"/>
              <a:t> entre </a:t>
            </a:r>
            <a:r>
              <a:rPr lang="es-ES" dirty="0" err="1"/>
              <a:t>iguals</a:t>
            </a:r>
            <a:r>
              <a:rPr lang="es-ES" dirty="0"/>
              <a:t>. La </a:t>
            </a:r>
            <a:r>
              <a:rPr lang="es-ES" dirty="0" err="1"/>
              <a:t>unitat</a:t>
            </a:r>
            <a:r>
              <a:rPr lang="es-ES" dirty="0"/>
              <a:t> ha </a:t>
            </a:r>
            <a:r>
              <a:rPr lang="es-ES" dirty="0" err="1"/>
              <a:t>acompanyat</a:t>
            </a:r>
            <a:r>
              <a:rPr lang="es-ES" dirty="0"/>
              <a:t> el </a:t>
            </a:r>
            <a:r>
              <a:rPr lang="es-ES" dirty="0" err="1"/>
              <a:t>procés</a:t>
            </a:r>
            <a:r>
              <a:rPr lang="es-ES" dirty="0"/>
              <a:t> de </a:t>
            </a:r>
            <a:r>
              <a:rPr lang="es-ES" dirty="0" err="1"/>
              <a:t>tractament</a:t>
            </a:r>
            <a:r>
              <a:rPr lang="es-ES" dirty="0"/>
              <a:t> de </a:t>
            </a:r>
            <a:r>
              <a:rPr lang="es-ES" dirty="0" err="1"/>
              <a:t>moltes</a:t>
            </a:r>
            <a:r>
              <a:rPr lang="es-ES" dirty="0"/>
              <a:t> persones </a:t>
            </a:r>
            <a:r>
              <a:rPr lang="es-ES" dirty="0" err="1"/>
              <a:t>amb</a:t>
            </a:r>
            <a:r>
              <a:rPr lang="es-ES" dirty="0"/>
              <a:t> </a:t>
            </a:r>
            <a:r>
              <a:rPr lang="es-ES" dirty="0" err="1"/>
              <a:t>trastorns</a:t>
            </a:r>
            <a:r>
              <a:rPr lang="es-ES" dirty="0"/>
              <a:t> </a:t>
            </a:r>
            <a:r>
              <a:rPr lang="es-ES" dirty="0" err="1"/>
              <a:t>alimentaris</a:t>
            </a:r>
            <a:r>
              <a:rPr lang="es-ES" dirty="0"/>
              <a:t> (</a:t>
            </a:r>
            <a:r>
              <a:rPr lang="es-ES" dirty="0" err="1"/>
              <a:t>algunes</a:t>
            </a:r>
            <a:r>
              <a:rPr lang="es-ES" dirty="0"/>
              <a:t> de les </a:t>
            </a:r>
            <a:r>
              <a:rPr lang="es-ES" dirty="0" err="1"/>
              <a:t>quals</a:t>
            </a:r>
            <a:r>
              <a:rPr lang="es-ES" dirty="0"/>
              <a:t> </a:t>
            </a:r>
            <a:r>
              <a:rPr lang="es-ES" dirty="0" err="1"/>
              <a:t>s’hi</a:t>
            </a:r>
            <a:r>
              <a:rPr lang="es-ES" dirty="0"/>
              <a:t> han </a:t>
            </a:r>
            <a:r>
              <a:rPr lang="es-ES" dirty="0" err="1"/>
              <a:t>unit</a:t>
            </a:r>
            <a:r>
              <a:rPr lang="es-ES" dirty="0"/>
              <a:t> per donar també </a:t>
            </a:r>
            <a:r>
              <a:rPr lang="es-ES" dirty="0" err="1"/>
              <a:t>suport</a:t>
            </a:r>
            <a:r>
              <a:rPr lang="es-ES" dirty="0"/>
              <a:t> un </a:t>
            </a:r>
            <a:r>
              <a:rPr lang="es-ES" dirty="0" err="1"/>
              <a:t>cop</a:t>
            </a:r>
            <a:r>
              <a:rPr lang="es-ES" dirty="0"/>
              <a:t> </a:t>
            </a:r>
            <a:r>
              <a:rPr lang="es-ES" dirty="0" err="1"/>
              <a:t>recuperades</a:t>
            </a:r>
            <a:r>
              <a:rPr lang="es-ES" dirty="0"/>
              <a:t>). </a:t>
            </a:r>
            <a:r>
              <a:rPr lang="es-ES" dirty="0" err="1"/>
              <a:t>Moltes</a:t>
            </a:r>
            <a:r>
              <a:rPr lang="es-ES" dirty="0"/>
              <a:t> persones han </a:t>
            </a:r>
            <a:r>
              <a:rPr lang="es-ES" dirty="0" err="1"/>
              <a:t>trobat</a:t>
            </a:r>
            <a:r>
              <a:rPr lang="es-ES" dirty="0"/>
              <a:t> en </a:t>
            </a:r>
            <a:r>
              <a:rPr lang="es-ES" dirty="0" err="1"/>
              <a:t>aquestes</a:t>
            </a:r>
            <a:r>
              <a:rPr lang="es-ES" dirty="0"/>
              <a:t> converses </a:t>
            </a:r>
            <a:r>
              <a:rPr lang="es-ES" dirty="0" err="1"/>
              <a:t>individuals</a:t>
            </a:r>
            <a:r>
              <a:rPr lang="es-ES" dirty="0"/>
              <a:t> </a:t>
            </a:r>
            <a:r>
              <a:rPr lang="es-ES" dirty="0" err="1"/>
              <a:t>amb</a:t>
            </a:r>
            <a:r>
              <a:rPr lang="es-ES" dirty="0"/>
              <a:t> </a:t>
            </a:r>
            <a:r>
              <a:rPr lang="es-ES" dirty="0" err="1"/>
              <a:t>els</a:t>
            </a:r>
            <a:r>
              <a:rPr lang="es-ES" dirty="0"/>
              <a:t> </a:t>
            </a:r>
            <a:r>
              <a:rPr lang="es-ES" dirty="0" err="1"/>
              <a:t>professionals</a:t>
            </a:r>
            <a:r>
              <a:rPr lang="es-ES" dirty="0"/>
              <a:t> </a:t>
            </a:r>
            <a:r>
              <a:rPr lang="es-ES" dirty="0" err="1"/>
              <a:t>moments</a:t>
            </a:r>
            <a:r>
              <a:rPr lang="es-ES" dirty="0"/>
              <a:t> de </a:t>
            </a:r>
            <a:r>
              <a:rPr lang="es-ES" dirty="0" err="1"/>
              <a:t>confiança</a:t>
            </a:r>
            <a:r>
              <a:rPr lang="es-ES" dirty="0"/>
              <a:t> i confort. Les </a:t>
            </a:r>
            <a:r>
              <a:rPr lang="es-ES" dirty="0" err="1"/>
              <a:t>famílies</a:t>
            </a:r>
            <a:r>
              <a:rPr lang="es-ES" dirty="0"/>
              <a:t> també </a:t>
            </a:r>
            <a:r>
              <a:rPr lang="es-ES" dirty="0" err="1"/>
              <a:t>se’n</a:t>
            </a:r>
            <a:r>
              <a:rPr lang="es-ES" dirty="0"/>
              <a:t> poden beneficiar, per </a:t>
            </a:r>
            <a:r>
              <a:rPr lang="es-ES" dirty="0" err="1"/>
              <a:t>exemple</a:t>
            </a:r>
            <a:r>
              <a:rPr lang="es-ES" dirty="0"/>
              <a:t>, </a:t>
            </a:r>
            <a:r>
              <a:rPr lang="es-ES" dirty="0" err="1"/>
              <a:t>explicant</a:t>
            </a:r>
            <a:r>
              <a:rPr lang="es-ES" dirty="0"/>
              <a:t> per </a:t>
            </a:r>
            <a:r>
              <a:rPr lang="es-ES" dirty="0" err="1"/>
              <a:t>què</a:t>
            </a:r>
            <a:r>
              <a:rPr lang="es-ES" dirty="0"/>
              <a:t> </a:t>
            </a:r>
            <a:r>
              <a:rPr lang="es-ES" dirty="0" err="1"/>
              <a:t>algunes</a:t>
            </a:r>
            <a:r>
              <a:rPr lang="es-ES" dirty="0"/>
              <a:t> </a:t>
            </a:r>
            <a:r>
              <a:rPr lang="es-ES" dirty="0" err="1"/>
              <a:t>parts</a:t>
            </a:r>
            <a:r>
              <a:rPr lang="es-ES" dirty="0"/>
              <a:t> del </a:t>
            </a:r>
            <a:r>
              <a:rPr lang="es-ES" dirty="0" err="1"/>
              <a:t>tractament</a:t>
            </a:r>
            <a:r>
              <a:rPr lang="es-ES" dirty="0"/>
              <a:t> </a:t>
            </a:r>
            <a:r>
              <a:rPr lang="es-ES" dirty="0" err="1"/>
              <a:t>els</a:t>
            </a:r>
            <a:r>
              <a:rPr lang="es-ES" dirty="0"/>
              <a:t> resulten </a:t>
            </a:r>
            <a:r>
              <a:rPr lang="es-ES" dirty="0" err="1"/>
              <a:t>més</a:t>
            </a:r>
            <a:r>
              <a:rPr lang="es-ES" dirty="0"/>
              <a:t> </a:t>
            </a:r>
            <a:r>
              <a:rPr lang="es-ES" dirty="0" err="1"/>
              <a:t>difícils</a:t>
            </a:r>
            <a:r>
              <a:rPr lang="es-ES" dirty="0"/>
              <a:t> i </a:t>
            </a:r>
            <a:r>
              <a:rPr lang="es-ES" dirty="0" err="1"/>
              <a:t>parlant</a:t>
            </a:r>
            <a:r>
              <a:rPr lang="es-ES" dirty="0"/>
              <a:t> de </a:t>
            </a:r>
            <a:r>
              <a:rPr lang="es-ES" dirty="0" err="1"/>
              <a:t>com</a:t>
            </a:r>
            <a:r>
              <a:rPr lang="es-ES" dirty="0"/>
              <a:t> poden </a:t>
            </a:r>
            <a:r>
              <a:rPr lang="es-ES" dirty="0" err="1"/>
              <a:t>oferir</a:t>
            </a:r>
            <a:r>
              <a:rPr lang="es-ES" dirty="0"/>
              <a:t> un </a:t>
            </a:r>
            <a:r>
              <a:rPr lang="es-ES" dirty="0" err="1"/>
              <a:t>millor</a:t>
            </a:r>
            <a:r>
              <a:rPr lang="es-ES" dirty="0"/>
              <a:t> </a:t>
            </a:r>
            <a:r>
              <a:rPr lang="es-ES" dirty="0" err="1"/>
              <a:t>suport</a:t>
            </a:r>
            <a:r>
              <a:rPr lang="es-ES" dirty="0"/>
              <a:t> al </a:t>
            </a:r>
            <a:r>
              <a:rPr lang="es-ES" dirty="0" err="1"/>
              <a:t>seu</a:t>
            </a:r>
            <a:r>
              <a:rPr lang="es-ES" dirty="0"/>
              <a:t> familiar.</a:t>
            </a:r>
          </a:p>
        </p:txBody>
      </p:sp>
    </p:spTree>
    <p:extLst>
      <p:ext uri="{BB962C8B-B14F-4D97-AF65-F5344CB8AC3E}">
        <p14:creationId xmlns:p14="http://schemas.microsoft.com/office/powerpoint/2010/main" val="924931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302353-34A9-4615-BDB3-7A671D3223B5}"/>
              </a:ext>
            </a:extLst>
          </p:cNvPr>
          <p:cNvSpPr>
            <a:spLocks noGrp="1"/>
          </p:cNvSpPr>
          <p:nvPr>
            <p:ph sz="quarter" idx="14"/>
          </p:nvPr>
        </p:nvSpPr>
        <p:spPr/>
        <p:txBody>
          <a:bodyPr/>
          <a:lstStyle/>
          <a:p>
            <a:pPr algn="just"/>
            <a:r>
              <a:rPr lang="ca-ES" dirty="0"/>
              <a:t>L’atenció a la diversitat també pot ser beneficiosa per al suport individualitzat entre iguals</a:t>
            </a:r>
            <a:r>
              <a:rPr lang="en-GB" dirty="0"/>
              <a:t>. </a:t>
            </a:r>
          </a:p>
          <a:p>
            <a:pPr algn="just"/>
            <a:r>
              <a:rPr lang="ca-ES" dirty="0"/>
              <a:t>Els programes i grups de suport entre iguals que reflecteixen les necessitats de poblacions particulars, com el jovent, comunitats ètniques minoritàries o LGBTIQ, han demostrat un gran èxit fomentant la recuperació, abordant l’estigmatització i la discriminació i millorant l’accés a les ajudes a la salut mental.</a:t>
            </a:r>
          </a:p>
          <a:p>
            <a:pPr algn="just"/>
            <a:r>
              <a:rPr lang="ca-ES" dirty="0"/>
              <a:t>Tant per als professionals de suport entre iguals com per a les persones que mantenen relacions de suport entre iguals</a:t>
            </a:r>
            <a:r>
              <a:rPr lang="en-GB" sz="2200" dirty="0"/>
              <a:t>. </a:t>
            </a:r>
            <a:endParaRPr lang="x-none" sz="2200" dirty="0"/>
          </a:p>
          <a:p>
            <a:pPr algn="just"/>
            <a:endParaRPr lang="x-none" dirty="0"/>
          </a:p>
        </p:txBody>
      </p:sp>
      <p:sp>
        <p:nvSpPr>
          <p:cNvPr id="2" name="Title 1">
            <a:extLst>
              <a:ext uri="{FF2B5EF4-FFF2-40B4-BE49-F238E27FC236}">
                <a16:creationId xmlns:a16="http://schemas.microsoft.com/office/drawing/2014/main" id="{F22BED0D-582D-4FF7-89A1-B419569F4CFF}"/>
              </a:ext>
            </a:extLst>
          </p:cNvPr>
          <p:cNvSpPr>
            <a:spLocks noGrp="1"/>
          </p:cNvSpPr>
          <p:nvPr>
            <p:ph type="title"/>
          </p:nvPr>
        </p:nvSpPr>
        <p:spPr/>
        <p:txBody>
          <a:bodyPr/>
          <a:lstStyle/>
          <a:p>
            <a:r>
              <a:rPr lang="en-US" dirty="0"/>
              <a:t>4. </a:t>
            </a:r>
            <a:r>
              <a:rPr lang="ca-ES" dirty="0"/>
              <a:t>Beneficis del suport individualitzat entre iguals </a:t>
            </a:r>
            <a:r>
              <a:rPr lang="es-ES" dirty="0"/>
              <a:t>- 6</a:t>
            </a:r>
            <a:endParaRPr lang="x-none" dirty="0"/>
          </a:p>
        </p:txBody>
      </p:sp>
    </p:spTree>
    <p:extLst>
      <p:ext uri="{BB962C8B-B14F-4D97-AF65-F5344CB8AC3E}">
        <p14:creationId xmlns:p14="http://schemas.microsoft.com/office/powerpoint/2010/main" val="2889249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147C981-A946-5040-83F9-812B9EF562E3}"/>
              </a:ext>
            </a:extLst>
          </p:cNvPr>
          <p:cNvSpPr>
            <a:spLocks noGrp="1"/>
          </p:cNvSpPr>
          <p:nvPr>
            <p:ph type="sldNum" sz="quarter" idx="4294967295"/>
          </p:nvPr>
        </p:nvSpPr>
        <p:spPr>
          <a:xfrm>
            <a:off x="10034587" y="6623100"/>
            <a:ext cx="1648619" cy="216000"/>
          </a:xfrm>
        </p:spPr>
        <p:txBody>
          <a:bodyPr/>
          <a:lstStyle/>
          <a:p>
            <a:fld id="{04260D4A-DEC1-45DD-8AB2-A3349BAAA59E}" type="slidenum">
              <a:rPr lang="es-ES" smtClean="0"/>
              <a:pPr/>
              <a:t>3</a:t>
            </a:fld>
            <a:endParaRPr lang="es-ES" dirty="0"/>
          </a:p>
        </p:txBody>
      </p:sp>
      <p:sp>
        <p:nvSpPr>
          <p:cNvPr id="3" name="Text Placeholder 2">
            <a:extLst>
              <a:ext uri="{FF2B5EF4-FFF2-40B4-BE49-F238E27FC236}">
                <a16:creationId xmlns:a16="http://schemas.microsoft.com/office/drawing/2014/main" id="{397488A8-B1A9-6840-9D65-1086A084D422}"/>
              </a:ext>
            </a:extLst>
          </p:cNvPr>
          <p:cNvSpPr>
            <a:spLocks noGrp="1"/>
          </p:cNvSpPr>
          <p:nvPr>
            <p:ph type="body" sz="quarter" idx="13"/>
          </p:nvPr>
        </p:nvSpPr>
        <p:spPr>
          <a:xfrm>
            <a:off x="536014" y="981308"/>
            <a:ext cx="11150464" cy="1092820"/>
          </a:xfrm>
        </p:spPr>
        <p:txBody>
          <a:bodyPr anchor="t"/>
          <a:lstStyle/>
          <a:p>
            <a:pPr marL="0" indent="0" algn="just">
              <a:lnSpc>
                <a:spcPct val="100000"/>
              </a:lnSpc>
            </a:pPr>
            <a:r>
              <a:rPr lang="ca-ES" sz="2000" dirty="0"/>
              <a:t>OBJECTIUS: millorar la qualitat de l’atenció i del suport que es presten en els serveis socials i de salut mental i promoure els drets humans de les persones amb discapacitat psicosocial, intel·lectual o cognitiva </a:t>
            </a:r>
          </a:p>
        </p:txBody>
      </p:sp>
      <p:sp>
        <p:nvSpPr>
          <p:cNvPr id="4" name="Content Placeholder 3">
            <a:extLst>
              <a:ext uri="{FF2B5EF4-FFF2-40B4-BE49-F238E27FC236}">
                <a16:creationId xmlns:a16="http://schemas.microsoft.com/office/drawing/2014/main" id="{CF518A3A-5970-3A47-9B31-2D448B5DE3D2}"/>
              </a:ext>
            </a:extLst>
          </p:cNvPr>
          <p:cNvSpPr>
            <a:spLocks noGrp="1"/>
          </p:cNvSpPr>
          <p:nvPr>
            <p:ph sz="quarter" idx="14"/>
          </p:nvPr>
        </p:nvSpPr>
        <p:spPr>
          <a:xfrm>
            <a:off x="507195" y="1918009"/>
            <a:ext cx="11174412" cy="4148253"/>
          </a:xfrm>
        </p:spPr>
        <p:txBody>
          <a:bodyPr/>
          <a:lstStyle/>
          <a:p>
            <a:pPr algn="just"/>
            <a:r>
              <a:rPr lang="ca-ES" sz="2050" dirty="0"/>
              <a:t>Crear capacitat per combatre l’estigmatització i la discriminació i per promoure els drets humans i la recuperació. </a:t>
            </a:r>
          </a:p>
          <a:p>
            <a:pPr algn="just"/>
            <a:r>
              <a:rPr lang="ca-ES" sz="2050" dirty="0"/>
              <a:t>Millorar la qualitat de l’atenció i de les condicions dels drets humans en els serveis socials i de salut mental.</a:t>
            </a:r>
          </a:p>
          <a:p>
            <a:pPr algn="just"/>
            <a:r>
              <a:rPr lang="ca-ES" sz="2050" dirty="0"/>
              <a:t>Crear uns serveis basats en la comunitat i orientats a la recuperació que respectin i promoguin els drets humans.</a:t>
            </a:r>
          </a:p>
          <a:p>
            <a:pPr algn="just"/>
            <a:r>
              <a:rPr lang="ca-ES" sz="2050" dirty="0"/>
              <a:t>Donar suport al desenvolupament d’un moviment de la societat civil per promoure i influir en la formulació de polítiques. </a:t>
            </a:r>
          </a:p>
          <a:p>
            <a:pPr algn="just"/>
            <a:r>
              <a:rPr lang="ca-ES" sz="2050" dirty="0"/>
              <a:t>Reformar polítiques i lleis nacionals en consonància amb la Convenció sobre els drets de les persones amb discapacitat i altres estàndards internacionals en matèria de drets humans. </a:t>
            </a:r>
          </a:p>
        </p:txBody>
      </p:sp>
      <p:sp>
        <p:nvSpPr>
          <p:cNvPr id="5" name="Title 4">
            <a:extLst>
              <a:ext uri="{FF2B5EF4-FFF2-40B4-BE49-F238E27FC236}">
                <a16:creationId xmlns:a16="http://schemas.microsoft.com/office/drawing/2014/main" id="{8FCE2748-BCA5-4345-950C-C31F8A345DE3}"/>
              </a:ext>
            </a:extLst>
          </p:cNvPr>
          <p:cNvSpPr>
            <a:spLocks noGrp="1"/>
          </p:cNvSpPr>
          <p:nvPr>
            <p:ph type="title"/>
          </p:nvPr>
        </p:nvSpPr>
        <p:spPr/>
        <p:txBody>
          <a:bodyPr/>
          <a:lstStyle/>
          <a:p>
            <a:r>
              <a:rPr lang="ca-ES" b="1" dirty="0" err="1"/>
              <a:t>Quality</a:t>
            </a:r>
            <a:r>
              <a:rPr lang="ca-ES" b="1" dirty="0"/>
              <a:t> </a:t>
            </a:r>
            <a:r>
              <a:rPr lang="ca-ES" b="1" dirty="0" err="1"/>
              <a:t>Rights</a:t>
            </a:r>
            <a:r>
              <a:rPr lang="ca-ES" b="1" dirty="0"/>
              <a:t> de l’OMS: </a:t>
            </a:r>
            <a:r>
              <a:rPr lang="ca-ES" dirty="0"/>
              <a:t>objectius i propòsits</a:t>
            </a:r>
            <a:endParaRPr lang="ca-ES" b="1" dirty="0"/>
          </a:p>
        </p:txBody>
      </p:sp>
    </p:spTree>
    <p:extLst>
      <p:ext uri="{BB962C8B-B14F-4D97-AF65-F5344CB8AC3E}">
        <p14:creationId xmlns:p14="http://schemas.microsoft.com/office/powerpoint/2010/main" val="8751046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373B3-BD9D-421C-874F-F88A929639B9}"/>
              </a:ext>
            </a:extLst>
          </p:cNvPr>
          <p:cNvSpPr>
            <a:spLocks noGrp="1"/>
          </p:cNvSpPr>
          <p:nvPr>
            <p:ph type="title"/>
          </p:nvPr>
        </p:nvSpPr>
        <p:spPr/>
        <p:txBody>
          <a:bodyPr/>
          <a:lstStyle/>
          <a:p>
            <a:r>
              <a:rPr lang="en-US" dirty="0"/>
              <a:t>4. </a:t>
            </a:r>
            <a:r>
              <a:rPr lang="ca-ES" dirty="0"/>
              <a:t>Beneficis del suport individualitzat entre iguals </a:t>
            </a:r>
            <a:r>
              <a:rPr lang="es-ES" dirty="0"/>
              <a:t>- 7</a:t>
            </a:r>
            <a:endParaRPr lang="x-none" dirty="0"/>
          </a:p>
        </p:txBody>
      </p:sp>
      <p:sp>
        <p:nvSpPr>
          <p:cNvPr id="4" name="TextBox 3">
            <a:extLst>
              <a:ext uri="{FF2B5EF4-FFF2-40B4-BE49-F238E27FC236}">
                <a16:creationId xmlns:a16="http://schemas.microsoft.com/office/drawing/2014/main" id="{E46FEBA5-0B8B-4023-A4D8-FFBEF0DDB8A3}"/>
              </a:ext>
            </a:extLst>
          </p:cNvPr>
          <p:cNvSpPr txBox="1"/>
          <p:nvPr/>
        </p:nvSpPr>
        <p:spPr>
          <a:xfrm>
            <a:off x="552893" y="1139064"/>
            <a:ext cx="11057859" cy="4247317"/>
          </a:xfrm>
          <a:prstGeom prst="rect">
            <a:avLst/>
          </a:prstGeom>
          <a:solidFill>
            <a:srgbClr val="D2EFFD"/>
          </a:solidFill>
        </p:spPr>
        <p:txBody>
          <a:bodyPr wrap="square" rtlCol="0">
            <a:spAutoFit/>
          </a:bodyPr>
          <a:lstStyle/>
          <a:p>
            <a:pPr algn="just">
              <a:spcAft>
                <a:spcPts val="600"/>
              </a:spcAft>
            </a:pPr>
            <a:r>
              <a:rPr lang="ca-ES" sz="2000" b="1" dirty="0"/>
              <a:t>Atenció a la diversitat: comunitats negres i de minories tècniques (BME) al Regne Unit (28) </a:t>
            </a:r>
            <a:r>
              <a:rPr lang="ca-ES" sz="2000" dirty="0"/>
              <a:t>(Punts clau extrets d’una entrevista amb </a:t>
            </a:r>
            <a:r>
              <a:rPr lang="ca-ES" sz="2000" dirty="0" err="1"/>
              <a:t>Jayasree</a:t>
            </a:r>
            <a:r>
              <a:rPr lang="ca-ES" sz="2000" dirty="0"/>
              <a:t> </a:t>
            </a:r>
            <a:r>
              <a:rPr lang="ca-ES" sz="2000" dirty="0" err="1"/>
              <a:t>Kalathil</a:t>
            </a:r>
            <a:r>
              <a:rPr lang="ca-ES" sz="2000" dirty="0"/>
              <a:t>, qui va dur una recerca al Regne Unit entorn de la pregunta «Per què és essencial pensar críticament sobre la raça i la diversitat (i superar l’intercanvi i la retòrica) als esforços que recorren al suport entre iguals?»</a:t>
            </a:r>
            <a:r>
              <a:rPr lang="es-ES" sz="2000" dirty="0">
                <a:ea typeface="SimSun" panose="02010600030101010101" pitchFamily="2" charset="-122"/>
                <a:cs typeface="Calibri" panose="020F0502020204030204" pitchFamily="34" charset="0"/>
              </a:rPr>
              <a:t>). </a:t>
            </a:r>
          </a:p>
          <a:p>
            <a:pPr algn="just">
              <a:spcAft>
                <a:spcPts val="600"/>
              </a:spcAft>
            </a:pPr>
            <a:r>
              <a:rPr lang="es-ES" sz="2000" b="1" dirty="0" err="1">
                <a:ea typeface="SimSun" panose="02010600030101010101" pitchFamily="2" charset="-122"/>
                <a:cs typeface="Calibri" panose="020F0502020204030204" pitchFamily="34" charset="0"/>
              </a:rPr>
              <a:t>Rerefons</a:t>
            </a:r>
            <a:r>
              <a:rPr lang="es-ES" sz="2000" b="1" dirty="0">
                <a:ea typeface="SimSun" panose="02010600030101010101" pitchFamily="2" charset="-122"/>
                <a:cs typeface="Calibri" panose="020F0502020204030204" pitchFamily="34" charset="0"/>
              </a:rPr>
              <a:t>: </a:t>
            </a:r>
          </a:p>
          <a:p>
            <a:pPr marL="342900" lvl="0" indent="-342900" algn="just" fontAlgn="base">
              <a:buFont typeface="Arial" panose="020B0604020202020204" pitchFamily="34" charset="0"/>
              <a:buChar char="•"/>
            </a:pPr>
            <a:r>
              <a:rPr lang="ca-ES" sz="2000" dirty="0"/>
              <a:t>Els serveis de salut mental no satisfan les necessitats de les persones de les comunitats BME. </a:t>
            </a:r>
            <a:endParaRPr lang="es-ES" sz="2000" dirty="0"/>
          </a:p>
          <a:p>
            <a:pPr marL="342900" lvl="0" indent="-342900" algn="just" fontAlgn="base">
              <a:buFont typeface="Arial" panose="020B0604020202020204" pitchFamily="34" charset="0"/>
              <a:buChar char="•"/>
            </a:pPr>
            <a:r>
              <a:rPr lang="ca-ES" sz="2000" dirty="0"/>
              <a:t>Moltes persones d’aquestes comunitats tenen més probabilitats que les «diagnostiquin esquizofrènia, que les ingressin en contra de la seva voluntat, que les sotmetin a la Llei de salut mental, que les posin en aïllament, les mediquin en excés i els donin una “ordre de tractament a la comunitat” que les persones de les comunitats britàniques». </a:t>
            </a:r>
            <a:endParaRPr lang="es-ES" sz="2000" dirty="0"/>
          </a:p>
          <a:p>
            <a:pPr marL="342900" lvl="0" indent="-342900" algn="just" fontAlgn="base">
              <a:buFont typeface="Arial" panose="020B0604020202020204" pitchFamily="34" charset="0"/>
              <a:buChar char="•"/>
            </a:pPr>
            <a:r>
              <a:rPr lang="ca-ES" sz="2000" dirty="0"/>
              <a:t>La discriminació, els alts percentatges de coacció i els estereotips sobre la gent negra (per exemple que són «perillosos») poden soscavar la resposta dels serveis de salut mental a les seves necessitats i reduir les probabilitats que les famílies i les persones usuàries busquin ajuda als serveis o hi romanguin. </a:t>
            </a:r>
            <a:endParaRPr lang="es-ES" sz="2000" dirty="0"/>
          </a:p>
        </p:txBody>
      </p:sp>
    </p:spTree>
    <p:extLst>
      <p:ext uri="{BB962C8B-B14F-4D97-AF65-F5344CB8AC3E}">
        <p14:creationId xmlns:p14="http://schemas.microsoft.com/office/powerpoint/2010/main" val="10765756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8FB8B-5AB9-49CC-BECE-65C727C347C8}"/>
              </a:ext>
            </a:extLst>
          </p:cNvPr>
          <p:cNvSpPr>
            <a:spLocks noGrp="1"/>
          </p:cNvSpPr>
          <p:nvPr>
            <p:ph type="title"/>
          </p:nvPr>
        </p:nvSpPr>
        <p:spPr/>
        <p:txBody>
          <a:bodyPr/>
          <a:lstStyle/>
          <a:p>
            <a:r>
              <a:rPr lang="en-US" dirty="0"/>
              <a:t>4. </a:t>
            </a:r>
            <a:r>
              <a:rPr lang="ca-ES" dirty="0"/>
              <a:t>Beneficis del suport individualitzat entre iguals </a:t>
            </a:r>
            <a:r>
              <a:rPr lang="es-ES" dirty="0"/>
              <a:t>- 8</a:t>
            </a:r>
            <a:endParaRPr lang="x-none" dirty="0"/>
          </a:p>
        </p:txBody>
      </p:sp>
      <p:sp>
        <p:nvSpPr>
          <p:cNvPr id="4" name="TextBox 3">
            <a:extLst>
              <a:ext uri="{FF2B5EF4-FFF2-40B4-BE49-F238E27FC236}">
                <a16:creationId xmlns:a16="http://schemas.microsoft.com/office/drawing/2014/main" id="{7B01307D-2198-416D-8C07-EDE699A15EA5}"/>
              </a:ext>
            </a:extLst>
          </p:cNvPr>
          <p:cNvSpPr txBox="1"/>
          <p:nvPr/>
        </p:nvSpPr>
        <p:spPr>
          <a:xfrm>
            <a:off x="446568" y="1219386"/>
            <a:ext cx="11142920" cy="4247317"/>
          </a:xfrm>
          <a:prstGeom prst="rect">
            <a:avLst/>
          </a:prstGeom>
          <a:solidFill>
            <a:srgbClr val="D2EFFD"/>
          </a:solidFill>
        </p:spPr>
        <p:txBody>
          <a:bodyPr wrap="square" rtlCol="0">
            <a:spAutoFit/>
          </a:bodyPr>
          <a:lstStyle/>
          <a:p>
            <a:pPr algn="just">
              <a:spcAft>
                <a:spcPts val="600"/>
              </a:spcAft>
            </a:pPr>
            <a:r>
              <a:rPr lang="ca-ES" sz="2000" b="1" dirty="0"/>
              <a:t>Atenció a la diversitat: comunitats negres i de minories tècniques (BME) al Regne Unit</a:t>
            </a:r>
          </a:p>
          <a:p>
            <a:pPr algn="just">
              <a:spcAft>
                <a:spcPts val="600"/>
              </a:spcAft>
            </a:pPr>
            <a:endParaRPr lang="es-ES" sz="2000" b="1" dirty="0">
              <a:ea typeface="SimSun" panose="02010600030101010101" pitchFamily="2" charset="-122"/>
              <a:cs typeface="Calibri" panose="020F0502020204030204" pitchFamily="34" charset="0"/>
            </a:endParaRPr>
          </a:p>
          <a:p>
            <a:pPr algn="just"/>
            <a:r>
              <a:rPr lang="ca-ES" sz="2000" dirty="0"/>
              <a:t>Obstacles específics per a la participació dels professionals de suport entre iguals:</a:t>
            </a:r>
            <a:r>
              <a:rPr lang="es-ES" sz="2000" dirty="0"/>
              <a:t> </a:t>
            </a:r>
          </a:p>
          <a:p>
            <a:pPr algn="just"/>
            <a:endParaRPr lang="es-ES" sz="2000" dirty="0"/>
          </a:p>
          <a:p>
            <a:pPr marL="342900" lvl="0" indent="-342900" algn="just" fontAlgn="base">
              <a:buFont typeface="Arial" panose="020B0604020202020204" pitchFamily="34" charset="0"/>
              <a:buChar char="•"/>
            </a:pPr>
            <a:r>
              <a:rPr lang="ca-ES" sz="2000" dirty="0"/>
              <a:t>Els marcs per a la implicació entre iguals poden assumir que «la tasca </a:t>
            </a:r>
            <a:r>
              <a:rPr lang="ca-ES" sz="2000" dirty="0" err="1"/>
              <a:t>col·laborativa</a:t>
            </a:r>
            <a:r>
              <a:rPr lang="ca-ES" sz="2000" dirty="0"/>
              <a:t> entre les persones amb experiències personals usuàries dels serveis i les persones que els presten s’ha de dur a terme sense complicacions».</a:t>
            </a:r>
            <a:endParaRPr lang="es-ES" sz="2000" dirty="0"/>
          </a:p>
          <a:p>
            <a:pPr marL="342900" lvl="0" indent="-342900" algn="just" fontAlgn="base">
              <a:buFont typeface="Arial" panose="020B0604020202020204" pitchFamily="34" charset="0"/>
              <a:buChar char="•"/>
            </a:pPr>
            <a:r>
              <a:rPr lang="ca-ES" sz="2000" dirty="0"/>
              <a:t>En canvi, els membres del col·lectiu BME sovint queden marginats de o en el si dels fòrums de participació entre iguals, la qual cosa limita les seves aportacions en relació als canvis en els serveis i a com els serveis poden estar més orientats cap a la igualtat. </a:t>
            </a:r>
            <a:endParaRPr lang="es-ES" sz="2000" dirty="0"/>
          </a:p>
          <a:p>
            <a:pPr marL="342900" indent="-342900" algn="just">
              <a:buFont typeface="Arial" panose="020B0604020202020204" pitchFamily="34" charset="0"/>
              <a:buChar char="•"/>
            </a:pPr>
            <a:r>
              <a:rPr lang="ca-ES" sz="2000" dirty="0"/>
              <a:t>Els estudis han demostrat que moltes persones amb rerefons BME senten que les posicions socials compartides (per exemple la identitat ètnica) i les experiències (per exemple la discriminació racial) amb iguals fora de la salut mental va ser important per a elles</a:t>
            </a:r>
            <a:r>
              <a:rPr lang="es-ES" sz="2000" dirty="0"/>
              <a:t>.</a:t>
            </a:r>
          </a:p>
        </p:txBody>
      </p:sp>
    </p:spTree>
    <p:extLst>
      <p:ext uri="{BB962C8B-B14F-4D97-AF65-F5344CB8AC3E}">
        <p14:creationId xmlns:p14="http://schemas.microsoft.com/office/powerpoint/2010/main" val="1678203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
            <a:extLst>
              <a:ext uri="{FF2B5EF4-FFF2-40B4-BE49-F238E27FC236}">
                <a16:creationId xmlns:a16="http://schemas.microsoft.com/office/drawing/2014/main" id="{D0841613-7305-492F-985D-8854AEDBE3AA}"/>
              </a:ext>
            </a:extLst>
          </p:cNvPr>
          <p:cNvSpPr txBox="1">
            <a:spLocks noGrp="1"/>
          </p:cNvSpPr>
          <p:nvPr>
            <p:ph sz="quarter" idx="14"/>
          </p:nvPr>
        </p:nvSpPr>
        <p:spPr>
          <a:xfrm>
            <a:off x="1047682" y="1511188"/>
            <a:ext cx="10096637" cy="1119717"/>
          </a:xfrm>
          <a:solidFill>
            <a:srgbClr val="FDDFFE"/>
          </a:solidFill>
        </p:spPr>
        <p:txBody>
          <a:bodyPr/>
          <a:lstStyle/>
          <a:p>
            <a:pPr lvl="0"/>
            <a:r>
              <a:rPr lang="en-GB" noProof="0" dirty="0"/>
              <a:t>The T.D.M: Transitional Discharge Model (10:20) </a:t>
            </a:r>
            <a:r>
              <a:rPr lang="en-GB" dirty="0">
                <a:hlinkClick r:id="rId3"/>
              </a:rPr>
              <a:t>https://youtu.be/OAwcyAZeIfE</a:t>
            </a:r>
            <a:r>
              <a:rPr lang="en-GB" dirty="0"/>
              <a:t>. </a:t>
            </a:r>
            <a:endParaRPr lang="x-none" noProof="0" dirty="0"/>
          </a:p>
          <a:p>
            <a:pPr lvl="0"/>
            <a:r>
              <a:rPr lang="en-GB" noProof="0" dirty="0"/>
              <a:t>Living it Forward (</a:t>
            </a:r>
            <a:r>
              <a:rPr lang="en-GB" dirty="0"/>
              <a:t>20:47) </a:t>
            </a:r>
            <a:r>
              <a:rPr lang="en-GB" dirty="0">
                <a:hlinkClick r:id="rId4"/>
              </a:rPr>
              <a:t>https://youtu.be/Rg1PdLJzx5k</a:t>
            </a:r>
            <a:r>
              <a:rPr lang="en-GB" dirty="0"/>
              <a:t> </a:t>
            </a:r>
            <a:endParaRPr lang="x-none" noProof="0" dirty="0"/>
          </a:p>
        </p:txBody>
      </p:sp>
      <p:sp>
        <p:nvSpPr>
          <p:cNvPr id="2" name="Title 1">
            <a:extLst>
              <a:ext uri="{FF2B5EF4-FFF2-40B4-BE49-F238E27FC236}">
                <a16:creationId xmlns:a16="http://schemas.microsoft.com/office/drawing/2014/main" id="{3DA5E912-B35F-4925-B658-15B03E021270}"/>
              </a:ext>
            </a:extLst>
          </p:cNvPr>
          <p:cNvSpPr>
            <a:spLocks noGrp="1"/>
          </p:cNvSpPr>
          <p:nvPr>
            <p:ph type="title"/>
          </p:nvPr>
        </p:nvSpPr>
        <p:spPr/>
        <p:txBody>
          <a:bodyPr/>
          <a:lstStyle/>
          <a:p>
            <a:r>
              <a:rPr lang="en-US" dirty="0"/>
              <a:t>4. </a:t>
            </a:r>
            <a:r>
              <a:rPr lang="ca-ES" dirty="0"/>
              <a:t>Beneficis del suport individualitzat entre iguals </a:t>
            </a:r>
            <a:r>
              <a:rPr lang="es-ES" dirty="0"/>
              <a:t>- 9</a:t>
            </a:r>
            <a:endParaRPr lang="x-none" dirty="0"/>
          </a:p>
        </p:txBody>
      </p:sp>
    </p:spTree>
    <p:extLst>
      <p:ext uri="{BB962C8B-B14F-4D97-AF65-F5344CB8AC3E}">
        <p14:creationId xmlns:p14="http://schemas.microsoft.com/office/powerpoint/2010/main" val="42092417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DAF52-42D7-4307-AC9C-E0270A7888B4}"/>
              </a:ext>
            </a:extLst>
          </p:cNvPr>
          <p:cNvSpPr>
            <a:spLocks noGrp="1"/>
          </p:cNvSpPr>
          <p:nvPr>
            <p:ph type="title"/>
          </p:nvPr>
        </p:nvSpPr>
        <p:spPr>
          <a:xfrm>
            <a:off x="507205" y="2313946"/>
            <a:ext cx="10933427" cy="407989"/>
          </a:xfrm>
        </p:spPr>
        <p:txBody>
          <a:bodyPr/>
          <a:lstStyle/>
          <a:p>
            <a:r>
              <a:rPr lang="en-GB" dirty="0"/>
              <a:t>5. </a:t>
            </a:r>
            <a:r>
              <a:rPr lang="ca-ES" dirty="0"/>
              <a:t>Falses idees sobre el suport entre iguals </a:t>
            </a:r>
            <a:br>
              <a:rPr lang="es-ES" dirty="0"/>
            </a:br>
            <a:endParaRPr lang="es-ES" dirty="0"/>
          </a:p>
        </p:txBody>
      </p:sp>
    </p:spTree>
    <p:extLst>
      <p:ext uri="{BB962C8B-B14F-4D97-AF65-F5344CB8AC3E}">
        <p14:creationId xmlns:p14="http://schemas.microsoft.com/office/powerpoint/2010/main" val="24213311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2E8493-9527-4420-A1BC-F49D7E208E43}"/>
              </a:ext>
            </a:extLst>
          </p:cNvPr>
          <p:cNvSpPr>
            <a:spLocks noGrp="1"/>
          </p:cNvSpPr>
          <p:nvPr>
            <p:ph sz="quarter" idx="14"/>
          </p:nvPr>
        </p:nvSpPr>
        <p:spPr/>
        <p:txBody>
          <a:bodyPr/>
          <a:lstStyle/>
          <a:p>
            <a:pPr algn="just"/>
            <a:r>
              <a:rPr lang="ca-ES" dirty="0"/>
              <a:t>Quan una persona pensa en la prestació de suport entre iguals per part de i per a persones amb discapacitats psicosocials, intel·lectuals o cognitives, pot incórrer en malentesos sobre el paper dels professionals de suport entre iguals. </a:t>
            </a:r>
          </a:p>
          <a:p>
            <a:pPr algn="just"/>
            <a:r>
              <a:rPr lang="ca-ES" dirty="0"/>
              <a:t>Alguns de les falses idees més habituals sobre el treball amb iguals es resumeixen en el gràfic següent </a:t>
            </a:r>
            <a:r>
              <a:rPr lang="es-ES" dirty="0"/>
              <a:t>:</a:t>
            </a:r>
            <a:endParaRPr lang="x-none" dirty="0"/>
          </a:p>
        </p:txBody>
      </p:sp>
      <p:sp>
        <p:nvSpPr>
          <p:cNvPr id="2" name="Title 1">
            <a:extLst>
              <a:ext uri="{FF2B5EF4-FFF2-40B4-BE49-F238E27FC236}">
                <a16:creationId xmlns:a16="http://schemas.microsoft.com/office/drawing/2014/main" id="{6640DACD-5FA6-44A0-AD9C-4EB267765C31}"/>
              </a:ext>
            </a:extLst>
          </p:cNvPr>
          <p:cNvSpPr>
            <a:spLocks noGrp="1"/>
          </p:cNvSpPr>
          <p:nvPr>
            <p:ph type="title"/>
          </p:nvPr>
        </p:nvSpPr>
        <p:spPr/>
        <p:txBody>
          <a:bodyPr/>
          <a:lstStyle/>
          <a:p>
            <a:r>
              <a:rPr lang="en-GB" dirty="0"/>
              <a:t>5. </a:t>
            </a:r>
            <a:r>
              <a:rPr lang="ca-ES" dirty="0"/>
              <a:t>Falses idees sobre el suport entre iguals </a:t>
            </a:r>
            <a:r>
              <a:rPr lang="es-ES" dirty="0"/>
              <a:t>- 1 </a:t>
            </a:r>
          </a:p>
        </p:txBody>
      </p:sp>
    </p:spTree>
    <p:extLst>
      <p:ext uri="{BB962C8B-B14F-4D97-AF65-F5344CB8AC3E}">
        <p14:creationId xmlns:p14="http://schemas.microsoft.com/office/powerpoint/2010/main" val="34600504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EF6D7-69E2-430F-BC7E-9F93E1F7108C}"/>
              </a:ext>
            </a:extLst>
          </p:cNvPr>
          <p:cNvSpPr>
            <a:spLocks noGrp="1"/>
          </p:cNvSpPr>
          <p:nvPr>
            <p:ph type="title"/>
          </p:nvPr>
        </p:nvSpPr>
        <p:spPr>
          <a:xfrm>
            <a:off x="453484" y="293761"/>
            <a:ext cx="9792000" cy="432000"/>
          </a:xfrm>
        </p:spPr>
        <p:txBody>
          <a:bodyPr/>
          <a:lstStyle/>
          <a:p>
            <a:r>
              <a:rPr lang="en-GB" dirty="0"/>
              <a:t>5. </a:t>
            </a:r>
            <a:r>
              <a:rPr lang="ca-ES" dirty="0"/>
              <a:t>Falses idees sobre el suport entre iguals </a:t>
            </a:r>
            <a:r>
              <a:rPr lang="es-ES" dirty="0"/>
              <a:t>- 2</a:t>
            </a:r>
            <a:endParaRPr lang="x-none" dirty="0"/>
          </a:p>
        </p:txBody>
      </p:sp>
      <p:graphicFrame>
        <p:nvGraphicFramePr>
          <p:cNvPr id="4" name="3 Tabla"/>
          <p:cNvGraphicFramePr>
            <a:graphicFrameLocks noGrp="1"/>
          </p:cNvGraphicFramePr>
          <p:nvPr>
            <p:extLst>
              <p:ext uri="{D42A27DB-BD31-4B8C-83A1-F6EECF244321}">
                <p14:modId xmlns:p14="http://schemas.microsoft.com/office/powerpoint/2010/main" val="3241944570"/>
              </p:ext>
            </p:extLst>
          </p:nvPr>
        </p:nvGraphicFramePr>
        <p:xfrm>
          <a:off x="765545" y="1041991"/>
          <a:ext cx="10653823" cy="4626180"/>
        </p:xfrm>
        <a:graphic>
          <a:graphicData uri="http://schemas.openxmlformats.org/drawingml/2006/table">
            <a:tbl>
              <a:tblPr firstRow="1" firstCol="1" bandRow="1">
                <a:tableStyleId>{72833802-FEF1-4C79-8D5D-14CF1EAF98D9}</a:tableStyleId>
              </a:tblPr>
              <a:tblGrid>
                <a:gridCol w="2977116">
                  <a:extLst>
                    <a:ext uri="{9D8B030D-6E8A-4147-A177-3AD203B41FA5}">
                      <a16:colId xmlns:a16="http://schemas.microsoft.com/office/drawing/2014/main" val="20000"/>
                    </a:ext>
                  </a:extLst>
                </a:gridCol>
                <a:gridCol w="7676707">
                  <a:extLst>
                    <a:ext uri="{9D8B030D-6E8A-4147-A177-3AD203B41FA5}">
                      <a16:colId xmlns:a16="http://schemas.microsoft.com/office/drawing/2014/main" val="20001"/>
                    </a:ext>
                  </a:extLst>
                </a:gridCol>
              </a:tblGrid>
              <a:tr h="257446">
                <a:tc>
                  <a:txBody>
                    <a:bodyPr/>
                    <a:lstStyle/>
                    <a:p>
                      <a:pPr marL="6350" indent="-6350" algn="ctr">
                        <a:lnSpc>
                          <a:spcPct val="107000"/>
                        </a:lnSpc>
                        <a:spcAft>
                          <a:spcPts val="0"/>
                        </a:spcAft>
                      </a:pPr>
                      <a:r>
                        <a:rPr lang="es-ES" sz="1600" b="1" dirty="0">
                          <a:effectLst/>
                        </a:rPr>
                        <a:t>Falsa idea</a:t>
                      </a:r>
                      <a:endParaRPr lang="es-ES" sz="1600" b="1" dirty="0">
                        <a:solidFill>
                          <a:srgbClr val="000000"/>
                        </a:solidFill>
                        <a:effectLst/>
                        <a:latin typeface="Calibri"/>
                        <a:ea typeface="Calibri"/>
                        <a:cs typeface="Arial"/>
                      </a:endParaRPr>
                    </a:p>
                  </a:txBody>
                  <a:tcPr marL="27576" marR="14948" marT="1211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 indent="-6350" algn="ctr">
                        <a:lnSpc>
                          <a:spcPct val="107000"/>
                        </a:lnSpc>
                        <a:spcAft>
                          <a:spcPts val="0"/>
                        </a:spcAft>
                      </a:pPr>
                      <a:r>
                        <a:rPr lang="ca-ES" sz="1600" b="1" kern="1200" dirty="0">
                          <a:solidFill>
                            <a:schemeClr val="bg1"/>
                          </a:solidFill>
                          <a:effectLst/>
                          <a:latin typeface="+mn-lt"/>
                          <a:ea typeface="+mn-ea"/>
                          <a:cs typeface="+mn-cs"/>
                        </a:rPr>
                        <a:t>Per què és una falsa idea</a:t>
                      </a:r>
                      <a:endParaRPr lang="es-ES" sz="1600" b="1" dirty="0">
                        <a:solidFill>
                          <a:srgbClr val="000000"/>
                        </a:solidFill>
                        <a:effectLst/>
                        <a:latin typeface="Calibri"/>
                        <a:ea typeface="Calibri"/>
                        <a:cs typeface="Arial"/>
                      </a:endParaRPr>
                    </a:p>
                  </a:txBody>
                  <a:tcPr marL="27576" marR="14948" marT="1211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379548">
                <a:tc>
                  <a:txBody>
                    <a:bodyPr/>
                    <a:lstStyle/>
                    <a:p>
                      <a:pPr marL="6350" indent="-6350" algn="just">
                        <a:lnSpc>
                          <a:spcPct val="115000"/>
                        </a:lnSpc>
                        <a:spcAft>
                          <a:spcPts val="0"/>
                        </a:spcAft>
                      </a:pPr>
                      <a:r>
                        <a:rPr lang="ca-ES" sz="1600" dirty="0">
                          <a:solidFill>
                            <a:srgbClr val="000000"/>
                          </a:solidFill>
                          <a:effectLst/>
                          <a:latin typeface="Calibri"/>
                          <a:ea typeface="Calibri"/>
                          <a:cs typeface="Arial"/>
                        </a:rPr>
                        <a:t>El suport entre iguals és una rehabilitació vocacional per a persones que treballen en la seva recuperació.</a:t>
                      </a:r>
                      <a:endParaRPr lang="es-ES" sz="1600" dirty="0">
                        <a:solidFill>
                          <a:srgbClr val="000000"/>
                        </a:solidFill>
                        <a:effectLst/>
                        <a:latin typeface="Calibri"/>
                        <a:ea typeface="Calibri"/>
                        <a:cs typeface="Arial"/>
                      </a:endParaRPr>
                    </a:p>
                    <a:p>
                      <a:pPr marL="6350" indent="-6350" algn="l">
                        <a:lnSpc>
                          <a:spcPct val="107000"/>
                        </a:lnSpc>
                        <a:spcAft>
                          <a:spcPts val="0"/>
                        </a:spcAft>
                      </a:pPr>
                      <a:r>
                        <a:rPr lang="ca-ES" sz="1600" dirty="0">
                          <a:solidFill>
                            <a:srgbClr val="000000"/>
                          </a:solidFill>
                          <a:effectLst/>
                          <a:latin typeface="Calibri"/>
                          <a:ea typeface="Calibri"/>
                          <a:cs typeface="Arial"/>
                        </a:rPr>
                        <a:t> </a:t>
                      </a:r>
                      <a:endParaRPr lang="es-ES" sz="1600" dirty="0">
                        <a:solidFill>
                          <a:srgbClr val="000000"/>
                        </a:solidFill>
                        <a:effectLst/>
                        <a:latin typeface="Calibri"/>
                        <a:ea typeface="Calibri"/>
                        <a:cs typeface="Arial"/>
                      </a:endParaRPr>
                    </a:p>
                  </a:txBody>
                  <a:tcPr marL="67945" marR="36830"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 marR="31115" indent="-6350" algn="just">
                        <a:lnSpc>
                          <a:spcPct val="107000"/>
                        </a:lnSpc>
                        <a:spcAft>
                          <a:spcPts val="0"/>
                        </a:spcAft>
                      </a:pPr>
                      <a:r>
                        <a:rPr lang="ca-ES" sz="1600">
                          <a:solidFill>
                            <a:srgbClr val="000000"/>
                          </a:solidFill>
                          <a:effectLst/>
                          <a:latin typeface="Calibri"/>
                          <a:ea typeface="Calibri"/>
                          <a:cs typeface="Arial"/>
                        </a:rPr>
                        <a:t>Triar persones per fer aquest tipus de suport perquè aquesta funció les ajudarà en la seva pròpia recuperació és un error habitual. No serveix a qui rep suport i no hauria de ser l’objectiu principal per oferir suport a persones en situacions semblants. </a:t>
                      </a:r>
                      <a:endParaRPr lang="es-ES" sz="1600">
                        <a:solidFill>
                          <a:srgbClr val="000000"/>
                        </a:solidFill>
                        <a:effectLst/>
                        <a:latin typeface="Calibri"/>
                        <a:ea typeface="Calibri"/>
                        <a:cs typeface="Arial"/>
                      </a:endParaRPr>
                    </a:p>
                  </a:txBody>
                  <a:tcPr marL="67945" marR="36830"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302754">
                <a:tc>
                  <a:txBody>
                    <a:bodyPr/>
                    <a:lstStyle/>
                    <a:p>
                      <a:pPr marL="6350" indent="-6350" algn="just">
                        <a:lnSpc>
                          <a:spcPct val="107000"/>
                        </a:lnSpc>
                        <a:spcAft>
                          <a:spcPts val="0"/>
                        </a:spcAft>
                      </a:pPr>
                      <a:r>
                        <a:rPr lang="ca-ES" sz="1600">
                          <a:solidFill>
                            <a:srgbClr val="000000"/>
                          </a:solidFill>
                          <a:effectLst/>
                          <a:latin typeface="Calibri"/>
                          <a:ea typeface="Calibri"/>
                          <a:cs typeface="Arial"/>
                        </a:rPr>
                        <a:t>Les persones que presten suport entre iguals són fràgils i poden recaure a causa de l’estrès de la feina i les responsabilitats </a:t>
                      </a:r>
                      <a:r>
                        <a:rPr lang="ca-ES" sz="1600" i="1">
                          <a:solidFill>
                            <a:srgbClr val="000000"/>
                          </a:solidFill>
                          <a:effectLst/>
                          <a:latin typeface="Calibri"/>
                          <a:ea typeface="Calibri"/>
                          <a:cs typeface="Arial"/>
                        </a:rPr>
                        <a:t>(30)</a:t>
                      </a:r>
                      <a:r>
                        <a:rPr lang="ca-ES" sz="1600">
                          <a:solidFill>
                            <a:srgbClr val="000000"/>
                          </a:solidFill>
                          <a:effectLst/>
                          <a:latin typeface="Calibri"/>
                          <a:ea typeface="Calibri"/>
                          <a:cs typeface="Arial"/>
                        </a:rPr>
                        <a:t>.</a:t>
                      </a:r>
                      <a:endParaRPr lang="es-ES" sz="1600">
                        <a:solidFill>
                          <a:srgbClr val="000000"/>
                        </a:solidFill>
                        <a:effectLst/>
                        <a:latin typeface="Calibri"/>
                        <a:ea typeface="Calibri"/>
                        <a:cs typeface="Arial"/>
                      </a:endParaRPr>
                    </a:p>
                  </a:txBody>
                  <a:tcPr marL="67945" marR="36830"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 marR="31115" indent="-6350" algn="just">
                        <a:lnSpc>
                          <a:spcPct val="107000"/>
                        </a:lnSpc>
                        <a:spcAft>
                          <a:spcPts val="0"/>
                        </a:spcAft>
                      </a:pPr>
                      <a:r>
                        <a:rPr lang="ca-ES" sz="1600" dirty="0">
                          <a:solidFill>
                            <a:srgbClr val="000000"/>
                          </a:solidFill>
                          <a:effectLst/>
                          <a:latin typeface="Calibri"/>
                          <a:ea typeface="Calibri"/>
                          <a:cs typeface="Arial"/>
                        </a:rPr>
                        <a:t>Les persones que presten suport entre iguals demostren resiliència, estabilitat i un fort compromís amb la seva pròpia recuperació. Les persones que presten suport entre iguals haurien de tenir els mateixos beneficis i la mateixa discreció que la resta dels treballadors a l’hora de gestionar els seus propis problemes de salut. No hi ha proves que aquesta feina comporti recaigudes. </a:t>
                      </a:r>
                      <a:endParaRPr lang="es-ES" sz="1600" dirty="0">
                        <a:solidFill>
                          <a:srgbClr val="000000"/>
                        </a:solidFill>
                        <a:effectLst/>
                        <a:latin typeface="Calibri"/>
                        <a:ea typeface="Calibri"/>
                        <a:cs typeface="Arial"/>
                      </a:endParaRPr>
                    </a:p>
                  </a:txBody>
                  <a:tcPr marL="67945" marR="36830"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606261">
                <a:tc>
                  <a:txBody>
                    <a:bodyPr/>
                    <a:lstStyle/>
                    <a:p>
                      <a:pPr marL="6350" indent="-6350" algn="just">
                        <a:lnSpc>
                          <a:spcPct val="99000"/>
                        </a:lnSpc>
                        <a:spcAft>
                          <a:spcPts val="0"/>
                        </a:spcAft>
                      </a:pPr>
                      <a:r>
                        <a:rPr lang="ca-ES" sz="1600" dirty="0">
                          <a:solidFill>
                            <a:srgbClr val="000000"/>
                          </a:solidFill>
                          <a:effectLst/>
                          <a:latin typeface="Calibri"/>
                          <a:ea typeface="Calibri"/>
                          <a:cs typeface="Arial"/>
                        </a:rPr>
                        <a:t>Qualsevol persona que hagi rebut assistència dels serveis de salut mental i altres serveis relacionats pot oferir ajuda a altres persones en situacions similars.</a:t>
                      </a:r>
                      <a:endParaRPr lang="es-ES" sz="1600" dirty="0">
                        <a:solidFill>
                          <a:srgbClr val="000000"/>
                        </a:solidFill>
                        <a:effectLst/>
                        <a:latin typeface="Calibri"/>
                        <a:ea typeface="Calibri"/>
                        <a:cs typeface="Arial"/>
                      </a:endParaRPr>
                    </a:p>
                  </a:txBody>
                  <a:tcPr marL="67945" marR="36830"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 marR="30480" indent="-6350" algn="just">
                        <a:lnSpc>
                          <a:spcPct val="107000"/>
                        </a:lnSpc>
                        <a:spcAft>
                          <a:spcPts val="0"/>
                        </a:spcAft>
                      </a:pPr>
                      <a:r>
                        <a:rPr lang="ca-ES" sz="1600" dirty="0">
                          <a:solidFill>
                            <a:srgbClr val="000000"/>
                          </a:solidFill>
                          <a:effectLst/>
                          <a:latin typeface="Calibri"/>
                          <a:ea typeface="Calibri"/>
                          <a:cs typeface="Arial"/>
                        </a:rPr>
                        <a:t>Les persones que poden oferir ajuda efectiva a altres iguals tenen la capacitat de fer servir les seves experiències de manera intencionada per ajudar els altres. L’experiència passada dels serveis socials o de salut mental pot ser beneficiosa, però no és essencial; l’interès en connectar amb altres persones, l’empatia, explicar la història personal i encoratjar els altres a assumir responsabilitat són elements més importants. </a:t>
                      </a:r>
                      <a:endParaRPr lang="es-ES" sz="1600" dirty="0">
                        <a:solidFill>
                          <a:srgbClr val="000000"/>
                        </a:solidFill>
                        <a:effectLst/>
                        <a:latin typeface="Calibri"/>
                        <a:ea typeface="Calibri"/>
                        <a:cs typeface="Arial"/>
                      </a:endParaRPr>
                    </a:p>
                  </a:txBody>
                  <a:tcPr marL="67945" marR="36830"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270864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72CA5-C9C4-4117-BF06-44E6072070E1}"/>
              </a:ext>
            </a:extLst>
          </p:cNvPr>
          <p:cNvSpPr>
            <a:spLocks noGrp="1"/>
          </p:cNvSpPr>
          <p:nvPr>
            <p:ph type="title"/>
          </p:nvPr>
        </p:nvSpPr>
        <p:spPr>
          <a:xfrm>
            <a:off x="410954" y="251231"/>
            <a:ext cx="9792000" cy="432000"/>
          </a:xfrm>
        </p:spPr>
        <p:txBody>
          <a:bodyPr/>
          <a:lstStyle/>
          <a:p>
            <a:r>
              <a:rPr lang="en-GB" dirty="0"/>
              <a:t>5. </a:t>
            </a:r>
            <a:r>
              <a:rPr lang="ca-ES" dirty="0"/>
              <a:t>Falses idees sobre el suport entre iguals </a:t>
            </a:r>
            <a:r>
              <a:rPr lang="es-ES" dirty="0"/>
              <a:t>- 3</a:t>
            </a:r>
            <a:endParaRPr lang="x-none" dirty="0"/>
          </a:p>
        </p:txBody>
      </p:sp>
      <p:graphicFrame>
        <p:nvGraphicFramePr>
          <p:cNvPr id="5" name="4 Tabla"/>
          <p:cNvGraphicFramePr>
            <a:graphicFrameLocks noGrp="1"/>
          </p:cNvGraphicFramePr>
          <p:nvPr>
            <p:extLst>
              <p:ext uri="{D42A27DB-BD31-4B8C-83A1-F6EECF244321}">
                <p14:modId xmlns:p14="http://schemas.microsoft.com/office/powerpoint/2010/main" val="3507880776"/>
              </p:ext>
            </p:extLst>
          </p:nvPr>
        </p:nvGraphicFramePr>
        <p:xfrm>
          <a:off x="616687" y="893135"/>
          <a:ext cx="11036595" cy="5220320"/>
        </p:xfrm>
        <a:graphic>
          <a:graphicData uri="http://schemas.openxmlformats.org/drawingml/2006/table">
            <a:tbl>
              <a:tblPr firstRow="1" firstCol="1" bandRow="1">
                <a:tableStyleId>{72833802-FEF1-4C79-8D5D-14CF1EAF98D9}</a:tableStyleId>
              </a:tblPr>
              <a:tblGrid>
                <a:gridCol w="4016273">
                  <a:extLst>
                    <a:ext uri="{9D8B030D-6E8A-4147-A177-3AD203B41FA5}">
                      <a16:colId xmlns:a16="http://schemas.microsoft.com/office/drawing/2014/main" val="20000"/>
                    </a:ext>
                  </a:extLst>
                </a:gridCol>
                <a:gridCol w="7020322">
                  <a:extLst>
                    <a:ext uri="{9D8B030D-6E8A-4147-A177-3AD203B41FA5}">
                      <a16:colId xmlns:a16="http://schemas.microsoft.com/office/drawing/2014/main" val="20001"/>
                    </a:ext>
                  </a:extLst>
                </a:gridCol>
              </a:tblGrid>
              <a:tr h="137696">
                <a:tc>
                  <a:txBody>
                    <a:bodyPr/>
                    <a:lstStyle/>
                    <a:p>
                      <a:pPr marL="6350" indent="-6350" algn="ctr">
                        <a:lnSpc>
                          <a:spcPct val="107000"/>
                        </a:lnSpc>
                        <a:spcAft>
                          <a:spcPts val="0"/>
                        </a:spcAft>
                      </a:pPr>
                      <a:r>
                        <a:rPr lang="es-ES" sz="1600" b="1" dirty="0">
                          <a:effectLst/>
                        </a:rPr>
                        <a:t>Falsa  idea</a:t>
                      </a:r>
                      <a:endParaRPr lang="es-ES" sz="1600" b="1" dirty="0">
                        <a:solidFill>
                          <a:srgbClr val="000000"/>
                        </a:solidFill>
                        <a:effectLst/>
                        <a:latin typeface="Calibri"/>
                        <a:ea typeface="Calibri"/>
                        <a:cs typeface="Arial"/>
                      </a:endParaRPr>
                    </a:p>
                  </a:txBody>
                  <a:tcPr marL="27576" marR="14948" marT="1211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35" indent="-6350" algn="ctr">
                        <a:lnSpc>
                          <a:spcPct val="107000"/>
                        </a:lnSpc>
                        <a:spcAft>
                          <a:spcPts val="0"/>
                        </a:spcAft>
                      </a:pPr>
                      <a:r>
                        <a:rPr lang="ca-ES" sz="1600" b="1" kern="1200" dirty="0">
                          <a:solidFill>
                            <a:schemeClr val="bg1"/>
                          </a:solidFill>
                          <a:effectLst/>
                          <a:latin typeface="+mn-lt"/>
                          <a:ea typeface="+mn-ea"/>
                          <a:cs typeface="+mn-cs"/>
                        </a:rPr>
                        <a:t>Per què és una falsa idea</a:t>
                      </a:r>
                      <a:endParaRPr lang="es-ES" sz="1600" b="1" dirty="0">
                        <a:solidFill>
                          <a:srgbClr val="000000"/>
                        </a:solidFill>
                        <a:effectLst/>
                        <a:latin typeface="Calibri"/>
                        <a:ea typeface="Calibri"/>
                        <a:cs typeface="Arial"/>
                      </a:endParaRPr>
                    </a:p>
                  </a:txBody>
                  <a:tcPr marL="27576" marR="14948" marT="1211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436302">
                <a:tc>
                  <a:txBody>
                    <a:bodyPr/>
                    <a:lstStyle/>
                    <a:p>
                      <a:pPr marL="6350" indent="-6350" algn="just">
                        <a:lnSpc>
                          <a:spcPct val="112000"/>
                        </a:lnSpc>
                        <a:spcAft>
                          <a:spcPts val="15"/>
                        </a:spcAft>
                      </a:pPr>
                      <a:r>
                        <a:rPr lang="ca-ES" sz="1500" dirty="0">
                          <a:solidFill>
                            <a:srgbClr val="000000"/>
                          </a:solidFill>
                          <a:effectLst/>
                          <a:latin typeface="Calibri"/>
                          <a:ea typeface="Calibri"/>
                          <a:cs typeface="Arial"/>
                        </a:rPr>
                        <a:t>En els grups de suport entre iguals no s’haurien de tractar mai temes com el suïcidi o la medicació.</a:t>
                      </a:r>
                      <a:endParaRPr lang="es-ES" sz="1500" dirty="0">
                        <a:solidFill>
                          <a:srgbClr val="000000"/>
                        </a:solidFill>
                        <a:effectLst/>
                        <a:latin typeface="Calibri"/>
                        <a:ea typeface="Calibri"/>
                        <a:cs typeface="Arial"/>
                      </a:endParaRPr>
                    </a:p>
                    <a:p>
                      <a:pPr marL="6350" indent="-6350" algn="l">
                        <a:lnSpc>
                          <a:spcPct val="107000"/>
                        </a:lnSpc>
                        <a:spcAft>
                          <a:spcPts val="0"/>
                        </a:spcAft>
                      </a:pPr>
                      <a:r>
                        <a:rPr lang="ca-ES" sz="1500" dirty="0">
                          <a:solidFill>
                            <a:srgbClr val="000000"/>
                          </a:solidFill>
                          <a:effectLst/>
                          <a:latin typeface="Calibri"/>
                          <a:ea typeface="Calibri"/>
                          <a:cs typeface="Arial"/>
                        </a:rPr>
                        <a:t> </a:t>
                      </a:r>
                      <a:endParaRPr lang="es-ES" sz="1500" dirty="0">
                        <a:solidFill>
                          <a:srgbClr val="000000"/>
                        </a:solidFill>
                        <a:effectLst/>
                        <a:latin typeface="Calibri"/>
                        <a:ea typeface="Calibri"/>
                        <a:cs typeface="Arial"/>
                      </a:endParaRPr>
                    </a:p>
                  </a:txBody>
                  <a:tcPr marL="67945" marR="36830"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35" marR="29845" indent="-6350" algn="just">
                        <a:lnSpc>
                          <a:spcPct val="107000"/>
                        </a:lnSpc>
                        <a:spcAft>
                          <a:spcPts val="0"/>
                        </a:spcAft>
                      </a:pPr>
                      <a:r>
                        <a:rPr lang="ca-ES" sz="1500">
                          <a:solidFill>
                            <a:srgbClr val="000000"/>
                          </a:solidFill>
                          <a:effectLst/>
                          <a:latin typeface="Calibri"/>
                          <a:ea typeface="Calibri"/>
                          <a:cs typeface="Arial"/>
                        </a:rPr>
                        <a:t>Les converses entre iguals no haurien de limitar-se a temes trivials. Degut a les seves pròpies experiències, els professionals de suport entre iguals es troben en una posició ideal per parlar d’aspectes més complexos i estressants de la vivència de l’estrès, els beneficis o efectes negatius de la medicació i altres temes relacionats. Un professional de suport entre iguals pot ser també l’única persona amb qui alguna altra persona vulgui compartir aquest tipus de pensaments. </a:t>
                      </a:r>
                      <a:endParaRPr lang="es-ES" sz="1500">
                        <a:solidFill>
                          <a:srgbClr val="000000"/>
                        </a:solidFill>
                        <a:effectLst/>
                        <a:latin typeface="Calibri"/>
                        <a:ea typeface="Calibri"/>
                        <a:cs typeface="Arial"/>
                      </a:endParaRPr>
                    </a:p>
                  </a:txBody>
                  <a:tcPr marL="67945" marR="36830"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200193">
                <a:tc>
                  <a:txBody>
                    <a:bodyPr/>
                    <a:lstStyle/>
                    <a:p>
                      <a:pPr marL="6350" marR="29210" indent="-6350" algn="just">
                        <a:lnSpc>
                          <a:spcPct val="114000"/>
                        </a:lnSpc>
                        <a:spcAft>
                          <a:spcPts val="905"/>
                        </a:spcAft>
                      </a:pPr>
                      <a:r>
                        <a:rPr lang="ca-ES" sz="1500">
                          <a:solidFill>
                            <a:srgbClr val="000000"/>
                          </a:solidFill>
                          <a:effectLst/>
                          <a:latin typeface="Calibri"/>
                          <a:ea typeface="Calibri"/>
                          <a:cs typeface="Arial"/>
                        </a:rPr>
                        <a:t>Les persones que presten suport entre iguals diran a les persones a qui ajuden que deixin de prendre’s la medicació o no facin cas del que els diuen els encarregats de donar-les tractament perquè sovint tenen opinions i creences «contràries a la psiquiatria».</a:t>
                      </a:r>
                      <a:endParaRPr lang="es-ES" sz="1500">
                        <a:solidFill>
                          <a:srgbClr val="000000"/>
                        </a:solidFill>
                        <a:effectLst/>
                        <a:latin typeface="Calibri"/>
                        <a:ea typeface="Calibri"/>
                        <a:cs typeface="Arial"/>
                      </a:endParaRPr>
                    </a:p>
                    <a:p>
                      <a:pPr marL="6350" indent="-6350" algn="l">
                        <a:lnSpc>
                          <a:spcPct val="107000"/>
                        </a:lnSpc>
                        <a:spcAft>
                          <a:spcPts val="0"/>
                        </a:spcAft>
                      </a:pPr>
                      <a:r>
                        <a:rPr lang="ca-ES" sz="1500">
                          <a:solidFill>
                            <a:srgbClr val="000000"/>
                          </a:solidFill>
                          <a:effectLst/>
                          <a:latin typeface="Calibri"/>
                          <a:ea typeface="Calibri"/>
                          <a:cs typeface="Arial"/>
                        </a:rPr>
                        <a:t> </a:t>
                      </a:r>
                      <a:endParaRPr lang="es-ES" sz="1500">
                        <a:solidFill>
                          <a:srgbClr val="000000"/>
                        </a:solidFill>
                        <a:effectLst/>
                        <a:latin typeface="Calibri"/>
                        <a:ea typeface="Calibri"/>
                        <a:cs typeface="Arial"/>
                      </a:endParaRPr>
                    </a:p>
                  </a:txBody>
                  <a:tcPr marL="67945" marR="36830"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35" marR="31115" indent="-6350" algn="just">
                        <a:lnSpc>
                          <a:spcPct val="107000"/>
                        </a:lnSpc>
                        <a:spcAft>
                          <a:spcPts val="0"/>
                        </a:spcAft>
                      </a:pPr>
                      <a:r>
                        <a:rPr lang="ca-ES" sz="1500" dirty="0">
                          <a:solidFill>
                            <a:srgbClr val="000000"/>
                          </a:solidFill>
                          <a:effectLst/>
                          <a:latin typeface="Calibri"/>
                          <a:ea typeface="Calibri"/>
                          <a:cs typeface="Arial"/>
                        </a:rPr>
                        <a:t>En els grups de suport entre iguals, les persones que ofereixen suport tenen rerefons, opinions, creences i experiències molt diversos sobre la salut mental o els serveis socials, algunes de positives i d’altres de negatives. Al marge de l’experiència personal, el suport entre iguals consisteix a escoltar i ajudar algú en el procés d’autodeterminació i no a imposar els propis punts de vista o creences. </a:t>
                      </a:r>
                      <a:endParaRPr lang="es-ES" sz="1500" dirty="0">
                        <a:solidFill>
                          <a:srgbClr val="000000"/>
                        </a:solidFill>
                        <a:effectLst/>
                        <a:latin typeface="Calibri"/>
                        <a:ea typeface="Calibri"/>
                        <a:cs typeface="Arial"/>
                      </a:endParaRPr>
                    </a:p>
                  </a:txBody>
                  <a:tcPr marL="67945" marR="36830"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436302">
                <a:tc>
                  <a:txBody>
                    <a:bodyPr/>
                    <a:lstStyle/>
                    <a:p>
                      <a:pPr marL="6350" indent="-6350" algn="just">
                        <a:lnSpc>
                          <a:spcPct val="112000"/>
                        </a:lnSpc>
                        <a:spcAft>
                          <a:spcPts val="0"/>
                        </a:spcAft>
                      </a:pPr>
                      <a:r>
                        <a:rPr lang="ca-ES" sz="1500">
                          <a:solidFill>
                            <a:srgbClr val="000000"/>
                          </a:solidFill>
                          <a:effectLst/>
                          <a:latin typeface="Calibri"/>
                          <a:ea typeface="Calibri"/>
                          <a:cs typeface="Arial"/>
                        </a:rPr>
                        <a:t>En el context dels serveis de salut mental, els professionals de suport entre iguals tenen el mateix paper que el personal.</a:t>
                      </a:r>
                      <a:endParaRPr lang="es-ES" sz="1500">
                        <a:solidFill>
                          <a:srgbClr val="000000"/>
                        </a:solidFill>
                        <a:effectLst/>
                        <a:latin typeface="Calibri"/>
                        <a:ea typeface="Calibri"/>
                        <a:cs typeface="Arial"/>
                      </a:endParaRPr>
                    </a:p>
                    <a:p>
                      <a:pPr marL="6350" indent="-6350" algn="l">
                        <a:lnSpc>
                          <a:spcPct val="107000"/>
                        </a:lnSpc>
                        <a:spcAft>
                          <a:spcPts val="0"/>
                        </a:spcAft>
                      </a:pPr>
                      <a:r>
                        <a:rPr lang="ca-ES" sz="1500">
                          <a:solidFill>
                            <a:srgbClr val="000000"/>
                          </a:solidFill>
                          <a:effectLst/>
                          <a:latin typeface="Calibri"/>
                          <a:ea typeface="Calibri"/>
                          <a:cs typeface="Arial"/>
                        </a:rPr>
                        <a:t> </a:t>
                      </a:r>
                      <a:endParaRPr lang="es-ES" sz="1500">
                        <a:solidFill>
                          <a:srgbClr val="000000"/>
                        </a:solidFill>
                        <a:effectLst/>
                        <a:latin typeface="Calibri"/>
                        <a:ea typeface="Calibri"/>
                        <a:cs typeface="Arial"/>
                      </a:endParaRPr>
                    </a:p>
                  </a:txBody>
                  <a:tcPr marL="67945" marR="36830"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35" marR="30480" indent="-6350" algn="just">
                        <a:lnSpc>
                          <a:spcPct val="107000"/>
                        </a:lnSpc>
                        <a:spcAft>
                          <a:spcPts val="0"/>
                        </a:spcAft>
                      </a:pPr>
                      <a:r>
                        <a:rPr lang="ca-ES" sz="1500" dirty="0">
                          <a:solidFill>
                            <a:srgbClr val="000000"/>
                          </a:solidFill>
                          <a:effectLst/>
                          <a:latin typeface="Calibri"/>
                          <a:ea typeface="Calibri"/>
                          <a:cs typeface="Arial"/>
                        </a:rPr>
                        <a:t>La funció principal dels professionals de suport entre iguals és fomentar l’esperança i la creença en la possibilitat de recuperació, la capacitació, l’augment de l’autoestima, </a:t>
                      </a:r>
                      <a:r>
                        <a:rPr lang="ca-ES" sz="1500" dirty="0" err="1">
                          <a:solidFill>
                            <a:srgbClr val="000000"/>
                          </a:solidFill>
                          <a:effectLst/>
                          <a:latin typeface="Calibri"/>
                          <a:ea typeface="Calibri"/>
                          <a:cs typeface="Arial"/>
                        </a:rPr>
                        <a:t>l’autoeficiència</a:t>
                      </a:r>
                      <a:r>
                        <a:rPr lang="ca-ES" sz="1500" dirty="0">
                          <a:solidFill>
                            <a:srgbClr val="000000"/>
                          </a:solidFill>
                          <a:effectLst/>
                          <a:latin typeface="Calibri"/>
                          <a:ea typeface="Calibri"/>
                          <a:cs typeface="Arial"/>
                        </a:rPr>
                        <a:t>, l’autogestió de les dificultats, la inclusió social i l’extensió de les xarxes socials. Com a tals, defensen la persona i no haurien d’operar dins de les fronteres de la pràctica tradicional. Per exemple, no haurien de diagnosticar les persones usuàries dels serveis ni receptar/proporcionar medicació. </a:t>
                      </a:r>
                      <a:endParaRPr lang="es-ES" sz="1500" dirty="0">
                        <a:solidFill>
                          <a:srgbClr val="000000"/>
                        </a:solidFill>
                        <a:effectLst/>
                        <a:latin typeface="Calibri"/>
                        <a:ea typeface="Calibri"/>
                        <a:cs typeface="Arial"/>
                      </a:endParaRPr>
                    </a:p>
                  </a:txBody>
                  <a:tcPr marL="67945" marR="36830"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603133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F914A14-6B0A-4E29-B3DA-FE8FCC54ED4B}"/>
              </a:ext>
            </a:extLst>
          </p:cNvPr>
          <p:cNvGraphicFramePr>
            <a:graphicFrameLocks noGrp="1"/>
          </p:cNvGraphicFramePr>
          <p:nvPr>
            <p:ph sz="quarter" idx="14"/>
            <p:extLst>
              <p:ext uri="{D42A27DB-BD31-4B8C-83A1-F6EECF244321}">
                <p14:modId xmlns:p14="http://schemas.microsoft.com/office/powerpoint/2010/main" val="1101473086"/>
              </p:ext>
            </p:extLst>
          </p:nvPr>
        </p:nvGraphicFramePr>
        <p:xfrm>
          <a:off x="527678" y="1455715"/>
          <a:ext cx="11174413" cy="3828421"/>
        </p:xfrm>
        <a:graphic>
          <a:graphicData uri="http://schemas.openxmlformats.org/drawingml/2006/table">
            <a:tbl>
              <a:tblPr firstRow="1" firstCol="1" bandRow="1"/>
              <a:tblGrid>
                <a:gridCol w="11174413">
                  <a:extLst>
                    <a:ext uri="{9D8B030D-6E8A-4147-A177-3AD203B41FA5}">
                      <a16:colId xmlns:a16="http://schemas.microsoft.com/office/drawing/2014/main" val="1971299013"/>
                    </a:ext>
                  </a:extLst>
                </a:gridCol>
              </a:tblGrid>
              <a:tr h="3828421">
                <a:tc>
                  <a:txBody>
                    <a:bodyPr/>
                    <a:lstStyle/>
                    <a:p>
                      <a:pPr algn="just"/>
                      <a:r>
                        <a:rPr lang="en-GB" sz="2400" b="1" dirty="0">
                          <a:effectLst/>
                          <a:latin typeface="+mn-lt"/>
                          <a:ea typeface="Calibri" panose="020F0502020204030204" pitchFamily="34" charset="0"/>
                          <a:cs typeface="Arial" panose="020B0604020202020204" pitchFamily="34" charset="0"/>
                        </a:rPr>
                        <a:t> </a:t>
                      </a:r>
                      <a:r>
                        <a:rPr lang="ca-ES" sz="2000" b="1" i="0" kern="1200" dirty="0">
                          <a:solidFill>
                            <a:schemeClr val="tx1"/>
                          </a:solidFill>
                          <a:effectLst/>
                          <a:latin typeface="+mn-lt"/>
                          <a:ea typeface="+mn-ea"/>
                          <a:cs typeface="+mn-cs"/>
                        </a:rPr>
                        <a:t>Organització Nacional sobre Usuaris i Supervivents de la Psiquiatria (NOUSPR), Rwanda – El valuós paper dels professionals de suport entre iguals (31) </a:t>
                      </a:r>
                      <a:endParaRPr lang="es-ES" sz="2000" b="1" i="1" kern="1200" dirty="0">
                        <a:solidFill>
                          <a:schemeClr val="tx1"/>
                        </a:solidFill>
                        <a:effectLst/>
                        <a:latin typeface="+mn-lt"/>
                        <a:ea typeface="+mn-ea"/>
                        <a:cs typeface="+mn-cs"/>
                      </a:endParaRPr>
                    </a:p>
                    <a:p>
                      <a:pPr algn="just"/>
                      <a:r>
                        <a:rPr lang="ca-ES" sz="2000" b="1" kern="1200" dirty="0">
                          <a:solidFill>
                            <a:schemeClr val="tx1"/>
                          </a:solidFill>
                          <a:effectLst/>
                          <a:latin typeface="+mn-lt"/>
                          <a:ea typeface="+mn-ea"/>
                          <a:cs typeface="+mn-cs"/>
                        </a:rPr>
                        <a:t> </a:t>
                      </a:r>
                      <a:endParaRPr lang="es-ES" sz="2000" kern="1200" dirty="0">
                        <a:solidFill>
                          <a:schemeClr val="tx1"/>
                        </a:solidFill>
                        <a:effectLst/>
                        <a:latin typeface="+mn-lt"/>
                        <a:ea typeface="+mn-ea"/>
                        <a:cs typeface="+mn-cs"/>
                      </a:endParaRPr>
                    </a:p>
                    <a:p>
                      <a:pPr algn="just"/>
                      <a:r>
                        <a:rPr lang="ca-ES" sz="2000" i="1" kern="1200" dirty="0">
                          <a:solidFill>
                            <a:schemeClr val="tx1"/>
                          </a:solidFill>
                          <a:effectLst/>
                          <a:latin typeface="+mn-lt"/>
                          <a:ea typeface="+mn-ea"/>
                          <a:cs typeface="+mn-cs"/>
                        </a:rPr>
                        <a:t>«No hi ha incentiu més gran per formar part de la nostra organització que ajudar persones en moments de malestar i oferir acompanyament a iguals a través del Programa de pacients experts. Molts integrants del NOUSPR estan feliços i orgullosos de formar part de l’organització que reuneix la seva “família”. El deure principal dels pacients experts és ser ells mateixos i oferir un exemple viu que hi ha un futur lluminós als seus iguals i les seves famílies. Ells també han experimentat violència, trauma i descurança, però se n’han recuperat i tornen a confiar en ells mateixos i ajuden els seus iguals a avançar pel mateix camí. Una de les maneres d’acostar-se als iguals és explicar-los les seves pròpies històries de recuperació: “Mireu-me. Jo, aquesta persona que veieu, vaig estar encadenat, em van colpejar i em van electrocutar. Però ara soc aquí i he vingut a ajudar-vos…’</a:t>
                      </a:r>
                      <a:r>
                        <a:rPr lang="ca-ES" sz="2000" kern="1200" dirty="0">
                          <a:solidFill>
                            <a:schemeClr val="tx1"/>
                          </a:solidFill>
                          <a:effectLst/>
                          <a:latin typeface="+mn-lt"/>
                          <a:ea typeface="+mn-ea"/>
                          <a:cs typeface="+mn-cs"/>
                        </a:rPr>
                        <a:t>’.</a:t>
                      </a:r>
                      <a:r>
                        <a:rPr lang="ca-ES" sz="2000" i="1" kern="1200" dirty="0">
                          <a:solidFill>
                            <a:schemeClr val="tx1"/>
                          </a:solidFill>
                          <a:effectLst/>
                          <a:latin typeface="+mn-lt"/>
                          <a:ea typeface="+mn-ea"/>
                          <a:cs typeface="+mn-cs"/>
                        </a:rPr>
                        <a:t>»</a:t>
                      </a:r>
                      <a:endParaRPr lang="es-ES" sz="2000" kern="1200" dirty="0">
                        <a:solidFill>
                          <a:schemeClr val="tx1"/>
                        </a:solidFill>
                        <a:effectLst/>
                        <a:latin typeface="+mn-lt"/>
                        <a:ea typeface="+mn-ea"/>
                        <a:cs typeface="+mn-cs"/>
                      </a:endParaRPr>
                    </a:p>
                  </a:txBody>
                  <a:tcPr marL="72877" marR="72877" marT="0" marB="0">
                    <a:lnL>
                      <a:noFill/>
                    </a:lnL>
                    <a:lnR>
                      <a:noFill/>
                    </a:lnR>
                    <a:lnT>
                      <a:noFill/>
                    </a:lnT>
                    <a:lnB>
                      <a:noFill/>
                    </a:lnB>
                    <a:solidFill>
                      <a:srgbClr val="D2EEFC"/>
                    </a:solidFill>
                  </a:tcPr>
                </a:tc>
                <a:extLst>
                  <a:ext uri="{0D108BD9-81ED-4DB2-BD59-A6C34878D82A}">
                    <a16:rowId xmlns:a16="http://schemas.microsoft.com/office/drawing/2014/main" val="1480751904"/>
                  </a:ext>
                </a:extLst>
              </a:tr>
            </a:tbl>
          </a:graphicData>
        </a:graphic>
      </p:graphicFrame>
      <p:sp>
        <p:nvSpPr>
          <p:cNvPr id="2" name="Title 1">
            <a:extLst>
              <a:ext uri="{FF2B5EF4-FFF2-40B4-BE49-F238E27FC236}">
                <a16:creationId xmlns:a16="http://schemas.microsoft.com/office/drawing/2014/main" id="{A3EF3F68-500D-4031-A7CA-66A32794D459}"/>
              </a:ext>
            </a:extLst>
          </p:cNvPr>
          <p:cNvSpPr>
            <a:spLocks noGrp="1"/>
          </p:cNvSpPr>
          <p:nvPr>
            <p:ph type="title"/>
          </p:nvPr>
        </p:nvSpPr>
        <p:spPr/>
        <p:txBody>
          <a:bodyPr/>
          <a:lstStyle/>
          <a:p>
            <a:r>
              <a:rPr lang="en-GB" dirty="0"/>
              <a:t>5. </a:t>
            </a:r>
            <a:r>
              <a:rPr lang="ca-ES" dirty="0"/>
              <a:t>Falses idees sobre el suport entre iguals </a:t>
            </a:r>
            <a:r>
              <a:rPr lang="es-ES" dirty="0"/>
              <a:t>- 4</a:t>
            </a:r>
            <a:endParaRPr lang="x-none" dirty="0"/>
          </a:p>
        </p:txBody>
      </p:sp>
    </p:spTree>
    <p:extLst>
      <p:ext uri="{BB962C8B-B14F-4D97-AF65-F5344CB8AC3E}">
        <p14:creationId xmlns:p14="http://schemas.microsoft.com/office/powerpoint/2010/main" val="18032313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5B144-8FEA-4636-98AD-8C0561B055F1}"/>
              </a:ext>
            </a:extLst>
          </p:cNvPr>
          <p:cNvSpPr>
            <a:spLocks noGrp="1"/>
          </p:cNvSpPr>
          <p:nvPr>
            <p:ph type="title"/>
          </p:nvPr>
        </p:nvSpPr>
        <p:spPr/>
        <p:txBody>
          <a:bodyPr/>
          <a:lstStyle/>
          <a:p>
            <a:pPr lvl="0"/>
            <a:r>
              <a:rPr lang="en-GB" dirty="0"/>
              <a:t>6. </a:t>
            </a:r>
            <a:r>
              <a:rPr lang="ca-ES" dirty="0"/>
              <a:t>De l’ètica a la pràctica</a:t>
            </a:r>
            <a:endParaRPr lang="es-ES" dirty="0"/>
          </a:p>
        </p:txBody>
      </p:sp>
    </p:spTree>
    <p:extLst>
      <p:ext uri="{BB962C8B-B14F-4D97-AF65-F5344CB8AC3E}">
        <p14:creationId xmlns:p14="http://schemas.microsoft.com/office/powerpoint/2010/main" val="13901955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60ADEA-39CE-4F77-971E-85D5B7AD5257}"/>
              </a:ext>
            </a:extLst>
          </p:cNvPr>
          <p:cNvSpPr>
            <a:spLocks noGrp="1"/>
          </p:cNvSpPr>
          <p:nvPr>
            <p:ph sz="quarter" idx="14"/>
          </p:nvPr>
        </p:nvSpPr>
        <p:spPr>
          <a:xfrm>
            <a:off x="507195" y="1084521"/>
            <a:ext cx="11174412" cy="4926667"/>
          </a:xfrm>
        </p:spPr>
        <p:txBody>
          <a:bodyPr>
            <a:noAutofit/>
          </a:bodyPr>
          <a:lstStyle/>
          <a:p>
            <a:pPr algn="just">
              <a:spcAft>
                <a:spcPts val="600"/>
              </a:spcAft>
            </a:pPr>
            <a:r>
              <a:rPr lang="ca-ES" sz="1800" dirty="0"/>
              <a:t>El suport entre iguals pot adoptar formes molt diverses en el dia a dia perquè es basa en relacions humanes úniques</a:t>
            </a:r>
            <a:r>
              <a:rPr lang="es-ES" sz="1800" dirty="0"/>
              <a:t>.</a:t>
            </a:r>
            <a:endParaRPr lang="en-GB" sz="1800" dirty="0"/>
          </a:p>
          <a:p>
            <a:pPr algn="just">
              <a:spcAft>
                <a:spcPts val="600"/>
              </a:spcAft>
            </a:pPr>
            <a:r>
              <a:rPr lang="ca-ES" sz="1800" dirty="0"/>
              <a:t>Els professionals de suport entre iguals presten ajuda i suport, fomenten l’autoajuda i la capacitació i propicien el canvi positiu</a:t>
            </a:r>
            <a:r>
              <a:rPr lang="en-GB" sz="1800" dirty="0"/>
              <a:t>. </a:t>
            </a:r>
          </a:p>
          <a:p>
            <a:pPr algn="just">
              <a:spcAft>
                <a:spcPts val="600"/>
              </a:spcAft>
            </a:pPr>
            <a:r>
              <a:rPr lang="es-ES" sz="1800" dirty="0"/>
              <a:t>La </a:t>
            </a:r>
            <a:r>
              <a:rPr lang="ca-ES" sz="1800" dirty="0"/>
              <a:t>responsabilitat principal dels professionals de suport entre iguals és envers la persona a qui ajuden</a:t>
            </a:r>
            <a:r>
              <a:rPr lang="en-GB" sz="1800" dirty="0"/>
              <a:t>. </a:t>
            </a:r>
          </a:p>
          <a:p>
            <a:pPr algn="just">
              <a:spcAft>
                <a:spcPts val="600"/>
              </a:spcAft>
            </a:pPr>
            <a:r>
              <a:rPr lang="es-ES" sz="1800" dirty="0" err="1"/>
              <a:t>Objetcius</a:t>
            </a:r>
            <a:r>
              <a:rPr lang="es-ES" sz="1800" dirty="0"/>
              <a:t> </a:t>
            </a:r>
            <a:r>
              <a:rPr lang="es-ES" sz="1800" dirty="0" err="1"/>
              <a:t>clau</a:t>
            </a:r>
            <a:r>
              <a:rPr lang="en-GB" sz="1800" dirty="0"/>
              <a:t>:</a:t>
            </a:r>
            <a:endParaRPr lang="x-none" sz="1800" dirty="0"/>
          </a:p>
          <a:p>
            <a:pPr lvl="3" algn="just">
              <a:spcAft>
                <a:spcPts val="600"/>
              </a:spcAft>
            </a:pPr>
            <a:r>
              <a:rPr lang="es-ES" sz="1800" dirty="0"/>
              <a:t>compartir </a:t>
            </a:r>
            <a:r>
              <a:rPr lang="es-ES" sz="1800" dirty="0" err="1"/>
              <a:t>experiències</a:t>
            </a:r>
            <a:r>
              <a:rPr lang="es-ES" sz="1800" dirty="0"/>
              <a:t> i </a:t>
            </a:r>
            <a:r>
              <a:rPr lang="es-ES" sz="1800" dirty="0" err="1"/>
              <a:t>coneixements</a:t>
            </a:r>
            <a:r>
              <a:rPr lang="es-ES" sz="1800" dirty="0"/>
              <a:t> </a:t>
            </a:r>
            <a:r>
              <a:rPr lang="es-ES" sz="1800" dirty="0" err="1"/>
              <a:t>sense</a:t>
            </a:r>
            <a:r>
              <a:rPr lang="es-ES" sz="1800" dirty="0"/>
              <a:t> donar </a:t>
            </a:r>
            <a:r>
              <a:rPr lang="es-ES" sz="1800" dirty="0" err="1"/>
              <a:t>consells</a:t>
            </a:r>
            <a:r>
              <a:rPr lang="es-ES" sz="1800" dirty="0"/>
              <a:t> no </a:t>
            </a:r>
            <a:r>
              <a:rPr lang="es-ES" sz="1800" dirty="0" err="1"/>
              <a:t>sol·licitats</a:t>
            </a:r>
            <a:r>
              <a:rPr lang="es-ES" sz="1800" dirty="0"/>
              <a:t>; </a:t>
            </a:r>
          </a:p>
          <a:p>
            <a:pPr lvl="3" algn="just">
              <a:spcAft>
                <a:spcPts val="600"/>
              </a:spcAft>
            </a:pPr>
            <a:r>
              <a:rPr lang="es-ES" sz="1800" dirty="0"/>
              <a:t>donar </a:t>
            </a:r>
            <a:r>
              <a:rPr lang="es-ES" sz="1800" dirty="0" err="1"/>
              <a:t>suport</a:t>
            </a:r>
            <a:r>
              <a:rPr lang="es-ES" sz="1800" dirty="0"/>
              <a:t> a les persones i </a:t>
            </a:r>
            <a:r>
              <a:rPr lang="es-ES" sz="1800" dirty="0" err="1"/>
              <a:t>ajudar</a:t>
            </a:r>
            <a:r>
              <a:rPr lang="es-ES" sz="1800" dirty="0"/>
              <a:t>-les a </a:t>
            </a:r>
            <a:r>
              <a:rPr lang="es-ES" sz="1800" dirty="0" err="1"/>
              <a:t>prendre</a:t>
            </a:r>
            <a:r>
              <a:rPr lang="es-ES" sz="1800" dirty="0"/>
              <a:t> les </a:t>
            </a:r>
            <a:r>
              <a:rPr lang="es-ES" sz="1800" dirty="0" err="1"/>
              <a:t>seves</a:t>
            </a:r>
            <a:r>
              <a:rPr lang="es-ES" sz="1800" dirty="0"/>
              <a:t> </a:t>
            </a:r>
            <a:r>
              <a:rPr lang="es-ES" sz="1800" dirty="0" err="1"/>
              <a:t>pròpies</a:t>
            </a:r>
            <a:r>
              <a:rPr lang="es-ES" sz="1800" dirty="0"/>
              <a:t> </a:t>
            </a:r>
            <a:r>
              <a:rPr lang="es-ES" sz="1800" dirty="0" err="1"/>
              <a:t>decisions</a:t>
            </a:r>
            <a:r>
              <a:rPr lang="es-ES" sz="1800" dirty="0"/>
              <a:t> </a:t>
            </a:r>
            <a:r>
              <a:rPr lang="es-ES" sz="1800" dirty="0" err="1"/>
              <a:t>pel</a:t>
            </a:r>
            <a:r>
              <a:rPr lang="es-ES" sz="1800" dirty="0"/>
              <a:t> que fa a la </a:t>
            </a:r>
            <a:r>
              <a:rPr lang="es-ES" sz="1800" dirty="0" err="1"/>
              <a:t>seva</a:t>
            </a:r>
            <a:r>
              <a:rPr lang="es-ES" sz="1800" dirty="0"/>
              <a:t> </a:t>
            </a:r>
            <a:r>
              <a:rPr lang="es-ES" sz="1800" dirty="0" err="1"/>
              <a:t>recuperació</a:t>
            </a:r>
            <a:r>
              <a:rPr lang="es-ES" sz="1800" dirty="0"/>
              <a:t>; </a:t>
            </a:r>
          </a:p>
          <a:p>
            <a:pPr lvl="3" algn="just">
              <a:spcAft>
                <a:spcPts val="600"/>
              </a:spcAft>
            </a:pPr>
            <a:r>
              <a:rPr lang="es-ES" sz="1800" dirty="0" err="1"/>
              <a:t>tractar</a:t>
            </a:r>
            <a:r>
              <a:rPr lang="es-ES" sz="1800" dirty="0"/>
              <a:t> les persones </a:t>
            </a:r>
            <a:r>
              <a:rPr lang="es-ES" sz="1800" dirty="0" err="1"/>
              <a:t>amb</a:t>
            </a:r>
            <a:r>
              <a:rPr lang="es-ES" sz="1800" dirty="0"/>
              <a:t> </a:t>
            </a:r>
            <a:r>
              <a:rPr lang="es-ES" sz="1800" dirty="0" err="1"/>
              <a:t>empatia</a:t>
            </a:r>
            <a:r>
              <a:rPr lang="es-ES" sz="1800" dirty="0"/>
              <a:t>, </a:t>
            </a:r>
            <a:r>
              <a:rPr lang="es-ES" sz="1800" dirty="0" err="1"/>
              <a:t>però</a:t>
            </a:r>
            <a:r>
              <a:rPr lang="es-ES" sz="1800" dirty="0"/>
              <a:t> no </a:t>
            </a:r>
            <a:r>
              <a:rPr lang="es-ES" sz="1800" dirty="0" err="1"/>
              <a:t>com</a:t>
            </a:r>
            <a:r>
              <a:rPr lang="es-ES" sz="1800" dirty="0"/>
              <a:t> a persones </a:t>
            </a:r>
            <a:r>
              <a:rPr lang="es-ES" sz="1800" dirty="0" err="1"/>
              <a:t>fràgils</a:t>
            </a:r>
            <a:r>
              <a:rPr lang="es-ES" sz="1800" dirty="0"/>
              <a:t>; </a:t>
            </a:r>
          </a:p>
          <a:p>
            <a:pPr lvl="3" algn="just">
              <a:spcAft>
                <a:spcPts val="600"/>
              </a:spcAft>
            </a:pPr>
            <a:r>
              <a:rPr lang="es-ES" sz="1800" dirty="0" err="1"/>
              <a:t>entendre</a:t>
            </a:r>
            <a:r>
              <a:rPr lang="es-ES" sz="1800" dirty="0"/>
              <a:t> la </a:t>
            </a:r>
            <a:r>
              <a:rPr lang="es-ES" sz="1800" dirty="0" err="1"/>
              <a:t>funció</a:t>
            </a:r>
            <a:r>
              <a:rPr lang="es-ES" sz="1800" dirty="0"/>
              <a:t> </a:t>
            </a:r>
            <a:r>
              <a:rPr lang="es-ES" sz="1800" dirty="0" err="1"/>
              <a:t>professional</a:t>
            </a:r>
            <a:r>
              <a:rPr lang="es-ES" sz="1800" dirty="0"/>
              <a:t> de </a:t>
            </a:r>
            <a:r>
              <a:rPr lang="es-ES" sz="1800" dirty="0" err="1"/>
              <a:t>suport</a:t>
            </a:r>
            <a:r>
              <a:rPr lang="es-ES" sz="1800" dirty="0"/>
              <a:t> entre </a:t>
            </a:r>
            <a:r>
              <a:rPr lang="es-ES" sz="1800" dirty="0" err="1"/>
              <a:t>iguals</a:t>
            </a:r>
            <a:r>
              <a:rPr lang="es-ES" sz="1800" dirty="0"/>
              <a:t> </a:t>
            </a:r>
            <a:r>
              <a:rPr lang="es-ES" sz="1800" dirty="0" err="1"/>
              <a:t>com</a:t>
            </a:r>
            <a:r>
              <a:rPr lang="es-ES" sz="1800" dirty="0"/>
              <a:t> una </a:t>
            </a:r>
            <a:r>
              <a:rPr lang="es-ES" sz="1800" dirty="0" err="1"/>
              <a:t>posició</a:t>
            </a:r>
            <a:r>
              <a:rPr lang="es-ES" sz="1800" dirty="0"/>
              <a:t> no clínica i, en </a:t>
            </a:r>
            <a:r>
              <a:rPr lang="es-ES" sz="1800" dirty="0" err="1"/>
              <a:t>aquest</a:t>
            </a:r>
            <a:r>
              <a:rPr lang="es-ES" sz="1800" dirty="0"/>
              <a:t> </a:t>
            </a:r>
            <a:r>
              <a:rPr lang="es-ES" sz="1800" dirty="0" err="1"/>
              <a:t>sentit</a:t>
            </a:r>
            <a:r>
              <a:rPr lang="es-ES" sz="1800" dirty="0"/>
              <a:t>, evitar el </a:t>
            </a:r>
            <a:r>
              <a:rPr lang="es-ES" sz="1800" dirty="0" err="1"/>
              <a:t>llenguatge</a:t>
            </a:r>
            <a:r>
              <a:rPr lang="es-ES" sz="1800" dirty="0"/>
              <a:t> </a:t>
            </a:r>
            <a:r>
              <a:rPr lang="es-ES" sz="1800" dirty="0" err="1"/>
              <a:t>patologitzant</a:t>
            </a:r>
            <a:r>
              <a:rPr lang="es-ES" sz="1800" dirty="0"/>
              <a:t>;</a:t>
            </a:r>
          </a:p>
          <a:p>
            <a:pPr lvl="3" algn="just">
              <a:spcAft>
                <a:spcPts val="600"/>
              </a:spcAft>
            </a:pPr>
            <a:r>
              <a:rPr lang="es-ES" sz="1800" dirty="0"/>
              <a:t>donar </a:t>
            </a:r>
            <a:r>
              <a:rPr lang="es-ES" sz="1800" dirty="0" err="1"/>
              <a:t>suport</a:t>
            </a:r>
            <a:r>
              <a:rPr lang="es-ES" sz="1800" dirty="0"/>
              <a:t> i </a:t>
            </a:r>
            <a:r>
              <a:rPr lang="es-ES" sz="1800" dirty="0" err="1"/>
              <a:t>mantenir</a:t>
            </a:r>
            <a:r>
              <a:rPr lang="es-ES" sz="1800" dirty="0"/>
              <a:t> el contacte </a:t>
            </a:r>
            <a:r>
              <a:rPr lang="es-ES" sz="1800" dirty="0" err="1"/>
              <a:t>amb</a:t>
            </a:r>
            <a:r>
              <a:rPr lang="es-ES" sz="1800" dirty="0"/>
              <a:t> </a:t>
            </a:r>
            <a:r>
              <a:rPr lang="es-ES" sz="1800" dirty="0" err="1"/>
              <a:t>altres</a:t>
            </a:r>
            <a:r>
              <a:rPr lang="es-ES" sz="1800" dirty="0"/>
              <a:t> persones que </a:t>
            </a:r>
            <a:r>
              <a:rPr lang="es-ES" sz="1800" dirty="0" err="1"/>
              <a:t>desenvolupin</a:t>
            </a:r>
            <a:r>
              <a:rPr lang="es-ES" sz="1800" dirty="0"/>
              <a:t> el </a:t>
            </a:r>
            <a:r>
              <a:rPr lang="es-ES" sz="1800" dirty="0" err="1"/>
              <a:t>mateix</a:t>
            </a:r>
            <a:r>
              <a:rPr lang="es-ES" sz="1800" dirty="0"/>
              <a:t> </a:t>
            </a:r>
            <a:r>
              <a:rPr lang="es-ES" sz="1800" dirty="0" err="1"/>
              <a:t>paper</a:t>
            </a:r>
            <a:r>
              <a:rPr lang="es-ES" sz="1800" dirty="0"/>
              <a:t> de </a:t>
            </a:r>
            <a:r>
              <a:rPr lang="es-ES" sz="1800" dirty="0" err="1"/>
              <a:t>professionals</a:t>
            </a:r>
            <a:r>
              <a:rPr lang="es-ES" sz="1800" dirty="0"/>
              <a:t>;</a:t>
            </a:r>
          </a:p>
          <a:p>
            <a:pPr lvl="3" algn="just">
              <a:spcAft>
                <a:spcPts val="600"/>
              </a:spcAft>
            </a:pPr>
            <a:r>
              <a:rPr lang="es-ES" sz="1800" dirty="0"/>
              <a:t>actuar </a:t>
            </a:r>
            <a:r>
              <a:rPr lang="es-ES" sz="1800" dirty="0" err="1"/>
              <a:t>com</a:t>
            </a:r>
            <a:r>
              <a:rPr lang="es-ES" sz="1800" dirty="0"/>
              <a:t> a </a:t>
            </a:r>
            <a:r>
              <a:rPr lang="es-ES" sz="1800" dirty="0" err="1"/>
              <a:t>agents</a:t>
            </a:r>
            <a:r>
              <a:rPr lang="es-ES" sz="1800" dirty="0"/>
              <a:t> del </a:t>
            </a:r>
            <a:r>
              <a:rPr lang="es-ES" sz="1800" dirty="0" err="1"/>
              <a:t>canvi</a:t>
            </a:r>
            <a:r>
              <a:rPr lang="es-ES" sz="1800" dirty="0"/>
              <a:t> </a:t>
            </a:r>
            <a:r>
              <a:rPr lang="es-ES" sz="1800" dirty="0" err="1"/>
              <a:t>compartint</a:t>
            </a:r>
            <a:r>
              <a:rPr lang="es-ES" sz="1800" dirty="0"/>
              <a:t> noves idees i </a:t>
            </a:r>
            <a:r>
              <a:rPr lang="es-ES" sz="1800" dirty="0" err="1"/>
              <a:t>ajudant</a:t>
            </a:r>
            <a:r>
              <a:rPr lang="es-ES" sz="1800" dirty="0"/>
              <a:t> </a:t>
            </a:r>
            <a:r>
              <a:rPr lang="es-ES" sz="1800" dirty="0" err="1"/>
              <a:t>altres</a:t>
            </a:r>
            <a:r>
              <a:rPr lang="es-ES" sz="1800" dirty="0"/>
              <a:t> persones a estar ben </a:t>
            </a:r>
            <a:r>
              <a:rPr lang="es-ES" sz="1800" dirty="0" err="1"/>
              <a:t>informades</a:t>
            </a:r>
            <a:r>
              <a:rPr lang="es-ES" sz="1800" dirty="0"/>
              <a:t>;</a:t>
            </a:r>
          </a:p>
          <a:p>
            <a:pPr lvl="3" algn="just">
              <a:spcAft>
                <a:spcPts val="600"/>
              </a:spcAft>
            </a:pPr>
            <a:r>
              <a:rPr lang="es-ES" sz="1800" dirty="0" err="1"/>
              <a:t>reconèixer</a:t>
            </a:r>
            <a:r>
              <a:rPr lang="es-ES" sz="1800" dirty="0"/>
              <a:t> i ser </a:t>
            </a:r>
            <a:r>
              <a:rPr lang="es-ES" sz="1800" dirty="0" err="1"/>
              <a:t>transparent</a:t>
            </a:r>
            <a:r>
              <a:rPr lang="es-ES" sz="1800" dirty="0"/>
              <a:t> sobre el poder i el </a:t>
            </a:r>
            <a:r>
              <a:rPr lang="es-ES" sz="1800" dirty="0" err="1"/>
              <a:t>privilegi</a:t>
            </a:r>
            <a:r>
              <a:rPr lang="es-ES" sz="1800" dirty="0"/>
              <a:t> que comporten </a:t>
            </a:r>
            <a:r>
              <a:rPr lang="es-ES" sz="1800" dirty="0" err="1"/>
              <a:t>els</a:t>
            </a:r>
            <a:r>
              <a:rPr lang="es-ES" sz="1800" dirty="0"/>
              <a:t> </a:t>
            </a:r>
            <a:r>
              <a:rPr lang="es-ES" sz="1800" dirty="0" err="1"/>
              <a:t>papers</a:t>
            </a:r>
            <a:r>
              <a:rPr lang="es-ES" sz="1800" dirty="0"/>
              <a:t> de </a:t>
            </a:r>
            <a:r>
              <a:rPr lang="es-ES" sz="1800" dirty="0" err="1"/>
              <a:t>professionals</a:t>
            </a:r>
            <a:r>
              <a:rPr lang="es-ES" sz="1800" dirty="0"/>
              <a:t> i examinar-los de manera continuada</a:t>
            </a:r>
          </a:p>
        </p:txBody>
      </p:sp>
      <p:sp>
        <p:nvSpPr>
          <p:cNvPr id="2" name="Title 1">
            <a:extLst>
              <a:ext uri="{FF2B5EF4-FFF2-40B4-BE49-F238E27FC236}">
                <a16:creationId xmlns:a16="http://schemas.microsoft.com/office/drawing/2014/main" id="{B09B50E4-02CF-47C7-8CB6-C9B26B99727D}"/>
              </a:ext>
            </a:extLst>
          </p:cNvPr>
          <p:cNvSpPr>
            <a:spLocks noGrp="1"/>
          </p:cNvSpPr>
          <p:nvPr>
            <p:ph type="title"/>
          </p:nvPr>
        </p:nvSpPr>
        <p:spPr/>
        <p:txBody>
          <a:bodyPr/>
          <a:lstStyle/>
          <a:p>
            <a:pPr lvl="0"/>
            <a:r>
              <a:rPr lang="en-GB" dirty="0"/>
              <a:t>6. </a:t>
            </a:r>
            <a:r>
              <a:rPr lang="ca-ES" dirty="0"/>
              <a:t>De l’ètica a la pràctica </a:t>
            </a:r>
            <a:r>
              <a:rPr lang="es-ES" dirty="0"/>
              <a:t>- 1</a:t>
            </a:r>
          </a:p>
        </p:txBody>
      </p:sp>
    </p:spTree>
    <p:extLst>
      <p:ext uri="{BB962C8B-B14F-4D97-AF65-F5344CB8AC3E}">
        <p14:creationId xmlns:p14="http://schemas.microsoft.com/office/powerpoint/2010/main" val="4072180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9179F51-D437-1F4C-8EAD-ED6FA6252BFA}"/>
              </a:ext>
            </a:extLst>
          </p:cNvPr>
          <p:cNvSpPr>
            <a:spLocks noGrp="1"/>
          </p:cNvSpPr>
          <p:nvPr>
            <p:ph type="sldNum" sz="quarter" idx="4294967295"/>
          </p:nvPr>
        </p:nvSpPr>
        <p:spPr>
          <a:xfrm>
            <a:off x="10034587" y="6623100"/>
            <a:ext cx="1648619" cy="216000"/>
          </a:xfrm>
        </p:spPr>
        <p:txBody>
          <a:bodyPr/>
          <a:lstStyle/>
          <a:p>
            <a:fld id="{04260D4A-DEC1-45DD-8AB2-A3349BAAA59E}" type="slidenum">
              <a:rPr lang="en-US" smtClean="0"/>
              <a:pPr/>
              <a:t>4</a:t>
            </a:fld>
            <a:endParaRPr lang="en-US"/>
          </a:p>
        </p:txBody>
      </p:sp>
      <p:sp>
        <p:nvSpPr>
          <p:cNvPr id="4" name="Content Placeholder 3">
            <a:extLst>
              <a:ext uri="{FF2B5EF4-FFF2-40B4-BE49-F238E27FC236}">
                <a16:creationId xmlns:a16="http://schemas.microsoft.com/office/drawing/2014/main" id="{63F448A5-EAD9-3D4B-9AA0-2B112E03FD3A}"/>
              </a:ext>
            </a:extLst>
          </p:cNvPr>
          <p:cNvSpPr>
            <a:spLocks noGrp="1"/>
          </p:cNvSpPr>
          <p:nvPr>
            <p:ph sz="quarter" idx="14"/>
          </p:nvPr>
        </p:nvSpPr>
        <p:spPr>
          <a:xfrm>
            <a:off x="507195" y="1315844"/>
            <a:ext cx="11132355" cy="4695344"/>
          </a:xfrm>
        </p:spPr>
        <p:txBody>
          <a:bodyPr/>
          <a:lstStyle/>
          <a:p>
            <a:pPr algn="just">
              <a:spcBef>
                <a:spcPts val="600"/>
              </a:spcBef>
            </a:pPr>
            <a:r>
              <a:rPr lang="ca-ES" sz="2100" dirty="0"/>
              <a:t>Cada persona pot emprar termes diferents en contextos diferents.</a:t>
            </a:r>
            <a:endParaRPr lang="ca-ES" sz="2100" dirty="0">
              <a:ea typeface="MS Mincho" panose="02020609040205080304" pitchFamily="49" charset="-128"/>
              <a:cs typeface="Arial" panose="020B0604020202020204" pitchFamily="34" charset="0"/>
            </a:endParaRPr>
          </a:p>
          <a:p>
            <a:pPr algn="just">
              <a:spcBef>
                <a:spcPts val="600"/>
              </a:spcBef>
            </a:pPr>
            <a:r>
              <a:rPr lang="ca-ES" sz="2100" dirty="0"/>
              <a:t>El terme discapacitat psicosocial s’ha adoptat per incloure les persones que han rebut un diagnòstic relacionat amb la salut mental o que s’identifiquen amb aquest terme.</a:t>
            </a:r>
          </a:p>
          <a:p>
            <a:pPr algn="just">
              <a:spcBef>
                <a:spcPts val="600"/>
              </a:spcBef>
            </a:pPr>
            <a:r>
              <a:rPr lang="ca-ES" sz="2100" dirty="0"/>
              <a:t>Els termes discapacitat cognitiva i discapacitat intel·lectual han estat concebuts per referir-se a les persones que han rebut un diagnòstic relacionat específicament amb la seva funció cognitiva o intel·lectual, com ara, a tall d’exemple, la demència i l’autisme.</a:t>
            </a:r>
          </a:p>
          <a:p>
            <a:pPr algn="just">
              <a:spcBef>
                <a:spcPts val="600"/>
              </a:spcBef>
            </a:pPr>
            <a:r>
              <a:rPr lang="ca-ES" sz="2100" dirty="0"/>
              <a:t>L’ús del terme </a:t>
            </a:r>
            <a:r>
              <a:rPr lang="ca-ES" sz="2100" i="1" dirty="0"/>
              <a:t>discapacitat</a:t>
            </a:r>
            <a:r>
              <a:rPr lang="ca-ES" sz="2100" dirty="0"/>
              <a:t> és important en aquest context perquè posa de manifest els significatius obstacles que dificulten la participació plena i efectiva en la societat de les persones amb discapacitat—real o percebuda— i el fet que aquestes estan emparades per la CDPD. </a:t>
            </a:r>
          </a:p>
          <a:p>
            <a:pPr lvl="3" algn="just">
              <a:spcBef>
                <a:spcPts val="600"/>
              </a:spcBef>
            </a:pPr>
            <a:r>
              <a:rPr lang="ca-ES" sz="2100" dirty="0"/>
              <a:t>L’ús del terme </a:t>
            </a:r>
            <a:r>
              <a:rPr lang="ca-ES" sz="2100" i="1" dirty="0"/>
              <a:t>discapacitat</a:t>
            </a:r>
            <a:r>
              <a:rPr lang="ca-ES" sz="2100" dirty="0"/>
              <a:t> en aquest context no implica que les persones tinguin cap deficiència ni trastorn.</a:t>
            </a:r>
          </a:p>
        </p:txBody>
      </p:sp>
      <p:sp>
        <p:nvSpPr>
          <p:cNvPr id="5" name="Title 4">
            <a:extLst>
              <a:ext uri="{FF2B5EF4-FFF2-40B4-BE49-F238E27FC236}">
                <a16:creationId xmlns:a16="http://schemas.microsoft.com/office/drawing/2014/main" id="{2468FFF6-EF76-7A4A-A2D1-8D66BF622425}"/>
              </a:ext>
            </a:extLst>
          </p:cNvPr>
          <p:cNvSpPr>
            <a:spLocks noGrp="1"/>
          </p:cNvSpPr>
          <p:nvPr>
            <p:ph type="title"/>
          </p:nvPr>
        </p:nvSpPr>
        <p:spPr>
          <a:xfrm>
            <a:off x="507205" y="506412"/>
            <a:ext cx="11174399" cy="432000"/>
          </a:xfrm>
        </p:spPr>
        <p:txBody>
          <a:bodyPr>
            <a:noAutofit/>
          </a:bodyPr>
          <a:lstStyle/>
          <a:p>
            <a:r>
              <a:rPr lang="ca-ES" dirty="0"/>
              <a:t>Nota preliminar sobre el llenguatge - 1</a:t>
            </a:r>
          </a:p>
        </p:txBody>
      </p:sp>
    </p:spTree>
    <p:extLst>
      <p:ext uri="{BB962C8B-B14F-4D97-AF65-F5344CB8AC3E}">
        <p14:creationId xmlns:p14="http://schemas.microsoft.com/office/powerpoint/2010/main" val="2818601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0371EA-AD91-43AC-8D20-117EC483147F}"/>
              </a:ext>
            </a:extLst>
          </p:cNvPr>
          <p:cNvSpPr>
            <a:spLocks noGrp="1"/>
          </p:cNvSpPr>
          <p:nvPr>
            <p:ph sz="quarter" idx="14"/>
          </p:nvPr>
        </p:nvSpPr>
        <p:spPr/>
        <p:txBody>
          <a:bodyPr/>
          <a:lstStyle/>
          <a:p>
            <a:pPr algn="just"/>
            <a:r>
              <a:rPr lang="ca-ES" dirty="0"/>
              <a:t>La taula següent presenta alguns consells pràctics i ètics per dur a terme el suport entre iguals fonamentats en una enquesta i un grup de discussió</a:t>
            </a:r>
            <a:r>
              <a:rPr lang="en-GB" dirty="0"/>
              <a:t>. </a:t>
            </a:r>
          </a:p>
          <a:p>
            <a:pPr algn="just"/>
            <a:r>
              <a:rPr lang="ca-ES" dirty="0"/>
              <a:t>Aquesta guia estableix estàndards molt alts sobre com ha de ser la pràctica</a:t>
            </a:r>
            <a:r>
              <a:rPr lang="en-GB" dirty="0"/>
              <a:t>.</a:t>
            </a:r>
            <a:endParaRPr lang="x-none" dirty="0"/>
          </a:p>
          <a:p>
            <a:pPr algn="just"/>
            <a:endParaRPr lang="x-none" dirty="0"/>
          </a:p>
        </p:txBody>
      </p:sp>
      <p:sp>
        <p:nvSpPr>
          <p:cNvPr id="2" name="Title 1">
            <a:extLst>
              <a:ext uri="{FF2B5EF4-FFF2-40B4-BE49-F238E27FC236}">
                <a16:creationId xmlns:a16="http://schemas.microsoft.com/office/drawing/2014/main" id="{6BDAD06C-3CA8-4274-9D26-3A49D83B6E34}"/>
              </a:ext>
            </a:extLst>
          </p:cNvPr>
          <p:cNvSpPr>
            <a:spLocks noGrp="1"/>
          </p:cNvSpPr>
          <p:nvPr>
            <p:ph type="title"/>
          </p:nvPr>
        </p:nvSpPr>
        <p:spPr/>
        <p:txBody>
          <a:bodyPr/>
          <a:lstStyle/>
          <a:p>
            <a:r>
              <a:rPr lang="en-GB" dirty="0"/>
              <a:t>6. </a:t>
            </a:r>
            <a:r>
              <a:rPr lang="ca-ES" dirty="0"/>
              <a:t>De l’ètica a la pràctica </a:t>
            </a:r>
            <a:r>
              <a:rPr lang="es-ES" dirty="0"/>
              <a:t>- 2</a:t>
            </a:r>
            <a:endParaRPr lang="x-none" dirty="0"/>
          </a:p>
        </p:txBody>
      </p:sp>
    </p:spTree>
    <p:extLst>
      <p:ext uri="{BB962C8B-B14F-4D97-AF65-F5344CB8AC3E}">
        <p14:creationId xmlns:p14="http://schemas.microsoft.com/office/powerpoint/2010/main" val="29526568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3EAC5E8-CD13-4857-86F3-9901E2FFE09E}"/>
              </a:ext>
            </a:extLst>
          </p:cNvPr>
          <p:cNvGraphicFramePr>
            <a:graphicFrameLocks noGrp="1"/>
          </p:cNvGraphicFramePr>
          <p:nvPr>
            <p:ph sz="quarter" idx="14"/>
            <p:extLst>
              <p:ext uri="{D42A27DB-BD31-4B8C-83A1-F6EECF244321}">
                <p14:modId xmlns:p14="http://schemas.microsoft.com/office/powerpoint/2010/main" val="842508307"/>
              </p:ext>
            </p:extLst>
          </p:nvPr>
        </p:nvGraphicFramePr>
        <p:xfrm>
          <a:off x="764274" y="973055"/>
          <a:ext cx="10917045" cy="5092573"/>
        </p:xfrm>
        <a:graphic>
          <a:graphicData uri="http://schemas.openxmlformats.org/drawingml/2006/table">
            <a:tbl>
              <a:tblPr firstRow="1" firstCol="1" bandRow="1">
                <a:tableStyleId>{2D5ABB26-0587-4C30-8999-92F81FD0307C}</a:tableStyleId>
              </a:tblPr>
              <a:tblGrid>
                <a:gridCol w="3116846">
                  <a:extLst>
                    <a:ext uri="{9D8B030D-6E8A-4147-A177-3AD203B41FA5}">
                      <a16:colId xmlns:a16="http://schemas.microsoft.com/office/drawing/2014/main" val="4013890500"/>
                    </a:ext>
                  </a:extLst>
                </a:gridCol>
                <a:gridCol w="7800199">
                  <a:extLst>
                    <a:ext uri="{9D8B030D-6E8A-4147-A177-3AD203B41FA5}">
                      <a16:colId xmlns:a16="http://schemas.microsoft.com/office/drawing/2014/main" val="4231671721"/>
                    </a:ext>
                  </a:extLst>
                </a:gridCol>
              </a:tblGrid>
              <a:tr h="266465">
                <a:tc>
                  <a:txBody>
                    <a:bodyPr/>
                    <a:lstStyle/>
                    <a:p>
                      <a:pPr marL="0" marR="0" algn="ctr">
                        <a:lnSpc>
                          <a:spcPct val="113000"/>
                        </a:lnSpc>
                        <a:spcBef>
                          <a:spcPts val="0"/>
                        </a:spcBef>
                        <a:spcAft>
                          <a:spcPts val="900"/>
                        </a:spcAft>
                      </a:pPr>
                      <a:r>
                        <a:rPr lang="es-ES" sz="1800" b="1" kern="1200" dirty="0">
                          <a:solidFill>
                            <a:schemeClr val="bg1"/>
                          </a:solidFill>
                          <a:effectLst/>
                          <a:latin typeface="+mn-lt"/>
                          <a:ea typeface="+mn-ea"/>
                          <a:cs typeface="+mn-cs"/>
                        </a:rPr>
                        <a:t>ORIENTACIÓ</a:t>
                      </a:r>
                      <a:r>
                        <a:rPr lang="es-ES" sz="1800" b="1" kern="1200" dirty="0">
                          <a:solidFill>
                            <a:schemeClr val="tx1"/>
                          </a:solidFill>
                          <a:effectLst/>
                          <a:latin typeface="+mn-lt"/>
                          <a:ea typeface="+mn-ea"/>
                          <a:cs typeface="+mn-cs"/>
                        </a:rPr>
                        <a:t> </a:t>
                      </a:r>
                      <a:r>
                        <a:rPr lang="es-ES" sz="1800" b="1" kern="1200" dirty="0">
                          <a:solidFill>
                            <a:schemeClr val="bg1"/>
                          </a:solidFill>
                          <a:effectLst/>
                          <a:latin typeface="+mn-lt"/>
                          <a:ea typeface="+mn-ea"/>
                          <a:cs typeface="+mn-cs"/>
                        </a:rPr>
                        <a:t>ÈTICA</a:t>
                      </a:r>
                      <a:endParaRPr lang="x-none" sz="16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algn="ctr">
                        <a:lnSpc>
                          <a:spcPct val="113000"/>
                        </a:lnSpc>
                        <a:spcBef>
                          <a:spcPts val="0"/>
                        </a:spcBef>
                        <a:spcAft>
                          <a:spcPts val="900"/>
                        </a:spcAft>
                      </a:pPr>
                      <a:r>
                        <a:rPr lang="es-ES" sz="1800" b="1" kern="1200" dirty="0">
                          <a:solidFill>
                            <a:schemeClr val="bg1"/>
                          </a:solidFill>
                          <a:effectLst/>
                          <a:latin typeface="+mn-lt"/>
                          <a:ea typeface="+mn-ea"/>
                          <a:cs typeface="+mn-cs"/>
                        </a:rPr>
                        <a:t>ORIENTACIÓ</a:t>
                      </a:r>
                      <a:r>
                        <a:rPr lang="es-ES" sz="1800" b="1" kern="1200" dirty="0">
                          <a:solidFill>
                            <a:schemeClr val="tx1"/>
                          </a:solidFill>
                          <a:effectLst/>
                          <a:latin typeface="+mn-lt"/>
                          <a:ea typeface="+mn-ea"/>
                          <a:cs typeface="+mn-cs"/>
                        </a:rPr>
                        <a:t> </a:t>
                      </a:r>
                      <a:r>
                        <a:rPr lang="es-ES" sz="1800" b="1" kern="1200" dirty="0">
                          <a:solidFill>
                            <a:schemeClr val="bg1"/>
                          </a:solidFill>
                          <a:effectLst/>
                          <a:latin typeface="+mn-lt"/>
                          <a:ea typeface="+mn-ea"/>
                          <a:cs typeface="+mn-cs"/>
                        </a:rPr>
                        <a:t>PRÀCTICA</a:t>
                      </a:r>
                      <a:endParaRPr lang="x-none" sz="16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596150963"/>
                  </a:ext>
                </a:extLst>
              </a:tr>
              <a:tr h="2411549">
                <a:tc>
                  <a:txBody>
                    <a:bodyPr/>
                    <a:lstStyle/>
                    <a:p>
                      <a:r>
                        <a:rPr lang="ca-ES" sz="1300" b="1" kern="1200" dirty="0">
                          <a:solidFill>
                            <a:schemeClr val="tx1"/>
                          </a:solidFill>
                          <a:effectLst/>
                          <a:latin typeface="+mn-lt"/>
                          <a:ea typeface="+mn-ea"/>
                          <a:cs typeface="+mn-cs"/>
                        </a:rPr>
                        <a:t>El suport entre iguals és voluntari </a:t>
                      </a:r>
                      <a:endParaRPr lang="es-ES" sz="1300" kern="1200" dirty="0">
                        <a:solidFill>
                          <a:schemeClr val="tx1"/>
                        </a:solidFill>
                        <a:effectLst/>
                        <a:latin typeface="+mn-lt"/>
                        <a:ea typeface="+mn-ea"/>
                        <a:cs typeface="+mn-cs"/>
                      </a:endParaRPr>
                    </a:p>
                    <a:p>
                      <a:pPr marL="285750" indent="-285750">
                        <a:buFont typeface="Arial" panose="020B0604020202020204" pitchFamily="34" charset="0"/>
                        <a:buChar char="•"/>
                      </a:pPr>
                      <a:r>
                        <a:rPr lang="ca-ES" sz="1300" kern="1200" dirty="0">
                          <a:solidFill>
                            <a:schemeClr val="tx1"/>
                          </a:solidFill>
                          <a:effectLst/>
                          <a:latin typeface="+mn-lt"/>
                          <a:ea typeface="+mn-ea"/>
                          <a:cs typeface="+mn-cs"/>
                        </a:rPr>
                        <a:t>El valor més bàsic del suport entre iguals és que la gent pot triar lliurement donar o rebre suport. </a:t>
                      </a:r>
                    </a:p>
                    <a:p>
                      <a:pPr marL="285750" indent="-285750">
                        <a:buFont typeface="Arial" panose="020B0604020202020204" pitchFamily="34" charset="0"/>
                        <a:buChar char="•"/>
                      </a:pPr>
                      <a:r>
                        <a:rPr lang="ca-ES" sz="1300" kern="1200" dirty="0">
                          <a:solidFill>
                            <a:schemeClr val="tx1"/>
                          </a:solidFill>
                          <a:effectLst/>
                          <a:latin typeface="+mn-lt"/>
                          <a:ea typeface="+mn-ea"/>
                          <a:cs typeface="+mn-cs"/>
                        </a:rPr>
                        <a:t>No s’ha de forçar ningú a assumir un paper de professionals de suport entre iguals ni a rebre suport per part seva. </a:t>
                      </a:r>
                    </a:p>
                    <a:p>
                      <a:pPr marL="285750" indent="-285750">
                        <a:buFont typeface="Arial" panose="020B0604020202020204" pitchFamily="34" charset="0"/>
                        <a:buChar char="•"/>
                      </a:pPr>
                      <a:r>
                        <a:rPr lang="ca-ES" sz="1300" kern="1200" dirty="0">
                          <a:solidFill>
                            <a:schemeClr val="tx1"/>
                          </a:solidFill>
                          <a:effectLst/>
                          <a:latin typeface="+mn-lt"/>
                          <a:ea typeface="+mn-ea"/>
                          <a:cs typeface="+mn-cs"/>
                        </a:rPr>
                        <a:t>L’essència voluntària del suport entre iguals fa que sigui més fàcil establir relacions de confiança i connexions amb altres persones. </a:t>
                      </a:r>
                      <a:endParaRPr lang="es-ES" sz="1300" b="0" dirty="0">
                        <a:effectLst/>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a-ES" sz="1300" b="1" kern="1200" dirty="0">
                          <a:solidFill>
                            <a:schemeClr val="tx1"/>
                          </a:solidFill>
                          <a:effectLst/>
                          <a:latin typeface="+mn-lt"/>
                          <a:ea typeface="+mn-ea"/>
                          <a:cs typeface="+mn-cs"/>
                        </a:rPr>
                        <a:t>Pràctica: Elecció del suport</a:t>
                      </a:r>
                      <a:endParaRPr lang="es-ES" sz="1300" kern="1200" dirty="0">
                        <a:solidFill>
                          <a:schemeClr val="tx1"/>
                        </a:solidFill>
                        <a:effectLst/>
                        <a:latin typeface="+mn-lt"/>
                        <a:ea typeface="+mn-ea"/>
                        <a:cs typeface="+mn-cs"/>
                      </a:endParaRPr>
                    </a:p>
                    <a:p>
                      <a:pPr marL="342900" lvl="0" indent="-342900" fontAlgn="base">
                        <a:buFont typeface="+mj-lt"/>
                        <a:buAutoNum type="arabicPeriod"/>
                      </a:pPr>
                      <a:r>
                        <a:rPr lang="ca-ES" sz="1300" u="none" strike="noStrike" kern="1200" dirty="0">
                          <a:solidFill>
                            <a:schemeClr val="tx1"/>
                          </a:solidFill>
                          <a:effectLst/>
                          <a:latin typeface="+mn-lt"/>
                          <a:ea typeface="+mn-ea"/>
                          <a:cs typeface="+mn-cs"/>
                        </a:rPr>
                        <a:t>Els professionals de suport entre iguals no forcen ni coaccionen altres a participar en els serveis de suport entre iguals ni en cap altre servei. </a:t>
                      </a:r>
                      <a:endParaRPr lang="es-ES" sz="13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300" u="none" strike="noStrike" kern="1200" dirty="0">
                          <a:solidFill>
                            <a:schemeClr val="tx1"/>
                          </a:solidFill>
                          <a:effectLst/>
                          <a:latin typeface="+mn-lt"/>
                          <a:ea typeface="+mn-ea"/>
                          <a:cs typeface="+mn-cs"/>
                        </a:rPr>
                        <a:t>Els professionals de suport entre iguals respecten els drets de les persones a qui ajuden a triar o deixar de fer servir els serveis de suport entre iguals o a canviar de professional per rebre suport. Per exemple, una dona pot preferir connectar amb una companya, en comptes d’un company, per la seva experiència personal. </a:t>
                      </a:r>
                      <a:endParaRPr lang="es-ES" sz="13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300" u="none" strike="noStrike" kern="1200" dirty="0">
                          <a:solidFill>
                            <a:schemeClr val="tx1"/>
                          </a:solidFill>
                          <a:effectLst/>
                          <a:latin typeface="+mn-lt"/>
                          <a:ea typeface="+mn-ea"/>
                          <a:cs typeface="+mn-cs"/>
                        </a:rPr>
                        <a:t>Els professionals de suport entre iguals també tenen el dret a decidir no treballar amb persones amb un rerefons concret si el seu abordatge personal o la seva manca d’experiència podria interferir amb la capacitat de proporcionar un suport efectiu a aquestes persones. En aquestes situacions, el professional de suport entre iguals ha de derivar les persones a altres iguals o altres professionals dels serveis. </a:t>
                      </a:r>
                      <a:endParaRPr lang="es-ES" sz="13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300" u="none" strike="noStrike" kern="1200" dirty="0">
                          <a:solidFill>
                            <a:schemeClr val="tx1"/>
                          </a:solidFill>
                          <a:effectLst/>
                          <a:latin typeface="+mn-lt"/>
                          <a:ea typeface="+mn-ea"/>
                          <a:cs typeface="+mn-cs"/>
                        </a:rPr>
                        <a:t>Els professionals de suport entre iguals defensen la capacitat d’elecció quan observen pràctiques de coacció en algun context de serveis socials o de salut mental. </a:t>
                      </a:r>
                      <a:endParaRPr lang="es-ES" sz="1300" u="none" strike="noStrike" kern="1200" dirty="0">
                        <a:solidFill>
                          <a:schemeClr val="tx1"/>
                        </a:solidFill>
                        <a:effectLst/>
                        <a:latin typeface="+mn-lt"/>
                        <a:ea typeface="+mn-ea"/>
                        <a:cs typeface="+mn-cs"/>
                      </a:endParaRPr>
                    </a:p>
                    <a:p>
                      <a:pPr marL="0" marR="0" lvl="0" indent="0" algn="just">
                        <a:lnSpc>
                          <a:spcPct val="107000"/>
                        </a:lnSpc>
                        <a:spcBef>
                          <a:spcPts val="0"/>
                        </a:spcBef>
                        <a:spcAft>
                          <a:spcPts val="0"/>
                        </a:spcAft>
                        <a:buFont typeface="+mj-lt"/>
                        <a:buNone/>
                      </a:pPr>
                      <a:endParaRPr lang="es-ES" sz="1300" dirty="0">
                        <a:effectLst/>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6225249"/>
                  </a:ext>
                </a:extLst>
              </a:tr>
              <a:tr h="1821771">
                <a:tc>
                  <a:txBody>
                    <a:bodyPr/>
                    <a:lstStyle/>
                    <a:p>
                      <a:pPr marL="6350" indent="-6350" algn="l">
                        <a:lnSpc>
                          <a:spcPct val="107000"/>
                        </a:lnSpc>
                        <a:spcAft>
                          <a:spcPts val="0"/>
                        </a:spcAft>
                      </a:pPr>
                      <a:r>
                        <a:rPr lang="ca-ES" sz="1300" b="1" dirty="0">
                          <a:solidFill>
                            <a:srgbClr val="000000"/>
                          </a:solidFill>
                          <a:effectLst/>
                          <a:latin typeface="Calibri"/>
                          <a:ea typeface="Calibri"/>
                        </a:rPr>
                        <a:t>El suport entre iguals dona esperança</a:t>
                      </a:r>
                      <a:endParaRPr lang="es-ES" sz="1300" dirty="0">
                        <a:solidFill>
                          <a:srgbClr val="000000"/>
                        </a:solidFill>
                        <a:effectLst/>
                        <a:latin typeface="Calibri"/>
                        <a:ea typeface="Calibri"/>
                      </a:endParaRPr>
                    </a:p>
                    <a:p>
                      <a:pPr marL="285750" indent="-285750">
                        <a:buFont typeface="Arial" panose="020B0604020202020204" pitchFamily="34" charset="0"/>
                        <a:buChar char="•"/>
                      </a:pPr>
                      <a:r>
                        <a:rPr lang="ca-ES" sz="1300" dirty="0">
                          <a:solidFill>
                            <a:srgbClr val="000000"/>
                          </a:solidFill>
                          <a:effectLst/>
                          <a:latin typeface="Calibri"/>
                          <a:ea typeface="Calibri"/>
                        </a:rPr>
                        <a:t>La creença que la recuperació és possible dona esperança a les persones desesperançades. </a:t>
                      </a:r>
                    </a:p>
                    <a:p>
                      <a:pPr marL="285750" indent="-285750">
                        <a:buFont typeface="Arial" panose="020B0604020202020204" pitchFamily="34" charset="0"/>
                        <a:buChar char="•"/>
                      </a:pPr>
                      <a:r>
                        <a:rPr lang="ca-ES" sz="1300" dirty="0">
                          <a:solidFill>
                            <a:srgbClr val="000000"/>
                          </a:solidFill>
                          <a:effectLst/>
                          <a:latin typeface="Calibri"/>
                          <a:ea typeface="Calibri"/>
                        </a:rPr>
                        <a:t>L’esperança és el catalitzador per a la recuperació de moltes persones. </a:t>
                      </a:r>
                    </a:p>
                    <a:p>
                      <a:pPr marL="285750" indent="-285750">
                        <a:buFont typeface="Arial" panose="020B0604020202020204" pitchFamily="34" charset="0"/>
                        <a:buChar char="•"/>
                      </a:pPr>
                      <a:r>
                        <a:rPr lang="ca-ES" sz="1300" dirty="0">
                          <a:solidFill>
                            <a:srgbClr val="000000"/>
                          </a:solidFill>
                          <a:effectLst/>
                          <a:latin typeface="Calibri"/>
                          <a:ea typeface="Calibri"/>
                        </a:rPr>
                        <a:t>Els professionals de suport entre iguals demostren que la recuperació és real, són la prova viva que les persones poden superar els problemes interns i externs que afronten. </a:t>
                      </a:r>
                      <a:endParaRPr lang="x-none" sz="1300" b="0" dirty="0">
                        <a:effectLst/>
                        <a:latin typeface="Calibri" panose="020F0502020204030204" pitchFamily="34" charset="0"/>
                        <a:ea typeface="Calibri" panose="020F0502020204030204" pitchFamily="34" charset="0"/>
                        <a:cs typeface="Times New Roman" panose="02020603050405020304" pitchFamily="18" charset="0"/>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 indent="-6350" algn="l">
                        <a:lnSpc>
                          <a:spcPct val="107000"/>
                        </a:lnSpc>
                        <a:spcAft>
                          <a:spcPts val="55"/>
                        </a:spcAft>
                      </a:pPr>
                      <a:r>
                        <a:rPr lang="ca-ES" sz="1300" b="1" dirty="0">
                          <a:solidFill>
                            <a:srgbClr val="000000"/>
                          </a:solidFill>
                          <a:effectLst/>
                          <a:latin typeface="Calibri"/>
                          <a:ea typeface="Calibri"/>
                        </a:rPr>
                        <a:t>Pràctica: Esperança compartida </a:t>
                      </a:r>
                      <a:endParaRPr lang="es-ES" sz="1300" dirty="0">
                        <a:solidFill>
                          <a:srgbClr val="000000"/>
                        </a:solidFill>
                        <a:effectLst/>
                        <a:latin typeface="Calibri"/>
                        <a:ea typeface="Calibri"/>
                      </a:endParaRPr>
                    </a:p>
                    <a:p>
                      <a:pPr marL="342900" lvl="0" indent="-342900" algn="l" fontAlgn="base">
                        <a:lnSpc>
                          <a:spcPct val="99000"/>
                        </a:lnSpc>
                        <a:spcAft>
                          <a:spcPts val="170"/>
                        </a:spcAft>
                        <a:buClr>
                          <a:srgbClr val="000000"/>
                        </a:buClr>
                        <a:buSzPts val="1100"/>
                        <a:buFont typeface="+mj-lt"/>
                        <a:buAutoNum type="arabicPeriod"/>
                      </a:pPr>
                      <a:r>
                        <a:rPr lang="ca-ES" sz="1300" u="none" strike="noStrike" dirty="0">
                          <a:solidFill>
                            <a:srgbClr val="000000"/>
                          </a:solidFill>
                          <a:effectLst/>
                          <a:uFill>
                            <a:solidFill>
                              <a:srgbClr val="000000"/>
                            </a:solidFill>
                          </a:uFill>
                          <a:latin typeface="Calibri"/>
                          <a:ea typeface="Calibri"/>
                          <a:cs typeface="Calibri"/>
                        </a:rPr>
                        <a:t>Els professionals de suport entre iguals expliquen les seves històries de recuperació personal en relació amb les lluites actuals que enfronten les persones a qui donen suport. </a:t>
                      </a:r>
                      <a:endParaRPr lang="es-ES" sz="1300" u="none" strike="noStrike" dirty="0">
                        <a:solidFill>
                          <a:srgbClr val="000000"/>
                        </a:solidFill>
                        <a:effectLst/>
                        <a:uFill>
                          <a:solidFill>
                            <a:srgbClr val="000000"/>
                          </a:solidFill>
                        </a:uFill>
                        <a:latin typeface="Calibri"/>
                        <a:ea typeface="Calibri"/>
                        <a:cs typeface="Calibri"/>
                      </a:endParaRPr>
                    </a:p>
                    <a:p>
                      <a:pPr marL="342900" lvl="0" indent="-342900" algn="l" fontAlgn="base">
                        <a:lnSpc>
                          <a:spcPct val="103000"/>
                        </a:lnSpc>
                        <a:spcAft>
                          <a:spcPts val="155"/>
                        </a:spcAft>
                        <a:buClr>
                          <a:srgbClr val="000000"/>
                        </a:buClr>
                        <a:buSzPts val="1100"/>
                        <a:buFont typeface="+mj-lt"/>
                        <a:buAutoNum type="arabicPeriod"/>
                      </a:pPr>
                      <a:r>
                        <a:rPr lang="ca-ES" sz="1300" u="none" strike="noStrike" dirty="0">
                          <a:solidFill>
                            <a:srgbClr val="000000"/>
                          </a:solidFill>
                          <a:effectLst/>
                          <a:uFill>
                            <a:solidFill>
                              <a:srgbClr val="000000"/>
                            </a:solidFill>
                          </a:uFill>
                          <a:latin typeface="Calibri"/>
                          <a:ea typeface="Calibri"/>
                          <a:cs typeface="Calibri"/>
                        </a:rPr>
                        <a:t>Els professionals de suport entre iguals actuen com a ambaixadors de la recuperació en tots els aspectes de la seva tasca. </a:t>
                      </a:r>
                      <a:endParaRPr lang="es-ES" sz="1300" u="none" strike="noStrike" dirty="0">
                        <a:solidFill>
                          <a:srgbClr val="000000"/>
                        </a:solidFill>
                        <a:effectLst/>
                        <a:uFill>
                          <a:solidFill>
                            <a:srgbClr val="000000"/>
                          </a:solidFill>
                        </a:uFill>
                        <a:latin typeface="Calibri"/>
                        <a:ea typeface="Calibri"/>
                        <a:cs typeface="Calibri"/>
                      </a:endParaRPr>
                    </a:p>
                    <a:p>
                      <a:pPr marL="342900" lvl="0" indent="-342900" algn="l" fontAlgn="base">
                        <a:lnSpc>
                          <a:spcPct val="103000"/>
                        </a:lnSpc>
                        <a:spcAft>
                          <a:spcPts val="0"/>
                        </a:spcAft>
                        <a:buClr>
                          <a:srgbClr val="000000"/>
                        </a:buClr>
                        <a:buSzPts val="1100"/>
                        <a:buFont typeface="+mj-lt"/>
                        <a:buAutoNum type="arabicPeriod"/>
                      </a:pPr>
                      <a:r>
                        <a:rPr lang="ca-ES" sz="1300" u="none" strike="noStrike" dirty="0">
                          <a:solidFill>
                            <a:srgbClr val="000000"/>
                          </a:solidFill>
                          <a:effectLst/>
                          <a:uFill>
                            <a:solidFill>
                              <a:srgbClr val="000000"/>
                            </a:solidFill>
                          </a:uFill>
                          <a:latin typeface="Calibri"/>
                          <a:ea typeface="Calibri"/>
                          <a:cs typeface="Calibri"/>
                        </a:rPr>
                        <a:t>Els professionals de suport entre iguals ajuden els altres a </a:t>
                      </a:r>
                      <a:r>
                        <a:rPr lang="ca-ES" sz="1300" u="none" strike="noStrike" dirty="0" err="1">
                          <a:solidFill>
                            <a:srgbClr val="000000"/>
                          </a:solidFill>
                          <a:effectLst/>
                          <a:uFill>
                            <a:solidFill>
                              <a:srgbClr val="000000"/>
                            </a:solidFill>
                          </a:uFill>
                          <a:latin typeface="Calibri"/>
                          <a:ea typeface="Calibri"/>
                          <a:cs typeface="Calibri"/>
                        </a:rPr>
                        <a:t>reenquadrar</a:t>
                      </a:r>
                      <a:r>
                        <a:rPr lang="ca-ES" sz="1300" u="none" strike="noStrike" dirty="0">
                          <a:solidFill>
                            <a:srgbClr val="000000"/>
                          </a:solidFill>
                          <a:effectLst/>
                          <a:uFill>
                            <a:solidFill>
                              <a:srgbClr val="000000"/>
                            </a:solidFill>
                          </a:uFill>
                          <a:latin typeface="Calibri"/>
                          <a:ea typeface="Calibri"/>
                          <a:cs typeface="Calibri"/>
                        </a:rPr>
                        <a:t> els desafiaments de les seves vides com a oportunitats per al creixement personal.</a:t>
                      </a:r>
                      <a:r>
                        <a:rPr lang="ca-ES" sz="1300" u="none" strike="noStrike" dirty="0">
                          <a:solidFill>
                            <a:srgbClr val="1F497D"/>
                          </a:solidFill>
                          <a:effectLst/>
                          <a:uFill>
                            <a:solidFill>
                              <a:srgbClr val="000000"/>
                            </a:solidFill>
                          </a:uFill>
                          <a:latin typeface="Calibri"/>
                          <a:ea typeface="Calibri"/>
                          <a:cs typeface="Calibri"/>
                        </a:rPr>
                        <a:t> </a:t>
                      </a:r>
                      <a:endParaRPr lang="es-ES" sz="1300" u="none" strike="noStrike" dirty="0">
                        <a:solidFill>
                          <a:srgbClr val="000000"/>
                        </a:solidFill>
                        <a:effectLst/>
                        <a:uFill>
                          <a:solidFill>
                            <a:srgbClr val="000000"/>
                          </a:solidFill>
                        </a:uFill>
                        <a:latin typeface="Calibri"/>
                        <a:ea typeface="Calibri"/>
                        <a:cs typeface="Calibri"/>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9755921"/>
                  </a:ext>
                </a:extLst>
              </a:tr>
            </a:tbl>
          </a:graphicData>
        </a:graphic>
      </p:graphicFrame>
      <p:sp>
        <p:nvSpPr>
          <p:cNvPr id="2" name="Title 1">
            <a:extLst>
              <a:ext uri="{FF2B5EF4-FFF2-40B4-BE49-F238E27FC236}">
                <a16:creationId xmlns:a16="http://schemas.microsoft.com/office/drawing/2014/main" id="{EC6E8204-0552-42AC-A3D7-13E35421039F}"/>
              </a:ext>
            </a:extLst>
          </p:cNvPr>
          <p:cNvSpPr>
            <a:spLocks noGrp="1"/>
          </p:cNvSpPr>
          <p:nvPr>
            <p:ph type="title"/>
          </p:nvPr>
        </p:nvSpPr>
        <p:spPr>
          <a:xfrm>
            <a:off x="410954" y="315343"/>
            <a:ext cx="9792000" cy="432000"/>
          </a:xfrm>
        </p:spPr>
        <p:txBody>
          <a:bodyPr/>
          <a:lstStyle/>
          <a:p>
            <a:r>
              <a:rPr lang="en-GB" dirty="0"/>
              <a:t>6. </a:t>
            </a:r>
            <a:r>
              <a:rPr lang="ca-ES" dirty="0"/>
              <a:t>De l’ètica a la pràctica </a:t>
            </a:r>
            <a:r>
              <a:rPr lang="es-ES" dirty="0"/>
              <a:t>- 3</a:t>
            </a:r>
            <a:endParaRPr lang="x-none" dirty="0"/>
          </a:p>
        </p:txBody>
      </p:sp>
    </p:spTree>
    <p:extLst>
      <p:ext uri="{BB962C8B-B14F-4D97-AF65-F5344CB8AC3E}">
        <p14:creationId xmlns:p14="http://schemas.microsoft.com/office/powerpoint/2010/main" val="30738218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9E05144-A842-4191-B546-43E70DF3D039}"/>
              </a:ext>
            </a:extLst>
          </p:cNvPr>
          <p:cNvGraphicFramePr>
            <a:graphicFrameLocks noGrp="1"/>
          </p:cNvGraphicFramePr>
          <p:nvPr>
            <p:ph sz="quarter" idx="14"/>
            <p:extLst>
              <p:ext uri="{D42A27DB-BD31-4B8C-83A1-F6EECF244321}">
                <p14:modId xmlns:p14="http://schemas.microsoft.com/office/powerpoint/2010/main" val="1972467055"/>
              </p:ext>
            </p:extLst>
          </p:nvPr>
        </p:nvGraphicFramePr>
        <p:xfrm>
          <a:off x="742950" y="978569"/>
          <a:ext cx="10623988" cy="4713605"/>
        </p:xfrm>
        <a:graphic>
          <a:graphicData uri="http://schemas.openxmlformats.org/drawingml/2006/table">
            <a:tbl>
              <a:tblPr firstRow="1" firstCol="1" bandRow="1">
                <a:tableStyleId>{5940675A-B579-460E-94D1-54222C63F5DA}</a:tableStyleId>
              </a:tblPr>
              <a:tblGrid>
                <a:gridCol w="4824730">
                  <a:extLst>
                    <a:ext uri="{9D8B030D-6E8A-4147-A177-3AD203B41FA5}">
                      <a16:colId xmlns:a16="http://schemas.microsoft.com/office/drawing/2014/main" val="735840477"/>
                    </a:ext>
                  </a:extLst>
                </a:gridCol>
                <a:gridCol w="5799258">
                  <a:extLst>
                    <a:ext uri="{9D8B030D-6E8A-4147-A177-3AD203B41FA5}">
                      <a16:colId xmlns:a16="http://schemas.microsoft.com/office/drawing/2014/main" val="622053011"/>
                    </a:ext>
                  </a:extLst>
                </a:gridCol>
              </a:tblGrid>
              <a:tr h="240993">
                <a:tc>
                  <a:txBody>
                    <a:bodyPr/>
                    <a:lstStyle/>
                    <a:p>
                      <a:pPr marL="0" marR="0" algn="ctr">
                        <a:lnSpc>
                          <a:spcPct val="113000"/>
                        </a:lnSpc>
                        <a:spcBef>
                          <a:spcPts val="0"/>
                        </a:spcBef>
                        <a:spcAft>
                          <a:spcPts val="900"/>
                        </a:spcAft>
                      </a:pPr>
                      <a:r>
                        <a:rPr lang="es-ES" sz="1800" b="1" kern="1200" dirty="0">
                          <a:solidFill>
                            <a:schemeClr val="bg1"/>
                          </a:solidFill>
                          <a:effectLst/>
                          <a:latin typeface="+mn-lt"/>
                          <a:ea typeface="+mn-ea"/>
                          <a:cs typeface="+mn-cs"/>
                        </a:rPr>
                        <a:t>ORIENTACIÓ</a:t>
                      </a:r>
                      <a:r>
                        <a:rPr lang="es-ES" sz="1800" b="1" kern="1200" dirty="0">
                          <a:solidFill>
                            <a:schemeClr val="tx1"/>
                          </a:solidFill>
                          <a:effectLst/>
                          <a:latin typeface="+mn-lt"/>
                          <a:ea typeface="+mn-ea"/>
                          <a:cs typeface="+mn-cs"/>
                        </a:rPr>
                        <a:t> </a:t>
                      </a:r>
                      <a:r>
                        <a:rPr lang="es-ES" sz="1800" b="1" kern="1200" dirty="0">
                          <a:solidFill>
                            <a:schemeClr val="bg1"/>
                          </a:solidFill>
                          <a:effectLst/>
                          <a:latin typeface="+mn-lt"/>
                          <a:ea typeface="+mn-ea"/>
                          <a:cs typeface="+mn-cs"/>
                        </a:rPr>
                        <a:t>ÈTICA</a:t>
                      </a:r>
                      <a:endParaRPr lang="x-none" sz="16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4657" marR="74657" marT="0" marB="0">
                    <a:solidFill>
                      <a:schemeClr val="accent2"/>
                    </a:solidFill>
                  </a:tcPr>
                </a:tc>
                <a:tc>
                  <a:txBody>
                    <a:bodyPr/>
                    <a:lstStyle/>
                    <a:p>
                      <a:pPr marL="0" marR="0" algn="ctr">
                        <a:lnSpc>
                          <a:spcPct val="113000"/>
                        </a:lnSpc>
                        <a:spcBef>
                          <a:spcPts val="0"/>
                        </a:spcBef>
                        <a:spcAft>
                          <a:spcPts val="900"/>
                        </a:spcAft>
                      </a:pPr>
                      <a:r>
                        <a:rPr lang="es-ES" sz="1800" b="1" kern="1200" dirty="0">
                          <a:solidFill>
                            <a:schemeClr val="bg1"/>
                          </a:solidFill>
                          <a:effectLst/>
                          <a:latin typeface="+mn-lt"/>
                          <a:ea typeface="+mn-ea"/>
                          <a:cs typeface="+mn-cs"/>
                        </a:rPr>
                        <a:t>ORIENTACIÓ</a:t>
                      </a:r>
                      <a:r>
                        <a:rPr lang="es-ES" sz="1800" b="1" kern="1200" dirty="0">
                          <a:solidFill>
                            <a:schemeClr val="tx1"/>
                          </a:solidFill>
                          <a:effectLst/>
                          <a:latin typeface="+mn-lt"/>
                          <a:ea typeface="+mn-ea"/>
                          <a:cs typeface="+mn-cs"/>
                        </a:rPr>
                        <a:t> </a:t>
                      </a:r>
                      <a:r>
                        <a:rPr lang="es-ES" sz="1800" b="1" kern="1200" dirty="0">
                          <a:solidFill>
                            <a:schemeClr val="bg1"/>
                          </a:solidFill>
                          <a:effectLst/>
                          <a:latin typeface="+mn-lt"/>
                          <a:ea typeface="+mn-ea"/>
                          <a:cs typeface="+mn-cs"/>
                        </a:rPr>
                        <a:t>PRÀCTICA</a:t>
                      </a:r>
                      <a:endParaRPr lang="x-none" sz="16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4657" marR="74657" marT="0" marB="0">
                    <a:solidFill>
                      <a:schemeClr val="accent2"/>
                    </a:solidFill>
                  </a:tcPr>
                </a:tc>
                <a:extLst>
                  <a:ext uri="{0D108BD9-81ED-4DB2-BD59-A6C34878D82A}">
                    <a16:rowId xmlns:a16="http://schemas.microsoft.com/office/drawing/2014/main" val="3077766220"/>
                  </a:ext>
                </a:extLst>
              </a:tr>
              <a:tr h="2405954">
                <a:tc>
                  <a:txBody>
                    <a:bodyPr/>
                    <a:lstStyle/>
                    <a:p>
                      <a:pPr marL="6350" indent="-6350" algn="l">
                        <a:lnSpc>
                          <a:spcPct val="99000"/>
                        </a:lnSpc>
                        <a:spcAft>
                          <a:spcPts val="0"/>
                        </a:spcAft>
                      </a:pPr>
                      <a:r>
                        <a:rPr lang="ca-ES" sz="1300" b="1" dirty="0">
                          <a:solidFill>
                            <a:srgbClr val="000000"/>
                          </a:solidFill>
                          <a:effectLst/>
                          <a:latin typeface="Calibri"/>
                          <a:ea typeface="Calibri"/>
                        </a:rPr>
                        <a:t>Els </a:t>
                      </a:r>
                      <a:r>
                        <a:rPr lang="ca-ES" sz="1300" dirty="0">
                          <a:solidFill>
                            <a:srgbClr val="000000"/>
                          </a:solidFill>
                          <a:effectLst/>
                          <a:latin typeface="Calibri"/>
                          <a:ea typeface="Calibri"/>
                        </a:rPr>
                        <a:t>professionals de suport entre iguals</a:t>
                      </a:r>
                      <a:r>
                        <a:rPr lang="ca-ES" sz="1300" b="1" dirty="0">
                          <a:solidFill>
                            <a:srgbClr val="000000"/>
                          </a:solidFill>
                          <a:effectLst/>
                          <a:latin typeface="Calibri"/>
                          <a:ea typeface="Calibri"/>
                        </a:rPr>
                        <a:t> tenen una mentalitat oberta i no jutgen </a:t>
                      </a:r>
                      <a:endParaRPr lang="es-ES" sz="1300" dirty="0">
                        <a:solidFill>
                          <a:srgbClr val="000000"/>
                        </a:solidFill>
                        <a:effectLst/>
                        <a:latin typeface="Calibri"/>
                        <a:ea typeface="Calibri"/>
                      </a:endParaRPr>
                    </a:p>
                    <a:p>
                      <a:pPr marL="285750" indent="-285750">
                        <a:buFont typeface="Arial" panose="020B0604020202020204" pitchFamily="34" charset="0"/>
                        <a:buChar char="•"/>
                      </a:pPr>
                      <a:r>
                        <a:rPr lang="ca-ES" sz="1300" dirty="0">
                          <a:solidFill>
                            <a:srgbClr val="000000"/>
                          </a:solidFill>
                          <a:effectLst/>
                          <a:latin typeface="Calibri"/>
                          <a:ea typeface="Calibri"/>
                        </a:rPr>
                        <a:t>Sentir-se jutjat pot ser emocionalment estressant i nociu. </a:t>
                      </a:r>
                    </a:p>
                    <a:p>
                      <a:pPr marL="285750" indent="-285750">
                        <a:buFont typeface="Arial" panose="020B0604020202020204" pitchFamily="34" charset="0"/>
                        <a:buChar char="•"/>
                      </a:pPr>
                      <a:r>
                        <a:rPr lang="ca-ES" sz="1300" dirty="0">
                          <a:solidFill>
                            <a:srgbClr val="000000"/>
                          </a:solidFill>
                          <a:effectLst/>
                          <a:latin typeface="Calibri"/>
                          <a:ea typeface="Calibri"/>
                        </a:rPr>
                        <a:t>Els professionals de suport entre iguals «es troben les persones en la fase que estiguin» de la seva recuperació, fins i tot si les creences, les actituds o el plantejament de la recuperació de l’altra persona són molt diferents dels seus. </a:t>
                      </a:r>
                    </a:p>
                    <a:p>
                      <a:pPr marL="285750" indent="-285750">
                        <a:buFont typeface="Arial" panose="020B0604020202020204" pitchFamily="34" charset="0"/>
                        <a:buChar char="•"/>
                      </a:pPr>
                      <a:r>
                        <a:rPr lang="ca-ES" sz="1300" dirty="0">
                          <a:solidFill>
                            <a:srgbClr val="000000"/>
                          </a:solidFill>
                          <a:effectLst/>
                          <a:latin typeface="Calibri"/>
                          <a:ea typeface="Calibri"/>
                        </a:rPr>
                        <a:t>No jutjar implica mantenir una visió positiva incondicional dels altres, una mentalitat oberta i un cor compassiu i ple d’acceptació de l’altra persona com a individu únic. </a:t>
                      </a:r>
                    </a:p>
                    <a:p>
                      <a:pPr marL="285750" indent="-285750">
                        <a:buFont typeface="Arial" panose="020B0604020202020204" pitchFamily="34" charset="0"/>
                        <a:buChar char="•"/>
                      </a:pPr>
                      <a:r>
                        <a:rPr lang="ca-ES" sz="1300" dirty="0">
                          <a:solidFill>
                            <a:srgbClr val="000000"/>
                          </a:solidFill>
                          <a:effectLst/>
                          <a:latin typeface="Calibri"/>
                          <a:ea typeface="Calibri"/>
                        </a:rPr>
                        <a:t>En relació amb això, els professionals de suport entre iguals entenen la importància de les creences espirituals que les persones puguin tenir com a part de la seva recuperació. </a:t>
                      </a:r>
                      <a:endParaRPr lang="x-none" sz="1300" b="0" dirty="0">
                        <a:effectLst/>
                        <a:latin typeface="Calibri" panose="020F0502020204030204" pitchFamily="34" charset="0"/>
                        <a:ea typeface="Calibri" panose="020F0502020204030204" pitchFamily="34" charset="0"/>
                        <a:cs typeface="Times New Roman" panose="02020603050405020304" pitchFamily="18" charset="0"/>
                      </a:endParaRPr>
                    </a:p>
                  </a:txBody>
                  <a:tcPr marL="75064" marR="75064" marT="0" marB="0"/>
                </a:tc>
                <a:tc>
                  <a:txBody>
                    <a:bodyPr/>
                    <a:lstStyle/>
                    <a:p>
                      <a:pPr marL="635" indent="-6350" algn="l">
                        <a:lnSpc>
                          <a:spcPct val="107000"/>
                        </a:lnSpc>
                        <a:spcAft>
                          <a:spcPts val="55"/>
                        </a:spcAft>
                      </a:pPr>
                      <a:r>
                        <a:rPr lang="ca-ES" sz="1300" b="1" dirty="0">
                          <a:solidFill>
                            <a:srgbClr val="000000"/>
                          </a:solidFill>
                          <a:effectLst/>
                          <a:latin typeface="Calibri"/>
                          <a:ea typeface="Calibri"/>
                        </a:rPr>
                        <a:t>Pràctica: Abstenir-se de jutjar els altres </a:t>
                      </a:r>
                      <a:endParaRPr lang="es-ES" sz="1300" dirty="0">
                        <a:solidFill>
                          <a:srgbClr val="000000"/>
                        </a:solidFill>
                        <a:effectLst/>
                        <a:latin typeface="Calibri"/>
                        <a:ea typeface="Calibri"/>
                      </a:endParaRPr>
                    </a:p>
                    <a:p>
                      <a:pPr marL="342900" lvl="0" indent="-342900" algn="l" fontAlgn="base">
                        <a:lnSpc>
                          <a:spcPct val="99000"/>
                        </a:lnSpc>
                        <a:spcAft>
                          <a:spcPts val="170"/>
                        </a:spcAft>
                        <a:buClr>
                          <a:srgbClr val="000000"/>
                        </a:buClr>
                        <a:buSzPts val="1100"/>
                        <a:buFont typeface="+mj-lt"/>
                        <a:buAutoNum type="arabicPeriod"/>
                      </a:pPr>
                      <a:r>
                        <a:rPr lang="ca-ES" sz="1300" u="none" strike="noStrike" dirty="0">
                          <a:solidFill>
                            <a:srgbClr val="000000"/>
                          </a:solidFill>
                          <a:effectLst/>
                          <a:uFill>
                            <a:solidFill>
                              <a:srgbClr val="000000"/>
                            </a:solidFill>
                          </a:uFill>
                          <a:latin typeface="Calibri"/>
                          <a:ea typeface="Calibri"/>
                          <a:cs typeface="Calibri"/>
                        </a:rPr>
                        <a:t>Els professionals de suport entre iguals valoren la diversitat i les diferències entre les persones a qui donen suport com a possibles oportunitats d’aprenentatge.   </a:t>
                      </a:r>
                      <a:endParaRPr lang="es-ES" sz="1300" u="none" strike="noStrike" dirty="0">
                        <a:solidFill>
                          <a:srgbClr val="000000"/>
                        </a:solidFill>
                        <a:effectLst/>
                        <a:uFill>
                          <a:solidFill>
                            <a:srgbClr val="000000"/>
                          </a:solidFill>
                        </a:uFill>
                        <a:latin typeface="Calibri"/>
                        <a:ea typeface="Calibri"/>
                        <a:cs typeface="Calibri"/>
                      </a:endParaRPr>
                    </a:p>
                    <a:p>
                      <a:pPr marL="342900" lvl="0" indent="-342900" algn="l" fontAlgn="base">
                        <a:lnSpc>
                          <a:spcPct val="99000"/>
                        </a:lnSpc>
                        <a:spcAft>
                          <a:spcPts val="170"/>
                        </a:spcAft>
                        <a:buClr>
                          <a:srgbClr val="000000"/>
                        </a:buClr>
                        <a:buSzPts val="1100"/>
                        <a:buFont typeface="+mj-lt"/>
                        <a:buAutoNum type="arabicPeriod"/>
                      </a:pPr>
                      <a:r>
                        <a:rPr lang="ca-ES" sz="1300" u="none" strike="noStrike" dirty="0">
                          <a:solidFill>
                            <a:srgbClr val="000000"/>
                          </a:solidFill>
                          <a:effectLst/>
                          <a:uFill>
                            <a:solidFill>
                              <a:srgbClr val="000000"/>
                            </a:solidFill>
                          </a:uFill>
                          <a:latin typeface="Calibri"/>
                          <a:ea typeface="Calibri"/>
                          <a:cs typeface="Calibri"/>
                        </a:rPr>
                        <a:t>Els professionals de suport entre iguals respecten el dret de la persona a triar el recorregut envers la recuperació que consideri més adient.  </a:t>
                      </a:r>
                      <a:endParaRPr lang="es-ES" sz="1300" u="none" strike="noStrike" dirty="0">
                        <a:solidFill>
                          <a:srgbClr val="000000"/>
                        </a:solidFill>
                        <a:effectLst/>
                        <a:uFill>
                          <a:solidFill>
                            <a:srgbClr val="000000"/>
                          </a:solidFill>
                        </a:uFill>
                        <a:latin typeface="Calibri"/>
                        <a:ea typeface="Calibri"/>
                        <a:cs typeface="Calibri"/>
                      </a:endParaRPr>
                    </a:p>
                    <a:p>
                      <a:pPr marL="342900" lvl="0" indent="-342900" algn="l" fontAlgn="base">
                        <a:lnSpc>
                          <a:spcPct val="103000"/>
                        </a:lnSpc>
                        <a:spcAft>
                          <a:spcPts val="165"/>
                        </a:spcAft>
                        <a:buClr>
                          <a:srgbClr val="000000"/>
                        </a:buClr>
                        <a:buSzPts val="1100"/>
                        <a:buFont typeface="+mj-lt"/>
                        <a:buAutoNum type="arabicPeriod"/>
                      </a:pPr>
                      <a:r>
                        <a:rPr lang="ca-ES" sz="1300" u="none" strike="noStrike" dirty="0">
                          <a:solidFill>
                            <a:srgbClr val="000000"/>
                          </a:solidFill>
                          <a:effectLst/>
                          <a:uFill>
                            <a:solidFill>
                              <a:srgbClr val="000000"/>
                            </a:solidFill>
                          </a:uFill>
                          <a:latin typeface="Calibri"/>
                          <a:ea typeface="Calibri"/>
                          <a:cs typeface="Calibri"/>
                        </a:rPr>
                        <a:t>Els professionals de suport entre iguals accepten els altres tal com són. </a:t>
                      </a:r>
                      <a:endParaRPr lang="es-ES" sz="1300" u="none" strike="noStrike" dirty="0">
                        <a:solidFill>
                          <a:srgbClr val="000000"/>
                        </a:solidFill>
                        <a:effectLst/>
                        <a:uFill>
                          <a:solidFill>
                            <a:srgbClr val="000000"/>
                          </a:solidFill>
                        </a:uFill>
                        <a:latin typeface="Calibri"/>
                        <a:ea typeface="Calibri"/>
                        <a:cs typeface="Calibri"/>
                      </a:endParaRPr>
                    </a:p>
                    <a:p>
                      <a:pPr marL="342900" indent="-342900">
                        <a:buFont typeface="+mj-lt"/>
                        <a:buAutoNum type="arabicPeriod"/>
                      </a:pPr>
                      <a:r>
                        <a:rPr lang="ca-ES" sz="1300" dirty="0">
                          <a:solidFill>
                            <a:srgbClr val="000000"/>
                          </a:solidFill>
                          <a:effectLst/>
                          <a:latin typeface="Calibri"/>
                          <a:ea typeface="Calibri"/>
                        </a:rPr>
                        <a:t>Els professionals de suport entre iguals no avaluen ni jutgen els altres.</a:t>
                      </a:r>
                      <a:r>
                        <a:rPr lang="ca-ES" sz="1300" dirty="0">
                          <a:solidFill>
                            <a:srgbClr val="1F497D"/>
                          </a:solidFill>
                          <a:effectLst/>
                          <a:latin typeface="Calibri"/>
                          <a:ea typeface="Calibri"/>
                        </a:rPr>
                        <a:t> </a:t>
                      </a:r>
                      <a:endParaRPr lang="es-ES" sz="1300" dirty="0">
                        <a:effectLst/>
                      </a:endParaRPr>
                    </a:p>
                  </a:txBody>
                  <a:tcPr marL="75064" marR="75064" marT="0" marB="0"/>
                </a:tc>
                <a:extLst>
                  <a:ext uri="{0D108BD9-81ED-4DB2-BD59-A6C34878D82A}">
                    <a16:rowId xmlns:a16="http://schemas.microsoft.com/office/drawing/2014/main" val="321936371"/>
                  </a:ext>
                </a:extLst>
              </a:tr>
              <a:tr h="1825740">
                <a:tc>
                  <a:txBody>
                    <a:bodyPr/>
                    <a:lstStyle/>
                    <a:p>
                      <a:pPr marL="6350" indent="-6350" algn="l">
                        <a:lnSpc>
                          <a:spcPct val="107000"/>
                        </a:lnSpc>
                        <a:spcAft>
                          <a:spcPts val="0"/>
                        </a:spcAft>
                      </a:pPr>
                      <a:r>
                        <a:rPr lang="ca-ES" sz="1300" b="1" dirty="0">
                          <a:solidFill>
                            <a:srgbClr val="000000"/>
                          </a:solidFill>
                          <a:effectLst/>
                          <a:latin typeface="Calibri"/>
                          <a:ea typeface="Calibri"/>
                        </a:rPr>
                        <a:t>Els </a:t>
                      </a:r>
                      <a:r>
                        <a:rPr lang="ca-ES" sz="1300" dirty="0">
                          <a:solidFill>
                            <a:srgbClr val="000000"/>
                          </a:solidFill>
                          <a:effectLst/>
                          <a:latin typeface="Calibri"/>
                          <a:ea typeface="Calibri"/>
                        </a:rPr>
                        <a:t>professionals de suport entre iguals</a:t>
                      </a:r>
                      <a:r>
                        <a:rPr lang="ca-ES" sz="1300" b="1" dirty="0">
                          <a:solidFill>
                            <a:srgbClr val="000000"/>
                          </a:solidFill>
                          <a:effectLst/>
                          <a:latin typeface="Calibri"/>
                          <a:ea typeface="Calibri"/>
                        </a:rPr>
                        <a:t> són empàtics  </a:t>
                      </a:r>
                      <a:endParaRPr lang="es-ES" sz="1300" dirty="0">
                        <a:solidFill>
                          <a:srgbClr val="000000"/>
                        </a:solidFill>
                        <a:effectLst/>
                        <a:latin typeface="Calibri"/>
                        <a:ea typeface="Calibri"/>
                      </a:endParaRPr>
                    </a:p>
                    <a:p>
                      <a:pPr marL="285750" indent="-285750">
                        <a:buFont typeface="Arial" panose="020B0604020202020204" pitchFamily="34" charset="0"/>
                        <a:buChar char="•"/>
                      </a:pPr>
                      <a:r>
                        <a:rPr lang="ca-ES" sz="1300" dirty="0">
                          <a:solidFill>
                            <a:srgbClr val="000000"/>
                          </a:solidFill>
                          <a:effectLst/>
                          <a:latin typeface="Calibri"/>
                          <a:ea typeface="Calibri"/>
                        </a:rPr>
                        <a:t>L’empatia és una connexió emocional que es crea «ficant-se en la pell de l’altra persona». </a:t>
                      </a:r>
                    </a:p>
                    <a:p>
                      <a:pPr marL="285750" indent="-285750">
                        <a:buFont typeface="Arial" panose="020B0604020202020204" pitchFamily="34" charset="0"/>
                        <a:buChar char="•"/>
                      </a:pPr>
                      <a:r>
                        <a:rPr lang="ca-ES" sz="1300" dirty="0">
                          <a:solidFill>
                            <a:srgbClr val="000000"/>
                          </a:solidFill>
                          <a:effectLst/>
                          <a:latin typeface="Calibri"/>
                          <a:ea typeface="Calibri"/>
                        </a:rPr>
                        <a:t>Els professionals de suport entre iguals no pressuposen com se sent exactament l’altra persona, per bé que hagin viscut problemes similars. </a:t>
                      </a:r>
                      <a:endParaRPr lang="x-none" sz="1300" b="0" dirty="0">
                        <a:effectLst/>
                        <a:latin typeface="Calibri" panose="020F0502020204030204" pitchFamily="34" charset="0"/>
                        <a:ea typeface="Calibri" panose="020F0502020204030204" pitchFamily="34" charset="0"/>
                        <a:cs typeface="Times New Roman" panose="02020603050405020304" pitchFamily="18" charset="0"/>
                      </a:endParaRPr>
                    </a:p>
                  </a:txBody>
                  <a:tcPr marL="75064" marR="75064" marT="0" marB="0"/>
                </a:tc>
                <a:tc>
                  <a:txBody>
                    <a:bodyPr/>
                    <a:lstStyle/>
                    <a:p>
                      <a:pPr marL="635" indent="-6350" algn="l">
                        <a:lnSpc>
                          <a:spcPct val="107000"/>
                        </a:lnSpc>
                        <a:spcAft>
                          <a:spcPts val="45"/>
                        </a:spcAft>
                      </a:pPr>
                      <a:r>
                        <a:rPr lang="ca-ES" sz="1300" b="1" dirty="0">
                          <a:solidFill>
                            <a:srgbClr val="000000"/>
                          </a:solidFill>
                          <a:effectLst/>
                          <a:latin typeface="Calibri"/>
                          <a:ea typeface="Calibri"/>
                        </a:rPr>
                        <a:t>Pràctica: Escoltar amb sensibilitat emocional  </a:t>
                      </a:r>
                      <a:endParaRPr lang="es-ES" sz="1300" dirty="0">
                        <a:solidFill>
                          <a:srgbClr val="000000"/>
                        </a:solidFill>
                        <a:effectLst/>
                        <a:latin typeface="Calibri"/>
                        <a:ea typeface="Calibri"/>
                      </a:endParaRPr>
                    </a:p>
                    <a:p>
                      <a:pPr marL="342900" lvl="0" indent="-342900" algn="l" fontAlgn="base">
                        <a:lnSpc>
                          <a:spcPct val="99000"/>
                        </a:lnSpc>
                        <a:spcAft>
                          <a:spcPts val="170"/>
                        </a:spcAft>
                        <a:buClr>
                          <a:srgbClr val="000000"/>
                        </a:buClr>
                        <a:buSzPts val="1100"/>
                        <a:buFont typeface="+mj-lt"/>
                        <a:buAutoNum type="arabicPeriod"/>
                      </a:pPr>
                      <a:r>
                        <a:rPr lang="ca-ES" sz="1300" u="none" strike="noStrike" dirty="0">
                          <a:solidFill>
                            <a:srgbClr val="000000"/>
                          </a:solidFill>
                          <a:effectLst/>
                          <a:uFill>
                            <a:solidFill>
                              <a:srgbClr val="000000"/>
                            </a:solidFill>
                          </a:uFill>
                          <a:latin typeface="Calibri"/>
                          <a:ea typeface="Calibri"/>
                          <a:cs typeface="Calibri"/>
                        </a:rPr>
                        <a:t>Els professionals de suport entre iguals practiquen habilitats d’escolta sense judicis. </a:t>
                      </a:r>
                      <a:endParaRPr lang="es-ES" sz="1300" u="none" strike="noStrike" dirty="0">
                        <a:solidFill>
                          <a:srgbClr val="000000"/>
                        </a:solidFill>
                        <a:effectLst/>
                        <a:uFill>
                          <a:solidFill>
                            <a:srgbClr val="000000"/>
                          </a:solidFill>
                        </a:uFill>
                        <a:latin typeface="Calibri"/>
                        <a:ea typeface="Calibri"/>
                        <a:cs typeface="Calibri"/>
                      </a:endParaRPr>
                    </a:p>
                    <a:p>
                      <a:pPr marL="342900" lvl="0" indent="-342900" algn="l" fontAlgn="base">
                        <a:lnSpc>
                          <a:spcPct val="99000"/>
                        </a:lnSpc>
                        <a:spcAft>
                          <a:spcPts val="170"/>
                        </a:spcAft>
                        <a:buClr>
                          <a:srgbClr val="000000"/>
                        </a:buClr>
                        <a:buSzPts val="1100"/>
                        <a:buFont typeface="+mj-lt"/>
                        <a:buAutoNum type="arabicPeriod"/>
                      </a:pPr>
                      <a:r>
                        <a:rPr lang="ca-ES" sz="1300" u="none" strike="noStrike" dirty="0">
                          <a:solidFill>
                            <a:srgbClr val="000000"/>
                          </a:solidFill>
                          <a:effectLst/>
                          <a:uFill>
                            <a:solidFill>
                              <a:srgbClr val="000000"/>
                            </a:solidFill>
                          </a:uFill>
                          <a:latin typeface="Calibri"/>
                          <a:ea typeface="Calibri"/>
                          <a:cs typeface="Calibri"/>
                        </a:rPr>
                        <a:t>Els professionals de suport entre iguals entenen que, malgrat que altres puguin compartir experiències viscudes similars, la gamma de reaccions pot variar de manera considerable.  </a:t>
                      </a:r>
                      <a:endParaRPr lang="es-ES" sz="1300" u="none" strike="noStrike" dirty="0">
                        <a:solidFill>
                          <a:srgbClr val="000000"/>
                        </a:solidFill>
                        <a:effectLst/>
                        <a:uFill>
                          <a:solidFill>
                            <a:srgbClr val="000000"/>
                          </a:solidFill>
                        </a:uFill>
                        <a:latin typeface="Calibri"/>
                        <a:ea typeface="Calibri"/>
                        <a:cs typeface="Calibri"/>
                      </a:endParaRPr>
                    </a:p>
                    <a:p>
                      <a:pPr marL="342900" lvl="0" indent="-342900" algn="l" fontAlgn="base">
                        <a:lnSpc>
                          <a:spcPct val="99000"/>
                        </a:lnSpc>
                        <a:spcAft>
                          <a:spcPts val="5"/>
                        </a:spcAft>
                        <a:buClr>
                          <a:srgbClr val="000000"/>
                        </a:buClr>
                        <a:buSzPts val="1100"/>
                        <a:buFont typeface="+mj-lt"/>
                        <a:buAutoNum type="arabicPeriod"/>
                      </a:pPr>
                      <a:r>
                        <a:rPr lang="ca-ES" sz="1300" u="none" strike="noStrike" dirty="0">
                          <a:solidFill>
                            <a:srgbClr val="000000"/>
                          </a:solidFill>
                          <a:effectLst/>
                          <a:uFill>
                            <a:solidFill>
                              <a:srgbClr val="000000"/>
                            </a:solidFill>
                          </a:uFill>
                          <a:latin typeface="Calibri"/>
                          <a:ea typeface="Calibri"/>
                          <a:cs typeface="Calibri"/>
                        </a:rPr>
                        <a:t>Els professionals de suport entre iguals fan preguntes que indueixen a la reflexió i escolten amb sensibilitat per ser capaços de reaccionar emocionalment o espiritualment als sentiments de l’altra persona.</a:t>
                      </a:r>
                      <a:r>
                        <a:rPr lang="ca-ES" sz="1300" u="none" strike="noStrike" dirty="0">
                          <a:solidFill>
                            <a:srgbClr val="1F497D"/>
                          </a:solidFill>
                          <a:effectLst/>
                          <a:uFill>
                            <a:solidFill>
                              <a:srgbClr val="000000"/>
                            </a:solidFill>
                          </a:uFill>
                          <a:latin typeface="Calibri"/>
                          <a:ea typeface="Calibri"/>
                          <a:cs typeface="Calibri"/>
                        </a:rPr>
                        <a:t> </a:t>
                      </a:r>
                      <a:endParaRPr lang="es-ES" sz="1300" u="none" strike="noStrike" dirty="0">
                        <a:solidFill>
                          <a:srgbClr val="000000"/>
                        </a:solidFill>
                        <a:effectLst/>
                        <a:uFill>
                          <a:solidFill>
                            <a:srgbClr val="000000"/>
                          </a:solidFill>
                        </a:uFill>
                        <a:latin typeface="Calibri"/>
                        <a:ea typeface="Calibri"/>
                        <a:cs typeface="Calibri"/>
                      </a:endParaRPr>
                    </a:p>
                  </a:txBody>
                  <a:tcPr marL="75064" marR="75064" marT="0" marB="0"/>
                </a:tc>
                <a:extLst>
                  <a:ext uri="{0D108BD9-81ED-4DB2-BD59-A6C34878D82A}">
                    <a16:rowId xmlns:a16="http://schemas.microsoft.com/office/drawing/2014/main" val="4028394562"/>
                  </a:ext>
                </a:extLst>
              </a:tr>
            </a:tbl>
          </a:graphicData>
        </a:graphic>
      </p:graphicFrame>
      <p:sp>
        <p:nvSpPr>
          <p:cNvPr id="2" name="Title 1">
            <a:extLst>
              <a:ext uri="{FF2B5EF4-FFF2-40B4-BE49-F238E27FC236}">
                <a16:creationId xmlns:a16="http://schemas.microsoft.com/office/drawing/2014/main" id="{4F04FD69-E743-4B44-9177-AC9B844F12D9}"/>
              </a:ext>
            </a:extLst>
          </p:cNvPr>
          <p:cNvSpPr>
            <a:spLocks noGrp="1"/>
          </p:cNvSpPr>
          <p:nvPr>
            <p:ph type="title"/>
          </p:nvPr>
        </p:nvSpPr>
        <p:spPr>
          <a:xfrm>
            <a:off x="410954" y="354012"/>
            <a:ext cx="9792000" cy="432000"/>
          </a:xfrm>
        </p:spPr>
        <p:txBody>
          <a:bodyPr/>
          <a:lstStyle/>
          <a:p>
            <a:r>
              <a:rPr lang="en-GB" dirty="0"/>
              <a:t>6. </a:t>
            </a:r>
            <a:r>
              <a:rPr lang="ca-ES" dirty="0"/>
              <a:t>De l’ètica a la pràctica </a:t>
            </a:r>
            <a:r>
              <a:rPr lang="es-ES" dirty="0"/>
              <a:t>- 4</a:t>
            </a:r>
            <a:endParaRPr lang="x-none" dirty="0"/>
          </a:p>
        </p:txBody>
      </p:sp>
    </p:spTree>
    <p:extLst>
      <p:ext uri="{BB962C8B-B14F-4D97-AF65-F5344CB8AC3E}">
        <p14:creationId xmlns:p14="http://schemas.microsoft.com/office/powerpoint/2010/main" val="2632001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75592A14-BF1D-427A-BF25-C7BD747A35F0}"/>
              </a:ext>
            </a:extLst>
          </p:cNvPr>
          <p:cNvGraphicFramePr>
            <a:graphicFrameLocks noGrp="1"/>
          </p:cNvGraphicFramePr>
          <p:nvPr>
            <p:ph sz="quarter" idx="14"/>
            <p:extLst>
              <p:ext uri="{D42A27DB-BD31-4B8C-83A1-F6EECF244321}">
                <p14:modId xmlns:p14="http://schemas.microsoft.com/office/powerpoint/2010/main" val="3298775764"/>
              </p:ext>
            </p:extLst>
          </p:nvPr>
        </p:nvGraphicFramePr>
        <p:xfrm>
          <a:off x="530476" y="949828"/>
          <a:ext cx="11173866" cy="4241927"/>
        </p:xfrm>
        <a:graphic>
          <a:graphicData uri="http://schemas.openxmlformats.org/drawingml/2006/table">
            <a:tbl>
              <a:tblPr firstRow="1" firstCol="1" bandRow="1">
                <a:tableStyleId>{2D5ABB26-0587-4C30-8999-92F81FD0307C}</a:tableStyleId>
              </a:tblPr>
              <a:tblGrid>
                <a:gridCol w="4884737">
                  <a:extLst>
                    <a:ext uri="{9D8B030D-6E8A-4147-A177-3AD203B41FA5}">
                      <a16:colId xmlns:a16="http://schemas.microsoft.com/office/drawing/2014/main" val="3573733617"/>
                    </a:ext>
                  </a:extLst>
                </a:gridCol>
                <a:gridCol w="6289129">
                  <a:extLst>
                    <a:ext uri="{9D8B030D-6E8A-4147-A177-3AD203B41FA5}">
                      <a16:colId xmlns:a16="http://schemas.microsoft.com/office/drawing/2014/main" val="1420511655"/>
                    </a:ext>
                  </a:extLst>
                </a:gridCol>
              </a:tblGrid>
              <a:tr h="291402">
                <a:tc>
                  <a:txBody>
                    <a:bodyPr/>
                    <a:lstStyle/>
                    <a:p>
                      <a:pPr marL="0" marR="0" algn="ctr">
                        <a:lnSpc>
                          <a:spcPct val="113000"/>
                        </a:lnSpc>
                        <a:spcBef>
                          <a:spcPts val="0"/>
                        </a:spcBef>
                        <a:spcAft>
                          <a:spcPts val="900"/>
                        </a:spcAft>
                      </a:pPr>
                      <a:r>
                        <a:rPr lang="es-ES" sz="1800" b="1" kern="1200" dirty="0">
                          <a:solidFill>
                            <a:schemeClr val="bg1"/>
                          </a:solidFill>
                          <a:effectLst/>
                          <a:latin typeface="+mn-lt"/>
                          <a:ea typeface="+mn-ea"/>
                          <a:cs typeface="+mn-cs"/>
                        </a:rPr>
                        <a:t>ORIENTACIÓ</a:t>
                      </a:r>
                      <a:r>
                        <a:rPr lang="es-ES" sz="1800" b="1" kern="1200" dirty="0">
                          <a:solidFill>
                            <a:schemeClr val="tx1"/>
                          </a:solidFill>
                          <a:effectLst/>
                          <a:latin typeface="+mn-lt"/>
                          <a:ea typeface="+mn-ea"/>
                          <a:cs typeface="+mn-cs"/>
                        </a:rPr>
                        <a:t> </a:t>
                      </a:r>
                      <a:r>
                        <a:rPr lang="es-ES" sz="1800" b="1" kern="1200" dirty="0">
                          <a:solidFill>
                            <a:schemeClr val="bg1"/>
                          </a:solidFill>
                          <a:effectLst/>
                          <a:latin typeface="+mn-lt"/>
                          <a:ea typeface="+mn-ea"/>
                          <a:cs typeface="+mn-cs"/>
                        </a:rPr>
                        <a:t>ÈTICA</a:t>
                      </a:r>
                      <a:endParaRPr lang="x-none" sz="16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algn="ctr">
                        <a:lnSpc>
                          <a:spcPct val="113000"/>
                        </a:lnSpc>
                        <a:spcBef>
                          <a:spcPts val="0"/>
                        </a:spcBef>
                        <a:spcAft>
                          <a:spcPts val="900"/>
                        </a:spcAft>
                      </a:pPr>
                      <a:r>
                        <a:rPr lang="es-ES" sz="1800" b="1" kern="1200" dirty="0">
                          <a:solidFill>
                            <a:schemeClr val="bg1"/>
                          </a:solidFill>
                          <a:effectLst/>
                          <a:latin typeface="+mn-lt"/>
                          <a:ea typeface="+mn-ea"/>
                          <a:cs typeface="+mn-cs"/>
                        </a:rPr>
                        <a:t>ORIENTACIÓ</a:t>
                      </a:r>
                      <a:r>
                        <a:rPr lang="es-ES" sz="1800" b="1" kern="1200" dirty="0">
                          <a:solidFill>
                            <a:schemeClr val="tx1"/>
                          </a:solidFill>
                          <a:effectLst/>
                          <a:latin typeface="+mn-lt"/>
                          <a:ea typeface="+mn-ea"/>
                          <a:cs typeface="+mn-cs"/>
                        </a:rPr>
                        <a:t> </a:t>
                      </a:r>
                      <a:r>
                        <a:rPr lang="es-ES" sz="1800" b="1" kern="1200" dirty="0">
                          <a:solidFill>
                            <a:schemeClr val="bg1"/>
                          </a:solidFill>
                          <a:effectLst/>
                          <a:latin typeface="+mn-lt"/>
                          <a:ea typeface="+mn-ea"/>
                          <a:cs typeface="+mn-cs"/>
                        </a:rPr>
                        <a:t>PRÀCTICA</a:t>
                      </a:r>
                      <a:endParaRPr lang="x-none" sz="16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359371378"/>
                  </a:ext>
                </a:extLst>
              </a:tr>
              <a:tr h="3714767">
                <a:tc>
                  <a:txBody>
                    <a:bodyPr/>
                    <a:lstStyle/>
                    <a:p>
                      <a:pPr marL="171450" indent="-171450" algn="l">
                        <a:lnSpc>
                          <a:spcPct val="107000"/>
                        </a:lnSpc>
                        <a:spcAft>
                          <a:spcPts val="0"/>
                        </a:spcAft>
                        <a:buFont typeface="Arial" panose="020B0604020202020204" pitchFamily="34" charset="0"/>
                        <a:buChar char="•"/>
                      </a:pPr>
                      <a:r>
                        <a:rPr lang="ca-ES" sz="1500" b="1" dirty="0">
                          <a:solidFill>
                            <a:srgbClr val="000000"/>
                          </a:solidFill>
                          <a:effectLst/>
                          <a:latin typeface="Calibri"/>
                          <a:ea typeface="Calibri"/>
                          <a:cs typeface="Arial"/>
                        </a:rPr>
                        <a:t>Els </a:t>
                      </a:r>
                      <a:r>
                        <a:rPr lang="ca-ES" sz="1600" b="1" dirty="0">
                          <a:solidFill>
                            <a:srgbClr val="000000"/>
                          </a:solidFill>
                          <a:effectLst/>
                          <a:latin typeface="Calibri"/>
                          <a:ea typeface="Calibri"/>
                          <a:cs typeface="Arial"/>
                        </a:rPr>
                        <a:t>professionals de suport entre iguals són respectuosos</a:t>
                      </a:r>
                      <a:endParaRPr lang="es-ES" sz="1600" dirty="0">
                        <a:solidFill>
                          <a:srgbClr val="000000"/>
                        </a:solidFill>
                        <a:effectLst/>
                        <a:latin typeface="Calibri"/>
                        <a:ea typeface="Calibri"/>
                        <a:cs typeface="Arial"/>
                      </a:endParaRPr>
                    </a:p>
                    <a:p>
                      <a:pPr marL="171450" marR="20320" indent="-171450" algn="l">
                        <a:lnSpc>
                          <a:spcPct val="107000"/>
                        </a:lnSpc>
                        <a:spcAft>
                          <a:spcPts val="0"/>
                        </a:spcAft>
                        <a:buFont typeface="Arial" panose="020B0604020202020204" pitchFamily="34" charset="0"/>
                        <a:buChar char="•"/>
                      </a:pPr>
                      <a:r>
                        <a:rPr lang="ca-ES" sz="1600" dirty="0">
                          <a:solidFill>
                            <a:srgbClr val="000000"/>
                          </a:solidFill>
                          <a:effectLst/>
                          <a:latin typeface="Calibri"/>
                          <a:ea typeface="Calibri"/>
                          <a:cs typeface="Arial"/>
                        </a:rPr>
                        <a:t>Es valora i es considera que tota persona té alguna cosa important i única per aportar al món.</a:t>
                      </a:r>
                    </a:p>
                    <a:p>
                      <a:pPr marL="171450" marR="20320" indent="-171450" algn="l">
                        <a:lnSpc>
                          <a:spcPct val="107000"/>
                        </a:lnSpc>
                        <a:spcAft>
                          <a:spcPts val="0"/>
                        </a:spcAft>
                        <a:buFont typeface="Arial" panose="020B0604020202020204" pitchFamily="34" charset="0"/>
                        <a:buChar char="•"/>
                      </a:pPr>
                      <a:r>
                        <a:rPr lang="ca-ES" sz="1600" dirty="0">
                          <a:solidFill>
                            <a:srgbClr val="000000"/>
                          </a:solidFill>
                          <a:effectLst/>
                          <a:latin typeface="Calibri"/>
                          <a:ea typeface="Calibri"/>
                          <a:cs typeface="Arial"/>
                        </a:rPr>
                        <a:t>Els professionals de suport entre iguals tracten les persones amb amabilitat, calidesa i dignitat.</a:t>
                      </a:r>
                    </a:p>
                    <a:p>
                      <a:pPr marL="171450" marR="20320" indent="-171450" algn="l">
                        <a:lnSpc>
                          <a:spcPct val="107000"/>
                        </a:lnSpc>
                        <a:spcAft>
                          <a:spcPts val="0"/>
                        </a:spcAft>
                        <a:buFont typeface="Arial" panose="020B0604020202020204" pitchFamily="34" charset="0"/>
                        <a:buChar char="•"/>
                      </a:pPr>
                      <a:r>
                        <a:rPr lang="ca-ES" sz="1600" dirty="0">
                          <a:solidFill>
                            <a:srgbClr val="000000"/>
                          </a:solidFill>
                          <a:effectLst/>
                          <a:latin typeface="Calibri"/>
                          <a:ea typeface="Calibri"/>
                          <a:cs typeface="Arial"/>
                        </a:rPr>
                        <a:t> Els professionals de suport entre iguals accepten i estan oberts a diferències i encoratgen les persones a compartir els dons, els coneixements i les fortaleses pròpies de la diversitat humana</a:t>
                      </a:r>
                    </a:p>
                    <a:p>
                      <a:pPr marL="171450" marR="20320" indent="-171450" algn="l">
                        <a:lnSpc>
                          <a:spcPct val="107000"/>
                        </a:lnSpc>
                        <a:spcAft>
                          <a:spcPts val="0"/>
                        </a:spcAft>
                        <a:buFont typeface="Arial" panose="020B0604020202020204" pitchFamily="34" charset="0"/>
                        <a:buChar char="•"/>
                      </a:pPr>
                      <a:r>
                        <a:rPr lang="ca-ES" sz="1600" dirty="0">
                          <a:solidFill>
                            <a:srgbClr val="000000"/>
                          </a:solidFill>
                          <a:effectLst/>
                          <a:latin typeface="Calibri"/>
                          <a:ea typeface="Calibri"/>
                          <a:cs typeface="Arial"/>
                        </a:rPr>
                        <a:t> Els professionals de suport entre iguals aprecien i donen cabuda a les idees i opinions de tothom i consideren que totes les persones són igual de capaces de fer aportacions al conjunt. </a:t>
                      </a:r>
                      <a:endParaRPr lang="es-ES" sz="1600" dirty="0">
                        <a:solidFill>
                          <a:srgbClr val="000000"/>
                        </a:solidFill>
                        <a:effectLst/>
                        <a:latin typeface="Calibri"/>
                        <a:ea typeface="Calibri"/>
                        <a:cs typeface="Arial"/>
                      </a:endParaRPr>
                    </a:p>
                  </a:txBody>
                  <a:tcPr marL="67945" marR="40640"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mj-lt"/>
                        <a:buNone/>
                      </a:pPr>
                      <a:r>
                        <a:rPr lang="ca-ES" sz="1600" b="1" kern="1200" dirty="0">
                          <a:solidFill>
                            <a:schemeClr val="tx1"/>
                          </a:solidFill>
                          <a:effectLst/>
                          <a:latin typeface="+mn-lt"/>
                          <a:ea typeface="+mn-ea"/>
                          <a:cs typeface="+mn-cs"/>
                        </a:rPr>
                        <a:t>Pràctica: Curiositat i acceptació de la diversitat  </a:t>
                      </a:r>
                      <a:endParaRPr lang="es-ES" sz="1600" kern="1200" dirty="0">
                        <a:solidFill>
                          <a:schemeClr val="tx1"/>
                        </a:solidFill>
                        <a:effectLst/>
                        <a:latin typeface="+mn-lt"/>
                        <a:ea typeface="+mn-ea"/>
                        <a:cs typeface="+mn-cs"/>
                      </a:endParaRPr>
                    </a:p>
                    <a:p>
                      <a:pPr marL="342900" lvl="0" indent="-342900" fontAlgn="base">
                        <a:buFont typeface="+mj-lt"/>
                        <a:buAutoNum type="arabicPeriod"/>
                      </a:pPr>
                      <a:r>
                        <a:rPr lang="ca-ES" sz="1600" u="none" strike="noStrike" kern="1200" dirty="0">
                          <a:solidFill>
                            <a:schemeClr val="tx1"/>
                          </a:solidFill>
                          <a:effectLst/>
                          <a:latin typeface="+mn-lt"/>
                          <a:ea typeface="+mn-ea"/>
                          <a:cs typeface="+mn-cs"/>
                        </a:rPr>
                        <a:t>Els professionals de suport entre iguals accepten la diversitat (per exemple idees i posicions socials diverses) com a mitjans de desenvolupament personal tant per a les persones a qui acompanyen com per a ells mateixos. </a:t>
                      </a:r>
                      <a:endParaRPr lang="es-ES" sz="16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600" u="none" strike="noStrike" kern="1200" dirty="0">
                          <a:solidFill>
                            <a:schemeClr val="tx1"/>
                          </a:solidFill>
                          <a:effectLst/>
                          <a:latin typeface="+mn-lt"/>
                          <a:ea typeface="+mn-ea"/>
                          <a:cs typeface="+mn-cs"/>
                        </a:rPr>
                        <a:t>Els professionals de suport entre iguals encoratgen els altres a explorar com poden contribuir les diferències a les seves vides i a les vides de les persones que els envolten. </a:t>
                      </a:r>
                      <a:endParaRPr lang="es-ES" sz="16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600" u="none" strike="noStrike" kern="1200" dirty="0">
                          <a:solidFill>
                            <a:schemeClr val="tx1"/>
                          </a:solidFill>
                          <a:effectLst/>
                          <a:latin typeface="+mn-lt"/>
                          <a:ea typeface="+mn-ea"/>
                          <a:cs typeface="+mn-cs"/>
                        </a:rPr>
                        <a:t>Els professionals de suport entre iguals demostren paciència, amabilitat, calidesa i dignitat envers totes les persones amb qui interaccionen com a part de la seva feina. </a:t>
                      </a:r>
                      <a:endParaRPr lang="es-ES" sz="16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600" u="none" strike="noStrike" kern="1200" dirty="0">
                          <a:solidFill>
                            <a:schemeClr val="tx1"/>
                          </a:solidFill>
                          <a:effectLst/>
                          <a:latin typeface="+mn-lt"/>
                          <a:ea typeface="+mn-ea"/>
                          <a:cs typeface="+mn-cs"/>
                        </a:rPr>
                        <a:t>Els professionals de suport entre iguals consideren que totes les persones són mereixedores de tots els drets humans bàsics.</a:t>
                      </a:r>
                      <a:endParaRPr lang="es-ES" sz="1600" u="none" strike="noStrike" kern="1200" dirty="0">
                        <a:solidFill>
                          <a:schemeClr val="tx1"/>
                        </a:solidFill>
                        <a:effectLst/>
                        <a:latin typeface="+mn-lt"/>
                        <a:ea typeface="+mn-ea"/>
                        <a:cs typeface="+mn-cs"/>
                      </a:endParaRPr>
                    </a:p>
                    <a:p>
                      <a:pPr marL="342900" indent="-342900">
                        <a:buFont typeface="+mj-lt"/>
                        <a:buAutoNum type="arabicPeriod"/>
                      </a:pPr>
                      <a:r>
                        <a:rPr lang="ca-ES" sz="1600" kern="1200" dirty="0">
                          <a:solidFill>
                            <a:schemeClr val="tx1"/>
                          </a:solidFill>
                          <a:effectLst/>
                          <a:latin typeface="+mn-lt"/>
                          <a:ea typeface="+mn-ea"/>
                          <a:cs typeface="+mn-cs"/>
                        </a:rPr>
                        <a:t>Els professionals de suport entre iguals accepten tot l’espectre d’experiències, fortaleses i abordatges de la recuperació tant per a les persones a qui acompanyen com per a ells mateixos</a:t>
                      </a:r>
                      <a:r>
                        <a:rPr lang="ca-ES" sz="1800" kern="1200" dirty="0">
                          <a:solidFill>
                            <a:schemeClr val="tx1"/>
                          </a:solidFill>
                          <a:effectLst/>
                          <a:latin typeface="+mn-lt"/>
                          <a:ea typeface="+mn-ea"/>
                          <a:cs typeface="+mn-cs"/>
                        </a:rPr>
                        <a:t>. </a:t>
                      </a:r>
                      <a:endParaRPr lang="x-non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6722" marR="767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7573562"/>
                  </a:ext>
                </a:extLst>
              </a:tr>
            </a:tbl>
          </a:graphicData>
        </a:graphic>
      </p:graphicFrame>
      <p:sp>
        <p:nvSpPr>
          <p:cNvPr id="2" name="Title 1">
            <a:extLst>
              <a:ext uri="{FF2B5EF4-FFF2-40B4-BE49-F238E27FC236}">
                <a16:creationId xmlns:a16="http://schemas.microsoft.com/office/drawing/2014/main" id="{5EF66153-6439-4437-956A-D9A20C75EA7F}"/>
              </a:ext>
            </a:extLst>
          </p:cNvPr>
          <p:cNvSpPr>
            <a:spLocks noGrp="1"/>
          </p:cNvSpPr>
          <p:nvPr>
            <p:ph type="title"/>
          </p:nvPr>
        </p:nvSpPr>
        <p:spPr>
          <a:xfrm>
            <a:off x="435017" y="265781"/>
            <a:ext cx="9792000" cy="432000"/>
          </a:xfrm>
        </p:spPr>
        <p:txBody>
          <a:bodyPr/>
          <a:lstStyle/>
          <a:p>
            <a:r>
              <a:rPr lang="en-GB" dirty="0"/>
              <a:t>6. </a:t>
            </a:r>
            <a:r>
              <a:rPr lang="ca-ES" dirty="0"/>
              <a:t>De l’ètica a la pràctica </a:t>
            </a:r>
            <a:r>
              <a:rPr lang="es-ES" dirty="0"/>
              <a:t>- 5</a:t>
            </a:r>
            <a:endParaRPr lang="x-none" dirty="0"/>
          </a:p>
        </p:txBody>
      </p:sp>
    </p:spTree>
    <p:extLst>
      <p:ext uri="{BB962C8B-B14F-4D97-AF65-F5344CB8AC3E}">
        <p14:creationId xmlns:p14="http://schemas.microsoft.com/office/powerpoint/2010/main" val="21338866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4F8B37B6-FFFF-4C31-AD10-0172CBBE26F6}"/>
              </a:ext>
            </a:extLst>
          </p:cNvPr>
          <p:cNvGraphicFramePr>
            <a:graphicFrameLocks noGrp="1"/>
          </p:cNvGraphicFramePr>
          <p:nvPr>
            <p:ph sz="quarter" idx="14"/>
            <p:extLst>
              <p:ext uri="{D42A27DB-BD31-4B8C-83A1-F6EECF244321}">
                <p14:modId xmlns:p14="http://schemas.microsoft.com/office/powerpoint/2010/main" val="3744273539"/>
              </p:ext>
            </p:extLst>
          </p:nvPr>
        </p:nvGraphicFramePr>
        <p:xfrm>
          <a:off x="506413" y="842212"/>
          <a:ext cx="11174883" cy="5231971"/>
        </p:xfrm>
        <a:graphic>
          <a:graphicData uri="http://schemas.openxmlformats.org/drawingml/2006/table">
            <a:tbl>
              <a:tblPr firstRow="1" firstCol="1" bandRow="1">
                <a:tableStyleId>{2D5ABB26-0587-4C30-8999-92F81FD0307C}</a:tableStyleId>
              </a:tblPr>
              <a:tblGrid>
                <a:gridCol w="5172492">
                  <a:extLst>
                    <a:ext uri="{9D8B030D-6E8A-4147-A177-3AD203B41FA5}">
                      <a16:colId xmlns:a16="http://schemas.microsoft.com/office/drawing/2014/main" val="3025932806"/>
                    </a:ext>
                  </a:extLst>
                </a:gridCol>
                <a:gridCol w="6002391">
                  <a:extLst>
                    <a:ext uri="{9D8B030D-6E8A-4147-A177-3AD203B41FA5}">
                      <a16:colId xmlns:a16="http://schemas.microsoft.com/office/drawing/2014/main" val="4237367098"/>
                    </a:ext>
                  </a:extLst>
                </a:gridCol>
              </a:tblGrid>
              <a:tr h="324691">
                <a:tc>
                  <a:txBody>
                    <a:bodyPr/>
                    <a:lstStyle/>
                    <a:p>
                      <a:pPr marL="0" marR="0" algn="ctr">
                        <a:lnSpc>
                          <a:spcPct val="113000"/>
                        </a:lnSpc>
                        <a:spcBef>
                          <a:spcPts val="0"/>
                        </a:spcBef>
                        <a:spcAft>
                          <a:spcPts val="900"/>
                        </a:spcAft>
                      </a:pPr>
                      <a:r>
                        <a:rPr lang="es-ES" sz="1800" b="1" kern="1200" dirty="0">
                          <a:solidFill>
                            <a:schemeClr val="bg1"/>
                          </a:solidFill>
                          <a:effectLst/>
                          <a:latin typeface="+mn-lt"/>
                          <a:ea typeface="+mn-ea"/>
                          <a:cs typeface="+mn-cs"/>
                        </a:rPr>
                        <a:t>ORIENTACIÓ</a:t>
                      </a:r>
                      <a:r>
                        <a:rPr lang="es-ES" sz="1800" b="1" kern="1200" dirty="0">
                          <a:solidFill>
                            <a:schemeClr val="tx1"/>
                          </a:solidFill>
                          <a:effectLst/>
                          <a:latin typeface="+mn-lt"/>
                          <a:ea typeface="+mn-ea"/>
                          <a:cs typeface="+mn-cs"/>
                        </a:rPr>
                        <a:t> </a:t>
                      </a:r>
                      <a:r>
                        <a:rPr lang="es-ES" sz="1800" b="1" kern="1200" dirty="0">
                          <a:solidFill>
                            <a:schemeClr val="bg1"/>
                          </a:solidFill>
                          <a:effectLst/>
                          <a:latin typeface="+mn-lt"/>
                          <a:ea typeface="+mn-ea"/>
                          <a:cs typeface="+mn-cs"/>
                        </a:rPr>
                        <a:t>ÈTICA</a:t>
                      </a:r>
                      <a:endParaRPr lang="x-none" sz="16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algn="ctr">
                        <a:lnSpc>
                          <a:spcPct val="113000"/>
                        </a:lnSpc>
                        <a:spcBef>
                          <a:spcPts val="0"/>
                        </a:spcBef>
                        <a:spcAft>
                          <a:spcPts val="900"/>
                        </a:spcAft>
                      </a:pPr>
                      <a:r>
                        <a:rPr lang="es-ES" sz="1800" b="1" kern="1200" dirty="0">
                          <a:solidFill>
                            <a:schemeClr val="bg1"/>
                          </a:solidFill>
                          <a:effectLst/>
                          <a:latin typeface="+mn-lt"/>
                          <a:ea typeface="+mn-ea"/>
                          <a:cs typeface="+mn-cs"/>
                        </a:rPr>
                        <a:t>ORIENTACIÓ</a:t>
                      </a:r>
                      <a:r>
                        <a:rPr lang="es-ES" sz="1800" b="1" kern="1200" dirty="0">
                          <a:solidFill>
                            <a:schemeClr val="tx1"/>
                          </a:solidFill>
                          <a:effectLst/>
                          <a:latin typeface="+mn-lt"/>
                          <a:ea typeface="+mn-ea"/>
                          <a:cs typeface="+mn-cs"/>
                        </a:rPr>
                        <a:t> </a:t>
                      </a:r>
                      <a:r>
                        <a:rPr lang="es-ES" sz="1800" b="1" kern="1200" dirty="0">
                          <a:solidFill>
                            <a:schemeClr val="bg1"/>
                          </a:solidFill>
                          <a:effectLst/>
                          <a:latin typeface="+mn-lt"/>
                          <a:ea typeface="+mn-ea"/>
                          <a:cs typeface="+mn-cs"/>
                        </a:rPr>
                        <a:t>PRÀCTICA</a:t>
                      </a:r>
                      <a:endParaRPr lang="x-none" sz="16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342108842"/>
                  </a:ext>
                </a:extLst>
              </a:tr>
              <a:tr h="4319497">
                <a:tc>
                  <a:txBody>
                    <a:bodyPr/>
                    <a:lstStyle/>
                    <a:p>
                      <a:pPr marL="6350" indent="-6350" algn="l">
                        <a:lnSpc>
                          <a:spcPct val="107000"/>
                        </a:lnSpc>
                        <a:spcAft>
                          <a:spcPts val="0"/>
                        </a:spcAft>
                      </a:pPr>
                      <a:r>
                        <a:rPr lang="ca-ES" sz="1600" b="1" dirty="0">
                          <a:solidFill>
                            <a:srgbClr val="000000"/>
                          </a:solidFill>
                          <a:effectLst/>
                          <a:latin typeface="Calibri"/>
                          <a:ea typeface="Calibri"/>
                        </a:rPr>
                        <a:t>Els professionals de suport entre iguals propicien el canvi  </a:t>
                      </a:r>
                      <a:endParaRPr lang="es-ES" sz="1600" dirty="0">
                        <a:solidFill>
                          <a:srgbClr val="000000"/>
                        </a:solidFill>
                        <a:effectLst/>
                        <a:latin typeface="Calibri"/>
                        <a:ea typeface="Calibri"/>
                      </a:endParaRPr>
                    </a:p>
                    <a:p>
                      <a:pPr marL="285750" indent="-285750">
                        <a:buFont typeface="Arial" panose="020B0604020202020204" pitchFamily="34" charset="0"/>
                        <a:buChar char="•"/>
                      </a:pPr>
                      <a:r>
                        <a:rPr lang="ca-ES" sz="1600" dirty="0">
                          <a:solidFill>
                            <a:srgbClr val="000000"/>
                          </a:solidFill>
                          <a:effectLst/>
                          <a:latin typeface="Calibri"/>
                          <a:ea typeface="Calibri"/>
                        </a:rPr>
                        <a:t>Algunes de les pitjors vulneracions dels drets humans les experimenten les persones amb discapacitats psicosocials, intel·lectuals o cognitives. </a:t>
                      </a:r>
                    </a:p>
                    <a:p>
                      <a:pPr marL="285750" indent="-285750">
                        <a:buFont typeface="Arial" panose="020B0604020202020204" pitchFamily="34" charset="0"/>
                        <a:buChar char="•"/>
                      </a:pPr>
                      <a:r>
                        <a:rPr lang="ca-ES" sz="1600" dirty="0">
                          <a:solidFill>
                            <a:srgbClr val="000000"/>
                          </a:solidFill>
                          <a:effectLst/>
                          <a:latin typeface="Calibri"/>
                          <a:ea typeface="Calibri"/>
                        </a:rPr>
                        <a:t>Se les acostuma a veure com a «objectes en tractament», en comptes de com a éssers humans amb els mateixos drets fonamentals a la vida, la llibertat i la seguretat que qualsevol altre. </a:t>
                      </a:r>
                    </a:p>
                    <a:p>
                      <a:pPr marL="285750" indent="-285750">
                        <a:buFont typeface="Arial" panose="020B0604020202020204" pitchFamily="34" charset="0"/>
                        <a:buChar char="•"/>
                      </a:pPr>
                      <a:r>
                        <a:rPr lang="ca-ES" sz="1600" dirty="0">
                          <a:solidFill>
                            <a:srgbClr val="000000"/>
                          </a:solidFill>
                          <a:effectLst/>
                          <a:latin typeface="Calibri"/>
                          <a:ea typeface="Calibri"/>
                        </a:rPr>
                        <a:t>Algunes persones poden ser supervivents de violència (física, sexual, emocional, espiritual, maltractament psicològic o descurança). Les persones a qui els altres perceben com a diferents poden sentir-se estereotipades, estigmatitzades i excloses de la societat. Sovint, les persones que han estat rebutjades per la societat interioritzen l’opressió. </a:t>
                      </a:r>
                    </a:p>
                    <a:p>
                      <a:pPr marL="285750" indent="-285750">
                        <a:buFont typeface="Arial" panose="020B0604020202020204" pitchFamily="34" charset="0"/>
                        <a:buChar char="•"/>
                      </a:pPr>
                      <a:r>
                        <a:rPr lang="ca-ES" sz="1600" dirty="0">
                          <a:solidFill>
                            <a:srgbClr val="000000"/>
                          </a:solidFill>
                          <a:effectLst/>
                          <a:latin typeface="Calibri"/>
                          <a:ea typeface="Calibri"/>
                        </a:rPr>
                        <a:t>Els professionals de suport entre iguals tracten les persones com a éssers humans i romanen alerta a qualsevol pràctica deshumanitzadora, desmoralitzadora o degradant, alhora que fan servir la seva història i/o defensa personal com a agent per al canvi positiu. </a:t>
                      </a:r>
                      <a:endParaRPr lang="x-none"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72372" marR="723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a-ES" sz="1800" b="1" kern="1200" dirty="0">
                          <a:solidFill>
                            <a:schemeClr val="tx1"/>
                          </a:solidFill>
                          <a:effectLst/>
                          <a:latin typeface="+mn-lt"/>
                          <a:ea typeface="+mn-ea"/>
                          <a:cs typeface="+mn-cs"/>
                        </a:rPr>
                        <a:t>Pràctica: Educar i defensar </a:t>
                      </a:r>
                      <a:endParaRPr lang="es-ES" sz="1800" kern="1200" dirty="0">
                        <a:solidFill>
                          <a:schemeClr val="tx1"/>
                        </a:solidFill>
                        <a:effectLst/>
                        <a:latin typeface="+mn-lt"/>
                        <a:ea typeface="+mn-ea"/>
                        <a:cs typeface="+mn-cs"/>
                      </a:endParaRPr>
                    </a:p>
                    <a:p>
                      <a:pPr marL="342900" lvl="0" indent="-342900" fontAlgn="base">
                        <a:buFont typeface="+mj-lt"/>
                        <a:buAutoNum type="arabicPeriod"/>
                      </a:pPr>
                      <a:r>
                        <a:rPr lang="ca-ES" sz="1600" u="none" strike="noStrike" kern="1200" dirty="0">
                          <a:solidFill>
                            <a:schemeClr val="tx1"/>
                          </a:solidFill>
                          <a:effectLst/>
                          <a:latin typeface="+mn-lt"/>
                          <a:ea typeface="+mn-ea"/>
                          <a:cs typeface="+mn-cs"/>
                        </a:rPr>
                        <a:t>Els professionals de suport entre iguals reconeixen i troben maneres adients de cridar l’atenció sobre les injustícies.  </a:t>
                      </a:r>
                      <a:endParaRPr lang="es-ES" sz="16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600" u="none" strike="noStrike" kern="1200" dirty="0">
                          <a:solidFill>
                            <a:schemeClr val="tx1"/>
                          </a:solidFill>
                          <a:effectLst/>
                          <a:latin typeface="+mn-lt"/>
                          <a:ea typeface="+mn-ea"/>
                          <a:cs typeface="+mn-cs"/>
                        </a:rPr>
                        <a:t>Els professionals de suport entre iguals s’esforcen per entendre com poden afectar les injustícies a les persones.  </a:t>
                      </a:r>
                      <a:endParaRPr lang="es-ES" sz="16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600" u="none" strike="noStrike" kern="1200" dirty="0">
                          <a:solidFill>
                            <a:schemeClr val="tx1"/>
                          </a:solidFill>
                          <a:effectLst/>
                          <a:latin typeface="+mn-lt"/>
                          <a:ea typeface="+mn-ea"/>
                          <a:cs typeface="+mn-cs"/>
                        </a:rPr>
                        <a:t>Els professionals de suport entre iguals encoratgen, assessoren i inspiren les persones a qui acompanyen a desafiar i superar les injustícies. </a:t>
                      </a:r>
                      <a:endParaRPr lang="es-ES" sz="16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600" u="none" strike="noStrike" kern="1200" dirty="0">
                          <a:solidFill>
                            <a:schemeClr val="tx1"/>
                          </a:solidFill>
                          <a:effectLst/>
                          <a:latin typeface="+mn-lt"/>
                          <a:ea typeface="+mn-ea"/>
                          <a:cs typeface="+mn-cs"/>
                        </a:rPr>
                        <a:t>Els professionals de suport entre iguals fan servir un llenguatge encoratjador, inspirador, motivador, respectuós i que manifesti el seu suport. </a:t>
                      </a:r>
                      <a:endParaRPr lang="es-ES" sz="16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600" u="none" strike="noStrike" kern="1200" dirty="0">
                          <a:solidFill>
                            <a:schemeClr val="tx1"/>
                          </a:solidFill>
                          <a:effectLst/>
                          <a:latin typeface="+mn-lt"/>
                          <a:ea typeface="+mn-ea"/>
                          <a:cs typeface="+mn-cs"/>
                        </a:rPr>
                        <a:t>Els professionals de suport entre iguals ajuden les persones a qui acompanyen a explorar àrees on cal introduir canvis tant per a elles com per a altres persones. </a:t>
                      </a:r>
                      <a:endParaRPr lang="es-ES" sz="16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600" u="none" strike="noStrike" kern="1200" dirty="0">
                          <a:solidFill>
                            <a:schemeClr val="tx1"/>
                          </a:solidFill>
                          <a:effectLst/>
                          <a:latin typeface="+mn-lt"/>
                          <a:ea typeface="+mn-ea"/>
                          <a:cs typeface="+mn-cs"/>
                        </a:rPr>
                        <a:t>Els professionals de suport entre iguals identifiquen les injustícies que afronten altres companys en tots els contextos i actuen en la seva defensa i en propicien el canvi sempre que cal. </a:t>
                      </a:r>
                      <a:endParaRPr lang="es-ES" sz="16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600" u="none" strike="noStrike" kern="1200" dirty="0">
                          <a:solidFill>
                            <a:schemeClr val="tx1"/>
                          </a:solidFill>
                          <a:effectLst/>
                          <a:latin typeface="+mn-lt"/>
                          <a:ea typeface="+mn-ea"/>
                          <a:cs typeface="+mn-cs"/>
                        </a:rPr>
                        <a:t>Els professionals de suport entre iguals eduquen altres persones sobre els seus drets i les eines de què disposen, com ara propostes de directives i plans de recuperació. </a:t>
                      </a:r>
                      <a:endParaRPr lang="es-ES" sz="1600" u="none" strike="noStrike" kern="1200" dirty="0">
                        <a:solidFill>
                          <a:schemeClr val="tx1"/>
                        </a:solidFill>
                        <a:effectLst/>
                        <a:latin typeface="+mn-lt"/>
                        <a:ea typeface="+mn-ea"/>
                        <a:cs typeface="+mn-cs"/>
                      </a:endParaRPr>
                    </a:p>
                  </a:txBody>
                  <a:tcPr marL="72372" marR="7237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9526117"/>
                  </a:ext>
                </a:extLst>
              </a:tr>
            </a:tbl>
          </a:graphicData>
        </a:graphic>
      </p:graphicFrame>
      <p:sp>
        <p:nvSpPr>
          <p:cNvPr id="2" name="Title 1">
            <a:extLst>
              <a:ext uri="{FF2B5EF4-FFF2-40B4-BE49-F238E27FC236}">
                <a16:creationId xmlns:a16="http://schemas.microsoft.com/office/drawing/2014/main" id="{5E6A4E11-345B-49F9-ADE9-6391FFE8CCBF}"/>
              </a:ext>
            </a:extLst>
          </p:cNvPr>
          <p:cNvSpPr>
            <a:spLocks noGrp="1"/>
          </p:cNvSpPr>
          <p:nvPr>
            <p:ph type="title"/>
          </p:nvPr>
        </p:nvSpPr>
        <p:spPr>
          <a:xfrm>
            <a:off x="435017" y="265781"/>
            <a:ext cx="9792000" cy="432000"/>
          </a:xfrm>
        </p:spPr>
        <p:txBody>
          <a:bodyPr/>
          <a:lstStyle/>
          <a:p>
            <a:r>
              <a:rPr lang="en-GB" dirty="0"/>
              <a:t>6. </a:t>
            </a:r>
            <a:r>
              <a:rPr lang="ca-ES" dirty="0"/>
              <a:t>De l’ètica a la pràctica </a:t>
            </a:r>
            <a:r>
              <a:rPr lang="es-ES" dirty="0"/>
              <a:t>- 6</a:t>
            </a:r>
            <a:endParaRPr lang="x-none" dirty="0"/>
          </a:p>
        </p:txBody>
      </p:sp>
    </p:spTree>
    <p:extLst>
      <p:ext uri="{BB962C8B-B14F-4D97-AF65-F5344CB8AC3E}">
        <p14:creationId xmlns:p14="http://schemas.microsoft.com/office/powerpoint/2010/main" val="13981170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4357E65-7210-488A-A8A1-55406B127D8B}"/>
              </a:ext>
            </a:extLst>
          </p:cNvPr>
          <p:cNvGraphicFramePr>
            <a:graphicFrameLocks noGrp="1"/>
          </p:cNvGraphicFramePr>
          <p:nvPr>
            <p:ph sz="quarter" idx="14"/>
            <p:extLst>
              <p:ext uri="{D42A27DB-BD31-4B8C-83A1-F6EECF244321}">
                <p14:modId xmlns:p14="http://schemas.microsoft.com/office/powerpoint/2010/main" val="2961064717"/>
              </p:ext>
            </p:extLst>
          </p:nvPr>
        </p:nvGraphicFramePr>
        <p:xfrm>
          <a:off x="506413" y="1030040"/>
          <a:ext cx="11174499" cy="4942967"/>
        </p:xfrm>
        <a:graphic>
          <a:graphicData uri="http://schemas.openxmlformats.org/drawingml/2006/table">
            <a:tbl>
              <a:tblPr firstRow="1" firstCol="1" bandRow="1">
                <a:tableStyleId>{2D5ABB26-0587-4C30-8999-92F81FD0307C}</a:tableStyleId>
              </a:tblPr>
              <a:tblGrid>
                <a:gridCol w="5189537">
                  <a:extLst>
                    <a:ext uri="{9D8B030D-6E8A-4147-A177-3AD203B41FA5}">
                      <a16:colId xmlns:a16="http://schemas.microsoft.com/office/drawing/2014/main" val="932045537"/>
                    </a:ext>
                  </a:extLst>
                </a:gridCol>
                <a:gridCol w="5984962">
                  <a:extLst>
                    <a:ext uri="{9D8B030D-6E8A-4147-A177-3AD203B41FA5}">
                      <a16:colId xmlns:a16="http://schemas.microsoft.com/office/drawing/2014/main" val="2556646098"/>
                    </a:ext>
                  </a:extLst>
                </a:gridCol>
              </a:tblGrid>
              <a:tr h="173990">
                <a:tc>
                  <a:txBody>
                    <a:bodyPr/>
                    <a:lstStyle/>
                    <a:p>
                      <a:pPr marL="0" marR="0" algn="ctr">
                        <a:lnSpc>
                          <a:spcPct val="113000"/>
                        </a:lnSpc>
                        <a:spcBef>
                          <a:spcPts val="0"/>
                        </a:spcBef>
                        <a:spcAft>
                          <a:spcPts val="900"/>
                        </a:spcAft>
                      </a:pPr>
                      <a:r>
                        <a:rPr lang="es-ES" sz="1800" b="1" kern="1200" dirty="0">
                          <a:solidFill>
                            <a:schemeClr val="bg1"/>
                          </a:solidFill>
                          <a:effectLst/>
                          <a:latin typeface="+mn-lt"/>
                          <a:ea typeface="+mn-ea"/>
                          <a:cs typeface="+mn-cs"/>
                        </a:rPr>
                        <a:t>ORIENTACIÓ</a:t>
                      </a:r>
                      <a:r>
                        <a:rPr lang="es-ES" sz="1800" b="1" kern="1200" dirty="0">
                          <a:solidFill>
                            <a:schemeClr val="tx1"/>
                          </a:solidFill>
                          <a:effectLst/>
                          <a:latin typeface="+mn-lt"/>
                          <a:ea typeface="+mn-ea"/>
                          <a:cs typeface="+mn-cs"/>
                        </a:rPr>
                        <a:t> </a:t>
                      </a:r>
                      <a:r>
                        <a:rPr lang="es-ES" sz="1800" b="1" kern="1200" dirty="0">
                          <a:solidFill>
                            <a:schemeClr val="bg1"/>
                          </a:solidFill>
                          <a:effectLst/>
                          <a:latin typeface="+mn-lt"/>
                          <a:ea typeface="+mn-ea"/>
                          <a:cs typeface="+mn-cs"/>
                        </a:rPr>
                        <a:t>ÈTICA</a:t>
                      </a:r>
                      <a:endParaRPr lang="x-none" sz="16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algn="ctr">
                        <a:lnSpc>
                          <a:spcPct val="113000"/>
                        </a:lnSpc>
                        <a:spcBef>
                          <a:spcPts val="0"/>
                        </a:spcBef>
                        <a:spcAft>
                          <a:spcPts val="900"/>
                        </a:spcAft>
                      </a:pPr>
                      <a:r>
                        <a:rPr lang="es-ES" sz="1800" b="1" kern="1200" dirty="0">
                          <a:solidFill>
                            <a:schemeClr val="bg1"/>
                          </a:solidFill>
                          <a:effectLst/>
                          <a:latin typeface="+mn-lt"/>
                          <a:ea typeface="+mn-ea"/>
                          <a:cs typeface="+mn-cs"/>
                        </a:rPr>
                        <a:t>ORIENTACIÓ</a:t>
                      </a:r>
                      <a:r>
                        <a:rPr lang="es-ES" sz="1800" b="1" kern="1200" dirty="0">
                          <a:solidFill>
                            <a:schemeClr val="tx1"/>
                          </a:solidFill>
                          <a:effectLst/>
                          <a:latin typeface="+mn-lt"/>
                          <a:ea typeface="+mn-ea"/>
                          <a:cs typeface="+mn-cs"/>
                        </a:rPr>
                        <a:t> </a:t>
                      </a:r>
                      <a:r>
                        <a:rPr lang="es-ES" sz="1800" b="1" kern="1200" dirty="0">
                          <a:solidFill>
                            <a:schemeClr val="bg1"/>
                          </a:solidFill>
                          <a:effectLst/>
                          <a:latin typeface="+mn-lt"/>
                          <a:ea typeface="+mn-ea"/>
                          <a:cs typeface="+mn-cs"/>
                        </a:rPr>
                        <a:t>PRÀCTICA</a:t>
                      </a:r>
                      <a:endParaRPr lang="x-none" sz="16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921329224"/>
                  </a:ext>
                </a:extLst>
              </a:tr>
              <a:tr h="3157220">
                <a:tc>
                  <a:txBody>
                    <a:bodyPr/>
                    <a:lstStyle/>
                    <a:p>
                      <a:r>
                        <a:rPr lang="ca-ES" sz="1800" b="1" kern="1200" dirty="0">
                          <a:solidFill>
                            <a:schemeClr val="tx1"/>
                          </a:solidFill>
                          <a:effectLst/>
                          <a:latin typeface="+mn-lt"/>
                          <a:ea typeface="+mn-ea"/>
                          <a:cs typeface="+mn-cs"/>
                        </a:rPr>
                        <a:t>Els </a:t>
                      </a:r>
                      <a:r>
                        <a:rPr lang="ca-ES" sz="1800" kern="1200" dirty="0">
                          <a:solidFill>
                            <a:schemeClr val="tx1"/>
                          </a:solidFill>
                          <a:effectLst/>
                          <a:latin typeface="+mn-lt"/>
                          <a:ea typeface="+mn-ea"/>
                          <a:cs typeface="+mn-cs"/>
                        </a:rPr>
                        <a:t>professionals de suport entre iguals</a:t>
                      </a:r>
                      <a:r>
                        <a:rPr lang="ca-ES" sz="1800" b="1" kern="1200" dirty="0">
                          <a:solidFill>
                            <a:schemeClr val="tx1"/>
                          </a:solidFill>
                          <a:effectLst/>
                          <a:latin typeface="+mn-lt"/>
                          <a:ea typeface="+mn-ea"/>
                          <a:cs typeface="+mn-cs"/>
                        </a:rPr>
                        <a:t> són honestos i directes  </a:t>
                      </a:r>
                      <a:endParaRPr lang="es-ES" sz="1800" kern="1200" dirty="0">
                        <a:solidFill>
                          <a:schemeClr val="tx1"/>
                        </a:solidFill>
                        <a:effectLst/>
                        <a:latin typeface="+mn-lt"/>
                        <a:ea typeface="+mn-ea"/>
                        <a:cs typeface="+mn-cs"/>
                      </a:endParaRPr>
                    </a:p>
                    <a:p>
                      <a:pPr marL="285750" indent="-285750">
                        <a:buFont typeface="Arial" panose="020B0604020202020204" pitchFamily="34" charset="0"/>
                        <a:buChar char="•"/>
                      </a:pPr>
                      <a:r>
                        <a:rPr lang="ca-ES" sz="1800" kern="1200" dirty="0">
                          <a:solidFill>
                            <a:schemeClr val="tx1"/>
                          </a:solidFill>
                          <a:effectLst/>
                          <a:latin typeface="+mn-lt"/>
                          <a:ea typeface="+mn-ea"/>
                          <a:cs typeface="+mn-cs"/>
                        </a:rPr>
                        <a:t>Una comunicació clara i reflexiva és fonamental per oferir un suport efectiu a companys. </a:t>
                      </a:r>
                    </a:p>
                    <a:p>
                      <a:pPr marL="285750" indent="-285750">
                        <a:buFont typeface="Arial" panose="020B0604020202020204" pitchFamily="34" charset="0"/>
                        <a:buChar char="•"/>
                      </a:pPr>
                      <a:r>
                        <a:rPr lang="ca-ES" sz="1800" kern="1200" dirty="0">
                          <a:solidFill>
                            <a:schemeClr val="tx1"/>
                          </a:solidFill>
                          <a:effectLst/>
                          <a:latin typeface="+mn-lt"/>
                          <a:ea typeface="+mn-ea"/>
                          <a:cs typeface="+mn-cs"/>
                        </a:rPr>
                        <a:t>Els temes difícils s’han d’abordar amb les persones directament implicades. </a:t>
                      </a:r>
                    </a:p>
                    <a:p>
                      <a:pPr marL="285750" indent="-285750">
                        <a:buFont typeface="Arial" panose="020B0604020202020204" pitchFamily="34" charset="0"/>
                        <a:buChar char="•"/>
                      </a:pPr>
                      <a:r>
                        <a:rPr lang="ca-ES" sz="1800" kern="1200" dirty="0">
                          <a:solidFill>
                            <a:schemeClr val="tx1"/>
                          </a:solidFill>
                          <a:effectLst/>
                          <a:latin typeface="+mn-lt"/>
                          <a:ea typeface="+mn-ea"/>
                          <a:cs typeface="+mn-cs"/>
                        </a:rPr>
                        <a:t>La privadesa i la complicitat generen confiança. </a:t>
                      </a:r>
                    </a:p>
                    <a:p>
                      <a:pPr marL="285750" indent="-285750">
                        <a:buFont typeface="Arial" panose="020B0604020202020204" pitchFamily="34" charset="0"/>
                        <a:buChar char="•"/>
                      </a:pPr>
                      <a:r>
                        <a:rPr lang="ca-ES" sz="1800" kern="1200" dirty="0">
                          <a:solidFill>
                            <a:schemeClr val="tx1"/>
                          </a:solidFill>
                          <a:effectLst/>
                          <a:latin typeface="+mn-lt"/>
                          <a:ea typeface="+mn-ea"/>
                          <a:cs typeface="+mn-cs"/>
                        </a:rPr>
                        <a:t>Una comunicació honesta permet a les persones superar la por a generar situacions conflictives o a ferir els sentiments d’algú i col·laborar de manera respectuosa per resoldre temes difícils amb cura i compassió, incloent-hi temes relacionats amb l’estigma, el maltractament, l’opressió, les crisis o la seguretat.  </a:t>
                      </a:r>
                      <a:endParaRPr lang="es-ES" sz="1800" kern="1200" dirty="0">
                        <a:solidFill>
                          <a:schemeClr val="tx1"/>
                        </a:solidFill>
                        <a:effectLst/>
                        <a:latin typeface="+mn-lt"/>
                        <a:ea typeface="+mn-ea"/>
                        <a:cs typeface="+mn-cs"/>
                      </a:endParaRPr>
                    </a:p>
                  </a:txBody>
                  <a:tcPr marL="84929" marR="849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a-ES" sz="1800" b="1" kern="1200" dirty="0">
                          <a:solidFill>
                            <a:schemeClr val="tx1"/>
                          </a:solidFill>
                          <a:effectLst/>
                          <a:latin typeface="+mn-lt"/>
                          <a:ea typeface="+mn-ea"/>
                          <a:cs typeface="+mn-cs"/>
                        </a:rPr>
                        <a:t>Pràctica: Abordatge de temes difícils amb cura i compassió </a:t>
                      </a:r>
                      <a:endParaRPr lang="es-ES" sz="1800" kern="1200" dirty="0">
                        <a:solidFill>
                          <a:schemeClr val="tx1"/>
                        </a:solidFill>
                        <a:effectLst/>
                        <a:latin typeface="+mn-lt"/>
                        <a:ea typeface="+mn-ea"/>
                        <a:cs typeface="+mn-cs"/>
                      </a:endParaRPr>
                    </a:p>
                    <a:p>
                      <a:pPr marL="342900" lvl="0" indent="-342900" fontAlgn="base">
                        <a:buFont typeface="+mj-lt"/>
                        <a:buAutoNum type="arabicPeriod"/>
                      </a:pPr>
                      <a:r>
                        <a:rPr lang="ca-ES" sz="1800" u="none" strike="noStrike" kern="1200" dirty="0">
                          <a:solidFill>
                            <a:schemeClr val="tx1"/>
                          </a:solidFill>
                          <a:effectLst/>
                          <a:latin typeface="+mn-lt"/>
                          <a:ea typeface="+mn-ea"/>
                          <a:cs typeface="+mn-cs"/>
                        </a:rPr>
                        <a:t>Els professionals de suport entre iguals respecten la privadesa i la confidencialitat.  </a:t>
                      </a:r>
                      <a:endParaRPr lang="es-ES" sz="18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800" u="none" strike="noStrike" kern="1200" dirty="0">
                          <a:solidFill>
                            <a:schemeClr val="tx1"/>
                          </a:solidFill>
                          <a:effectLst/>
                          <a:latin typeface="+mn-lt"/>
                          <a:ea typeface="+mn-ea"/>
                          <a:cs typeface="+mn-cs"/>
                        </a:rPr>
                        <a:t>Els professionals de suport entre iguals s’impliquen, quan així ho volen les persones a qui acompanyen, en debats oberts sobre l’estigma, el maltractament, l’opressió, les crisis o la seguretat.  </a:t>
                      </a:r>
                      <a:endParaRPr lang="es-ES" sz="18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800" u="none" strike="noStrike" kern="1200" dirty="0">
                          <a:solidFill>
                            <a:schemeClr val="tx1"/>
                          </a:solidFill>
                          <a:effectLst/>
                          <a:latin typeface="+mn-lt"/>
                          <a:ea typeface="+mn-ea"/>
                          <a:cs typeface="+mn-cs"/>
                        </a:rPr>
                        <a:t>Els professionals de suport entre iguals estableixen amb les persones a qui acompanyen relacions compassives i curoses.  </a:t>
                      </a:r>
                      <a:endParaRPr lang="es-ES" sz="18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800" kern="1200" dirty="0">
                          <a:solidFill>
                            <a:schemeClr val="tx1"/>
                          </a:solidFill>
                          <a:effectLst/>
                          <a:latin typeface="+mn-lt"/>
                          <a:ea typeface="+mn-ea"/>
                          <a:cs typeface="+mn-cs"/>
                        </a:rPr>
                        <a:t>Els professionals de suport entre iguals no fan falses promeses i no es representen a ells mateixos, a altres o les circumstàncies de manera </a:t>
                      </a:r>
                      <a:r>
                        <a:rPr lang="en-GB" sz="1600" dirty="0">
                          <a:effectLst/>
                        </a:rPr>
                        <a:t> </a:t>
                      </a:r>
                      <a:r>
                        <a:rPr lang="ca-ES" sz="1800" u="none" strike="noStrike" kern="1200" dirty="0">
                          <a:solidFill>
                            <a:schemeClr val="tx1"/>
                          </a:solidFill>
                          <a:effectLst/>
                          <a:latin typeface="+mn-lt"/>
                          <a:ea typeface="+mn-ea"/>
                          <a:cs typeface="+mn-cs"/>
                        </a:rPr>
                        <a:t>incorrecta.  </a:t>
                      </a:r>
                      <a:endParaRPr lang="es-ES" sz="18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800" u="none" strike="noStrike" kern="1200" dirty="0">
                          <a:solidFill>
                            <a:schemeClr val="tx1"/>
                          </a:solidFill>
                          <a:effectLst/>
                          <a:latin typeface="+mn-lt"/>
                          <a:ea typeface="+mn-ea"/>
                          <a:cs typeface="+mn-cs"/>
                        </a:rPr>
                        <a:t>Els professionals de suport entre iguals s’esforcen per construir relacions basades en la integritat, l’obertura, el respecte i la confiança. </a:t>
                      </a:r>
                      <a:endParaRPr lang="es-ES" sz="1800" u="none" strike="noStrike" kern="1200" dirty="0">
                        <a:solidFill>
                          <a:schemeClr val="tx1"/>
                        </a:solidFill>
                        <a:effectLst/>
                        <a:latin typeface="+mn-lt"/>
                        <a:ea typeface="+mn-ea"/>
                        <a:cs typeface="+mn-cs"/>
                      </a:endParaRPr>
                    </a:p>
                    <a:p>
                      <a:pPr marL="342900" lvl="0" indent="-342900" fontAlgn="base">
                        <a:buFont typeface="+mj-lt"/>
                        <a:buAutoNum type="arabicPeriod"/>
                      </a:pPr>
                      <a:endParaRPr lang="x-non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4929" marR="849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526814"/>
                  </a:ext>
                </a:extLst>
              </a:tr>
            </a:tbl>
          </a:graphicData>
        </a:graphic>
      </p:graphicFrame>
      <p:sp>
        <p:nvSpPr>
          <p:cNvPr id="2" name="Title 1">
            <a:extLst>
              <a:ext uri="{FF2B5EF4-FFF2-40B4-BE49-F238E27FC236}">
                <a16:creationId xmlns:a16="http://schemas.microsoft.com/office/drawing/2014/main" id="{CC17574E-4E81-400F-BA00-6EF0FFE4CA09}"/>
              </a:ext>
            </a:extLst>
          </p:cNvPr>
          <p:cNvSpPr>
            <a:spLocks noGrp="1"/>
          </p:cNvSpPr>
          <p:nvPr>
            <p:ph type="title"/>
          </p:nvPr>
        </p:nvSpPr>
        <p:spPr/>
        <p:txBody>
          <a:bodyPr/>
          <a:lstStyle/>
          <a:p>
            <a:r>
              <a:rPr lang="en-GB" dirty="0"/>
              <a:t>6. </a:t>
            </a:r>
            <a:r>
              <a:rPr lang="ca-ES" dirty="0"/>
              <a:t>De l’ètica a la pràctica </a:t>
            </a:r>
            <a:r>
              <a:rPr lang="es-ES" dirty="0"/>
              <a:t>- 7</a:t>
            </a:r>
            <a:endParaRPr lang="x-none" dirty="0"/>
          </a:p>
        </p:txBody>
      </p:sp>
    </p:spTree>
    <p:extLst>
      <p:ext uri="{BB962C8B-B14F-4D97-AF65-F5344CB8AC3E}">
        <p14:creationId xmlns:p14="http://schemas.microsoft.com/office/powerpoint/2010/main" val="41631714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9DB01CBF-1565-4761-87E4-BA8971074B49}"/>
              </a:ext>
            </a:extLst>
          </p:cNvPr>
          <p:cNvGraphicFramePr>
            <a:graphicFrameLocks noGrp="1"/>
          </p:cNvGraphicFramePr>
          <p:nvPr>
            <p:ph sz="quarter" idx="14"/>
            <p:extLst>
              <p:ext uri="{D42A27DB-BD31-4B8C-83A1-F6EECF244321}">
                <p14:modId xmlns:p14="http://schemas.microsoft.com/office/powerpoint/2010/main" val="3845156742"/>
              </p:ext>
            </p:extLst>
          </p:nvPr>
        </p:nvGraphicFramePr>
        <p:xfrm>
          <a:off x="506413" y="1078166"/>
          <a:ext cx="11174952" cy="4790567"/>
        </p:xfrm>
        <a:graphic>
          <a:graphicData uri="http://schemas.openxmlformats.org/drawingml/2006/table">
            <a:tbl>
              <a:tblPr firstRow="1" firstCol="1" bandRow="1">
                <a:tableStyleId>{2D5ABB26-0587-4C30-8999-92F81FD0307C}</a:tableStyleId>
              </a:tblPr>
              <a:tblGrid>
                <a:gridCol w="4662746">
                  <a:extLst>
                    <a:ext uri="{9D8B030D-6E8A-4147-A177-3AD203B41FA5}">
                      <a16:colId xmlns:a16="http://schemas.microsoft.com/office/drawing/2014/main" val="2246769404"/>
                    </a:ext>
                  </a:extLst>
                </a:gridCol>
                <a:gridCol w="6512206">
                  <a:extLst>
                    <a:ext uri="{9D8B030D-6E8A-4147-A177-3AD203B41FA5}">
                      <a16:colId xmlns:a16="http://schemas.microsoft.com/office/drawing/2014/main" val="2891419321"/>
                    </a:ext>
                  </a:extLst>
                </a:gridCol>
              </a:tblGrid>
              <a:tr h="301455">
                <a:tc>
                  <a:txBody>
                    <a:bodyPr/>
                    <a:lstStyle/>
                    <a:p>
                      <a:pPr marL="0" marR="0" algn="ctr">
                        <a:lnSpc>
                          <a:spcPct val="113000"/>
                        </a:lnSpc>
                        <a:spcBef>
                          <a:spcPts val="0"/>
                        </a:spcBef>
                        <a:spcAft>
                          <a:spcPts val="900"/>
                        </a:spcAft>
                      </a:pPr>
                      <a:r>
                        <a:rPr lang="es-ES" sz="1800" b="1" kern="1200" dirty="0">
                          <a:solidFill>
                            <a:schemeClr val="bg1"/>
                          </a:solidFill>
                          <a:effectLst/>
                          <a:latin typeface="+mn-lt"/>
                          <a:ea typeface="+mn-ea"/>
                          <a:cs typeface="+mn-cs"/>
                        </a:rPr>
                        <a:t>ORIENTACIÓ</a:t>
                      </a:r>
                      <a:r>
                        <a:rPr lang="es-ES" sz="1800" b="1" kern="1200" dirty="0">
                          <a:solidFill>
                            <a:schemeClr val="tx1"/>
                          </a:solidFill>
                          <a:effectLst/>
                          <a:latin typeface="+mn-lt"/>
                          <a:ea typeface="+mn-ea"/>
                          <a:cs typeface="+mn-cs"/>
                        </a:rPr>
                        <a:t> </a:t>
                      </a:r>
                      <a:r>
                        <a:rPr lang="es-ES" sz="1800" b="1" kern="1200" dirty="0">
                          <a:solidFill>
                            <a:schemeClr val="bg1"/>
                          </a:solidFill>
                          <a:effectLst/>
                          <a:latin typeface="+mn-lt"/>
                          <a:ea typeface="+mn-ea"/>
                          <a:cs typeface="+mn-cs"/>
                        </a:rPr>
                        <a:t>ÈTICA</a:t>
                      </a:r>
                      <a:endParaRPr lang="x-none" sz="16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algn="ctr">
                        <a:lnSpc>
                          <a:spcPct val="113000"/>
                        </a:lnSpc>
                        <a:spcBef>
                          <a:spcPts val="0"/>
                        </a:spcBef>
                        <a:spcAft>
                          <a:spcPts val="900"/>
                        </a:spcAft>
                      </a:pPr>
                      <a:r>
                        <a:rPr lang="es-ES" sz="1800" b="1" kern="1200" dirty="0">
                          <a:solidFill>
                            <a:schemeClr val="bg1"/>
                          </a:solidFill>
                          <a:effectLst/>
                          <a:latin typeface="+mn-lt"/>
                          <a:ea typeface="+mn-ea"/>
                          <a:cs typeface="+mn-cs"/>
                        </a:rPr>
                        <a:t>ORIENTACIÓ</a:t>
                      </a:r>
                      <a:r>
                        <a:rPr lang="es-ES" sz="1800" b="1" kern="1200" dirty="0">
                          <a:solidFill>
                            <a:schemeClr val="tx1"/>
                          </a:solidFill>
                          <a:effectLst/>
                          <a:latin typeface="+mn-lt"/>
                          <a:ea typeface="+mn-ea"/>
                          <a:cs typeface="+mn-cs"/>
                        </a:rPr>
                        <a:t> </a:t>
                      </a:r>
                      <a:r>
                        <a:rPr lang="es-ES" sz="1800" b="1" kern="1200" dirty="0">
                          <a:solidFill>
                            <a:schemeClr val="bg1"/>
                          </a:solidFill>
                          <a:effectLst/>
                          <a:latin typeface="+mn-lt"/>
                          <a:ea typeface="+mn-ea"/>
                          <a:cs typeface="+mn-cs"/>
                        </a:rPr>
                        <a:t>PRÀCTICA</a:t>
                      </a:r>
                      <a:endParaRPr lang="x-none" sz="16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290597693"/>
                  </a:ext>
                </a:extLst>
              </a:tr>
              <a:tr h="2142512">
                <a:tc>
                  <a:txBody>
                    <a:bodyPr/>
                    <a:lstStyle/>
                    <a:p>
                      <a:r>
                        <a:rPr lang="ca-ES" sz="1400" b="1" kern="1200" dirty="0">
                          <a:solidFill>
                            <a:schemeClr val="tx1"/>
                          </a:solidFill>
                          <a:effectLst/>
                          <a:latin typeface="+mn-lt"/>
                          <a:ea typeface="+mn-ea"/>
                          <a:cs typeface="+mn-cs"/>
                        </a:rPr>
                        <a:t>El suport entre iguals és mutu i recíproc </a:t>
                      </a:r>
                      <a:r>
                        <a:rPr lang="ca-ES" sz="1400" kern="1200" dirty="0">
                          <a:solidFill>
                            <a:schemeClr val="tx1"/>
                          </a:solidFill>
                          <a:effectLst/>
                          <a:latin typeface="+mn-lt"/>
                          <a:ea typeface="+mn-ea"/>
                          <a:cs typeface="+mn-cs"/>
                        </a:rPr>
                        <a:t> </a:t>
                      </a:r>
                      <a:endParaRPr lang="es-ES" sz="1400" kern="1200" dirty="0">
                        <a:solidFill>
                          <a:schemeClr val="tx1"/>
                        </a:solidFill>
                        <a:effectLst/>
                        <a:latin typeface="+mn-lt"/>
                        <a:ea typeface="+mn-ea"/>
                        <a:cs typeface="+mn-cs"/>
                      </a:endParaRPr>
                    </a:p>
                    <a:p>
                      <a:pPr marL="285750" indent="-285750">
                        <a:buFont typeface="Arial" panose="020B0604020202020204" pitchFamily="34" charset="0"/>
                        <a:buChar char="•"/>
                      </a:pPr>
                      <a:r>
                        <a:rPr lang="ca-ES" sz="1400" kern="1200" dirty="0">
                          <a:solidFill>
                            <a:schemeClr val="tx1"/>
                          </a:solidFill>
                          <a:effectLst/>
                          <a:latin typeface="+mn-lt"/>
                          <a:ea typeface="+mn-ea"/>
                          <a:cs typeface="+mn-cs"/>
                        </a:rPr>
                        <a:t>En una relació de suport entre iguals, tothom dona i rep d’una manera fluïda i en canvi constant. </a:t>
                      </a:r>
                    </a:p>
                    <a:p>
                      <a:pPr marL="285750" indent="-285750">
                        <a:buFont typeface="Arial" panose="020B0604020202020204" pitchFamily="34" charset="0"/>
                        <a:buChar char="•"/>
                      </a:pPr>
                      <a:r>
                        <a:rPr lang="ca-ES" sz="1400" kern="1200" dirty="0">
                          <a:solidFill>
                            <a:schemeClr val="tx1"/>
                          </a:solidFill>
                          <a:effectLst/>
                          <a:latin typeface="+mn-lt"/>
                          <a:ea typeface="+mn-ea"/>
                          <a:cs typeface="+mn-cs"/>
                        </a:rPr>
                        <a:t>Això és molt diferent del que experimenten moltes persones en els programes de tractament, on se les percep com a persones que necessiten ajuda, mentre que el personal és només l’encarregat de donar aquesta ajuda. </a:t>
                      </a:r>
                    </a:p>
                    <a:p>
                      <a:pPr marL="285750" indent="-285750">
                        <a:buFont typeface="Arial" panose="020B0604020202020204" pitchFamily="34" charset="0"/>
                        <a:buChar char="•"/>
                      </a:pPr>
                      <a:r>
                        <a:rPr lang="ca-ES" sz="1400" kern="1200" dirty="0">
                          <a:solidFill>
                            <a:schemeClr val="tx1"/>
                          </a:solidFill>
                          <a:effectLst/>
                          <a:latin typeface="+mn-lt"/>
                          <a:ea typeface="+mn-ea"/>
                          <a:cs typeface="+mn-cs"/>
                        </a:rPr>
                        <a:t>En les relacions de suport entre iguals, tothom ensenya i tothom aprèn. I això és així tant si es fa la feina de professional de suport entre iguals de manera voluntària o assalariada. </a:t>
                      </a:r>
                      <a:endParaRPr lang="x-none"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75664" marR="756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a-ES" sz="1400" b="1" kern="1200" dirty="0">
                          <a:solidFill>
                            <a:schemeClr val="tx1"/>
                          </a:solidFill>
                          <a:effectLst/>
                          <a:latin typeface="+mn-lt"/>
                          <a:ea typeface="+mn-ea"/>
                          <a:cs typeface="+mn-cs"/>
                        </a:rPr>
                        <a:t>Pràctica: Encoratjar els companys a donar i rebre</a:t>
                      </a:r>
                      <a:endParaRPr lang="es-ES" sz="1400" kern="1200" dirty="0">
                        <a:solidFill>
                          <a:schemeClr val="tx1"/>
                        </a:solidFill>
                        <a:effectLst/>
                        <a:latin typeface="+mn-lt"/>
                        <a:ea typeface="+mn-ea"/>
                        <a:cs typeface="+mn-cs"/>
                      </a:endParaRPr>
                    </a:p>
                    <a:p>
                      <a:pPr marL="342900" lvl="0" indent="-342900" fontAlgn="base">
                        <a:buFont typeface="+mj-lt"/>
                        <a:buAutoNum type="arabicPeriod"/>
                      </a:pPr>
                      <a:r>
                        <a:rPr lang="ca-ES" sz="1400" u="none" strike="noStrike" kern="1200" dirty="0">
                          <a:solidFill>
                            <a:schemeClr val="tx1"/>
                          </a:solidFill>
                          <a:effectLst/>
                          <a:latin typeface="+mn-lt"/>
                          <a:ea typeface="+mn-ea"/>
                          <a:cs typeface="+mn-cs"/>
                        </a:rPr>
                        <a:t>Els professionals de suport entre iguals aprenen de les persones a qui acompanyen, i a l’inrevés. </a:t>
                      </a:r>
                      <a:endParaRPr lang="es-ES" sz="14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400" u="none" strike="noStrike" kern="1200" dirty="0">
                          <a:solidFill>
                            <a:schemeClr val="tx1"/>
                          </a:solidFill>
                          <a:effectLst/>
                          <a:latin typeface="+mn-lt"/>
                          <a:ea typeface="+mn-ea"/>
                          <a:cs typeface="+mn-cs"/>
                        </a:rPr>
                        <a:t>Els professionals de suport entre iguals encoratgen els seus companys a satisfer una necessitat humana fonamental: ser capaços de donar i rebre. </a:t>
                      </a:r>
                      <a:endParaRPr lang="es-ES" sz="1400" u="none" strike="noStrike" kern="1200" dirty="0">
                        <a:solidFill>
                          <a:schemeClr val="tx1"/>
                        </a:solidFill>
                        <a:effectLst/>
                        <a:latin typeface="+mn-lt"/>
                        <a:ea typeface="+mn-ea"/>
                        <a:cs typeface="+mn-cs"/>
                      </a:endParaRPr>
                    </a:p>
                    <a:p>
                      <a:pPr marL="342900" indent="-342900">
                        <a:buFont typeface="+mj-lt"/>
                        <a:buAutoNum type="arabicPeriod"/>
                      </a:pPr>
                      <a:r>
                        <a:rPr lang="ca-ES" sz="1400" kern="1200" dirty="0">
                          <a:solidFill>
                            <a:schemeClr val="tx1"/>
                          </a:solidFill>
                          <a:effectLst/>
                          <a:latin typeface="+mn-lt"/>
                          <a:ea typeface="+mn-ea"/>
                          <a:cs typeface="+mn-cs"/>
                        </a:rPr>
                        <a:t>Els professionals de suport entre iguals faciliten el respecte; sempre que és possible, mantenen una relació amb els companys caracteritzada pel poder compartit i la reciprocitat. </a:t>
                      </a:r>
                      <a:endParaRPr lang="es-ES" sz="1400" dirty="0">
                        <a:effectLst/>
                      </a:endParaRPr>
                    </a:p>
                  </a:txBody>
                  <a:tcPr marL="75664" marR="756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1965654"/>
                  </a:ext>
                </a:extLst>
              </a:tr>
              <a:tr h="1756877">
                <a:tc>
                  <a:txBody>
                    <a:bodyPr/>
                    <a:lstStyle/>
                    <a:p>
                      <a:r>
                        <a:rPr lang="ca-ES" sz="1400" b="1" kern="1200" dirty="0">
                          <a:solidFill>
                            <a:schemeClr val="tx1"/>
                          </a:solidFill>
                          <a:effectLst/>
                          <a:latin typeface="+mn-lt"/>
                          <a:ea typeface="+mn-ea"/>
                          <a:cs typeface="+mn-cs"/>
                        </a:rPr>
                        <a:t>El suport entre iguals equival a compartir el poder </a:t>
                      </a:r>
                      <a:endParaRPr lang="es-ES" sz="1400" kern="1200" dirty="0">
                        <a:solidFill>
                          <a:schemeClr val="tx1"/>
                        </a:solidFill>
                        <a:effectLst/>
                        <a:latin typeface="+mn-lt"/>
                        <a:ea typeface="+mn-ea"/>
                        <a:cs typeface="+mn-cs"/>
                      </a:endParaRPr>
                    </a:p>
                    <a:p>
                      <a:pPr marL="285750" indent="-285750">
                        <a:buFont typeface="Arial" panose="020B0604020202020204" pitchFamily="34" charset="0"/>
                        <a:buChar char="•"/>
                      </a:pPr>
                      <a:r>
                        <a:rPr lang="ca-ES" sz="1400" kern="1200" dirty="0">
                          <a:solidFill>
                            <a:schemeClr val="tx1"/>
                          </a:solidFill>
                          <a:effectLst/>
                          <a:latin typeface="+mn-lt"/>
                          <a:ea typeface="+mn-ea"/>
                          <a:cs typeface="+mn-cs"/>
                        </a:rPr>
                        <a:t>Per definició, els companys són iguals. </a:t>
                      </a:r>
                    </a:p>
                    <a:p>
                      <a:pPr marL="285750" indent="-285750">
                        <a:buFont typeface="Arial" panose="020B0604020202020204" pitchFamily="34" charset="0"/>
                        <a:buChar char="•"/>
                      </a:pPr>
                      <a:r>
                        <a:rPr lang="ca-ES" sz="1400" kern="1200" dirty="0">
                          <a:solidFill>
                            <a:schemeClr val="tx1"/>
                          </a:solidFill>
                          <a:effectLst/>
                          <a:latin typeface="+mn-lt"/>
                          <a:ea typeface="+mn-ea"/>
                          <a:cs typeface="+mn-cs"/>
                        </a:rPr>
                        <a:t>Compartir el poder en una relació de suport entre iguals comporta que tothom té les mateixes oportunitats d’expressar les seves idees i opinions, plantejar opcions i fer aportacions. Tothom parla i tothom escolta allò que es diu. </a:t>
                      </a:r>
                    </a:p>
                    <a:p>
                      <a:pPr marL="285750" indent="-285750">
                        <a:buFont typeface="Arial" panose="020B0604020202020204" pitchFamily="34" charset="0"/>
                        <a:buChar char="•"/>
                      </a:pPr>
                      <a:r>
                        <a:rPr lang="ca-ES" sz="1400" kern="1200" dirty="0">
                          <a:solidFill>
                            <a:schemeClr val="tx1"/>
                          </a:solidFill>
                          <a:effectLst/>
                          <a:latin typeface="+mn-lt"/>
                          <a:ea typeface="+mn-ea"/>
                          <a:cs typeface="+mn-cs"/>
                        </a:rPr>
                        <a:t>Quan el suport entre iguals es basa en una veritable col·laboració s’evita l’abús del poder. </a:t>
                      </a:r>
                      <a:endParaRPr lang="x-none"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75664" marR="756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a-ES" sz="1400" b="1" kern="1200" dirty="0">
                          <a:solidFill>
                            <a:schemeClr val="tx1"/>
                          </a:solidFill>
                          <a:effectLst/>
                          <a:latin typeface="+mn-lt"/>
                          <a:ea typeface="+mn-ea"/>
                          <a:cs typeface="+mn-cs"/>
                        </a:rPr>
                        <a:t>Pràctica: Personalització de la igualtat  </a:t>
                      </a:r>
                      <a:endParaRPr lang="es-ES" sz="1400" kern="1200" dirty="0">
                        <a:solidFill>
                          <a:schemeClr val="tx1"/>
                        </a:solidFill>
                        <a:effectLst/>
                        <a:latin typeface="+mn-lt"/>
                        <a:ea typeface="+mn-ea"/>
                        <a:cs typeface="+mn-cs"/>
                      </a:endParaRPr>
                    </a:p>
                    <a:p>
                      <a:pPr marL="342900" lvl="0" indent="-342900" fontAlgn="base">
                        <a:buFont typeface="+mj-lt"/>
                        <a:buAutoNum type="arabicPeriod"/>
                      </a:pPr>
                      <a:r>
                        <a:rPr lang="ca-ES" sz="1400" u="none" strike="noStrike" kern="1200" dirty="0">
                          <a:solidFill>
                            <a:schemeClr val="tx1"/>
                          </a:solidFill>
                          <a:effectLst/>
                          <a:latin typeface="+mn-lt"/>
                          <a:ea typeface="+mn-ea"/>
                          <a:cs typeface="+mn-cs"/>
                        </a:rPr>
                        <a:t>Els professionals de suport entre iguals fan servir un llenguatge que reflecteix una relació mútua amb les persones a qui acompanyen.  </a:t>
                      </a:r>
                      <a:endParaRPr lang="es-ES" sz="14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400" u="none" strike="noStrike" kern="1200" dirty="0">
                          <a:solidFill>
                            <a:schemeClr val="tx1"/>
                          </a:solidFill>
                          <a:effectLst/>
                          <a:latin typeface="+mn-lt"/>
                          <a:ea typeface="+mn-ea"/>
                          <a:cs typeface="+mn-cs"/>
                        </a:rPr>
                        <a:t>Els professionals de suport entre iguals es comporten amb respecte i reciprocitat envers les persones a qui acompanyen.</a:t>
                      </a:r>
                      <a:endParaRPr lang="es-ES" sz="14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400" u="none" strike="noStrike" kern="1200" dirty="0">
                          <a:solidFill>
                            <a:schemeClr val="tx1"/>
                          </a:solidFill>
                          <a:effectLst/>
                          <a:latin typeface="+mn-lt"/>
                          <a:ea typeface="+mn-ea"/>
                          <a:cs typeface="+mn-cs"/>
                        </a:rPr>
                        <a:t>Els professionals de suport entre iguals no expressen ni exerceixen poder sobre les persones a qui acompanyen (per exemple no controlen el que fan, no prenen decisions per elles, etc.).  </a:t>
                      </a:r>
                      <a:endParaRPr lang="es-ES" sz="1400" u="none" strike="noStrike" kern="1200" dirty="0">
                        <a:solidFill>
                          <a:schemeClr val="tx1"/>
                        </a:solidFill>
                        <a:effectLst/>
                        <a:latin typeface="+mn-lt"/>
                        <a:ea typeface="+mn-ea"/>
                        <a:cs typeface="+mn-cs"/>
                      </a:endParaRPr>
                    </a:p>
                    <a:p>
                      <a:pPr marL="342900" indent="-342900">
                        <a:buFont typeface="+mj-lt"/>
                        <a:buAutoNum type="arabicPeriod"/>
                      </a:pPr>
                      <a:r>
                        <a:rPr lang="ca-ES" sz="1400" kern="1200" dirty="0">
                          <a:solidFill>
                            <a:schemeClr val="tx1"/>
                          </a:solidFill>
                          <a:effectLst/>
                          <a:latin typeface="+mn-lt"/>
                          <a:ea typeface="+mn-ea"/>
                          <a:cs typeface="+mn-cs"/>
                        </a:rPr>
                        <a:t>Els professionals de suport entre iguals no diagnostiquen ni ofereixen serveis mèdics, sinó que plantegen un servei complementari o alternatiu. </a:t>
                      </a:r>
                      <a:endParaRPr lang="es-ES" sz="1400" dirty="0">
                        <a:effectLst/>
                      </a:endParaRPr>
                    </a:p>
                  </a:txBody>
                  <a:tcPr marL="75664" marR="756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7890999"/>
                  </a:ext>
                </a:extLst>
              </a:tr>
            </a:tbl>
          </a:graphicData>
        </a:graphic>
      </p:graphicFrame>
      <p:sp>
        <p:nvSpPr>
          <p:cNvPr id="2" name="Title 1">
            <a:extLst>
              <a:ext uri="{FF2B5EF4-FFF2-40B4-BE49-F238E27FC236}">
                <a16:creationId xmlns:a16="http://schemas.microsoft.com/office/drawing/2014/main" id="{8F14A745-C75D-43C5-884E-DB6CF2523111}"/>
              </a:ext>
            </a:extLst>
          </p:cNvPr>
          <p:cNvSpPr>
            <a:spLocks noGrp="1"/>
          </p:cNvSpPr>
          <p:nvPr>
            <p:ph type="title"/>
          </p:nvPr>
        </p:nvSpPr>
        <p:spPr/>
        <p:txBody>
          <a:bodyPr/>
          <a:lstStyle/>
          <a:p>
            <a:r>
              <a:rPr lang="en-GB" dirty="0"/>
              <a:t>6. </a:t>
            </a:r>
            <a:r>
              <a:rPr lang="ca-ES" dirty="0"/>
              <a:t>De l’ètica a la pràctica </a:t>
            </a:r>
            <a:r>
              <a:rPr lang="es-ES" dirty="0"/>
              <a:t>- 8</a:t>
            </a:r>
            <a:endParaRPr lang="x-none" dirty="0"/>
          </a:p>
        </p:txBody>
      </p:sp>
    </p:spTree>
    <p:extLst>
      <p:ext uri="{BB962C8B-B14F-4D97-AF65-F5344CB8AC3E}">
        <p14:creationId xmlns:p14="http://schemas.microsoft.com/office/powerpoint/2010/main" val="10115640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8FDD1-F680-4778-8A47-FA6A110647AD}"/>
              </a:ext>
            </a:extLst>
          </p:cNvPr>
          <p:cNvSpPr>
            <a:spLocks noGrp="1"/>
          </p:cNvSpPr>
          <p:nvPr>
            <p:ph type="title"/>
          </p:nvPr>
        </p:nvSpPr>
        <p:spPr/>
        <p:txBody>
          <a:bodyPr/>
          <a:lstStyle/>
          <a:p>
            <a:r>
              <a:rPr lang="en-GB" dirty="0"/>
              <a:t>6. </a:t>
            </a:r>
            <a:r>
              <a:rPr lang="ca-ES" dirty="0"/>
              <a:t>De l’ètica a la pràctica </a:t>
            </a:r>
            <a:r>
              <a:rPr lang="es-ES" dirty="0"/>
              <a:t>- 9</a:t>
            </a:r>
            <a:endParaRPr lang="x-none" dirty="0"/>
          </a:p>
        </p:txBody>
      </p:sp>
      <p:graphicFrame>
        <p:nvGraphicFramePr>
          <p:cNvPr id="10" name="Content Placeholder 3">
            <a:extLst>
              <a:ext uri="{FF2B5EF4-FFF2-40B4-BE49-F238E27FC236}">
                <a16:creationId xmlns:a16="http://schemas.microsoft.com/office/drawing/2014/main" id="{E5DEB03D-8E05-124D-BD5D-CA23EF7E4097}"/>
              </a:ext>
            </a:extLst>
          </p:cNvPr>
          <p:cNvGraphicFramePr>
            <a:graphicFrameLocks/>
          </p:cNvGraphicFramePr>
          <p:nvPr>
            <p:extLst>
              <p:ext uri="{D42A27DB-BD31-4B8C-83A1-F6EECF244321}">
                <p14:modId xmlns:p14="http://schemas.microsoft.com/office/powerpoint/2010/main" val="3979644153"/>
              </p:ext>
            </p:extLst>
          </p:nvPr>
        </p:nvGraphicFramePr>
        <p:xfrm>
          <a:off x="507195" y="1062446"/>
          <a:ext cx="11174499" cy="4160203"/>
        </p:xfrm>
        <a:graphic>
          <a:graphicData uri="http://schemas.openxmlformats.org/drawingml/2006/table">
            <a:tbl>
              <a:tblPr firstRow="1" firstCol="1" bandRow="1">
                <a:tableStyleId>{2D5ABB26-0587-4C30-8999-92F81FD0307C}</a:tableStyleId>
              </a:tblPr>
              <a:tblGrid>
                <a:gridCol w="4465858">
                  <a:extLst>
                    <a:ext uri="{9D8B030D-6E8A-4147-A177-3AD203B41FA5}">
                      <a16:colId xmlns:a16="http://schemas.microsoft.com/office/drawing/2014/main" val="932045537"/>
                    </a:ext>
                  </a:extLst>
                </a:gridCol>
                <a:gridCol w="6708641">
                  <a:extLst>
                    <a:ext uri="{9D8B030D-6E8A-4147-A177-3AD203B41FA5}">
                      <a16:colId xmlns:a16="http://schemas.microsoft.com/office/drawing/2014/main" val="2556646098"/>
                    </a:ext>
                  </a:extLst>
                </a:gridCol>
              </a:tblGrid>
              <a:tr h="258354">
                <a:tc>
                  <a:txBody>
                    <a:bodyPr/>
                    <a:lstStyle/>
                    <a:p>
                      <a:pPr marL="0" marR="0" algn="ctr">
                        <a:lnSpc>
                          <a:spcPct val="113000"/>
                        </a:lnSpc>
                        <a:spcBef>
                          <a:spcPts val="0"/>
                        </a:spcBef>
                        <a:spcAft>
                          <a:spcPts val="900"/>
                        </a:spcAft>
                      </a:pPr>
                      <a:r>
                        <a:rPr lang="es-ES" sz="1800" b="1" kern="1200" dirty="0">
                          <a:solidFill>
                            <a:schemeClr val="bg1"/>
                          </a:solidFill>
                          <a:effectLst/>
                          <a:latin typeface="+mn-lt"/>
                          <a:ea typeface="+mn-ea"/>
                          <a:cs typeface="+mn-cs"/>
                        </a:rPr>
                        <a:t>ORIENTACIÓ</a:t>
                      </a:r>
                      <a:r>
                        <a:rPr lang="es-ES" sz="1800" b="1" kern="1200" dirty="0">
                          <a:solidFill>
                            <a:schemeClr val="tx1"/>
                          </a:solidFill>
                          <a:effectLst/>
                          <a:latin typeface="+mn-lt"/>
                          <a:ea typeface="+mn-ea"/>
                          <a:cs typeface="+mn-cs"/>
                        </a:rPr>
                        <a:t> </a:t>
                      </a:r>
                      <a:r>
                        <a:rPr lang="es-ES" sz="1800" b="1" kern="1200" dirty="0">
                          <a:solidFill>
                            <a:schemeClr val="bg1"/>
                          </a:solidFill>
                          <a:effectLst/>
                          <a:latin typeface="+mn-lt"/>
                          <a:ea typeface="+mn-ea"/>
                          <a:cs typeface="+mn-cs"/>
                        </a:rPr>
                        <a:t>ÈTICA</a:t>
                      </a:r>
                      <a:endParaRPr lang="x-none" sz="18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algn="ctr">
                        <a:lnSpc>
                          <a:spcPct val="113000"/>
                        </a:lnSpc>
                        <a:spcBef>
                          <a:spcPts val="0"/>
                        </a:spcBef>
                        <a:spcAft>
                          <a:spcPts val="900"/>
                        </a:spcAft>
                      </a:pPr>
                      <a:r>
                        <a:rPr lang="es-ES" sz="1800" b="1" kern="1200" dirty="0">
                          <a:solidFill>
                            <a:schemeClr val="bg1"/>
                          </a:solidFill>
                          <a:effectLst/>
                          <a:latin typeface="+mn-lt"/>
                          <a:ea typeface="+mn-ea"/>
                          <a:cs typeface="+mn-cs"/>
                        </a:rPr>
                        <a:t>ORIENTACIÓ</a:t>
                      </a:r>
                      <a:r>
                        <a:rPr lang="es-ES" sz="1800" b="1" kern="1200" dirty="0">
                          <a:solidFill>
                            <a:schemeClr val="tx1"/>
                          </a:solidFill>
                          <a:effectLst/>
                          <a:latin typeface="+mn-lt"/>
                          <a:ea typeface="+mn-ea"/>
                          <a:cs typeface="+mn-cs"/>
                        </a:rPr>
                        <a:t> </a:t>
                      </a:r>
                      <a:r>
                        <a:rPr lang="es-ES" sz="1800" b="1" kern="1200" dirty="0">
                          <a:solidFill>
                            <a:schemeClr val="bg1"/>
                          </a:solidFill>
                          <a:effectLst/>
                          <a:latin typeface="+mn-lt"/>
                          <a:ea typeface="+mn-ea"/>
                          <a:cs typeface="+mn-cs"/>
                        </a:rPr>
                        <a:t>PRÀCTICA</a:t>
                      </a:r>
                      <a:endParaRPr lang="x-none" sz="16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921329224"/>
                  </a:ext>
                </a:extLst>
              </a:tr>
              <a:tr h="3157220">
                <a:tc>
                  <a:txBody>
                    <a:bodyPr/>
                    <a:lstStyle/>
                    <a:p>
                      <a:pPr marL="6350" indent="-6350" algn="l">
                        <a:lnSpc>
                          <a:spcPct val="99000"/>
                        </a:lnSpc>
                        <a:spcAft>
                          <a:spcPts val="0"/>
                        </a:spcAft>
                      </a:pPr>
                      <a:r>
                        <a:rPr lang="ca-ES" sz="1500" b="1" dirty="0">
                          <a:solidFill>
                            <a:srgbClr val="000000"/>
                          </a:solidFill>
                          <a:effectLst/>
                          <a:latin typeface="Calibri"/>
                          <a:ea typeface="Calibri"/>
                          <a:cs typeface="Arial"/>
                        </a:rPr>
                        <a:t>El suport entre iguals per a la recuperació se centra en les fortaleses </a:t>
                      </a:r>
                      <a:endParaRPr lang="es-ES" sz="1500" dirty="0">
                        <a:solidFill>
                          <a:srgbClr val="000000"/>
                        </a:solidFill>
                        <a:effectLst/>
                        <a:latin typeface="Calibri"/>
                        <a:ea typeface="Calibri"/>
                        <a:cs typeface="Arial"/>
                      </a:endParaRPr>
                    </a:p>
                    <a:p>
                      <a:pPr marL="285750" indent="-285750" algn="l">
                        <a:lnSpc>
                          <a:spcPct val="99000"/>
                        </a:lnSpc>
                        <a:spcAft>
                          <a:spcPts val="0"/>
                        </a:spcAft>
                        <a:buFont typeface="Arial" panose="020B0604020202020204" pitchFamily="34" charset="0"/>
                        <a:buChar char="•"/>
                      </a:pPr>
                      <a:r>
                        <a:rPr lang="ca-ES" sz="1500" dirty="0">
                          <a:solidFill>
                            <a:srgbClr val="000000"/>
                          </a:solidFill>
                          <a:effectLst/>
                          <a:latin typeface="Calibri"/>
                          <a:ea typeface="Calibri"/>
                          <a:cs typeface="Arial"/>
                        </a:rPr>
                        <a:t>Tothom té capacitats, dons i talents que pot fer servir per millorar la seva vida. </a:t>
                      </a:r>
                    </a:p>
                    <a:p>
                      <a:pPr marL="285750" indent="-285750" algn="l">
                        <a:lnSpc>
                          <a:spcPct val="99000"/>
                        </a:lnSpc>
                        <a:spcAft>
                          <a:spcPts val="0"/>
                        </a:spcAft>
                        <a:buFont typeface="Arial" panose="020B0604020202020204" pitchFamily="34" charset="0"/>
                        <a:buChar char="•"/>
                      </a:pPr>
                      <a:r>
                        <a:rPr lang="ca-ES" sz="1500" dirty="0">
                          <a:solidFill>
                            <a:srgbClr val="000000"/>
                          </a:solidFill>
                          <a:effectLst/>
                          <a:latin typeface="Calibri"/>
                          <a:ea typeface="Calibri"/>
                          <a:cs typeface="Arial"/>
                        </a:rPr>
                        <a:t>El suport entre iguals se centra en les fortaleses. </a:t>
                      </a:r>
                    </a:p>
                    <a:p>
                      <a:pPr marL="285750" indent="-285750" algn="l">
                        <a:lnSpc>
                          <a:spcPct val="99000"/>
                        </a:lnSpc>
                        <a:spcAft>
                          <a:spcPts val="0"/>
                        </a:spcAft>
                        <a:buFont typeface="Arial" panose="020B0604020202020204" pitchFamily="34" charset="0"/>
                        <a:buChar char="•"/>
                      </a:pPr>
                      <a:r>
                        <a:rPr lang="ca-ES" sz="1500" dirty="0">
                          <a:solidFill>
                            <a:srgbClr val="000000"/>
                          </a:solidFill>
                          <a:effectLst/>
                          <a:latin typeface="Calibri"/>
                          <a:ea typeface="Calibri"/>
                          <a:cs typeface="Arial"/>
                        </a:rPr>
                        <a:t>Els professionals de suport entre iguals comparteixen les seves pròpies experiències per encoratjar les persones a veure la cara positiva o les coses positives que han extret de les adversitats. </a:t>
                      </a:r>
                    </a:p>
                    <a:p>
                      <a:pPr marL="285750" indent="-285750" algn="l">
                        <a:lnSpc>
                          <a:spcPct val="99000"/>
                        </a:lnSpc>
                        <a:spcAft>
                          <a:spcPts val="0"/>
                        </a:spcAft>
                        <a:buFont typeface="Arial" panose="020B0604020202020204" pitchFamily="34" charset="0"/>
                        <a:buChar char="•"/>
                      </a:pPr>
                      <a:r>
                        <a:rPr lang="ca-ES" sz="1500" dirty="0">
                          <a:solidFill>
                            <a:srgbClr val="000000"/>
                          </a:solidFill>
                          <a:effectLst/>
                          <a:latin typeface="Calibri"/>
                          <a:ea typeface="Calibri"/>
                          <a:cs typeface="Arial"/>
                        </a:rPr>
                        <a:t>Mitjançant el suport entre iguals, les persones contacten amb les seves fortaleses.  </a:t>
                      </a:r>
                      <a:endParaRPr lang="es-ES" sz="1500" dirty="0">
                        <a:solidFill>
                          <a:srgbClr val="000000"/>
                        </a:solidFill>
                        <a:effectLst/>
                        <a:latin typeface="Calibri"/>
                        <a:ea typeface="Calibri"/>
                        <a:cs typeface="Arial"/>
                      </a:endParaRPr>
                    </a:p>
                    <a:p>
                      <a:pPr marL="6350" indent="-6350" algn="l">
                        <a:lnSpc>
                          <a:spcPct val="107000"/>
                        </a:lnSpc>
                        <a:spcAft>
                          <a:spcPts val="0"/>
                        </a:spcAft>
                      </a:pPr>
                      <a:r>
                        <a:rPr lang="ca-ES" sz="1500" dirty="0">
                          <a:solidFill>
                            <a:srgbClr val="000000"/>
                          </a:solidFill>
                          <a:effectLst/>
                          <a:latin typeface="Calibri"/>
                          <a:ea typeface="Calibri"/>
                          <a:cs typeface="Arial"/>
                        </a:rPr>
                        <a:t> </a:t>
                      </a:r>
                      <a:endParaRPr lang="es-ES" sz="1500" dirty="0">
                        <a:solidFill>
                          <a:srgbClr val="000000"/>
                        </a:solidFill>
                        <a:effectLst/>
                        <a:latin typeface="Calibri"/>
                        <a:ea typeface="Calibri"/>
                        <a:cs typeface="Arial"/>
                      </a:endParaRPr>
                    </a:p>
                  </a:txBody>
                  <a:tcPr marL="67945" marR="69850"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 indent="-6350" algn="l">
                        <a:lnSpc>
                          <a:spcPct val="107000"/>
                        </a:lnSpc>
                        <a:spcAft>
                          <a:spcPts val="55"/>
                        </a:spcAft>
                      </a:pPr>
                      <a:r>
                        <a:rPr lang="ca-ES" sz="1500" b="1" dirty="0">
                          <a:solidFill>
                            <a:srgbClr val="000000"/>
                          </a:solidFill>
                          <a:effectLst/>
                          <a:latin typeface="Calibri"/>
                          <a:ea typeface="Calibri"/>
                        </a:rPr>
                        <a:t>Pràctica: Veure les fortaleses, no els punts febles</a:t>
                      </a:r>
                      <a:endParaRPr lang="es-ES" sz="1500" dirty="0">
                        <a:solidFill>
                          <a:srgbClr val="000000"/>
                        </a:solidFill>
                        <a:effectLst/>
                        <a:latin typeface="Calibri"/>
                        <a:ea typeface="Calibri"/>
                      </a:endParaRPr>
                    </a:p>
                    <a:p>
                      <a:pPr marL="342900" lvl="0" indent="-342900" algn="l" fontAlgn="base">
                        <a:lnSpc>
                          <a:spcPct val="99000"/>
                        </a:lnSpc>
                        <a:spcAft>
                          <a:spcPts val="155"/>
                        </a:spcAft>
                        <a:buClr>
                          <a:srgbClr val="000000"/>
                        </a:buClr>
                        <a:buSzPts val="1100"/>
                        <a:buFont typeface="+mj-lt"/>
                        <a:buAutoNum type="arabicPeriod"/>
                      </a:pPr>
                      <a:r>
                        <a:rPr lang="ca-ES" sz="1500" u="none" strike="noStrike" dirty="0">
                          <a:solidFill>
                            <a:srgbClr val="000000"/>
                          </a:solidFill>
                          <a:effectLst/>
                          <a:uFill>
                            <a:solidFill>
                              <a:srgbClr val="000000"/>
                            </a:solidFill>
                          </a:uFill>
                          <a:latin typeface="Calibri"/>
                          <a:ea typeface="Calibri"/>
                          <a:cs typeface="Calibri"/>
                        </a:rPr>
                        <a:t>Els professionals de suport entre iguals encoratgen els altres a identificar les seves fortaleses i aprofitar-les per millorar les seves vides.  </a:t>
                      </a:r>
                      <a:endParaRPr lang="es-ES" sz="1500" u="none" strike="noStrike" dirty="0">
                        <a:solidFill>
                          <a:srgbClr val="000000"/>
                        </a:solidFill>
                        <a:effectLst/>
                        <a:uFill>
                          <a:solidFill>
                            <a:srgbClr val="000000"/>
                          </a:solidFill>
                        </a:uFill>
                        <a:latin typeface="Calibri"/>
                        <a:ea typeface="Calibri"/>
                        <a:cs typeface="Calibri"/>
                      </a:endParaRPr>
                    </a:p>
                    <a:p>
                      <a:pPr marL="342900" lvl="0" indent="-342900" algn="l" fontAlgn="base">
                        <a:lnSpc>
                          <a:spcPct val="103000"/>
                        </a:lnSpc>
                        <a:spcAft>
                          <a:spcPts val="165"/>
                        </a:spcAft>
                        <a:buClr>
                          <a:srgbClr val="000000"/>
                        </a:buClr>
                        <a:buSzPts val="1100"/>
                        <a:buFont typeface="+mj-lt"/>
                        <a:buAutoNum type="arabicPeriod"/>
                      </a:pPr>
                      <a:r>
                        <a:rPr lang="ca-ES" sz="1500" u="none" strike="noStrike" dirty="0">
                          <a:solidFill>
                            <a:srgbClr val="000000"/>
                          </a:solidFill>
                          <a:effectLst/>
                          <a:uFill>
                            <a:solidFill>
                              <a:srgbClr val="000000"/>
                            </a:solidFill>
                          </a:uFill>
                          <a:latin typeface="Calibri"/>
                          <a:ea typeface="Calibri"/>
                          <a:cs typeface="Calibri"/>
                        </a:rPr>
                        <a:t>Els professionals de suport entre iguals se centren en les fortaleses de les persones a qui ofereixen suport.  </a:t>
                      </a:r>
                      <a:endParaRPr lang="es-ES" sz="1500" u="none" strike="noStrike" dirty="0">
                        <a:solidFill>
                          <a:srgbClr val="000000"/>
                        </a:solidFill>
                        <a:effectLst/>
                        <a:uFill>
                          <a:solidFill>
                            <a:srgbClr val="000000"/>
                          </a:solidFill>
                        </a:uFill>
                        <a:latin typeface="Calibri"/>
                        <a:ea typeface="Calibri"/>
                        <a:cs typeface="Calibri"/>
                      </a:endParaRPr>
                    </a:p>
                    <a:p>
                      <a:pPr marL="342900" lvl="0" indent="-342900" algn="l" fontAlgn="base">
                        <a:lnSpc>
                          <a:spcPct val="99000"/>
                        </a:lnSpc>
                        <a:spcAft>
                          <a:spcPts val="170"/>
                        </a:spcAft>
                        <a:buClr>
                          <a:srgbClr val="000000"/>
                        </a:buClr>
                        <a:buSzPts val="1100"/>
                        <a:buFont typeface="+mj-lt"/>
                        <a:buAutoNum type="arabicPeriod"/>
                      </a:pPr>
                      <a:r>
                        <a:rPr lang="ca-ES" sz="1500" u="none" strike="noStrike" dirty="0">
                          <a:solidFill>
                            <a:srgbClr val="000000"/>
                          </a:solidFill>
                          <a:effectLst/>
                          <a:uFill>
                            <a:solidFill>
                              <a:srgbClr val="000000"/>
                            </a:solidFill>
                          </a:uFill>
                          <a:latin typeface="Calibri"/>
                          <a:ea typeface="Calibri"/>
                          <a:cs typeface="Calibri"/>
                        </a:rPr>
                        <a:t>Els professionals de suport entre iguals fan servir les seves pròpies experiències per demostrar l’ús de les fortaleses personals i encoratjar i inspirar les persones a qui acompanyen. </a:t>
                      </a:r>
                      <a:endParaRPr lang="es-ES" sz="1500" u="none" strike="noStrike" dirty="0">
                        <a:solidFill>
                          <a:srgbClr val="000000"/>
                        </a:solidFill>
                        <a:effectLst/>
                        <a:uFill>
                          <a:solidFill>
                            <a:srgbClr val="000000"/>
                          </a:solidFill>
                        </a:uFill>
                        <a:latin typeface="Calibri"/>
                        <a:ea typeface="Calibri"/>
                        <a:cs typeface="Calibri"/>
                      </a:endParaRPr>
                    </a:p>
                    <a:p>
                      <a:pPr marL="342900" lvl="0" indent="-342900" algn="l" fontAlgn="base">
                        <a:lnSpc>
                          <a:spcPct val="103000"/>
                        </a:lnSpc>
                        <a:spcAft>
                          <a:spcPts val="165"/>
                        </a:spcAft>
                        <a:buClr>
                          <a:srgbClr val="000000"/>
                        </a:buClr>
                        <a:buSzPts val="1100"/>
                        <a:buFont typeface="+mj-lt"/>
                        <a:buAutoNum type="arabicPeriod"/>
                      </a:pPr>
                      <a:r>
                        <a:rPr lang="ca-ES" sz="1500" u="none" strike="noStrike" dirty="0">
                          <a:solidFill>
                            <a:srgbClr val="000000"/>
                          </a:solidFill>
                          <a:effectLst/>
                          <a:uFill>
                            <a:solidFill>
                              <a:srgbClr val="000000"/>
                            </a:solidFill>
                          </a:uFill>
                          <a:latin typeface="Calibri"/>
                          <a:ea typeface="Calibri"/>
                          <a:cs typeface="Calibri"/>
                        </a:rPr>
                        <a:t>Els professionals de suport entre iguals encoratgen les persones a qui acompanyen a perseguir els seus somnis i objectius importants.  </a:t>
                      </a:r>
                      <a:endParaRPr lang="es-ES" sz="1500" u="none" strike="noStrike" dirty="0">
                        <a:solidFill>
                          <a:srgbClr val="000000"/>
                        </a:solidFill>
                        <a:effectLst/>
                        <a:uFill>
                          <a:solidFill>
                            <a:srgbClr val="000000"/>
                          </a:solidFill>
                        </a:uFill>
                        <a:latin typeface="Calibri"/>
                        <a:ea typeface="Calibri"/>
                        <a:cs typeface="Calibri"/>
                      </a:endParaRPr>
                    </a:p>
                    <a:p>
                      <a:pPr marL="342900" lvl="0" indent="-342900" algn="l" fontAlgn="base">
                        <a:lnSpc>
                          <a:spcPct val="99000"/>
                        </a:lnSpc>
                        <a:spcAft>
                          <a:spcPts val="170"/>
                        </a:spcAft>
                        <a:buClr>
                          <a:srgbClr val="000000"/>
                        </a:buClr>
                        <a:buSzPts val="1100"/>
                        <a:buFont typeface="+mj-lt"/>
                        <a:buAutoNum type="arabicPeriod"/>
                      </a:pPr>
                      <a:r>
                        <a:rPr lang="ca-ES" sz="1500" u="none" strike="noStrike" dirty="0">
                          <a:solidFill>
                            <a:srgbClr val="000000"/>
                          </a:solidFill>
                          <a:effectLst/>
                          <a:uFill>
                            <a:solidFill>
                              <a:srgbClr val="000000"/>
                            </a:solidFill>
                          </a:uFill>
                          <a:latin typeface="Calibri"/>
                          <a:ea typeface="Calibri"/>
                          <a:cs typeface="Calibri"/>
                        </a:rPr>
                        <a:t>Els professionals de suport entre iguals operen des d’una perspectiva basada en les fortaleses i reconeixen els punts forts, les eleccions i les decisions dels companys com a pilars per a la seva recuperació.  </a:t>
                      </a:r>
                      <a:endParaRPr lang="es-ES" sz="1500" u="none" strike="noStrike" dirty="0">
                        <a:solidFill>
                          <a:srgbClr val="000000"/>
                        </a:solidFill>
                        <a:effectLst/>
                        <a:uFill>
                          <a:solidFill>
                            <a:srgbClr val="000000"/>
                          </a:solidFill>
                        </a:uFill>
                        <a:latin typeface="Calibri"/>
                        <a:ea typeface="Calibri"/>
                        <a:cs typeface="Calibri"/>
                      </a:endParaRPr>
                    </a:p>
                    <a:p>
                      <a:pPr marL="342900" lvl="0" indent="-342900" algn="l" fontAlgn="base">
                        <a:lnSpc>
                          <a:spcPct val="99000"/>
                        </a:lnSpc>
                        <a:spcAft>
                          <a:spcPts val="0"/>
                        </a:spcAft>
                        <a:buClr>
                          <a:srgbClr val="000000"/>
                        </a:buClr>
                        <a:buSzPts val="1100"/>
                        <a:buFont typeface="+mj-lt"/>
                        <a:buAutoNum type="arabicPeriod"/>
                      </a:pPr>
                      <a:r>
                        <a:rPr lang="ca-ES" sz="1500" u="none" strike="noStrike" dirty="0">
                          <a:solidFill>
                            <a:srgbClr val="000000"/>
                          </a:solidFill>
                          <a:effectLst/>
                          <a:uFill>
                            <a:solidFill>
                              <a:srgbClr val="000000"/>
                            </a:solidFill>
                          </a:uFill>
                          <a:latin typeface="Calibri"/>
                          <a:ea typeface="Calibri"/>
                          <a:cs typeface="Calibri"/>
                        </a:rPr>
                        <a:t>Els professionals de suport entre iguals no arreglen res ni fan res que les persones a qui acompanyen puguin fer per elles mateixes. </a:t>
                      </a:r>
                      <a:endParaRPr lang="es-ES" sz="1500" u="none" strike="noStrike" dirty="0">
                        <a:solidFill>
                          <a:srgbClr val="000000"/>
                        </a:solidFill>
                        <a:effectLst/>
                        <a:uFill>
                          <a:solidFill>
                            <a:srgbClr val="000000"/>
                          </a:solidFill>
                        </a:uFill>
                        <a:latin typeface="Calibri"/>
                        <a:ea typeface="Calibri"/>
                        <a:cs typeface="Calibri"/>
                      </a:endParaRPr>
                    </a:p>
                    <a:p>
                      <a:pPr marL="0" marR="0" lvl="0" indent="0" algn="l">
                        <a:lnSpc>
                          <a:spcPct val="107000"/>
                        </a:lnSpc>
                        <a:spcBef>
                          <a:spcPts val="0"/>
                        </a:spcBef>
                        <a:spcAft>
                          <a:spcPts val="0"/>
                        </a:spcAft>
                        <a:buClr>
                          <a:srgbClr val="000000"/>
                        </a:buClr>
                        <a:buFont typeface="+mj-lt"/>
                        <a:buNone/>
                      </a:pPr>
                      <a:endParaRPr lang="x-none" sz="1600" dirty="0">
                        <a:effectLst/>
                        <a:latin typeface="+mn-lt"/>
                        <a:ea typeface="Calibri" panose="020F0502020204030204" pitchFamily="34" charset="0"/>
                        <a:cs typeface="Times New Roman" panose="02020603050405020304" pitchFamily="18" charset="0"/>
                      </a:endParaRPr>
                    </a:p>
                  </a:txBody>
                  <a:tcPr marL="84929" marR="8492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526814"/>
                  </a:ext>
                </a:extLst>
              </a:tr>
            </a:tbl>
          </a:graphicData>
        </a:graphic>
      </p:graphicFrame>
    </p:spTree>
    <p:extLst>
      <p:ext uri="{BB962C8B-B14F-4D97-AF65-F5344CB8AC3E}">
        <p14:creationId xmlns:p14="http://schemas.microsoft.com/office/powerpoint/2010/main" val="6821331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72E820BF-4643-47A1-8860-26A6291F7501}"/>
              </a:ext>
            </a:extLst>
          </p:cNvPr>
          <p:cNvGraphicFramePr>
            <a:graphicFrameLocks noGrp="1"/>
          </p:cNvGraphicFramePr>
          <p:nvPr>
            <p:ph sz="quarter" idx="14"/>
            <p:extLst>
              <p:ext uri="{D42A27DB-BD31-4B8C-83A1-F6EECF244321}">
                <p14:modId xmlns:p14="http://schemas.microsoft.com/office/powerpoint/2010/main" val="2944524942"/>
              </p:ext>
            </p:extLst>
          </p:nvPr>
        </p:nvGraphicFramePr>
        <p:xfrm>
          <a:off x="506413" y="1142334"/>
          <a:ext cx="11173847" cy="4472369"/>
        </p:xfrm>
        <a:graphic>
          <a:graphicData uri="http://schemas.openxmlformats.org/drawingml/2006/table">
            <a:tbl>
              <a:tblPr firstRow="1" firstCol="1" bandRow="1">
                <a:tableStyleId>{2D5ABB26-0587-4C30-8999-92F81FD0307C}</a:tableStyleId>
              </a:tblPr>
              <a:tblGrid>
                <a:gridCol w="5353211">
                  <a:extLst>
                    <a:ext uri="{9D8B030D-6E8A-4147-A177-3AD203B41FA5}">
                      <a16:colId xmlns:a16="http://schemas.microsoft.com/office/drawing/2014/main" val="1541787896"/>
                    </a:ext>
                  </a:extLst>
                </a:gridCol>
                <a:gridCol w="5820636">
                  <a:extLst>
                    <a:ext uri="{9D8B030D-6E8A-4147-A177-3AD203B41FA5}">
                      <a16:colId xmlns:a16="http://schemas.microsoft.com/office/drawing/2014/main" val="1603631048"/>
                    </a:ext>
                  </a:extLst>
                </a:gridCol>
              </a:tblGrid>
              <a:tr h="239376">
                <a:tc>
                  <a:txBody>
                    <a:bodyPr/>
                    <a:lstStyle/>
                    <a:p>
                      <a:pPr marL="0" marR="0" algn="ctr">
                        <a:lnSpc>
                          <a:spcPct val="113000"/>
                        </a:lnSpc>
                        <a:spcBef>
                          <a:spcPts val="0"/>
                        </a:spcBef>
                        <a:spcAft>
                          <a:spcPts val="900"/>
                        </a:spcAft>
                      </a:pPr>
                      <a:r>
                        <a:rPr lang="es-ES" sz="1800" b="1" kern="1200" dirty="0">
                          <a:solidFill>
                            <a:schemeClr val="bg1"/>
                          </a:solidFill>
                          <a:effectLst/>
                          <a:latin typeface="+mn-lt"/>
                          <a:ea typeface="+mn-ea"/>
                          <a:cs typeface="+mn-cs"/>
                        </a:rPr>
                        <a:t>ORIENTACIÓ</a:t>
                      </a:r>
                      <a:r>
                        <a:rPr lang="es-ES" sz="1800" b="1" kern="1200" dirty="0">
                          <a:solidFill>
                            <a:schemeClr val="tx1"/>
                          </a:solidFill>
                          <a:effectLst/>
                          <a:latin typeface="+mn-lt"/>
                          <a:ea typeface="+mn-ea"/>
                          <a:cs typeface="+mn-cs"/>
                        </a:rPr>
                        <a:t> </a:t>
                      </a:r>
                      <a:r>
                        <a:rPr lang="es-ES" sz="1800" b="1" kern="1200" dirty="0">
                          <a:solidFill>
                            <a:schemeClr val="bg1"/>
                          </a:solidFill>
                          <a:effectLst/>
                          <a:latin typeface="+mn-lt"/>
                          <a:ea typeface="+mn-ea"/>
                          <a:cs typeface="+mn-cs"/>
                        </a:rPr>
                        <a:t>ÈTICA</a:t>
                      </a:r>
                      <a:endParaRPr lang="x-none" sz="16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algn="ctr">
                        <a:lnSpc>
                          <a:spcPct val="113000"/>
                        </a:lnSpc>
                        <a:spcBef>
                          <a:spcPts val="0"/>
                        </a:spcBef>
                        <a:spcAft>
                          <a:spcPts val="900"/>
                        </a:spcAft>
                      </a:pPr>
                      <a:r>
                        <a:rPr lang="es-ES" sz="1800" b="1" kern="1200" dirty="0">
                          <a:solidFill>
                            <a:schemeClr val="bg1"/>
                          </a:solidFill>
                          <a:effectLst/>
                          <a:latin typeface="+mn-lt"/>
                          <a:ea typeface="+mn-ea"/>
                          <a:cs typeface="+mn-cs"/>
                        </a:rPr>
                        <a:t>ORIENTACIÓ</a:t>
                      </a:r>
                      <a:r>
                        <a:rPr lang="es-ES" sz="1800" b="1" kern="1200" dirty="0">
                          <a:solidFill>
                            <a:schemeClr val="tx1"/>
                          </a:solidFill>
                          <a:effectLst/>
                          <a:latin typeface="+mn-lt"/>
                          <a:ea typeface="+mn-ea"/>
                          <a:cs typeface="+mn-cs"/>
                        </a:rPr>
                        <a:t> </a:t>
                      </a:r>
                      <a:r>
                        <a:rPr lang="es-ES" sz="1800" b="1" kern="1200" dirty="0">
                          <a:solidFill>
                            <a:schemeClr val="bg1"/>
                          </a:solidFill>
                          <a:effectLst/>
                          <a:latin typeface="+mn-lt"/>
                          <a:ea typeface="+mn-ea"/>
                          <a:cs typeface="+mn-cs"/>
                        </a:rPr>
                        <a:t>PRÀCTICA</a:t>
                      </a:r>
                      <a:endParaRPr lang="x-none" sz="16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53667836"/>
                  </a:ext>
                </a:extLst>
              </a:tr>
              <a:tr h="3820158">
                <a:tc>
                  <a:txBody>
                    <a:bodyPr/>
                    <a:lstStyle/>
                    <a:p>
                      <a:pPr marL="6350" indent="-6350" algn="l">
                        <a:lnSpc>
                          <a:spcPct val="107000"/>
                        </a:lnSpc>
                        <a:spcAft>
                          <a:spcPts val="0"/>
                        </a:spcAft>
                      </a:pPr>
                      <a:r>
                        <a:rPr lang="ca-ES" sz="1600" b="1" dirty="0">
                          <a:solidFill>
                            <a:srgbClr val="000000"/>
                          </a:solidFill>
                          <a:effectLst/>
                          <a:latin typeface="Calibri"/>
                          <a:ea typeface="Calibri"/>
                        </a:rPr>
                        <a:t>El suport entre iguals és transparent </a:t>
                      </a:r>
                      <a:endParaRPr lang="es-ES" sz="1600" dirty="0">
                        <a:solidFill>
                          <a:srgbClr val="000000"/>
                        </a:solidFill>
                        <a:effectLst/>
                        <a:latin typeface="Calibri"/>
                        <a:ea typeface="Calibri"/>
                      </a:endParaRPr>
                    </a:p>
                    <a:p>
                      <a:pPr marL="285750" indent="-285750">
                        <a:buFont typeface="Arial" panose="020B0604020202020204" pitchFamily="34" charset="0"/>
                        <a:buChar char="•"/>
                      </a:pPr>
                      <a:r>
                        <a:rPr lang="ca-ES" sz="1600" dirty="0">
                          <a:solidFill>
                            <a:srgbClr val="000000"/>
                          </a:solidFill>
                          <a:effectLst/>
                          <a:latin typeface="Calibri"/>
                          <a:ea typeface="Calibri"/>
                        </a:rPr>
                        <a:t>El suport entre iguals és el procés de donar i rebre assistència no mèdica per assolir la recuperació del malestar mental a llarg termini. </a:t>
                      </a:r>
                    </a:p>
                    <a:p>
                      <a:pPr marL="285750" indent="-285750">
                        <a:buFont typeface="Arial" panose="020B0604020202020204" pitchFamily="34" charset="0"/>
                        <a:buChar char="•"/>
                      </a:pPr>
                      <a:r>
                        <a:rPr lang="ca-ES" sz="1600" dirty="0">
                          <a:solidFill>
                            <a:srgbClr val="000000"/>
                          </a:solidFill>
                          <a:effectLst/>
                          <a:latin typeface="Calibri"/>
                          <a:ea typeface="Calibri"/>
                        </a:rPr>
                        <a:t>Els professionals de suport entre iguals estan qualificats per les seves pròpies experiències per ajudar altres persones en aquest procés. </a:t>
                      </a:r>
                    </a:p>
                    <a:p>
                      <a:pPr marL="285750" indent="-285750">
                        <a:buFont typeface="Arial" panose="020B0604020202020204" pitchFamily="34" charset="0"/>
                        <a:buChar char="•"/>
                      </a:pPr>
                      <a:r>
                        <a:rPr lang="ca-ES" sz="1600" dirty="0">
                          <a:solidFill>
                            <a:srgbClr val="000000"/>
                          </a:solidFill>
                          <a:effectLst/>
                          <a:latin typeface="Calibri"/>
                          <a:ea typeface="Calibri"/>
                        </a:rPr>
                        <a:t>La</a:t>
                      </a:r>
                      <a:r>
                        <a:rPr lang="ca-ES" sz="1600" baseline="0" dirty="0">
                          <a:solidFill>
                            <a:srgbClr val="000000"/>
                          </a:solidFill>
                          <a:effectLst/>
                          <a:latin typeface="Calibri"/>
                          <a:ea typeface="Calibri"/>
                        </a:rPr>
                        <a:t> </a:t>
                      </a:r>
                      <a:r>
                        <a:rPr lang="ca-ES" sz="1600" dirty="0">
                          <a:solidFill>
                            <a:srgbClr val="000000"/>
                          </a:solidFill>
                          <a:effectLst/>
                          <a:latin typeface="Calibri"/>
                          <a:ea typeface="Calibri"/>
                        </a:rPr>
                        <a:t>transparència fa al·lusió a definir expectatives amb cada persona sobre què es pot i no es pot oferir en una relació de suport entre iguals i aclarir els aspectes relacionats amb la privadesa i la confidencialitat. </a:t>
                      </a:r>
                    </a:p>
                    <a:p>
                      <a:pPr marL="285750" indent="-285750">
                        <a:buFont typeface="Arial" panose="020B0604020202020204" pitchFamily="34" charset="0"/>
                        <a:buChar char="•"/>
                      </a:pPr>
                      <a:r>
                        <a:rPr lang="ca-ES" sz="1600" dirty="0">
                          <a:solidFill>
                            <a:srgbClr val="000000"/>
                          </a:solidFill>
                          <a:effectLst/>
                          <a:latin typeface="Calibri"/>
                          <a:ea typeface="Calibri"/>
                        </a:rPr>
                        <a:t>Els professionals de suport entre iguals es comuniquen amb les persones fent servir un llenguatge planer per tal de fer-se entendre; posen «cara a la recuperació» explicant les seves pròpies experiències de recuperació per donar esperances i encoratjar la creença que la recuperació és possible. </a:t>
                      </a:r>
                      <a:endParaRPr lang="x-none"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76491" marR="764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 indent="-6350" algn="l">
                        <a:lnSpc>
                          <a:spcPct val="99000"/>
                        </a:lnSpc>
                        <a:spcAft>
                          <a:spcPts val="170"/>
                        </a:spcAft>
                      </a:pPr>
                      <a:r>
                        <a:rPr lang="ca-ES" sz="1600" b="1" dirty="0">
                          <a:solidFill>
                            <a:srgbClr val="000000"/>
                          </a:solidFill>
                          <a:effectLst/>
                          <a:latin typeface="Calibri"/>
                          <a:ea typeface="Calibri"/>
                        </a:rPr>
                        <a:t>Pràctica: Establiment d’expectatives clares i ús d’un llenguatge planer  </a:t>
                      </a:r>
                      <a:endParaRPr lang="es-ES" sz="1600" dirty="0">
                        <a:solidFill>
                          <a:srgbClr val="000000"/>
                        </a:solidFill>
                        <a:effectLst/>
                        <a:latin typeface="Calibri"/>
                        <a:ea typeface="Calibri"/>
                      </a:endParaRPr>
                    </a:p>
                    <a:p>
                      <a:pPr marL="342900" lvl="0" indent="-342900" algn="l" fontAlgn="base">
                        <a:lnSpc>
                          <a:spcPct val="99000"/>
                        </a:lnSpc>
                        <a:spcAft>
                          <a:spcPts val="170"/>
                        </a:spcAft>
                        <a:buClr>
                          <a:srgbClr val="000000"/>
                        </a:buClr>
                        <a:buSzPts val="1100"/>
                        <a:buFont typeface="+mj-lt"/>
                        <a:buAutoNum type="arabicPeriod"/>
                      </a:pPr>
                      <a:r>
                        <a:rPr lang="ca-ES" sz="1600" u="none" strike="noStrike" dirty="0">
                          <a:solidFill>
                            <a:srgbClr val="000000"/>
                          </a:solidFill>
                          <a:effectLst/>
                          <a:uFill>
                            <a:solidFill>
                              <a:srgbClr val="000000"/>
                            </a:solidFill>
                          </a:uFill>
                          <a:latin typeface="Calibri"/>
                          <a:ea typeface="Calibri"/>
                          <a:cs typeface="Calibri"/>
                        </a:rPr>
                        <a:t>Els professionals de suport entre iguals expliquen clarament què es pot i què no es pot esperar d’una relació de suport entre iguals.  </a:t>
                      </a:r>
                      <a:endParaRPr lang="es-ES" sz="1600" u="none" strike="noStrike" dirty="0">
                        <a:solidFill>
                          <a:srgbClr val="000000"/>
                        </a:solidFill>
                        <a:effectLst/>
                        <a:uFill>
                          <a:solidFill>
                            <a:srgbClr val="000000"/>
                          </a:solidFill>
                        </a:uFill>
                        <a:latin typeface="Calibri"/>
                        <a:ea typeface="Calibri"/>
                        <a:cs typeface="Calibri"/>
                      </a:endParaRPr>
                    </a:p>
                    <a:p>
                      <a:pPr marL="342900" lvl="0" indent="-342900" algn="l" fontAlgn="base">
                        <a:lnSpc>
                          <a:spcPct val="99000"/>
                        </a:lnSpc>
                        <a:spcAft>
                          <a:spcPts val="175"/>
                        </a:spcAft>
                        <a:buClr>
                          <a:srgbClr val="000000"/>
                        </a:buClr>
                        <a:buSzPts val="1100"/>
                        <a:buFont typeface="+mj-lt"/>
                        <a:buAutoNum type="arabicPeriod"/>
                      </a:pPr>
                      <a:r>
                        <a:rPr lang="ca-ES" sz="1600" u="none" strike="noStrike" dirty="0">
                          <a:solidFill>
                            <a:srgbClr val="000000"/>
                          </a:solidFill>
                          <a:effectLst/>
                          <a:uFill>
                            <a:solidFill>
                              <a:srgbClr val="000000"/>
                            </a:solidFill>
                          </a:uFill>
                          <a:latin typeface="Calibri"/>
                          <a:ea typeface="Calibri"/>
                          <a:cs typeface="Calibri"/>
                        </a:rPr>
                        <a:t>Els professionals de suport entre iguals fan servir un llenguatge clar, intel·ligible i lliure de valors i de prejudicis.  </a:t>
                      </a:r>
                      <a:endParaRPr lang="es-ES" sz="1600" u="none" strike="noStrike" dirty="0">
                        <a:solidFill>
                          <a:srgbClr val="000000"/>
                        </a:solidFill>
                        <a:effectLst/>
                        <a:uFill>
                          <a:solidFill>
                            <a:srgbClr val="000000"/>
                          </a:solidFill>
                        </a:uFill>
                        <a:latin typeface="Calibri"/>
                        <a:ea typeface="Calibri"/>
                        <a:cs typeface="Calibri"/>
                      </a:endParaRPr>
                    </a:p>
                    <a:p>
                      <a:pPr marL="342900" lvl="0" indent="-342900" algn="l" fontAlgn="base">
                        <a:lnSpc>
                          <a:spcPct val="103000"/>
                        </a:lnSpc>
                        <a:spcAft>
                          <a:spcPts val="165"/>
                        </a:spcAft>
                        <a:buClr>
                          <a:srgbClr val="000000"/>
                        </a:buClr>
                        <a:buSzPts val="1100"/>
                        <a:buFont typeface="+mj-lt"/>
                        <a:buAutoNum type="arabicPeriod"/>
                      </a:pPr>
                      <a:r>
                        <a:rPr lang="ca-ES" sz="1600" u="none" strike="noStrike" dirty="0">
                          <a:solidFill>
                            <a:srgbClr val="000000"/>
                          </a:solidFill>
                          <a:effectLst/>
                          <a:uFill>
                            <a:solidFill>
                              <a:srgbClr val="000000"/>
                            </a:solidFill>
                          </a:uFill>
                          <a:latin typeface="Calibri"/>
                          <a:ea typeface="Calibri"/>
                          <a:cs typeface="Calibri"/>
                        </a:rPr>
                        <a:t>Els professionals de suport entre iguals fan servir un llenguatge respectuós i que manifesti el seu suport.  </a:t>
                      </a:r>
                      <a:endParaRPr lang="es-ES" sz="1600" u="none" strike="noStrike" dirty="0">
                        <a:solidFill>
                          <a:srgbClr val="000000"/>
                        </a:solidFill>
                        <a:effectLst/>
                        <a:uFill>
                          <a:solidFill>
                            <a:srgbClr val="000000"/>
                          </a:solidFill>
                        </a:uFill>
                        <a:latin typeface="Calibri"/>
                        <a:ea typeface="Calibri"/>
                        <a:cs typeface="Calibri"/>
                      </a:endParaRPr>
                    </a:p>
                    <a:p>
                      <a:pPr marL="342900" lvl="0" indent="-342900" algn="l" fontAlgn="base">
                        <a:lnSpc>
                          <a:spcPct val="107000"/>
                        </a:lnSpc>
                        <a:spcAft>
                          <a:spcPts val="0"/>
                        </a:spcAft>
                        <a:buClr>
                          <a:srgbClr val="000000"/>
                        </a:buClr>
                        <a:buSzPts val="1100"/>
                        <a:buFont typeface="+mj-lt"/>
                        <a:buAutoNum type="arabicPeriod"/>
                      </a:pPr>
                      <a:r>
                        <a:rPr lang="ca-ES" sz="1600" u="none" strike="noStrike" dirty="0">
                          <a:solidFill>
                            <a:srgbClr val="000000"/>
                          </a:solidFill>
                          <a:effectLst/>
                          <a:uFill>
                            <a:solidFill>
                              <a:srgbClr val="000000"/>
                            </a:solidFill>
                          </a:uFill>
                          <a:latin typeface="Calibri"/>
                          <a:ea typeface="Calibri"/>
                          <a:cs typeface="Calibri"/>
                        </a:rPr>
                        <a:t>Les funcions dels professionals de suport entre iguals són diferents </a:t>
                      </a:r>
                      <a:r>
                        <a:rPr lang="ca-ES" sz="1600" dirty="0">
                          <a:solidFill>
                            <a:srgbClr val="000000"/>
                          </a:solidFill>
                          <a:effectLst/>
                          <a:latin typeface="Calibri"/>
                          <a:ea typeface="Calibri"/>
                        </a:rPr>
                        <a:t>de les d’altres professionals de la salut.</a:t>
                      </a:r>
                      <a:endParaRPr lang="es-ES" sz="1600" dirty="0">
                        <a:solidFill>
                          <a:srgbClr val="000000"/>
                        </a:solidFill>
                        <a:effectLst/>
                        <a:latin typeface="Calibri"/>
                        <a:ea typeface="Calibri"/>
                      </a:endParaRPr>
                    </a:p>
                    <a:p>
                      <a:pPr marL="342900" lvl="0" indent="-342900" algn="l" fontAlgn="base">
                        <a:lnSpc>
                          <a:spcPct val="99000"/>
                        </a:lnSpc>
                        <a:spcAft>
                          <a:spcPts val="0"/>
                        </a:spcAft>
                        <a:buClr>
                          <a:srgbClr val="000000"/>
                        </a:buClr>
                        <a:buSzPts val="1100"/>
                        <a:buFont typeface="+mj-lt"/>
                        <a:buAutoNum type="arabicPeriod"/>
                      </a:pPr>
                      <a:r>
                        <a:rPr lang="ca-ES" sz="1600" u="none" strike="noStrike" dirty="0">
                          <a:solidFill>
                            <a:srgbClr val="000000"/>
                          </a:solidFill>
                          <a:effectLst/>
                          <a:uFill>
                            <a:solidFill>
                              <a:srgbClr val="000000"/>
                            </a:solidFill>
                          </a:uFill>
                          <a:latin typeface="Calibri"/>
                          <a:ea typeface="Calibri"/>
                          <a:cs typeface="Calibri"/>
                        </a:rPr>
                        <a:t>Els professionals de suport entre iguals només fan promeses que creuen que poden complir i fan servir afirmacions precises.  </a:t>
                      </a:r>
                      <a:endParaRPr lang="es-ES" sz="1600" u="none" strike="noStrike" dirty="0">
                        <a:solidFill>
                          <a:srgbClr val="000000"/>
                        </a:solidFill>
                        <a:effectLst/>
                        <a:uFill>
                          <a:solidFill>
                            <a:srgbClr val="000000"/>
                          </a:solidFill>
                        </a:uFill>
                        <a:latin typeface="Calibri"/>
                        <a:ea typeface="Calibri"/>
                        <a:cs typeface="Calibri"/>
                      </a:endParaRPr>
                    </a:p>
                  </a:txBody>
                  <a:tcPr marL="76491" marR="764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1922045"/>
                  </a:ext>
                </a:extLst>
              </a:tr>
            </a:tbl>
          </a:graphicData>
        </a:graphic>
      </p:graphicFrame>
      <p:sp>
        <p:nvSpPr>
          <p:cNvPr id="2" name="Title 1">
            <a:extLst>
              <a:ext uri="{FF2B5EF4-FFF2-40B4-BE49-F238E27FC236}">
                <a16:creationId xmlns:a16="http://schemas.microsoft.com/office/drawing/2014/main" id="{E65712C9-92AF-4338-9D11-4970446A2A48}"/>
              </a:ext>
            </a:extLst>
          </p:cNvPr>
          <p:cNvSpPr>
            <a:spLocks noGrp="1"/>
          </p:cNvSpPr>
          <p:nvPr>
            <p:ph type="title"/>
          </p:nvPr>
        </p:nvSpPr>
        <p:spPr/>
        <p:txBody>
          <a:bodyPr/>
          <a:lstStyle/>
          <a:p>
            <a:r>
              <a:rPr lang="en-GB" dirty="0"/>
              <a:t>6. </a:t>
            </a:r>
            <a:r>
              <a:rPr lang="ca-ES" dirty="0"/>
              <a:t>De l’ètica a la pràctica </a:t>
            </a:r>
            <a:r>
              <a:rPr lang="es-ES" dirty="0"/>
              <a:t>- 10</a:t>
            </a:r>
            <a:endParaRPr lang="x-none" dirty="0"/>
          </a:p>
        </p:txBody>
      </p:sp>
    </p:spTree>
    <p:extLst>
      <p:ext uri="{BB962C8B-B14F-4D97-AF65-F5344CB8AC3E}">
        <p14:creationId xmlns:p14="http://schemas.microsoft.com/office/powerpoint/2010/main" val="30993906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6E51CAF5-D108-4B24-9A15-FEB510FC4841}"/>
              </a:ext>
            </a:extLst>
          </p:cNvPr>
          <p:cNvGraphicFramePr>
            <a:graphicFrameLocks noGrp="1"/>
          </p:cNvGraphicFramePr>
          <p:nvPr>
            <p:ph sz="quarter" idx="14"/>
            <p:extLst>
              <p:ext uri="{D42A27DB-BD31-4B8C-83A1-F6EECF244321}">
                <p14:modId xmlns:p14="http://schemas.microsoft.com/office/powerpoint/2010/main" val="1693804385"/>
              </p:ext>
            </p:extLst>
          </p:nvPr>
        </p:nvGraphicFramePr>
        <p:xfrm>
          <a:off x="506413" y="1206502"/>
          <a:ext cx="11174808" cy="4737481"/>
        </p:xfrm>
        <a:graphic>
          <a:graphicData uri="http://schemas.openxmlformats.org/drawingml/2006/table">
            <a:tbl>
              <a:tblPr firstRow="1" firstCol="1" bandRow="1">
                <a:tableStyleId>{2D5ABB26-0587-4C30-8999-92F81FD0307C}</a:tableStyleId>
              </a:tblPr>
              <a:tblGrid>
                <a:gridCol w="4072452">
                  <a:extLst>
                    <a:ext uri="{9D8B030D-6E8A-4147-A177-3AD203B41FA5}">
                      <a16:colId xmlns:a16="http://schemas.microsoft.com/office/drawing/2014/main" val="1293327084"/>
                    </a:ext>
                  </a:extLst>
                </a:gridCol>
                <a:gridCol w="7102356">
                  <a:extLst>
                    <a:ext uri="{9D8B030D-6E8A-4147-A177-3AD203B41FA5}">
                      <a16:colId xmlns:a16="http://schemas.microsoft.com/office/drawing/2014/main" val="811779927"/>
                    </a:ext>
                  </a:extLst>
                </a:gridCol>
              </a:tblGrid>
              <a:tr h="205203">
                <a:tc>
                  <a:txBody>
                    <a:bodyPr/>
                    <a:lstStyle/>
                    <a:p>
                      <a:pPr marL="0" marR="0" algn="ctr">
                        <a:lnSpc>
                          <a:spcPct val="113000"/>
                        </a:lnSpc>
                        <a:spcBef>
                          <a:spcPts val="0"/>
                        </a:spcBef>
                        <a:spcAft>
                          <a:spcPts val="900"/>
                        </a:spcAft>
                      </a:pPr>
                      <a:r>
                        <a:rPr lang="es-ES" sz="1800" b="1" kern="1200" dirty="0">
                          <a:solidFill>
                            <a:schemeClr val="bg1"/>
                          </a:solidFill>
                          <a:effectLst/>
                          <a:latin typeface="+mn-lt"/>
                          <a:ea typeface="+mn-ea"/>
                          <a:cs typeface="+mn-cs"/>
                        </a:rPr>
                        <a:t>ORIENTACIÓ</a:t>
                      </a:r>
                      <a:r>
                        <a:rPr lang="es-ES" sz="1800" b="1" kern="1200" dirty="0">
                          <a:solidFill>
                            <a:schemeClr val="tx1"/>
                          </a:solidFill>
                          <a:effectLst/>
                          <a:latin typeface="+mn-lt"/>
                          <a:ea typeface="+mn-ea"/>
                          <a:cs typeface="+mn-cs"/>
                        </a:rPr>
                        <a:t> </a:t>
                      </a:r>
                      <a:r>
                        <a:rPr lang="es-ES" sz="1800" b="1" kern="1200" dirty="0">
                          <a:solidFill>
                            <a:schemeClr val="bg1"/>
                          </a:solidFill>
                          <a:effectLst/>
                          <a:latin typeface="+mn-lt"/>
                          <a:ea typeface="+mn-ea"/>
                          <a:cs typeface="+mn-cs"/>
                        </a:rPr>
                        <a:t>ÈTICA</a:t>
                      </a:r>
                      <a:endParaRPr lang="x-none" sz="1800" b="1" dirty="0">
                        <a:solidFill>
                          <a:schemeClr val="bg1"/>
                        </a:solidFill>
                        <a:effectLst/>
                        <a:latin typeface="+mn-lt"/>
                        <a:ea typeface="Calibri" panose="020F0502020204030204" pitchFamily="34" charset="0"/>
                        <a:cs typeface="Times New Roman" panose="02020603050405020304" pitchFamily="18" charset="0"/>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algn="ctr">
                        <a:lnSpc>
                          <a:spcPct val="113000"/>
                        </a:lnSpc>
                        <a:spcBef>
                          <a:spcPts val="0"/>
                        </a:spcBef>
                        <a:spcAft>
                          <a:spcPts val="900"/>
                        </a:spcAft>
                      </a:pPr>
                      <a:r>
                        <a:rPr lang="es-ES" sz="1800" b="1" kern="1200" dirty="0">
                          <a:solidFill>
                            <a:schemeClr val="bg1"/>
                          </a:solidFill>
                          <a:effectLst/>
                          <a:latin typeface="+mn-lt"/>
                          <a:ea typeface="+mn-ea"/>
                          <a:cs typeface="+mn-cs"/>
                        </a:rPr>
                        <a:t>ORIENTACIÓ</a:t>
                      </a:r>
                      <a:r>
                        <a:rPr lang="es-ES" sz="1800" b="1" kern="1200" dirty="0">
                          <a:solidFill>
                            <a:schemeClr val="tx1"/>
                          </a:solidFill>
                          <a:effectLst/>
                          <a:latin typeface="+mn-lt"/>
                          <a:ea typeface="+mn-ea"/>
                          <a:cs typeface="+mn-cs"/>
                        </a:rPr>
                        <a:t> </a:t>
                      </a:r>
                      <a:r>
                        <a:rPr lang="es-ES" sz="1800" b="1" kern="1200" dirty="0">
                          <a:solidFill>
                            <a:schemeClr val="bg1"/>
                          </a:solidFill>
                          <a:effectLst/>
                          <a:latin typeface="+mn-lt"/>
                          <a:ea typeface="+mn-ea"/>
                          <a:cs typeface="+mn-cs"/>
                        </a:rPr>
                        <a:t>PRÀCTICA</a:t>
                      </a:r>
                      <a:endParaRPr lang="x-none" sz="1800" b="1" dirty="0">
                        <a:solidFill>
                          <a:schemeClr val="bg1"/>
                        </a:solidFill>
                        <a:effectLst/>
                        <a:latin typeface="+mn-lt"/>
                        <a:ea typeface="Calibri" panose="020F0502020204030204" pitchFamily="34" charset="0"/>
                        <a:cs typeface="Times New Roman" panose="02020603050405020304" pitchFamily="18" charset="0"/>
                      </a:endParaRPr>
                    </a:p>
                  </a:txBody>
                  <a:tcPr marL="74657" marR="746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504081024"/>
                  </a:ext>
                </a:extLst>
              </a:tr>
              <a:tr h="3232310">
                <a:tc>
                  <a:txBody>
                    <a:bodyPr/>
                    <a:lstStyle/>
                    <a:p>
                      <a:pPr marL="6350" indent="-6350" algn="l">
                        <a:lnSpc>
                          <a:spcPct val="107000"/>
                        </a:lnSpc>
                        <a:spcAft>
                          <a:spcPts val="0"/>
                        </a:spcAft>
                      </a:pPr>
                      <a:r>
                        <a:rPr lang="ca-ES" sz="1800" b="1" dirty="0">
                          <a:solidFill>
                            <a:srgbClr val="000000"/>
                          </a:solidFill>
                          <a:effectLst/>
                          <a:latin typeface="+mn-lt"/>
                          <a:ea typeface="Calibri"/>
                        </a:rPr>
                        <a:t>El suport entre iguals està orientat a les persones  </a:t>
                      </a:r>
                      <a:endParaRPr lang="es-ES" sz="1800" dirty="0">
                        <a:solidFill>
                          <a:srgbClr val="000000"/>
                        </a:solidFill>
                        <a:effectLst/>
                        <a:latin typeface="+mn-lt"/>
                        <a:ea typeface="Calibri"/>
                      </a:endParaRPr>
                    </a:p>
                    <a:p>
                      <a:pPr marL="285750" indent="-285750">
                        <a:buFont typeface="Arial" panose="020B0604020202020204" pitchFamily="34" charset="0"/>
                        <a:buChar char="•"/>
                      </a:pPr>
                      <a:r>
                        <a:rPr lang="ca-ES" sz="1800" dirty="0">
                          <a:solidFill>
                            <a:srgbClr val="000000"/>
                          </a:solidFill>
                          <a:effectLst/>
                          <a:latin typeface="+mn-lt"/>
                          <a:ea typeface="Calibri"/>
                        </a:rPr>
                        <a:t>Tothom té el dret fonamental a prendre decisions sobre tots els aspectes de la seva vida. </a:t>
                      </a:r>
                    </a:p>
                    <a:p>
                      <a:pPr marL="285750" indent="-285750">
                        <a:buFont typeface="Arial" panose="020B0604020202020204" pitchFamily="34" charset="0"/>
                        <a:buChar char="•"/>
                      </a:pPr>
                      <a:r>
                        <a:rPr lang="ca-ES" sz="1800" dirty="0">
                          <a:solidFill>
                            <a:srgbClr val="000000"/>
                          </a:solidFill>
                          <a:effectLst/>
                          <a:latin typeface="+mn-lt"/>
                          <a:ea typeface="Calibri"/>
                        </a:rPr>
                        <a:t>Els professionals de suport entre iguals informen les persones de les opcions, els proporcionen informació sobre les alternatives i respecten les seves decisions. </a:t>
                      </a:r>
                    </a:p>
                    <a:p>
                      <a:pPr marL="285750" indent="-285750">
                        <a:buFont typeface="Arial" panose="020B0604020202020204" pitchFamily="34" charset="0"/>
                        <a:buChar char="•"/>
                      </a:pPr>
                      <a:r>
                        <a:rPr lang="ca-ES" sz="1800" dirty="0">
                          <a:solidFill>
                            <a:srgbClr val="000000"/>
                          </a:solidFill>
                          <a:effectLst/>
                          <a:latin typeface="+mn-lt"/>
                          <a:ea typeface="Calibri"/>
                        </a:rPr>
                        <a:t>Els professionals de suport entre iguals encoratgen les persones a sortir de les seves zones de confort, aprendre dels seus errors i avançar envers el nivell de llibertat i inclusió en la comunitat que elles triïn</a:t>
                      </a:r>
                      <a:endParaRPr lang="x-none" sz="1800" b="0" dirty="0">
                        <a:effectLst/>
                        <a:latin typeface="+mn-lt"/>
                        <a:ea typeface="Calibri" panose="020F0502020204030204" pitchFamily="34" charset="0"/>
                        <a:cs typeface="Times New Roman" panose="02020603050405020304" pitchFamily="18" charset="0"/>
                      </a:endParaRPr>
                    </a:p>
                  </a:txBody>
                  <a:tcPr marL="74119" marR="7411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a-ES" sz="1800" b="1" kern="1200" dirty="0">
                          <a:solidFill>
                            <a:schemeClr val="tx1"/>
                          </a:solidFill>
                          <a:effectLst/>
                          <a:latin typeface="+mn-lt"/>
                          <a:ea typeface="+mn-ea"/>
                          <a:cs typeface="+mn-cs"/>
                        </a:rPr>
                        <a:t>Pràctica: El focus es posa en la persona, no en els problemes</a:t>
                      </a:r>
                      <a:endParaRPr lang="es-ES" sz="1800" kern="1200" dirty="0">
                        <a:solidFill>
                          <a:schemeClr val="tx1"/>
                        </a:solidFill>
                        <a:effectLst/>
                        <a:latin typeface="+mn-lt"/>
                        <a:ea typeface="+mn-ea"/>
                        <a:cs typeface="+mn-cs"/>
                      </a:endParaRPr>
                    </a:p>
                    <a:p>
                      <a:pPr marL="342900" lvl="0" indent="-342900" fontAlgn="base">
                        <a:buFont typeface="+mj-lt"/>
                        <a:buAutoNum type="arabicPeriod"/>
                      </a:pPr>
                      <a:r>
                        <a:rPr lang="ca-ES" sz="1800" u="none" strike="noStrike" kern="1200" dirty="0">
                          <a:solidFill>
                            <a:schemeClr val="tx1"/>
                          </a:solidFill>
                          <a:effectLst/>
                          <a:latin typeface="+mn-lt"/>
                          <a:ea typeface="+mn-ea"/>
                          <a:cs typeface="+mn-cs"/>
                        </a:rPr>
                        <a:t>Els professionals de suport entre iguals encoratgen les persones </a:t>
                      </a:r>
                      <a:endParaRPr lang="es-ES" sz="1800" u="none" strike="noStrike" kern="1200" dirty="0">
                        <a:solidFill>
                          <a:schemeClr val="tx1"/>
                        </a:solidFill>
                        <a:effectLst/>
                        <a:latin typeface="+mn-lt"/>
                        <a:ea typeface="+mn-ea"/>
                        <a:cs typeface="+mn-cs"/>
                      </a:endParaRPr>
                    </a:p>
                    <a:p>
                      <a:pPr marL="342900" indent="-342900">
                        <a:buFont typeface="+mj-lt"/>
                        <a:buAutoNum type="arabicPeriod"/>
                      </a:pPr>
                      <a:r>
                        <a:rPr lang="ca-ES" sz="1800" kern="1200" dirty="0">
                          <a:solidFill>
                            <a:schemeClr val="tx1"/>
                          </a:solidFill>
                          <a:effectLst/>
                          <a:latin typeface="+mn-lt"/>
                          <a:ea typeface="+mn-ea"/>
                          <a:cs typeface="+mn-cs"/>
                        </a:rPr>
                        <a:t>a qui donen suport a prendre les seves pròpies decisions.  </a:t>
                      </a:r>
                      <a:endParaRPr lang="es-ES" sz="1800" kern="1200" dirty="0">
                        <a:solidFill>
                          <a:schemeClr val="tx1"/>
                        </a:solidFill>
                        <a:effectLst/>
                        <a:latin typeface="+mn-lt"/>
                        <a:ea typeface="+mn-ea"/>
                        <a:cs typeface="+mn-cs"/>
                      </a:endParaRPr>
                    </a:p>
                    <a:p>
                      <a:pPr marL="342900" lvl="0" indent="-342900" fontAlgn="base">
                        <a:buFont typeface="+mj-lt"/>
                        <a:buAutoNum type="arabicPeriod"/>
                      </a:pPr>
                      <a:r>
                        <a:rPr lang="ca-ES" sz="1800" u="none" strike="noStrike" kern="1200" dirty="0">
                          <a:solidFill>
                            <a:schemeClr val="tx1"/>
                          </a:solidFill>
                          <a:effectLst/>
                          <a:latin typeface="+mn-lt"/>
                          <a:ea typeface="+mn-ea"/>
                          <a:cs typeface="+mn-cs"/>
                        </a:rPr>
                        <a:t>Els professionals de suport entre iguals ajuden les persones a qui donen suport a reflexionar bé sobre les diferents opcions.</a:t>
                      </a:r>
                      <a:endParaRPr lang="es-ES" sz="18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800" u="none" strike="noStrike" kern="1200" dirty="0">
                          <a:solidFill>
                            <a:schemeClr val="tx1"/>
                          </a:solidFill>
                          <a:effectLst/>
                          <a:latin typeface="+mn-lt"/>
                          <a:ea typeface="+mn-ea"/>
                          <a:cs typeface="+mn-cs"/>
                        </a:rPr>
                        <a:t>Els professionals de suport entre iguals encoratgen les persones a qui fan acompanyament a provar coses noves.  </a:t>
                      </a:r>
                      <a:endParaRPr lang="es-ES" sz="18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800" u="none" strike="noStrike" kern="1200" dirty="0">
                          <a:solidFill>
                            <a:schemeClr val="tx1"/>
                          </a:solidFill>
                          <a:effectLst/>
                          <a:latin typeface="+mn-lt"/>
                          <a:ea typeface="+mn-ea"/>
                          <a:cs typeface="+mn-cs"/>
                        </a:rPr>
                        <a:t>Els professionals de suport entre iguals ajuden els altres a aprendre dels errors.</a:t>
                      </a:r>
                      <a:endParaRPr lang="es-ES" sz="18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800" u="none" strike="noStrike" kern="1200" dirty="0">
                          <a:solidFill>
                            <a:schemeClr val="tx1"/>
                          </a:solidFill>
                          <a:effectLst/>
                          <a:latin typeface="+mn-lt"/>
                          <a:ea typeface="+mn-ea"/>
                          <a:cs typeface="+mn-cs"/>
                        </a:rPr>
                        <a:t>Els professionals de suport entre iguals encoratgen la resiliència.  </a:t>
                      </a:r>
                      <a:endParaRPr lang="es-ES" sz="18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800" u="none" strike="noStrike" kern="1200" dirty="0">
                          <a:solidFill>
                            <a:schemeClr val="tx1"/>
                          </a:solidFill>
                          <a:effectLst/>
                          <a:latin typeface="+mn-lt"/>
                          <a:ea typeface="+mn-ea"/>
                          <a:cs typeface="+mn-cs"/>
                        </a:rPr>
                        <a:t>Els professionals de suport entre iguals encoratgen el creixement personal en altres persones.  </a:t>
                      </a:r>
                      <a:endParaRPr lang="es-ES" sz="1800" u="none" strike="noStrike" kern="1200" dirty="0">
                        <a:solidFill>
                          <a:schemeClr val="tx1"/>
                        </a:solidFill>
                        <a:effectLst/>
                        <a:latin typeface="+mn-lt"/>
                        <a:ea typeface="+mn-ea"/>
                        <a:cs typeface="+mn-cs"/>
                      </a:endParaRPr>
                    </a:p>
                    <a:p>
                      <a:pPr marL="342900" lvl="0" indent="-342900" fontAlgn="base">
                        <a:buFont typeface="+mj-lt"/>
                        <a:buAutoNum type="arabicPeriod"/>
                      </a:pPr>
                      <a:r>
                        <a:rPr lang="ca-ES" sz="1800" u="none" strike="noStrike" kern="1200" dirty="0">
                          <a:solidFill>
                            <a:schemeClr val="tx1"/>
                          </a:solidFill>
                          <a:effectLst/>
                          <a:latin typeface="+mn-lt"/>
                          <a:ea typeface="+mn-ea"/>
                          <a:cs typeface="+mn-cs"/>
                        </a:rPr>
                        <a:t>Els professionals de suport entre iguals encoratgen i assessoren les persones a qui donen suport a decidir què volen a la vida i com aconseguir-ho, sense jutjar-les. </a:t>
                      </a:r>
                      <a:endParaRPr lang="es-ES" sz="1800" u="none" strike="noStrike" kern="1200" dirty="0">
                        <a:solidFill>
                          <a:schemeClr val="tx1"/>
                        </a:solidFill>
                        <a:effectLst/>
                        <a:latin typeface="+mn-lt"/>
                        <a:ea typeface="+mn-ea"/>
                        <a:cs typeface="+mn-cs"/>
                      </a:endParaRPr>
                    </a:p>
                    <a:p>
                      <a:pPr marL="0" marR="0" lvl="0" indent="0">
                        <a:lnSpc>
                          <a:spcPct val="107000"/>
                        </a:lnSpc>
                        <a:spcBef>
                          <a:spcPts val="0"/>
                        </a:spcBef>
                        <a:spcAft>
                          <a:spcPts val="0"/>
                        </a:spcAft>
                        <a:buClr>
                          <a:srgbClr val="000000"/>
                        </a:buClr>
                        <a:buFont typeface="+mj-lt"/>
                        <a:buNone/>
                      </a:pPr>
                      <a:endParaRPr lang="x-none" sz="1800" dirty="0">
                        <a:effectLst/>
                        <a:latin typeface="+mn-lt"/>
                      </a:endParaRPr>
                    </a:p>
                  </a:txBody>
                  <a:tcPr marL="74119" marR="7411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016056"/>
                  </a:ext>
                </a:extLst>
              </a:tr>
            </a:tbl>
          </a:graphicData>
        </a:graphic>
      </p:graphicFrame>
      <p:sp>
        <p:nvSpPr>
          <p:cNvPr id="2" name="Title 1">
            <a:extLst>
              <a:ext uri="{FF2B5EF4-FFF2-40B4-BE49-F238E27FC236}">
                <a16:creationId xmlns:a16="http://schemas.microsoft.com/office/drawing/2014/main" id="{28DCFA2F-7C02-493C-A538-289C8D91871C}"/>
              </a:ext>
            </a:extLst>
          </p:cNvPr>
          <p:cNvSpPr>
            <a:spLocks noGrp="1"/>
          </p:cNvSpPr>
          <p:nvPr>
            <p:ph type="title"/>
          </p:nvPr>
        </p:nvSpPr>
        <p:spPr/>
        <p:txBody>
          <a:bodyPr/>
          <a:lstStyle/>
          <a:p>
            <a:r>
              <a:rPr lang="en-GB" dirty="0"/>
              <a:t>6. </a:t>
            </a:r>
            <a:r>
              <a:rPr lang="ca-ES" dirty="0"/>
              <a:t>De l’ètica a la pràctica </a:t>
            </a:r>
            <a:r>
              <a:rPr lang="es-ES" dirty="0"/>
              <a:t>- 11</a:t>
            </a:r>
            <a:endParaRPr lang="x-none" dirty="0"/>
          </a:p>
        </p:txBody>
      </p:sp>
    </p:spTree>
    <p:extLst>
      <p:ext uri="{BB962C8B-B14F-4D97-AF65-F5344CB8AC3E}">
        <p14:creationId xmlns:p14="http://schemas.microsoft.com/office/powerpoint/2010/main" val="3129292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8A2FB20-CC90-F843-9422-D53758BBD567}"/>
              </a:ext>
            </a:extLst>
          </p:cNvPr>
          <p:cNvSpPr>
            <a:spLocks noGrp="1"/>
          </p:cNvSpPr>
          <p:nvPr>
            <p:ph type="sldNum" sz="quarter" idx="4294967295"/>
          </p:nvPr>
        </p:nvSpPr>
        <p:spPr>
          <a:xfrm>
            <a:off x="10034587" y="6623100"/>
            <a:ext cx="1648619" cy="216000"/>
          </a:xfrm>
        </p:spPr>
        <p:txBody>
          <a:bodyPr/>
          <a:lstStyle/>
          <a:p>
            <a:fld id="{04260D4A-DEC1-45DD-8AB2-A3349BAAA59E}" type="slidenum">
              <a:rPr lang="en-US" smtClean="0"/>
              <a:pPr/>
              <a:t>5</a:t>
            </a:fld>
            <a:endParaRPr lang="en-US"/>
          </a:p>
        </p:txBody>
      </p:sp>
      <p:sp>
        <p:nvSpPr>
          <p:cNvPr id="4" name="Content Placeholder 3">
            <a:extLst>
              <a:ext uri="{FF2B5EF4-FFF2-40B4-BE49-F238E27FC236}">
                <a16:creationId xmlns:a16="http://schemas.microsoft.com/office/drawing/2014/main" id="{33CC41E0-250C-854E-9DB6-9D416242DC58}"/>
              </a:ext>
            </a:extLst>
          </p:cNvPr>
          <p:cNvSpPr>
            <a:spLocks noGrp="1"/>
          </p:cNvSpPr>
          <p:nvPr>
            <p:ph sz="quarter" idx="14"/>
          </p:nvPr>
        </p:nvSpPr>
        <p:spPr>
          <a:xfrm>
            <a:off x="507195" y="1115123"/>
            <a:ext cx="11112376" cy="5151862"/>
          </a:xfrm>
        </p:spPr>
        <p:txBody>
          <a:bodyPr/>
          <a:lstStyle/>
          <a:p>
            <a:pPr algn="just">
              <a:spcBef>
                <a:spcPts val="600"/>
              </a:spcBef>
            </a:pPr>
            <a:r>
              <a:rPr lang="ca-ES" sz="2100" dirty="0"/>
              <a:t>Fem servir els termes </a:t>
            </a:r>
            <a:r>
              <a:rPr lang="ca-ES" sz="2100" i="1" dirty="0"/>
              <a:t>persones usuàries</a:t>
            </a:r>
            <a:r>
              <a:rPr lang="ca-ES" sz="2100" dirty="0"/>
              <a:t> o </a:t>
            </a:r>
            <a:r>
              <a:rPr lang="ca-ES" sz="2100" i="1" dirty="0"/>
              <a:t>persones que han estat usuàries</a:t>
            </a:r>
            <a:r>
              <a:rPr lang="ca-ES" sz="2100" dirty="0"/>
              <a:t> dels serveis socials o de salut mental per referir-nos a les persones que no consideren necessàriament que tinguin una discapacitat, però que tenen diverses experiències aplicables a aquesta formació.</a:t>
            </a:r>
          </a:p>
          <a:p>
            <a:pPr algn="just">
              <a:spcBef>
                <a:spcPts val="600"/>
              </a:spcBef>
            </a:pPr>
            <a:r>
              <a:rPr lang="ca-ES" sz="2100" dirty="0"/>
              <a:t>L’ús en aquests mòduls del terme </a:t>
            </a:r>
            <a:r>
              <a:rPr lang="ca-ES" sz="2100" i="1" dirty="0"/>
              <a:t>serveis socials i de salut mental </a:t>
            </a:r>
            <a:r>
              <a:rPr lang="ca-ES" sz="2100" dirty="0"/>
              <a:t>fa referència a un ampli ventall de serveis que actualment s’ofereixen en diferents països en els sectors públic, privat i no governamental.</a:t>
            </a:r>
          </a:p>
          <a:p>
            <a:pPr algn="just">
              <a:spcBef>
                <a:spcPts val="600"/>
              </a:spcBef>
            </a:pPr>
            <a:r>
              <a:rPr lang="ca-ES" sz="2100" dirty="0"/>
              <a:t>La terminologia adoptada en aquest document s’ha seleccionat per motius d’inclusió.</a:t>
            </a:r>
          </a:p>
          <a:p>
            <a:pPr lvl="3" algn="just">
              <a:spcBef>
                <a:spcPts val="600"/>
              </a:spcBef>
            </a:pPr>
            <a:r>
              <a:rPr lang="ca-ES" sz="2100" dirty="0"/>
              <a:t>És una opció individual identificar-se amb unes expressions o conceptes determinats, però els drets humans continuen sent aplicables a tothom, a tot arreu.  </a:t>
            </a:r>
          </a:p>
          <a:p>
            <a:pPr lvl="3" algn="just">
              <a:spcBef>
                <a:spcPts val="600"/>
              </a:spcBef>
            </a:pPr>
            <a:r>
              <a:rPr lang="ca-ES" sz="2100" dirty="0"/>
              <a:t>Mai no hem de deixar que un diagnòstic o una discapacitat defineixin una persona. </a:t>
            </a:r>
          </a:p>
          <a:p>
            <a:pPr lvl="3" algn="just">
              <a:spcBef>
                <a:spcPts val="600"/>
              </a:spcBef>
            </a:pPr>
            <a:r>
              <a:rPr lang="ca-ES" sz="2100" dirty="0"/>
              <a:t>Tots som individus, amb un context social, personalitat, autonomia, somnis, objectius, aspiracions i relacions amb els altres que són únics. </a:t>
            </a:r>
          </a:p>
          <a:p>
            <a:pPr marL="0" indent="0" algn="just">
              <a:spcBef>
                <a:spcPts val="600"/>
              </a:spcBef>
              <a:buNone/>
            </a:pPr>
            <a:endParaRPr lang="ca-ES" sz="2100" dirty="0"/>
          </a:p>
        </p:txBody>
      </p:sp>
      <p:sp>
        <p:nvSpPr>
          <p:cNvPr id="5" name="Title 4">
            <a:extLst>
              <a:ext uri="{FF2B5EF4-FFF2-40B4-BE49-F238E27FC236}">
                <a16:creationId xmlns:a16="http://schemas.microsoft.com/office/drawing/2014/main" id="{2BDC5166-62AE-C942-A8F4-278F608DFDEC}"/>
              </a:ext>
            </a:extLst>
          </p:cNvPr>
          <p:cNvSpPr>
            <a:spLocks noGrp="1"/>
          </p:cNvSpPr>
          <p:nvPr>
            <p:ph type="title"/>
          </p:nvPr>
        </p:nvSpPr>
        <p:spPr/>
        <p:txBody>
          <a:bodyPr/>
          <a:lstStyle/>
          <a:p>
            <a:r>
              <a:rPr lang="ca-ES" dirty="0"/>
              <a:t>Nota preliminar sobre el llenguatge - 2</a:t>
            </a:r>
          </a:p>
        </p:txBody>
      </p:sp>
    </p:spTree>
    <p:extLst>
      <p:ext uri="{BB962C8B-B14F-4D97-AF65-F5344CB8AC3E}">
        <p14:creationId xmlns:p14="http://schemas.microsoft.com/office/powerpoint/2010/main" val="1120769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13B59FB3-6505-7248-B0EC-33559D186655}"/>
              </a:ext>
            </a:extLst>
          </p:cNvPr>
          <p:cNvSpPr>
            <a:spLocks noGrp="1"/>
          </p:cNvSpPr>
          <p:nvPr>
            <p:ph type="body" sz="quarter" idx="13"/>
          </p:nvPr>
        </p:nvSpPr>
        <p:spPr/>
        <p:txBody>
          <a:bodyPr/>
          <a:lstStyle/>
          <a:p>
            <a:r>
              <a:rPr lang="ca-ES" sz="2000" dirty="0"/>
              <a:t>Què va aprendre la Shery Mead de la seva experiència com a professional de suport entre iguals</a:t>
            </a:r>
            <a:endParaRPr lang="en-GB" sz="2000" dirty="0"/>
          </a:p>
        </p:txBody>
      </p:sp>
      <p:sp>
        <p:nvSpPr>
          <p:cNvPr id="2" name="Title 1">
            <a:extLst>
              <a:ext uri="{FF2B5EF4-FFF2-40B4-BE49-F238E27FC236}">
                <a16:creationId xmlns:a16="http://schemas.microsoft.com/office/drawing/2014/main" id="{1CFD658F-7BFB-4E02-B9AE-757523354AEF}"/>
              </a:ext>
            </a:extLst>
          </p:cNvPr>
          <p:cNvSpPr>
            <a:spLocks noGrp="1"/>
          </p:cNvSpPr>
          <p:nvPr>
            <p:ph type="title"/>
          </p:nvPr>
        </p:nvSpPr>
        <p:spPr/>
        <p:txBody>
          <a:bodyPr/>
          <a:lstStyle/>
          <a:p>
            <a:r>
              <a:rPr lang="en-GB" dirty="0"/>
              <a:t>6. </a:t>
            </a:r>
            <a:r>
              <a:rPr lang="ca-ES" dirty="0"/>
              <a:t>De l’ètica a la pràctica </a:t>
            </a:r>
            <a:r>
              <a:rPr lang="es-ES" dirty="0"/>
              <a:t>- 12</a:t>
            </a:r>
            <a:endParaRPr lang="x-none" dirty="0"/>
          </a:p>
        </p:txBody>
      </p:sp>
      <p:graphicFrame>
        <p:nvGraphicFramePr>
          <p:cNvPr id="11" name="10 Tabla"/>
          <p:cNvGraphicFramePr>
            <a:graphicFrameLocks noGrp="1"/>
          </p:cNvGraphicFramePr>
          <p:nvPr>
            <p:extLst>
              <p:ext uri="{D42A27DB-BD31-4B8C-83A1-F6EECF244321}">
                <p14:modId xmlns:p14="http://schemas.microsoft.com/office/powerpoint/2010/main" val="137951418"/>
              </p:ext>
            </p:extLst>
          </p:nvPr>
        </p:nvGraphicFramePr>
        <p:xfrm>
          <a:off x="609600" y="1503680"/>
          <a:ext cx="10972800" cy="4345432"/>
        </p:xfrm>
        <a:graphic>
          <a:graphicData uri="http://schemas.openxmlformats.org/drawingml/2006/table">
            <a:tbl>
              <a:tblPr>
                <a:tableStyleId>{5C22544A-7EE6-4342-B048-85BDC9FD1C3A}</a:tableStyleId>
              </a:tblPr>
              <a:tblGrid>
                <a:gridCol w="10972800">
                  <a:extLst>
                    <a:ext uri="{9D8B030D-6E8A-4147-A177-3AD203B41FA5}">
                      <a16:colId xmlns:a16="http://schemas.microsoft.com/office/drawing/2014/main" val="20000"/>
                    </a:ext>
                  </a:extLst>
                </a:gridCol>
              </a:tblGrid>
              <a:tr h="4226560">
                <a:tc>
                  <a:txBody>
                    <a:bodyPr/>
                    <a:lstStyle/>
                    <a:p>
                      <a:pPr marL="6350" marR="31115" indent="-6350" algn="just">
                        <a:lnSpc>
                          <a:spcPct val="99000"/>
                        </a:lnSpc>
                        <a:spcAft>
                          <a:spcPts val="0"/>
                        </a:spcAft>
                      </a:pPr>
                      <a:r>
                        <a:rPr lang="ca-ES" sz="1800" i="1" kern="1200" dirty="0">
                          <a:solidFill>
                            <a:schemeClr val="dk1"/>
                          </a:solidFill>
                          <a:effectLst/>
                          <a:latin typeface="+mn-lt"/>
                          <a:ea typeface="+mn-ea"/>
                          <a:cs typeface="+mn-cs"/>
                        </a:rPr>
                        <a:t>«</a:t>
                      </a:r>
                      <a:r>
                        <a:rPr lang="ca-ES" sz="1800" i="1" dirty="0">
                          <a:solidFill>
                            <a:srgbClr val="000000"/>
                          </a:solidFill>
                          <a:effectLst/>
                          <a:latin typeface="Calibri"/>
                          <a:ea typeface="Calibri"/>
                        </a:rPr>
                        <a:t>El primer que un nota és que es mor per “ajudar”. Ajudar no és necessàriament una cosa dolenta, però, si el que busques és la teva pròpia satisfacció, l’ajuda pot derivar en control... L’ajuda pot ser una espasa de doble fil si es fa servir per coaccionar i controlar, si es basa en la por o només s’empra perquè la persona que ajuda se senti millor pel fet d’haver fet alguna cosa.</a:t>
                      </a:r>
                    </a:p>
                    <a:p>
                      <a:pPr marL="6350" marR="31115" indent="-6350" algn="just">
                        <a:lnSpc>
                          <a:spcPct val="99000"/>
                        </a:lnSpc>
                        <a:spcAft>
                          <a:spcPts val="0"/>
                        </a:spcAft>
                      </a:pPr>
                      <a:endParaRPr lang="ca-ES" sz="1800" i="1" dirty="0">
                        <a:solidFill>
                          <a:srgbClr val="000000"/>
                        </a:solidFill>
                        <a:effectLst/>
                        <a:latin typeface="Calibri"/>
                        <a:ea typeface="Calibri"/>
                      </a:endParaRPr>
                    </a:p>
                    <a:p>
                      <a:pPr marL="6350" marR="31115" indent="-6350" algn="just">
                        <a:lnSpc>
                          <a:spcPct val="99000"/>
                        </a:lnSpc>
                        <a:spcAft>
                          <a:spcPts val="0"/>
                        </a:spcAft>
                      </a:pPr>
                      <a:r>
                        <a:rPr lang="ca-ES" sz="1800" i="1" kern="1200" dirty="0">
                          <a:solidFill>
                            <a:schemeClr val="dk1"/>
                          </a:solidFill>
                          <a:effectLst/>
                          <a:latin typeface="+mn-lt"/>
                          <a:ea typeface="+mn-ea"/>
                          <a:cs typeface="+mn-cs"/>
                        </a:rPr>
                        <a:t>[Per exemple]… Una persona a qui coneixes té conductes molt autodestructives i sempre fa coses que semblen allunyar-la del que sembla voler. Aquesta amiga et diu que vol “posar-se millor”, treballar en la seva recuperació, etc., però tu la veus fent coses que ho impedeixen, com prendre’s una segona copa de vi, no fent exercici, passar-se el dia asseguda llegint quan podria sortir a buscar feina... [Però]… podríem invertir temps en saber alguna cosa més de la nostra amiga… Què passa si aquesta segona copa de vi la relaxa prou per anar a l’entrevista que tant l’angoixa? I què passa si no fer exercici i seure tot el dia a llegir és justament el que necessita per llevar-se al dia següent i anar a l’entrevista? Aquesta és la lliçó que hem d’aprendre. Les nostres assumpcions sobre què necessiten els altres no sempre són exactes (si és que ho són alguna vegada). Les nostres idees preconcebudes es basen en la nostra perspectiva, en la nostra “imatge del món”. Existeixen perquè ens pertanyen i formen part de la nostra manera d’entendre, però si tractes d’imposar-les a algú altre potser descobriràs que no només no són d’ajuda, sinó que, a més, poden fer que perdis una amiga. </a:t>
                      </a:r>
                      <a:endParaRPr lang="es-ES" sz="1800" dirty="0">
                        <a:solidFill>
                          <a:srgbClr val="000000"/>
                        </a:solidFill>
                        <a:effectLst/>
                        <a:latin typeface="Calibri"/>
                        <a:ea typeface="Calibri"/>
                      </a:endParaRPr>
                    </a:p>
                  </a:txBody>
                  <a:tcPr marL="89535" marR="89535" marT="0" marB="0">
                    <a:solidFill>
                      <a:schemeClr val="accent2">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1174037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680690E9-942F-544B-BAD6-0BAAAFB3986F}"/>
              </a:ext>
            </a:extLst>
          </p:cNvPr>
          <p:cNvSpPr>
            <a:spLocks noGrp="1"/>
          </p:cNvSpPr>
          <p:nvPr>
            <p:ph type="body" sz="quarter" idx="13"/>
          </p:nvPr>
        </p:nvSpPr>
        <p:spPr/>
        <p:txBody>
          <a:bodyPr/>
          <a:lstStyle/>
          <a:p>
            <a:r>
              <a:rPr lang="es-ES" dirty="0"/>
              <a:t>Qué aprendió </a:t>
            </a:r>
            <a:r>
              <a:rPr lang="es-ES" dirty="0" err="1"/>
              <a:t>Shery</a:t>
            </a:r>
            <a:r>
              <a:rPr lang="es-ES" dirty="0"/>
              <a:t> Mead de su experiencia como profesional de apoyo entre iguales</a:t>
            </a:r>
            <a:endParaRPr lang="en-GB" dirty="0"/>
          </a:p>
        </p:txBody>
      </p:sp>
      <p:sp>
        <p:nvSpPr>
          <p:cNvPr id="2" name="Title 1">
            <a:extLst>
              <a:ext uri="{FF2B5EF4-FFF2-40B4-BE49-F238E27FC236}">
                <a16:creationId xmlns:a16="http://schemas.microsoft.com/office/drawing/2014/main" id="{1CFD658F-7BFB-4E02-B9AE-757523354AEF}"/>
              </a:ext>
            </a:extLst>
          </p:cNvPr>
          <p:cNvSpPr>
            <a:spLocks noGrp="1"/>
          </p:cNvSpPr>
          <p:nvPr>
            <p:ph type="title"/>
          </p:nvPr>
        </p:nvSpPr>
        <p:spPr/>
        <p:txBody>
          <a:bodyPr/>
          <a:lstStyle/>
          <a:p>
            <a:r>
              <a:rPr lang="en-GB" dirty="0"/>
              <a:t>6.</a:t>
            </a:r>
            <a:r>
              <a:rPr lang="ca-ES" dirty="0"/>
              <a:t> De l’ètica a la pràctica </a:t>
            </a:r>
            <a:r>
              <a:rPr lang="es-ES" dirty="0"/>
              <a:t>- 13</a:t>
            </a:r>
            <a:endParaRPr lang="x-none" dirty="0"/>
          </a:p>
        </p:txBody>
      </p:sp>
      <p:graphicFrame>
        <p:nvGraphicFramePr>
          <p:cNvPr id="8" name="7 Tabla"/>
          <p:cNvGraphicFramePr>
            <a:graphicFrameLocks noGrp="1"/>
          </p:cNvGraphicFramePr>
          <p:nvPr>
            <p:extLst>
              <p:ext uri="{D42A27DB-BD31-4B8C-83A1-F6EECF244321}">
                <p14:modId xmlns:p14="http://schemas.microsoft.com/office/powerpoint/2010/main" val="1423990123"/>
              </p:ext>
            </p:extLst>
          </p:nvPr>
        </p:nvGraphicFramePr>
        <p:xfrm>
          <a:off x="609600" y="1503680"/>
          <a:ext cx="10972800" cy="4271010"/>
        </p:xfrm>
        <a:graphic>
          <a:graphicData uri="http://schemas.openxmlformats.org/drawingml/2006/table">
            <a:tbl>
              <a:tblPr>
                <a:tableStyleId>{5C22544A-7EE6-4342-B048-85BDC9FD1C3A}</a:tableStyleId>
              </a:tblPr>
              <a:tblGrid>
                <a:gridCol w="10972800">
                  <a:extLst>
                    <a:ext uri="{9D8B030D-6E8A-4147-A177-3AD203B41FA5}">
                      <a16:colId xmlns:a16="http://schemas.microsoft.com/office/drawing/2014/main" val="20000"/>
                    </a:ext>
                  </a:extLst>
                </a:gridCol>
              </a:tblGrid>
              <a:tr h="4226560">
                <a:tc>
                  <a:txBody>
                    <a:bodyPr/>
                    <a:lstStyle/>
                    <a:p>
                      <a:pPr marL="6350" marR="30480" indent="-6350" algn="just">
                        <a:lnSpc>
                          <a:spcPct val="99000"/>
                        </a:lnSpc>
                        <a:spcAft>
                          <a:spcPts val="0"/>
                        </a:spcAft>
                      </a:pPr>
                      <a:r>
                        <a:rPr lang="ca-ES" sz="1800" i="1" dirty="0">
                          <a:solidFill>
                            <a:srgbClr val="000000"/>
                          </a:solidFill>
                          <a:effectLst/>
                          <a:latin typeface="Calibri"/>
                          <a:ea typeface="Calibri"/>
                        </a:rPr>
                        <a:t>Per això parlem d’aprendre junts en comptes d’ajudar... Quina diferència hi ha entre aprendre i ajudar? Aprendre implica una curiositat, voler saber coses sobre l’altre, sobre la seva manera d’aprendre, de donar un sentit al món, mentre que ajudar sovint comporta que tu ja tens les respostes, que saps què s’ha de fer i que pots aparèixer i indicar-li algú què fer, i dir-li que, si ho fa, tot anirà bé, tal com a tu et va anar bé quan estaves en la mateixa situació. I pot ser que sí o pot ser que no, però hi ha una cosa segura: l’ajuda basada en què et va funcionar a tu pot ser horriblement nociva. </a:t>
                      </a:r>
                      <a:endParaRPr lang="es-ES" sz="1800" dirty="0">
                        <a:solidFill>
                          <a:srgbClr val="000000"/>
                        </a:solidFill>
                        <a:effectLst/>
                        <a:latin typeface="Calibri"/>
                        <a:ea typeface="Calibri"/>
                      </a:endParaRPr>
                    </a:p>
                    <a:p>
                      <a:pPr marL="6350" indent="-6350" algn="just">
                        <a:lnSpc>
                          <a:spcPct val="107000"/>
                        </a:lnSpc>
                        <a:spcAft>
                          <a:spcPts val="0"/>
                        </a:spcAft>
                      </a:pPr>
                      <a:r>
                        <a:rPr lang="ca-ES" sz="1800" i="1" kern="1200" dirty="0">
                          <a:solidFill>
                            <a:schemeClr val="dk1"/>
                          </a:solidFill>
                          <a:effectLst/>
                          <a:latin typeface="+mn-lt"/>
                          <a:ea typeface="+mn-ea"/>
                          <a:cs typeface="+mn-cs"/>
                        </a:rPr>
                        <a:t>El següent principi que cal recordar és centrar-se en la relació, més que en la persona… Quan parem atenció a la relació… estem parant atenció a què succeeix entre nosaltres. Dit d’una altra manera, ens centrem en “l’espai” entre nosaltres, en allò que passa aquí i ara i que ens pot fer avançar o retrocedir... Quan jo paro atenció a allò que passa entre nosaltres, s’obre una línia de comunicació que propicia l’honestedat, la seguretat, la integritat i, en última instància, canvia la direcció en què volia avançar amb tu. És a dir, quan paro atenció a la teva persona i als teus canvis, res del que faig influeix, però, si jo hi intervinc, m’adono que la nostra interacció era només això, una interacció que ens podia portar a qualsevol lloc. No hi ha previsió, només una aleatorietat aparent. Aquesta aleatorietat, aquesta imprevisibilitat és exactament el que busquem en el suport entre iguals, en lloc dels resultats lineals que sovint considerem un èxit</a:t>
                      </a:r>
                      <a:endParaRPr lang="es-ES" sz="1800" dirty="0">
                        <a:solidFill>
                          <a:srgbClr val="000000"/>
                        </a:solidFill>
                        <a:effectLst/>
                        <a:latin typeface="Calibri"/>
                        <a:ea typeface="Calibri"/>
                      </a:endParaRPr>
                    </a:p>
                  </a:txBody>
                  <a:tcPr marL="89535" marR="89535" marT="0" marB="0">
                    <a:solidFill>
                      <a:schemeClr val="accent2">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4253866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13627FCA-2FE3-F041-96D3-2BD1EE39715E}"/>
              </a:ext>
            </a:extLst>
          </p:cNvPr>
          <p:cNvSpPr>
            <a:spLocks noGrp="1"/>
          </p:cNvSpPr>
          <p:nvPr>
            <p:ph type="body" sz="quarter" idx="13"/>
          </p:nvPr>
        </p:nvSpPr>
        <p:spPr/>
        <p:txBody>
          <a:bodyPr/>
          <a:lstStyle/>
          <a:p>
            <a:r>
              <a:rPr lang="es-ES" i="1" dirty="0"/>
              <a:t>Qué aprendió </a:t>
            </a:r>
            <a:r>
              <a:rPr lang="es-ES" i="1" dirty="0" err="1"/>
              <a:t>Shery</a:t>
            </a:r>
            <a:r>
              <a:rPr lang="es-ES" i="1" dirty="0"/>
              <a:t> Mead de su experiencia como profesional de apoyo entre iguales</a:t>
            </a:r>
            <a:endParaRPr lang="en-GB" dirty="0"/>
          </a:p>
        </p:txBody>
      </p:sp>
      <p:sp>
        <p:nvSpPr>
          <p:cNvPr id="2" name="Title 1">
            <a:extLst>
              <a:ext uri="{FF2B5EF4-FFF2-40B4-BE49-F238E27FC236}">
                <a16:creationId xmlns:a16="http://schemas.microsoft.com/office/drawing/2014/main" id="{1CFD658F-7BFB-4E02-B9AE-757523354AEF}"/>
              </a:ext>
            </a:extLst>
          </p:cNvPr>
          <p:cNvSpPr>
            <a:spLocks noGrp="1"/>
          </p:cNvSpPr>
          <p:nvPr>
            <p:ph type="title"/>
          </p:nvPr>
        </p:nvSpPr>
        <p:spPr/>
        <p:txBody>
          <a:bodyPr/>
          <a:lstStyle/>
          <a:p>
            <a:r>
              <a:rPr lang="en-GB" dirty="0"/>
              <a:t>6. </a:t>
            </a:r>
            <a:r>
              <a:rPr lang="ca-ES" dirty="0"/>
              <a:t>De l’ètica a la pràctica </a:t>
            </a:r>
            <a:r>
              <a:rPr lang="es-ES" dirty="0"/>
              <a:t>- 14</a:t>
            </a:r>
            <a:endParaRPr lang="x-none" dirty="0"/>
          </a:p>
        </p:txBody>
      </p:sp>
      <p:graphicFrame>
        <p:nvGraphicFramePr>
          <p:cNvPr id="7" name="6 Tabla"/>
          <p:cNvGraphicFramePr>
            <a:graphicFrameLocks noGrp="1"/>
          </p:cNvGraphicFramePr>
          <p:nvPr>
            <p:extLst>
              <p:ext uri="{D42A27DB-BD31-4B8C-83A1-F6EECF244321}">
                <p14:modId xmlns:p14="http://schemas.microsoft.com/office/powerpoint/2010/main" val="707833916"/>
              </p:ext>
            </p:extLst>
          </p:nvPr>
        </p:nvGraphicFramePr>
        <p:xfrm>
          <a:off x="609600" y="1503680"/>
          <a:ext cx="10972800" cy="4064000"/>
        </p:xfrm>
        <a:graphic>
          <a:graphicData uri="http://schemas.openxmlformats.org/drawingml/2006/table">
            <a:tbl>
              <a:tblPr>
                <a:tableStyleId>{5C22544A-7EE6-4342-B048-85BDC9FD1C3A}</a:tableStyleId>
              </a:tblPr>
              <a:tblGrid>
                <a:gridCol w="10972800">
                  <a:extLst>
                    <a:ext uri="{9D8B030D-6E8A-4147-A177-3AD203B41FA5}">
                      <a16:colId xmlns:a16="http://schemas.microsoft.com/office/drawing/2014/main" val="20000"/>
                    </a:ext>
                  </a:extLst>
                </a:gridCol>
              </a:tblGrid>
              <a:tr h="4064000">
                <a:tc>
                  <a:txBody>
                    <a:bodyPr/>
                    <a:lstStyle/>
                    <a:p>
                      <a:pPr marL="6350" marR="30480" indent="-6350" algn="just">
                        <a:lnSpc>
                          <a:spcPct val="99000"/>
                        </a:lnSpc>
                        <a:spcAft>
                          <a:spcPts val="0"/>
                        </a:spcAft>
                      </a:pPr>
                      <a:r>
                        <a:rPr lang="ca-ES" sz="1600" i="1" kern="1200" dirty="0">
                          <a:solidFill>
                            <a:schemeClr val="dk1"/>
                          </a:solidFill>
                          <a:effectLst/>
                          <a:latin typeface="+mn-lt"/>
                          <a:ea typeface="+mn-ea"/>
                          <a:cs typeface="+mn-cs"/>
                        </a:rPr>
                        <a:t>Per últim, el tercer [principi]... consisteix a no reaccionar per por, sinó a provar noves maneres de relacionar-se basades en l’esperança i la possibilitat... Quan tenim por, sovint només volem que les coses tornin a ser com eren, posar seny i estar més “estables”. Ara bé, </a:t>
                      </a:r>
                      <a:r>
                        <a:rPr lang="ca-ES" sz="1600" i="1" kern="1200" dirty="0" err="1">
                          <a:solidFill>
                            <a:schemeClr val="dk1"/>
                          </a:solidFill>
                          <a:effectLst/>
                          <a:latin typeface="+mn-lt"/>
                          <a:ea typeface="+mn-ea"/>
                          <a:cs typeface="+mn-cs"/>
                        </a:rPr>
                        <a:t>l’“estabilitat</a:t>
                      </a:r>
                      <a:r>
                        <a:rPr lang="ca-ES" sz="1600" i="1" kern="1200" dirty="0">
                          <a:solidFill>
                            <a:schemeClr val="dk1"/>
                          </a:solidFill>
                          <a:effectLst/>
                          <a:latin typeface="+mn-lt"/>
                          <a:ea typeface="+mn-ea"/>
                          <a:cs typeface="+mn-cs"/>
                        </a:rPr>
                        <a:t>” pot no ser l’objectiu. Pensa en un moment en què et semblava que tot estava fora de control i, tot i així, sabies què necessitaves i què volies, per bé que els qui t’envoltaven estiguessin convençuts que ells sabien millor què et convenia. El més probable és que passessin coses que quedaven fora del teu control, i que això et portés a establir una relació de dependència de l’experiència del “problema” d’una altra persona. Dit d’una altra manera, pots acabar depenent de la interpretació que una altra persona faci de la teva experiència. I això succeeix senzillament quan algú et diu: “Però per què plores? Un cop fet, ja està fet, etc.” i llavors et preguntes per què dones tanta importància a quelcom que els altres consideren insignificant. O al contrari, quan el que fas no t’afecta en absolut però a una altra persona li fa por que prenguis mal. I no deixen de dir-te:</a:t>
                      </a:r>
                    </a:p>
                    <a:p>
                      <a:pPr marL="6350" marR="30480" indent="-6350" algn="just">
                        <a:lnSpc>
                          <a:spcPct val="99000"/>
                        </a:lnSpc>
                        <a:spcAft>
                          <a:spcPts val="0"/>
                        </a:spcAft>
                      </a:pPr>
                      <a:endParaRPr lang="ca-ES" sz="1600" i="1" kern="1200" dirty="0">
                        <a:solidFill>
                          <a:schemeClr val="dk1"/>
                        </a:solidFill>
                        <a:effectLst/>
                        <a:latin typeface="+mn-lt"/>
                        <a:ea typeface="+mn-ea"/>
                        <a:cs typeface="+mn-cs"/>
                      </a:endParaRPr>
                    </a:p>
                    <a:p>
                      <a:pPr marL="6350" marR="30480" indent="-6350" algn="just">
                        <a:lnSpc>
                          <a:spcPct val="99000"/>
                        </a:lnSpc>
                        <a:spcAft>
                          <a:spcPts val="0"/>
                        </a:spcAft>
                      </a:pPr>
                      <a:r>
                        <a:rPr lang="ca-ES" sz="1600" i="1" kern="1200" dirty="0">
                          <a:solidFill>
                            <a:schemeClr val="dk1"/>
                          </a:solidFill>
                          <a:effectLst/>
                          <a:latin typeface="+mn-lt"/>
                          <a:ea typeface="+mn-ea"/>
                          <a:cs typeface="+mn-cs"/>
                        </a:rPr>
                        <a:t>“Ves amb compte”. I acabes aterrit que pugui passar res de dolent i el que fas és reaccionar a les pors dels altres. Això genera una dinàmica complicada en què les emocions d’una persona impulsen la reacció de l’altra. Sovint, això és el que passa als serveis de salut mental, quan ens diuen que estem indefensos. Hem aprés a estar així basant-nos en les seves pors.</a:t>
                      </a:r>
                    </a:p>
                    <a:p>
                      <a:pPr marL="6350" marR="30480" indent="-6350" algn="just">
                        <a:lnSpc>
                          <a:spcPct val="99000"/>
                        </a:lnSpc>
                        <a:spcAft>
                          <a:spcPts val="0"/>
                        </a:spcAft>
                      </a:pPr>
                      <a:r>
                        <a:rPr lang="ca-ES" sz="1600" i="1" kern="1200" dirty="0">
                          <a:solidFill>
                            <a:schemeClr val="dk1"/>
                          </a:solidFill>
                          <a:effectLst/>
                          <a:latin typeface="+mn-lt"/>
                          <a:ea typeface="+mn-ea"/>
                          <a:cs typeface="+mn-cs"/>
                        </a:rPr>
                        <a:t>Per això, en el suport entre iguals el </a:t>
                      </a:r>
                      <a:r>
                        <a:rPr lang="ca-ES" sz="1600" b="1" i="1" kern="1200" dirty="0">
                          <a:solidFill>
                            <a:schemeClr val="dk1"/>
                          </a:solidFill>
                          <a:effectLst/>
                          <a:latin typeface="+mn-lt"/>
                          <a:ea typeface="+mn-ea"/>
                          <a:cs typeface="+mn-cs"/>
                        </a:rPr>
                        <a:t>focus es posa en aprendre, més que en ajudar,</a:t>
                      </a:r>
                      <a:r>
                        <a:rPr lang="ca-ES" sz="1600" i="1" kern="1200" dirty="0">
                          <a:solidFill>
                            <a:schemeClr val="dk1"/>
                          </a:solidFill>
                          <a:effectLst/>
                          <a:latin typeface="+mn-lt"/>
                          <a:ea typeface="+mn-ea"/>
                          <a:cs typeface="+mn-cs"/>
                        </a:rPr>
                        <a:t> en posar l’atenció en la relació més que en la persona, i en crear oportunitats per a l’esperança i la possibilitat, en lloc de la por, el poder i el control… És… divertit, reconfortant. En realitat, es tracta simplement de generar dinàmiques que fomentin la salut en totes les nostres relacions…»</a:t>
                      </a:r>
                    </a:p>
                  </a:txBody>
                  <a:tcPr marL="89535" marR="89535" marT="0" marB="0">
                    <a:solidFill>
                      <a:schemeClr val="accent2">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4916540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8C176-C2D4-4FF7-B5C9-6A498F9F66BE}"/>
              </a:ext>
            </a:extLst>
          </p:cNvPr>
          <p:cNvSpPr>
            <a:spLocks noGrp="1"/>
          </p:cNvSpPr>
          <p:nvPr>
            <p:ph type="title"/>
          </p:nvPr>
        </p:nvSpPr>
        <p:spPr/>
        <p:txBody>
          <a:bodyPr/>
          <a:lstStyle/>
          <a:p>
            <a:pPr lvl="0"/>
            <a:r>
              <a:rPr lang="en-US" dirty="0"/>
              <a:t>7. </a:t>
            </a:r>
            <a:r>
              <a:rPr lang="es-ES" dirty="0" err="1"/>
              <a:t>Llenguatge</a:t>
            </a:r>
            <a:endParaRPr lang="es-ES" dirty="0"/>
          </a:p>
        </p:txBody>
      </p:sp>
    </p:spTree>
    <p:extLst>
      <p:ext uri="{BB962C8B-B14F-4D97-AF65-F5344CB8AC3E}">
        <p14:creationId xmlns:p14="http://schemas.microsoft.com/office/powerpoint/2010/main" val="41457903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616FF9-50FE-4F45-A679-F830C0FEB1C2}"/>
              </a:ext>
            </a:extLst>
          </p:cNvPr>
          <p:cNvSpPr>
            <a:spLocks noGrp="1"/>
          </p:cNvSpPr>
          <p:nvPr>
            <p:ph sz="quarter" idx="14"/>
          </p:nvPr>
        </p:nvSpPr>
        <p:spPr/>
        <p:txBody>
          <a:bodyPr/>
          <a:lstStyle/>
          <a:p>
            <a:r>
              <a:rPr lang="es-ES" dirty="0"/>
              <a:t>Es fundamental cómo los profesionales de apoyo entre iguales hablan a los demás y sobre los demás</a:t>
            </a:r>
            <a:r>
              <a:rPr lang="en-GB" dirty="0"/>
              <a:t>. </a:t>
            </a:r>
          </a:p>
          <a:p>
            <a:r>
              <a:rPr lang="es-ES" dirty="0"/>
              <a:t>A menudo, el lenguaje que se utiliza en los servicios sociales y de salud mental refuerza las diferencias de poder, no es sensible a los traumas, hace que las personas tengan la sensación de que toda su identidad está vinculada al sistema de salud mental </a:t>
            </a:r>
            <a:r>
              <a:rPr lang="en-GB" dirty="0"/>
              <a:t>. </a:t>
            </a:r>
          </a:p>
          <a:p>
            <a:r>
              <a:rPr lang="es-ES" dirty="0"/>
              <a:t>Por ejemplo, términos como «usuario de servicios», «consumidor» y «cliente», así como otros términos para describir a la persona que recibe apoyo, pueden percibirse como deshumanizadores</a:t>
            </a:r>
            <a:r>
              <a:rPr lang="en-GB" dirty="0"/>
              <a:t>.  </a:t>
            </a:r>
            <a:endParaRPr lang="x-none" dirty="0"/>
          </a:p>
          <a:p>
            <a:endParaRPr lang="x-none" dirty="0"/>
          </a:p>
        </p:txBody>
      </p:sp>
      <p:sp>
        <p:nvSpPr>
          <p:cNvPr id="2" name="Title 1">
            <a:extLst>
              <a:ext uri="{FF2B5EF4-FFF2-40B4-BE49-F238E27FC236}">
                <a16:creationId xmlns:a16="http://schemas.microsoft.com/office/drawing/2014/main" id="{0C3E986C-0C83-460F-86DC-ABDAC155570B}"/>
              </a:ext>
            </a:extLst>
          </p:cNvPr>
          <p:cNvSpPr>
            <a:spLocks noGrp="1"/>
          </p:cNvSpPr>
          <p:nvPr>
            <p:ph type="title"/>
          </p:nvPr>
        </p:nvSpPr>
        <p:spPr/>
        <p:txBody>
          <a:bodyPr/>
          <a:lstStyle/>
          <a:p>
            <a:r>
              <a:rPr lang="en-US" dirty="0"/>
              <a:t>7. </a:t>
            </a:r>
            <a:r>
              <a:rPr lang="es-ES" dirty="0" err="1"/>
              <a:t>Llenguatge</a:t>
            </a:r>
            <a:r>
              <a:rPr lang="es-ES" dirty="0"/>
              <a:t> - 1</a:t>
            </a:r>
            <a:r>
              <a:rPr lang="en-US" dirty="0"/>
              <a:t> </a:t>
            </a:r>
            <a:endParaRPr lang="x-none" dirty="0"/>
          </a:p>
        </p:txBody>
      </p:sp>
    </p:spTree>
    <p:extLst>
      <p:ext uri="{BB962C8B-B14F-4D97-AF65-F5344CB8AC3E}">
        <p14:creationId xmlns:p14="http://schemas.microsoft.com/office/powerpoint/2010/main" val="6130269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F031F9-B975-4EB7-AAB6-177EF22C1FEB}"/>
              </a:ext>
            </a:extLst>
          </p:cNvPr>
          <p:cNvSpPr>
            <a:spLocks noGrp="1"/>
          </p:cNvSpPr>
          <p:nvPr>
            <p:ph sz="quarter" idx="14"/>
          </p:nvPr>
        </p:nvSpPr>
        <p:spPr/>
        <p:txBody>
          <a:bodyPr>
            <a:normAutofit fontScale="92500" lnSpcReduction="10000"/>
          </a:bodyPr>
          <a:lstStyle/>
          <a:p>
            <a:pPr algn="just"/>
            <a:r>
              <a:rPr lang="es-ES" dirty="0"/>
              <a:t>El vocabulario también puede implicar que una persona tiene una enfermedad o una discapacidad permanente, lo que puede </a:t>
            </a:r>
            <a:r>
              <a:rPr lang="es-ES" dirty="0" err="1"/>
              <a:t>discapacitarla</a:t>
            </a:r>
            <a:r>
              <a:rPr lang="es-ES" dirty="0"/>
              <a:t> y socavar su recuperación personal</a:t>
            </a:r>
            <a:r>
              <a:rPr lang="en-GB" dirty="0"/>
              <a:t>. </a:t>
            </a:r>
          </a:p>
          <a:p>
            <a:pPr algn="just"/>
            <a:r>
              <a:rPr lang="es-ES" dirty="0"/>
              <a:t>Si bien nos referimos al lenguaje verbal, el lenguaje escrito puede ser igual de dañino</a:t>
            </a:r>
            <a:r>
              <a:rPr lang="en-GB" dirty="0"/>
              <a:t>. </a:t>
            </a:r>
          </a:p>
          <a:p>
            <a:pPr algn="just"/>
            <a:r>
              <a:rPr lang="es-ES" dirty="0"/>
              <a:t>los programas que solicitan a la persona que proporcione pruebas de una enfermedad o discapacidad </a:t>
            </a:r>
            <a:r>
              <a:rPr lang="es-ES" u="sng" dirty="0"/>
              <a:t>permanente</a:t>
            </a:r>
            <a:r>
              <a:rPr lang="es-ES" dirty="0"/>
              <a:t> para recibir subsidios (que implica que la persona </a:t>
            </a:r>
            <a:r>
              <a:rPr lang="es-ES" u="sng" dirty="0"/>
              <a:t>siempre</a:t>
            </a:r>
            <a:r>
              <a:rPr lang="es-ES" dirty="0"/>
              <a:t> tendrá una enfermedad/incapacidad en vez de promover la idea de que los subsidios sociales pueden ser necesarios para la mejora de la situación de la persona) no solo pueden ser </a:t>
            </a:r>
            <a:r>
              <a:rPr lang="es-ES" dirty="0" err="1"/>
              <a:t>estigmatizantes</a:t>
            </a:r>
            <a:r>
              <a:rPr lang="es-ES" dirty="0"/>
              <a:t>, sino que, además, pueden actuar como un importante obstáculo en el compromiso</a:t>
            </a:r>
            <a:r>
              <a:rPr lang="en-GB" dirty="0"/>
              <a:t>.</a:t>
            </a:r>
            <a:endParaRPr lang="x-none"/>
          </a:p>
          <a:p>
            <a:pPr algn="just"/>
            <a:r>
              <a:rPr lang="es-ES" dirty="0"/>
              <a:t>No existe ninguna lista acordada sobre términos «buenos» y «malos».</a:t>
            </a:r>
            <a:endParaRPr lang="en-GB" dirty="0"/>
          </a:p>
          <a:p>
            <a:pPr algn="just"/>
            <a:r>
              <a:rPr lang="es-ES" dirty="0"/>
              <a:t>Lo importante es entender los valores subyacentes sobre el hecho de que se elijan determinadas palabras y expresiones y se cuestione la aceptación de un determinado lenguaje desde una perspectiva crítica. </a:t>
            </a:r>
          </a:p>
          <a:p>
            <a:pPr algn="just"/>
            <a:endParaRPr lang="x-none" dirty="0"/>
          </a:p>
        </p:txBody>
      </p:sp>
      <p:sp>
        <p:nvSpPr>
          <p:cNvPr id="2" name="Title 1">
            <a:extLst>
              <a:ext uri="{FF2B5EF4-FFF2-40B4-BE49-F238E27FC236}">
                <a16:creationId xmlns:a16="http://schemas.microsoft.com/office/drawing/2014/main" id="{3849E627-AA8F-4256-83F8-F690DDDED7B0}"/>
              </a:ext>
            </a:extLst>
          </p:cNvPr>
          <p:cNvSpPr>
            <a:spLocks noGrp="1"/>
          </p:cNvSpPr>
          <p:nvPr>
            <p:ph type="title"/>
          </p:nvPr>
        </p:nvSpPr>
        <p:spPr/>
        <p:txBody>
          <a:bodyPr/>
          <a:lstStyle/>
          <a:p>
            <a:r>
              <a:rPr lang="en-US" dirty="0"/>
              <a:t>7. </a:t>
            </a:r>
            <a:r>
              <a:rPr lang="es-ES" dirty="0" err="1"/>
              <a:t>Llenguatge</a:t>
            </a:r>
            <a:r>
              <a:rPr lang="es-ES" dirty="0"/>
              <a:t> - 2</a:t>
            </a:r>
            <a:endParaRPr lang="x-none" dirty="0"/>
          </a:p>
        </p:txBody>
      </p:sp>
    </p:spTree>
    <p:extLst>
      <p:ext uri="{BB962C8B-B14F-4D97-AF65-F5344CB8AC3E}">
        <p14:creationId xmlns:p14="http://schemas.microsoft.com/office/powerpoint/2010/main" val="19863185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19133ABC-CBC0-F344-8B78-569DCCAD7480}"/>
              </a:ext>
            </a:extLst>
          </p:cNvPr>
          <p:cNvSpPr>
            <a:spLocks noGrp="1"/>
          </p:cNvSpPr>
          <p:nvPr>
            <p:ph type="body" sz="quarter" idx="13"/>
          </p:nvPr>
        </p:nvSpPr>
        <p:spPr>
          <a:xfrm>
            <a:off x="507207" y="965275"/>
            <a:ext cx="11174400" cy="360000"/>
          </a:xfrm>
        </p:spPr>
        <p:txBody>
          <a:bodyPr/>
          <a:lstStyle/>
          <a:p>
            <a:r>
              <a:rPr lang="es-ES" dirty="0"/>
              <a:t>Lenguaje abierto y cerrado </a:t>
            </a:r>
            <a:endParaRPr lang="x-none"/>
          </a:p>
        </p:txBody>
      </p:sp>
      <p:sp>
        <p:nvSpPr>
          <p:cNvPr id="3" name="Content Placeholder 2">
            <a:extLst>
              <a:ext uri="{FF2B5EF4-FFF2-40B4-BE49-F238E27FC236}">
                <a16:creationId xmlns:a16="http://schemas.microsoft.com/office/drawing/2014/main" id="{2147C351-FBD2-4B1A-82B5-63A0F9220A2B}"/>
              </a:ext>
            </a:extLst>
          </p:cNvPr>
          <p:cNvSpPr>
            <a:spLocks noGrp="1"/>
          </p:cNvSpPr>
          <p:nvPr>
            <p:ph sz="quarter" idx="14"/>
          </p:nvPr>
        </p:nvSpPr>
        <p:spPr/>
        <p:txBody>
          <a:bodyPr/>
          <a:lstStyle/>
          <a:p>
            <a:pPr algn="just"/>
            <a:r>
              <a:rPr lang="ca-ES" dirty="0"/>
              <a:t>Cal reflexionar és si es fa servir un llenguatge obert o tancat</a:t>
            </a:r>
          </a:p>
          <a:p>
            <a:pPr algn="just"/>
            <a:r>
              <a:rPr lang="ca-ES" dirty="0"/>
              <a:t>Un llenguatge tancat pot forçar una persona a adoptar un punt de vista amb què no estigui d’acord</a:t>
            </a:r>
            <a:r>
              <a:rPr lang="en-GB" dirty="0"/>
              <a:t>. </a:t>
            </a:r>
          </a:p>
          <a:p>
            <a:pPr algn="just"/>
            <a:r>
              <a:rPr lang="ca-ES" dirty="0"/>
              <a:t>Un llenguatge obert deixa espai a la persona per atribuir el seu propi significat a les seves experiències i descriu de manera més acurada la persona i la seva situació real</a:t>
            </a:r>
            <a:r>
              <a:rPr lang="es-ES" dirty="0"/>
              <a:t>.  </a:t>
            </a:r>
          </a:p>
          <a:p>
            <a:pPr marL="0" indent="0" algn="just">
              <a:buNone/>
            </a:pPr>
            <a:r>
              <a:rPr lang="en-GB" dirty="0"/>
              <a:t> </a:t>
            </a:r>
            <a:endParaRPr lang="x-none" dirty="0"/>
          </a:p>
        </p:txBody>
      </p:sp>
      <p:sp>
        <p:nvSpPr>
          <p:cNvPr id="2" name="Title 1">
            <a:extLst>
              <a:ext uri="{FF2B5EF4-FFF2-40B4-BE49-F238E27FC236}">
                <a16:creationId xmlns:a16="http://schemas.microsoft.com/office/drawing/2014/main" id="{58C60C2D-78D8-4477-ACCF-F83D4645B989}"/>
              </a:ext>
            </a:extLst>
          </p:cNvPr>
          <p:cNvSpPr>
            <a:spLocks noGrp="1"/>
          </p:cNvSpPr>
          <p:nvPr>
            <p:ph type="title"/>
          </p:nvPr>
        </p:nvSpPr>
        <p:spPr/>
        <p:txBody>
          <a:bodyPr/>
          <a:lstStyle/>
          <a:p>
            <a:r>
              <a:rPr lang="es-ES" dirty="0"/>
              <a:t>7. </a:t>
            </a:r>
            <a:r>
              <a:rPr lang="es-ES" dirty="0" err="1"/>
              <a:t>Llenguatge</a:t>
            </a:r>
            <a:r>
              <a:rPr lang="es-ES" dirty="0"/>
              <a:t> - 3</a:t>
            </a:r>
            <a:endParaRPr lang="x-none" dirty="0"/>
          </a:p>
        </p:txBody>
      </p:sp>
    </p:spTree>
    <p:extLst>
      <p:ext uri="{BB962C8B-B14F-4D97-AF65-F5344CB8AC3E}">
        <p14:creationId xmlns:p14="http://schemas.microsoft.com/office/powerpoint/2010/main" val="5353224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A06A3B-1685-4BE4-B7AF-D54586C88F7B}"/>
              </a:ext>
            </a:extLst>
          </p:cNvPr>
          <p:cNvSpPr>
            <a:spLocks noGrp="1"/>
          </p:cNvSpPr>
          <p:nvPr>
            <p:ph sz="quarter" idx="14"/>
          </p:nvPr>
        </p:nvSpPr>
        <p:spPr>
          <a:xfrm>
            <a:off x="507195" y="1306286"/>
            <a:ext cx="11174412" cy="4704902"/>
          </a:xfrm>
        </p:spPr>
        <p:txBody>
          <a:bodyPr>
            <a:normAutofit/>
          </a:bodyPr>
          <a:lstStyle/>
          <a:p>
            <a:pPr algn="just"/>
            <a:r>
              <a:rPr lang="ca-ES" dirty="0"/>
              <a:t>Diferències entre llenguatge obert i tancat - Exemples</a:t>
            </a:r>
            <a:r>
              <a:rPr lang="en-GB" dirty="0"/>
              <a:t>:</a:t>
            </a:r>
            <a:endParaRPr lang="x-none" dirty="0"/>
          </a:p>
          <a:p>
            <a:pPr algn="just"/>
            <a:endParaRPr lang="en-GB" dirty="0"/>
          </a:p>
          <a:p>
            <a:pPr algn="just"/>
            <a:endParaRPr lang="en-GB" dirty="0"/>
          </a:p>
          <a:p>
            <a:pPr algn="just"/>
            <a:endParaRPr lang="en-GB" dirty="0"/>
          </a:p>
          <a:p>
            <a:pPr marL="0" indent="0" algn="just">
              <a:buNone/>
            </a:pPr>
            <a:endParaRPr lang="en-GB" dirty="0"/>
          </a:p>
          <a:p>
            <a:pPr algn="just"/>
            <a:r>
              <a:rPr lang="ca-ES" dirty="0"/>
              <a:t>El llenguatge tancat és estigmatitzant i incapacitant perquè defineix la </a:t>
            </a:r>
            <a:r>
              <a:rPr lang="ca-ES" dirty="0" err="1"/>
              <a:t>Jennie</a:t>
            </a:r>
            <a:r>
              <a:rPr lang="ca-ES" dirty="0"/>
              <a:t> com el seu diagnòstic i no deixa espai perquè sigui ella qui atribueixi el seu propi significat a les seves experiències</a:t>
            </a:r>
            <a:r>
              <a:rPr lang="en-GB" dirty="0"/>
              <a:t>. </a:t>
            </a:r>
          </a:p>
          <a:p>
            <a:pPr algn="just"/>
            <a:r>
              <a:rPr lang="ca-ES" dirty="0"/>
              <a:t>El llenguatge obert afirma que a la </a:t>
            </a:r>
            <a:r>
              <a:rPr lang="ca-ES" dirty="0" err="1"/>
              <a:t>Jennie</a:t>
            </a:r>
            <a:r>
              <a:rPr lang="ca-ES" dirty="0"/>
              <a:t> li han diagnosticat una malaltia concreta, però dona lloc a diferents interpretacions del que això pot significar per a ella.  </a:t>
            </a:r>
            <a:r>
              <a:rPr lang="es-ES" dirty="0"/>
              <a:t> </a:t>
            </a:r>
          </a:p>
        </p:txBody>
      </p:sp>
      <p:sp>
        <p:nvSpPr>
          <p:cNvPr id="2" name="Title 1">
            <a:extLst>
              <a:ext uri="{FF2B5EF4-FFF2-40B4-BE49-F238E27FC236}">
                <a16:creationId xmlns:a16="http://schemas.microsoft.com/office/drawing/2014/main" id="{873313E4-C5F0-42F2-B20A-08ED4258ED56}"/>
              </a:ext>
            </a:extLst>
          </p:cNvPr>
          <p:cNvSpPr>
            <a:spLocks noGrp="1"/>
          </p:cNvSpPr>
          <p:nvPr>
            <p:ph type="title"/>
          </p:nvPr>
        </p:nvSpPr>
        <p:spPr/>
        <p:txBody>
          <a:bodyPr/>
          <a:lstStyle/>
          <a:p>
            <a:r>
              <a:rPr lang="en-US" dirty="0"/>
              <a:t>7. </a:t>
            </a:r>
            <a:r>
              <a:rPr lang="es-ES" dirty="0" err="1"/>
              <a:t>Llenguatge</a:t>
            </a:r>
            <a:r>
              <a:rPr lang="es-ES" dirty="0"/>
              <a:t> - 4</a:t>
            </a:r>
            <a:endParaRPr lang="x-none" dirty="0"/>
          </a:p>
        </p:txBody>
      </p:sp>
      <p:graphicFrame>
        <p:nvGraphicFramePr>
          <p:cNvPr id="6" name="Table 5">
            <a:extLst>
              <a:ext uri="{FF2B5EF4-FFF2-40B4-BE49-F238E27FC236}">
                <a16:creationId xmlns:a16="http://schemas.microsoft.com/office/drawing/2014/main" id="{F873C4F8-FBAC-4BD9-914B-BB265D399D07}"/>
              </a:ext>
            </a:extLst>
          </p:cNvPr>
          <p:cNvGraphicFramePr>
            <a:graphicFrameLocks noGrp="1"/>
          </p:cNvGraphicFramePr>
          <p:nvPr>
            <p:extLst>
              <p:ext uri="{D42A27DB-BD31-4B8C-83A1-F6EECF244321}">
                <p14:modId xmlns:p14="http://schemas.microsoft.com/office/powerpoint/2010/main" val="2609010378"/>
              </p:ext>
            </p:extLst>
          </p:nvPr>
        </p:nvGraphicFramePr>
        <p:xfrm>
          <a:off x="1429788" y="2349148"/>
          <a:ext cx="8927869" cy="1201918"/>
        </p:xfrm>
        <a:graphic>
          <a:graphicData uri="http://schemas.openxmlformats.org/drawingml/2006/table">
            <a:tbl>
              <a:tblPr firstRow="1" firstCol="1" bandRow="1"/>
              <a:tblGrid>
                <a:gridCol w="3665044">
                  <a:extLst>
                    <a:ext uri="{9D8B030D-6E8A-4147-A177-3AD203B41FA5}">
                      <a16:colId xmlns:a16="http://schemas.microsoft.com/office/drawing/2014/main" val="3045964192"/>
                    </a:ext>
                  </a:extLst>
                </a:gridCol>
                <a:gridCol w="1232629">
                  <a:extLst>
                    <a:ext uri="{9D8B030D-6E8A-4147-A177-3AD203B41FA5}">
                      <a16:colId xmlns:a16="http://schemas.microsoft.com/office/drawing/2014/main" val="3900420702"/>
                    </a:ext>
                  </a:extLst>
                </a:gridCol>
                <a:gridCol w="4030196">
                  <a:extLst>
                    <a:ext uri="{9D8B030D-6E8A-4147-A177-3AD203B41FA5}">
                      <a16:colId xmlns:a16="http://schemas.microsoft.com/office/drawing/2014/main" val="2126052190"/>
                    </a:ext>
                  </a:extLst>
                </a:gridCol>
              </a:tblGrid>
              <a:tr h="299040">
                <a:tc>
                  <a:txBody>
                    <a:bodyPr/>
                    <a:lstStyle/>
                    <a:p>
                      <a:pPr marL="0" marR="0" algn="ctr">
                        <a:spcBef>
                          <a:spcPts val="0"/>
                        </a:spcBef>
                        <a:spcAft>
                          <a:spcPts val="0"/>
                        </a:spcAft>
                      </a:pPr>
                      <a:r>
                        <a:rPr lang="en-GB" sz="2000" b="1" dirty="0" err="1">
                          <a:effectLst/>
                          <a:latin typeface="+mn-lt"/>
                          <a:ea typeface="SimSun" panose="02010600030101010101" pitchFamily="2" charset="-122"/>
                          <a:cs typeface="Calibri" panose="020F0502020204030204" pitchFamily="34" charset="0"/>
                        </a:rPr>
                        <a:t>Tancat</a:t>
                      </a:r>
                      <a:endParaRPr lang="x-none" sz="2000">
                        <a:effectLst/>
                        <a:latin typeface="+mn-lt"/>
                        <a:ea typeface="SimSun" panose="02010600030101010101" pitchFamily="2" charset="-122"/>
                        <a:cs typeface="Calibri" panose="020F0502020204030204" pitchFamily="34"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GB" sz="2000" dirty="0">
                          <a:effectLst/>
                          <a:latin typeface="+mn-lt"/>
                          <a:ea typeface="SimSun" panose="02010600030101010101" pitchFamily="2" charset="-122"/>
                          <a:cs typeface="Calibri" panose="020F0502020204030204" pitchFamily="34" charset="0"/>
                        </a:rPr>
                        <a:t> </a:t>
                      </a:r>
                      <a:endParaRPr lang="x-none" sz="2000">
                        <a:effectLst/>
                        <a:latin typeface="+mn-lt"/>
                        <a:ea typeface="SimSun" panose="02010600030101010101" pitchFamily="2" charset="-122"/>
                        <a:cs typeface="Calibri" panose="020F0502020204030204" pitchFamily="34"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GB" sz="2000" b="1" dirty="0" err="1">
                          <a:effectLst/>
                          <a:latin typeface="+mn-lt"/>
                          <a:ea typeface="SimSun" panose="02010600030101010101" pitchFamily="2" charset="-122"/>
                          <a:cs typeface="Calibri" panose="020F0502020204030204" pitchFamily="34" charset="0"/>
                        </a:rPr>
                        <a:t>Obert</a:t>
                      </a:r>
                      <a:endParaRPr lang="x-none" sz="2000" dirty="0">
                        <a:effectLst/>
                        <a:latin typeface="+mn-lt"/>
                        <a:ea typeface="SimSun" panose="02010600030101010101" pitchFamily="2" charset="-122"/>
                        <a:cs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330427214"/>
                  </a:ext>
                </a:extLst>
              </a:tr>
              <a:tr h="897118">
                <a:tc>
                  <a:txBody>
                    <a:bodyPr/>
                    <a:lstStyle/>
                    <a:p>
                      <a:pPr marL="0" marR="0" algn="ctr">
                        <a:spcBef>
                          <a:spcPts val="0"/>
                        </a:spcBef>
                        <a:spcAft>
                          <a:spcPts val="0"/>
                        </a:spcAft>
                      </a:pPr>
                      <a:r>
                        <a:rPr lang="ca-ES" sz="1800" i="1" kern="1200" dirty="0">
                          <a:solidFill>
                            <a:schemeClr val="tx1"/>
                          </a:solidFill>
                          <a:effectLst/>
                          <a:latin typeface="+mn-lt"/>
                          <a:ea typeface="+mn-ea"/>
                          <a:cs typeface="+mn-cs"/>
                        </a:rPr>
                        <a:t>A la </a:t>
                      </a:r>
                      <a:r>
                        <a:rPr lang="ca-ES" sz="1800" i="1" kern="1200" dirty="0" err="1">
                          <a:solidFill>
                            <a:schemeClr val="tx1"/>
                          </a:solidFill>
                          <a:effectLst/>
                          <a:latin typeface="+mn-lt"/>
                          <a:ea typeface="+mn-ea"/>
                          <a:cs typeface="+mn-cs"/>
                        </a:rPr>
                        <a:t>Jeannie</a:t>
                      </a:r>
                      <a:r>
                        <a:rPr lang="ca-ES" sz="1800" i="1" kern="1200" dirty="0">
                          <a:solidFill>
                            <a:schemeClr val="tx1"/>
                          </a:solidFill>
                          <a:effectLst/>
                          <a:latin typeface="+mn-lt"/>
                          <a:ea typeface="+mn-ea"/>
                          <a:cs typeface="+mn-cs"/>
                        </a:rPr>
                        <a:t> li han diagnosticat esquizofrènia </a:t>
                      </a:r>
                      <a:r>
                        <a:rPr lang="ca-ES" sz="1800" kern="1200" dirty="0">
                          <a:solidFill>
                            <a:schemeClr val="tx1"/>
                          </a:solidFill>
                          <a:effectLst/>
                          <a:latin typeface="+mn-lt"/>
                          <a:ea typeface="+mn-ea"/>
                          <a:cs typeface="+mn-cs"/>
                        </a:rPr>
                        <a:t>	</a:t>
                      </a:r>
                      <a:endParaRPr lang="x-none" sz="2000" dirty="0">
                        <a:effectLst/>
                        <a:latin typeface="+mn-lt"/>
                        <a:ea typeface="SimSun" panose="02010600030101010101" pitchFamily="2" charset="-122"/>
                        <a:cs typeface="Calibri" panose="020F0502020204030204" pitchFamily="34"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GB" sz="2000" b="1" i="1" dirty="0">
                          <a:solidFill>
                            <a:srgbClr val="FF0000"/>
                          </a:solidFill>
                          <a:effectLst/>
                          <a:latin typeface="+mn-lt"/>
                          <a:ea typeface="SimSun" panose="02010600030101010101" pitchFamily="2" charset="-122"/>
                          <a:cs typeface="Calibri" panose="020F0502020204030204" pitchFamily="34" charset="0"/>
                        </a:rPr>
                        <a:t>VERSUS</a:t>
                      </a:r>
                      <a:endParaRPr lang="x-none" sz="2000" dirty="0">
                        <a:solidFill>
                          <a:srgbClr val="FF0000"/>
                        </a:solidFill>
                        <a:effectLst/>
                        <a:latin typeface="+mn-lt"/>
                        <a:ea typeface="SimSun" panose="02010600030101010101" pitchFamily="2" charset="-122"/>
                        <a:cs typeface="Calibri" panose="020F0502020204030204" pitchFamily="34"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ca-ES" sz="1800" i="1" kern="1200" dirty="0">
                          <a:solidFill>
                            <a:schemeClr val="tx1"/>
                          </a:solidFill>
                          <a:effectLst/>
                          <a:latin typeface="+mn-lt"/>
                          <a:ea typeface="+mn-ea"/>
                          <a:cs typeface="+mn-cs"/>
                        </a:rPr>
                        <a:t>La </a:t>
                      </a:r>
                      <a:r>
                        <a:rPr lang="ca-ES" sz="1800" i="1" kern="1200" dirty="0" err="1">
                          <a:solidFill>
                            <a:schemeClr val="tx1"/>
                          </a:solidFill>
                          <a:effectLst/>
                          <a:latin typeface="+mn-lt"/>
                          <a:ea typeface="+mn-ea"/>
                          <a:cs typeface="+mn-cs"/>
                        </a:rPr>
                        <a:t>Jeannie</a:t>
                      </a:r>
                      <a:r>
                        <a:rPr lang="ca-ES" sz="1800" i="1" kern="1200" dirty="0">
                          <a:solidFill>
                            <a:schemeClr val="tx1"/>
                          </a:solidFill>
                          <a:effectLst/>
                          <a:latin typeface="+mn-lt"/>
                          <a:ea typeface="+mn-ea"/>
                          <a:cs typeface="+mn-cs"/>
                        </a:rPr>
                        <a:t> és esquizofrènica </a:t>
                      </a:r>
                      <a:br>
                        <a:rPr lang="ca-ES" sz="1800" i="1" kern="1200" dirty="0">
                          <a:solidFill>
                            <a:schemeClr val="tx1"/>
                          </a:solidFill>
                          <a:effectLst/>
                          <a:latin typeface="+mn-lt"/>
                          <a:ea typeface="+mn-ea"/>
                          <a:cs typeface="+mn-cs"/>
                        </a:rPr>
                      </a:br>
                      <a:r>
                        <a:rPr lang="ca-ES" sz="1800" i="1" kern="1200" dirty="0">
                          <a:solidFill>
                            <a:schemeClr val="tx1"/>
                          </a:solidFill>
                          <a:effectLst/>
                          <a:latin typeface="+mn-lt"/>
                          <a:ea typeface="+mn-ea"/>
                          <a:cs typeface="+mn-cs"/>
                        </a:rPr>
                        <a:t>                	(o té </a:t>
                      </a:r>
                      <a:r>
                        <a:rPr lang="ca-ES" sz="1800" kern="1200" dirty="0">
                          <a:solidFill>
                            <a:schemeClr val="tx1"/>
                          </a:solidFill>
                          <a:effectLst/>
                          <a:latin typeface="+mn-lt"/>
                          <a:ea typeface="+mn-ea"/>
                          <a:cs typeface="+mn-cs"/>
                        </a:rPr>
                        <a:t>esquizofrènia) </a:t>
                      </a:r>
                      <a:r>
                        <a:rPr lang="en-GB" sz="2000" dirty="0">
                          <a:effectLst/>
                          <a:latin typeface="+mn-lt"/>
                          <a:ea typeface="SimSun" panose="02010600030101010101" pitchFamily="2" charset="-122"/>
                          <a:cs typeface="Calibri" panose="020F0502020204030204" pitchFamily="34" charset="0"/>
                        </a:rPr>
                        <a:t> </a:t>
                      </a:r>
                      <a:endParaRPr lang="x-none" sz="2000" dirty="0">
                        <a:effectLst/>
                        <a:latin typeface="+mn-lt"/>
                        <a:ea typeface="SimSun" panose="02010600030101010101" pitchFamily="2" charset="-122"/>
                        <a:cs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553233213"/>
                  </a:ext>
                </a:extLst>
              </a:tr>
            </a:tbl>
          </a:graphicData>
        </a:graphic>
      </p:graphicFrame>
    </p:spTree>
    <p:extLst>
      <p:ext uri="{BB962C8B-B14F-4D97-AF65-F5344CB8AC3E}">
        <p14:creationId xmlns:p14="http://schemas.microsoft.com/office/powerpoint/2010/main" val="264075230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7DF84D-BE33-479A-8AC7-63844E54C712}"/>
              </a:ext>
            </a:extLst>
          </p:cNvPr>
          <p:cNvSpPr>
            <a:spLocks noGrp="1"/>
          </p:cNvSpPr>
          <p:nvPr>
            <p:ph sz="quarter" idx="14"/>
          </p:nvPr>
        </p:nvSpPr>
        <p:spPr/>
        <p:txBody>
          <a:bodyPr>
            <a:normAutofit/>
          </a:bodyPr>
          <a:lstStyle/>
          <a:p>
            <a:pPr algn="just"/>
            <a:endParaRPr lang="en-GB" dirty="0"/>
          </a:p>
          <a:p>
            <a:pPr algn="just"/>
            <a:endParaRPr lang="en-GB" dirty="0"/>
          </a:p>
          <a:p>
            <a:pPr algn="just"/>
            <a:endParaRPr lang="en-GB" dirty="0"/>
          </a:p>
          <a:p>
            <a:pPr marL="0" indent="0" algn="just">
              <a:buNone/>
            </a:pPr>
            <a:endParaRPr lang="en-GB" dirty="0"/>
          </a:p>
          <a:p>
            <a:pPr algn="just"/>
            <a:r>
              <a:rPr lang="ca-ES" dirty="0"/>
              <a:t> L’ús del terme «desobeeix» implica que el George ha de prendre’s la medicació i està actuant incorrectament o s’està rebel·lant pel fet de no prendre-se-la. </a:t>
            </a:r>
          </a:p>
          <a:p>
            <a:pPr algn="just"/>
            <a:r>
              <a:rPr lang="ca-ES" dirty="0"/>
              <a:t>El llenguatge obert afirma un fet que no projecta cap judici sobre el George i a més li deixa espai per explicar el perquè, si ho vol fer</a:t>
            </a:r>
            <a:r>
              <a:rPr lang="es-ES" dirty="0"/>
              <a:t>.  </a:t>
            </a:r>
            <a:r>
              <a:rPr lang="en-GB" dirty="0"/>
              <a:t> </a:t>
            </a:r>
            <a:endParaRPr lang="x-none" dirty="0"/>
          </a:p>
          <a:p>
            <a:pPr algn="just"/>
            <a:endParaRPr lang="x-none" dirty="0"/>
          </a:p>
        </p:txBody>
      </p:sp>
      <p:sp>
        <p:nvSpPr>
          <p:cNvPr id="2" name="Title 1">
            <a:extLst>
              <a:ext uri="{FF2B5EF4-FFF2-40B4-BE49-F238E27FC236}">
                <a16:creationId xmlns:a16="http://schemas.microsoft.com/office/drawing/2014/main" id="{61EA7084-2D6F-4157-9F82-E7B68098FC7B}"/>
              </a:ext>
            </a:extLst>
          </p:cNvPr>
          <p:cNvSpPr>
            <a:spLocks noGrp="1"/>
          </p:cNvSpPr>
          <p:nvPr>
            <p:ph type="title"/>
          </p:nvPr>
        </p:nvSpPr>
        <p:spPr/>
        <p:txBody>
          <a:bodyPr/>
          <a:lstStyle/>
          <a:p>
            <a:r>
              <a:rPr lang="en-US" dirty="0"/>
              <a:t>7. </a:t>
            </a:r>
            <a:r>
              <a:rPr lang="es-ES" dirty="0" err="1"/>
              <a:t>Llenguatge</a:t>
            </a:r>
            <a:r>
              <a:rPr lang="es-ES" dirty="0"/>
              <a:t> - 5</a:t>
            </a:r>
            <a:endParaRPr lang="x-none" dirty="0"/>
          </a:p>
        </p:txBody>
      </p:sp>
      <p:graphicFrame>
        <p:nvGraphicFramePr>
          <p:cNvPr id="4" name="Table 3">
            <a:extLst>
              <a:ext uri="{FF2B5EF4-FFF2-40B4-BE49-F238E27FC236}">
                <a16:creationId xmlns:a16="http://schemas.microsoft.com/office/drawing/2014/main" id="{2DE00490-B63A-4075-9B5B-239B15AF07EB}"/>
              </a:ext>
            </a:extLst>
          </p:cNvPr>
          <p:cNvGraphicFramePr>
            <a:graphicFrameLocks noGrp="1"/>
          </p:cNvGraphicFramePr>
          <p:nvPr>
            <p:extLst>
              <p:ext uri="{D42A27DB-BD31-4B8C-83A1-F6EECF244321}">
                <p14:modId xmlns:p14="http://schemas.microsoft.com/office/powerpoint/2010/main" val="1839970401"/>
              </p:ext>
            </p:extLst>
          </p:nvPr>
        </p:nvGraphicFramePr>
        <p:xfrm>
          <a:off x="1041923" y="1508334"/>
          <a:ext cx="9174145" cy="1569065"/>
        </p:xfrm>
        <a:graphic>
          <a:graphicData uri="http://schemas.openxmlformats.org/drawingml/2006/table">
            <a:tbl>
              <a:tblPr firstRow="1" firstCol="1" bandRow="1"/>
              <a:tblGrid>
                <a:gridCol w="3766144">
                  <a:extLst>
                    <a:ext uri="{9D8B030D-6E8A-4147-A177-3AD203B41FA5}">
                      <a16:colId xmlns:a16="http://schemas.microsoft.com/office/drawing/2014/main" val="265485051"/>
                    </a:ext>
                  </a:extLst>
                </a:gridCol>
                <a:gridCol w="1266631">
                  <a:extLst>
                    <a:ext uri="{9D8B030D-6E8A-4147-A177-3AD203B41FA5}">
                      <a16:colId xmlns:a16="http://schemas.microsoft.com/office/drawing/2014/main" val="3780590817"/>
                    </a:ext>
                  </a:extLst>
                </a:gridCol>
                <a:gridCol w="4141370">
                  <a:extLst>
                    <a:ext uri="{9D8B030D-6E8A-4147-A177-3AD203B41FA5}">
                      <a16:colId xmlns:a16="http://schemas.microsoft.com/office/drawing/2014/main" val="80358796"/>
                    </a:ext>
                  </a:extLst>
                </a:gridCol>
              </a:tblGrid>
              <a:tr h="410825">
                <a:tc>
                  <a:txBody>
                    <a:bodyPr/>
                    <a:lstStyle/>
                    <a:p>
                      <a:pPr marL="0" marR="0" algn="ctr">
                        <a:spcBef>
                          <a:spcPts val="0"/>
                        </a:spcBef>
                        <a:spcAft>
                          <a:spcPts val="0"/>
                        </a:spcAft>
                      </a:pPr>
                      <a:r>
                        <a:rPr lang="en-GB" sz="2000" b="1" dirty="0" err="1">
                          <a:effectLst/>
                          <a:latin typeface="+mn-lt"/>
                          <a:ea typeface="SimSun" panose="02010600030101010101" pitchFamily="2" charset="-122"/>
                          <a:cs typeface="Calibri" panose="020F0502020204030204" pitchFamily="34" charset="0"/>
                        </a:rPr>
                        <a:t>Tancat</a:t>
                      </a:r>
                      <a:endParaRPr lang="x-none" sz="2000">
                        <a:effectLst/>
                        <a:latin typeface="+mn-lt"/>
                        <a:ea typeface="SimSun" panose="02010600030101010101" pitchFamily="2" charset="-122"/>
                        <a:cs typeface="Calibri" panose="020F0502020204030204" pitchFamily="34"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GB" sz="2000" dirty="0">
                          <a:effectLst/>
                          <a:latin typeface="+mn-lt"/>
                          <a:ea typeface="SimSun" panose="02010600030101010101" pitchFamily="2" charset="-122"/>
                          <a:cs typeface="Calibri" panose="020F0502020204030204" pitchFamily="34" charset="0"/>
                        </a:rPr>
                        <a:t> </a:t>
                      </a:r>
                      <a:endParaRPr lang="x-none" sz="2000">
                        <a:effectLst/>
                        <a:latin typeface="+mn-lt"/>
                        <a:ea typeface="SimSun" panose="02010600030101010101" pitchFamily="2" charset="-122"/>
                        <a:cs typeface="Calibri" panose="020F0502020204030204" pitchFamily="34"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GB" sz="2000" b="1" dirty="0" err="1">
                          <a:effectLst/>
                          <a:latin typeface="+mn-lt"/>
                          <a:ea typeface="SimSun" panose="02010600030101010101" pitchFamily="2" charset="-122"/>
                          <a:cs typeface="Calibri" panose="020F0502020204030204" pitchFamily="34" charset="0"/>
                        </a:rPr>
                        <a:t>Obert</a:t>
                      </a:r>
                      <a:endParaRPr lang="x-none" sz="2000" dirty="0">
                        <a:effectLst/>
                        <a:latin typeface="+mn-lt"/>
                        <a:ea typeface="SimSun" panose="02010600030101010101" pitchFamily="2" charset="-122"/>
                        <a:cs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3656756474"/>
                  </a:ext>
                </a:extLst>
              </a:tr>
              <a:tr h="1120833">
                <a:tc>
                  <a:txBody>
                    <a:bodyPr/>
                    <a:lstStyle/>
                    <a:p>
                      <a:pPr algn="ctr"/>
                      <a:r>
                        <a:rPr lang="ca-ES" sz="1800" i="1" kern="1200" dirty="0">
                          <a:solidFill>
                            <a:schemeClr val="tx1"/>
                          </a:solidFill>
                          <a:effectLst/>
                          <a:latin typeface="+mn-lt"/>
                          <a:ea typeface="+mn-ea"/>
                          <a:cs typeface="+mn-cs"/>
                        </a:rPr>
                        <a:t>En George desobeeix i no es pren la medicació  que li recepten </a:t>
                      </a:r>
                      <a:endParaRPr lang="x-none" sz="2200" dirty="0">
                        <a:effectLst/>
                        <a:latin typeface="+mn-lt"/>
                        <a:ea typeface="SimSun" panose="02010600030101010101" pitchFamily="2" charset="-122"/>
                        <a:cs typeface="Calibri" panose="020F0502020204030204" pitchFamily="34"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GB" sz="2200" b="1" i="1" dirty="0">
                          <a:solidFill>
                            <a:srgbClr val="FF0000"/>
                          </a:solidFill>
                          <a:effectLst/>
                          <a:latin typeface="+mn-lt"/>
                          <a:ea typeface="SimSun" panose="02010600030101010101" pitchFamily="2" charset="-122"/>
                          <a:cs typeface="Calibri" panose="020F0502020204030204" pitchFamily="34" charset="0"/>
                        </a:rPr>
                        <a:t>VERSUS</a:t>
                      </a:r>
                      <a:endParaRPr lang="x-none" sz="2200" dirty="0">
                        <a:solidFill>
                          <a:srgbClr val="FF0000"/>
                        </a:solidFill>
                        <a:effectLst/>
                        <a:latin typeface="+mn-lt"/>
                        <a:ea typeface="SimSun" panose="02010600030101010101" pitchFamily="2" charset="-122"/>
                        <a:cs typeface="Calibri" panose="020F0502020204030204" pitchFamily="34" charset="0"/>
                      </a:endParaRPr>
                    </a:p>
                  </a:txBody>
                  <a:tcPr marL="68580" marR="68580" marT="0" marB="0" anchor="ctr">
                    <a:lnL>
                      <a:noFill/>
                    </a:lnL>
                    <a:lnR>
                      <a:noFill/>
                    </a:lnR>
                    <a:lnT>
                      <a:noFill/>
                    </a:lnT>
                    <a:lnB>
                      <a:noFill/>
                    </a:lnB>
                  </a:tcPr>
                </a:tc>
                <a:tc>
                  <a:txBody>
                    <a:bodyPr/>
                    <a:lstStyle/>
                    <a:p>
                      <a:pPr algn="ctr"/>
                      <a:endParaRPr lang="es-ES" sz="1800" i="1" kern="1200" dirty="0">
                        <a:solidFill>
                          <a:schemeClr val="tx1"/>
                        </a:solidFill>
                        <a:effectLst/>
                        <a:latin typeface="+mn-lt"/>
                        <a:ea typeface="+mn-ea"/>
                        <a:cs typeface="+mn-cs"/>
                      </a:endParaRPr>
                    </a:p>
                    <a:p>
                      <a:pPr algn="ctr"/>
                      <a:r>
                        <a:rPr lang="ca-ES" sz="1800" i="1" kern="1200" dirty="0">
                          <a:solidFill>
                            <a:schemeClr val="tx1"/>
                          </a:solidFill>
                          <a:effectLst/>
                          <a:latin typeface="+mn-lt"/>
                          <a:ea typeface="+mn-ea"/>
                          <a:cs typeface="+mn-cs"/>
                        </a:rPr>
                        <a:t>En George no es vol prendre la medicació que  li han receptat</a:t>
                      </a:r>
                      <a:r>
                        <a:rPr lang="es-ES" sz="1800" i="1" kern="1200" dirty="0">
                          <a:solidFill>
                            <a:schemeClr val="tx1"/>
                          </a:solidFill>
                          <a:effectLst/>
                          <a:latin typeface="+mn-lt"/>
                          <a:ea typeface="+mn-ea"/>
                          <a:cs typeface="+mn-cs"/>
                        </a:rPr>
                        <a:t>.</a:t>
                      </a:r>
                      <a:endParaRPr lang="es-ES" sz="1800" kern="1200" dirty="0">
                        <a:solidFill>
                          <a:schemeClr val="tx1"/>
                        </a:solidFill>
                        <a:effectLst/>
                        <a:latin typeface="+mn-lt"/>
                        <a:ea typeface="+mn-ea"/>
                        <a:cs typeface="+mn-cs"/>
                      </a:endParaRPr>
                    </a:p>
                    <a:p>
                      <a:pPr marL="0" marR="0" algn="ctr">
                        <a:spcBef>
                          <a:spcPts val="0"/>
                        </a:spcBef>
                        <a:spcAft>
                          <a:spcPts val="0"/>
                        </a:spcAft>
                      </a:pPr>
                      <a:r>
                        <a:rPr lang="en-GB" sz="2200" i="1" dirty="0">
                          <a:effectLst/>
                          <a:latin typeface="+mn-lt"/>
                          <a:ea typeface="SimSun" panose="02010600030101010101" pitchFamily="2" charset="-122"/>
                          <a:cs typeface="Calibri" panose="020F0502020204030204" pitchFamily="34" charset="0"/>
                        </a:rPr>
                        <a:t>.</a:t>
                      </a:r>
                      <a:endParaRPr lang="x-none" sz="2200" dirty="0">
                        <a:effectLst/>
                        <a:latin typeface="+mn-lt"/>
                        <a:ea typeface="SimSun" panose="02010600030101010101" pitchFamily="2" charset="-122"/>
                        <a:cs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1614258583"/>
                  </a:ext>
                </a:extLst>
              </a:tr>
            </a:tbl>
          </a:graphicData>
        </a:graphic>
      </p:graphicFrame>
    </p:spTree>
    <p:extLst>
      <p:ext uri="{BB962C8B-B14F-4D97-AF65-F5344CB8AC3E}">
        <p14:creationId xmlns:p14="http://schemas.microsoft.com/office/powerpoint/2010/main" val="28997100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74D42E-48B4-4853-BBB9-5AB085924D86}"/>
              </a:ext>
            </a:extLst>
          </p:cNvPr>
          <p:cNvSpPr>
            <a:spLocks noGrp="1"/>
          </p:cNvSpPr>
          <p:nvPr>
            <p:ph sz="quarter" idx="14"/>
          </p:nvPr>
        </p:nvSpPr>
        <p:spPr/>
        <p:txBody>
          <a:bodyPr>
            <a:normAutofit fontScale="92500" lnSpcReduction="20000"/>
          </a:bodyPr>
          <a:lstStyle/>
          <a:p>
            <a:pPr algn="just"/>
            <a:endParaRPr lang="en-GB" dirty="0"/>
          </a:p>
          <a:p>
            <a:pPr algn="just"/>
            <a:endParaRPr lang="en-GB" dirty="0"/>
          </a:p>
          <a:p>
            <a:pPr algn="just"/>
            <a:endParaRPr lang="en-GB" dirty="0"/>
          </a:p>
          <a:p>
            <a:pPr algn="just"/>
            <a:endParaRPr lang="en-GB" dirty="0"/>
          </a:p>
          <a:p>
            <a:pPr algn="just"/>
            <a:r>
              <a:rPr lang="ca-ES" dirty="0"/>
              <a:t>El llenguatge tancat indica que aquestes veus no són reals, alhora que implica que són alguna cosa dolenta que s’ha de tallar. </a:t>
            </a:r>
          </a:p>
          <a:p>
            <a:pPr lvl="2" algn="just"/>
            <a:r>
              <a:rPr lang="ca-ES" sz="2200" dirty="0"/>
              <a:t>És possible que al Luis no li molestin aquestes veus, però el llenguatge les pinta com quelcom que ha de témer</a:t>
            </a:r>
            <a:r>
              <a:rPr lang="en-GB" sz="2200" dirty="0"/>
              <a:t>. </a:t>
            </a:r>
          </a:p>
          <a:p>
            <a:pPr algn="just"/>
            <a:r>
              <a:rPr lang="ca-ES" dirty="0"/>
              <a:t>El llenguatge obert no interpreta les veus com a bones ni dolentes, sinó que es limita a dir que el Luis les sent.</a:t>
            </a:r>
          </a:p>
          <a:p>
            <a:pPr lvl="2" algn="just"/>
            <a:r>
              <a:rPr lang="ca-ES" sz="2200" dirty="0"/>
              <a:t>Això dona espai al Luis per interpretar les seves pròpies reaccions a la seva experiència.  </a:t>
            </a:r>
            <a:endParaRPr lang="es-ES" sz="2200" dirty="0"/>
          </a:p>
          <a:p>
            <a:pPr marL="530225" lvl="3" indent="0" algn="just">
              <a:buNone/>
            </a:pPr>
            <a:r>
              <a:rPr lang="es-ES" dirty="0"/>
              <a:t>  </a:t>
            </a:r>
          </a:p>
          <a:p>
            <a:pPr marL="530225" lvl="3" indent="0" algn="just">
              <a:buNone/>
            </a:pPr>
            <a:endParaRPr lang="x-none" dirty="0"/>
          </a:p>
        </p:txBody>
      </p:sp>
      <p:sp>
        <p:nvSpPr>
          <p:cNvPr id="2" name="Title 1">
            <a:extLst>
              <a:ext uri="{FF2B5EF4-FFF2-40B4-BE49-F238E27FC236}">
                <a16:creationId xmlns:a16="http://schemas.microsoft.com/office/drawing/2014/main" id="{882ED17D-6116-407A-A8F5-3299BB7C55DC}"/>
              </a:ext>
            </a:extLst>
          </p:cNvPr>
          <p:cNvSpPr>
            <a:spLocks noGrp="1"/>
          </p:cNvSpPr>
          <p:nvPr>
            <p:ph type="title"/>
          </p:nvPr>
        </p:nvSpPr>
        <p:spPr/>
        <p:txBody>
          <a:bodyPr/>
          <a:lstStyle/>
          <a:p>
            <a:r>
              <a:rPr lang="en-US" dirty="0"/>
              <a:t>7. </a:t>
            </a:r>
            <a:r>
              <a:rPr lang="es-ES" dirty="0" err="1"/>
              <a:t>Llenguatge</a:t>
            </a:r>
            <a:r>
              <a:rPr lang="es-ES" dirty="0"/>
              <a:t> - 6</a:t>
            </a:r>
            <a:endParaRPr lang="x-none" dirty="0"/>
          </a:p>
        </p:txBody>
      </p:sp>
      <p:graphicFrame>
        <p:nvGraphicFramePr>
          <p:cNvPr id="4" name="Table 3">
            <a:extLst>
              <a:ext uri="{FF2B5EF4-FFF2-40B4-BE49-F238E27FC236}">
                <a16:creationId xmlns:a16="http://schemas.microsoft.com/office/drawing/2014/main" id="{1FADA133-2809-4549-B871-EDCE0C5D66AC}"/>
              </a:ext>
            </a:extLst>
          </p:cNvPr>
          <p:cNvGraphicFramePr>
            <a:graphicFrameLocks noGrp="1"/>
          </p:cNvGraphicFramePr>
          <p:nvPr>
            <p:extLst>
              <p:ext uri="{D42A27DB-BD31-4B8C-83A1-F6EECF244321}">
                <p14:modId xmlns:p14="http://schemas.microsoft.com/office/powerpoint/2010/main" val="3506454812"/>
              </p:ext>
            </p:extLst>
          </p:nvPr>
        </p:nvGraphicFramePr>
        <p:xfrm>
          <a:off x="1269969" y="1544777"/>
          <a:ext cx="8932985" cy="1371918"/>
        </p:xfrm>
        <a:graphic>
          <a:graphicData uri="http://schemas.openxmlformats.org/drawingml/2006/table">
            <a:tbl>
              <a:tblPr firstRow="1" firstCol="1" bandRow="1"/>
              <a:tblGrid>
                <a:gridCol w="3667144">
                  <a:extLst>
                    <a:ext uri="{9D8B030D-6E8A-4147-A177-3AD203B41FA5}">
                      <a16:colId xmlns:a16="http://schemas.microsoft.com/office/drawing/2014/main" val="3878392350"/>
                    </a:ext>
                  </a:extLst>
                </a:gridCol>
                <a:gridCol w="1233336">
                  <a:extLst>
                    <a:ext uri="{9D8B030D-6E8A-4147-A177-3AD203B41FA5}">
                      <a16:colId xmlns:a16="http://schemas.microsoft.com/office/drawing/2014/main" val="1984826608"/>
                    </a:ext>
                  </a:extLst>
                </a:gridCol>
                <a:gridCol w="4032505">
                  <a:extLst>
                    <a:ext uri="{9D8B030D-6E8A-4147-A177-3AD203B41FA5}">
                      <a16:colId xmlns:a16="http://schemas.microsoft.com/office/drawing/2014/main" val="3998575185"/>
                    </a:ext>
                  </a:extLst>
                </a:gridCol>
              </a:tblGrid>
              <a:tr h="355395">
                <a:tc>
                  <a:txBody>
                    <a:bodyPr/>
                    <a:lstStyle/>
                    <a:p>
                      <a:pPr marL="0" marR="0" algn="ctr">
                        <a:spcBef>
                          <a:spcPts val="0"/>
                        </a:spcBef>
                        <a:spcAft>
                          <a:spcPts val="0"/>
                        </a:spcAft>
                      </a:pPr>
                      <a:r>
                        <a:rPr lang="en-GB" sz="2000" b="1" dirty="0" err="1">
                          <a:effectLst/>
                          <a:latin typeface="+mn-lt"/>
                          <a:ea typeface="SimSun" panose="02010600030101010101" pitchFamily="2" charset="-122"/>
                          <a:cs typeface="Calibri" panose="020F0502020204030204" pitchFamily="34" charset="0"/>
                        </a:rPr>
                        <a:t>Tancat</a:t>
                      </a:r>
                      <a:endParaRPr lang="x-none" sz="2000">
                        <a:effectLst/>
                        <a:latin typeface="+mn-lt"/>
                        <a:ea typeface="SimSun" panose="02010600030101010101" pitchFamily="2" charset="-122"/>
                        <a:cs typeface="Calibri" panose="020F0502020204030204" pitchFamily="34"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GB" sz="2000" dirty="0">
                          <a:effectLst/>
                          <a:latin typeface="+mn-lt"/>
                          <a:ea typeface="SimSun" panose="02010600030101010101" pitchFamily="2" charset="-122"/>
                          <a:cs typeface="Calibri" panose="020F0502020204030204" pitchFamily="34" charset="0"/>
                        </a:rPr>
                        <a:t> </a:t>
                      </a:r>
                      <a:endParaRPr lang="x-none" sz="2000">
                        <a:effectLst/>
                        <a:latin typeface="+mn-lt"/>
                        <a:ea typeface="SimSun" panose="02010600030101010101" pitchFamily="2" charset="-122"/>
                        <a:cs typeface="Calibri" panose="020F0502020204030204" pitchFamily="34"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GB" sz="2000" b="1" dirty="0" err="1">
                          <a:effectLst/>
                          <a:latin typeface="+mn-lt"/>
                          <a:ea typeface="SimSun" panose="02010600030101010101" pitchFamily="2" charset="-122"/>
                          <a:cs typeface="Calibri" panose="020F0502020204030204" pitchFamily="34" charset="0"/>
                        </a:rPr>
                        <a:t>Obert</a:t>
                      </a:r>
                      <a:endParaRPr lang="x-none" sz="2000" dirty="0">
                        <a:effectLst/>
                        <a:latin typeface="+mn-lt"/>
                        <a:ea typeface="SimSun" panose="02010600030101010101" pitchFamily="2" charset="-122"/>
                        <a:cs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1523777969"/>
                  </a:ext>
                </a:extLst>
              </a:tr>
              <a:tr h="1016523">
                <a:tc>
                  <a:txBody>
                    <a:bodyPr/>
                    <a:lstStyle/>
                    <a:p>
                      <a:pPr algn="ctr"/>
                      <a:r>
                        <a:rPr lang="ca-ES" sz="1800" i="1" kern="1200" dirty="0">
                          <a:solidFill>
                            <a:schemeClr val="tx1"/>
                          </a:solidFill>
                          <a:effectLst/>
                          <a:latin typeface="+mn-lt"/>
                          <a:ea typeface="+mn-ea"/>
                          <a:cs typeface="+mn-cs"/>
                        </a:rPr>
                        <a:t>El Luis té al·lucinacions auditives </a:t>
                      </a:r>
                      <a:endParaRPr lang="es-ES" sz="1800" kern="1200" dirty="0">
                        <a:solidFill>
                          <a:schemeClr val="tx1"/>
                        </a:solidFill>
                        <a:effectLst/>
                        <a:latin typeface="+mn-lt"/>
                        <a:ea typeface="+mn-ea"/>
                        <a:cs typeface="+mn-cs"/>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GB" sz="2200" b="1" i="1" dirty="0">
                          <a:solidFill>
                            <a:srgbClr val="FF0000"/>
                          </a:solidFill>
                          <a:effectLst/>
                          <a:latin typeface="+mn-lt"/>
                          <a:ea typeface="SimSun" panose="02010600030101010101" pitchFamily="2" charset="-122"/>
                          <a:cs typeface="Calibri" panose="020F0502020204030204" pitchFamily="34" charset="0"/>
                        </a:rPr>
                        <a:t>VERSUS</a:t>
                      </a:r>
                      <a:endParaRPr lang="x-none" sz="2200" dirty="0">
                        <a:solidFill>
                          <a:srgbClr val="FF0000"/>
                        </a:solidFill>
                        <a:effectLst/>
                        <a:latin typeface="+mn-lt"/>
                        <a:ea typeface="SimSun" panose="02010600030101010101" pitchFamily="2" charset="-122"/>
                        <a:cs typeface="Calibri" panose="020F0502020204030204" pitchFamily="34"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ca-ES" sz="1800" kern="1200" dirty="0">
                          <a:solidFill>
                            <a:schemeClr val="tx1"/>
                          </a:solidFill>
                          <a:effectLst/>
                          <a:latin typeface="+mn-lt"/>
                          <a:ea typeface="+mn-ea"/>
                          <a:cs typeface="+mn-cs"/>
                        </a:rPr>
                        <a:t>El Luis sent veus</a:t>
                      </a:r>
                      <a:r>
                        <a:rPr lang="es-ES" sz="1800" kern="1200" dirty="0">
                          <a:solidFill>
                            <a:schemeClr val="tx1"/>
                          </a:solidFill>
                          <a:effectLst/>
                          <a:latin typeface="+mn-lt"/>
                          <a:ea typeface="+mn-ea"/>
                          <a:cs typeface="+mn-cs"/>
                        </a:rPr>
                        <a:t>.</a:t>
                      </a:r>
                      <a:endParaRPr lang="x-none" sz="2200" dirty="0">
                        <a:effectLst/>
                        <a:latin typeface="+mn-lt"/>
                        <a:ea typeface="SimSun" panose="02010600030101010101" pitchFamily="2" charset="-122"/>
                        <a:cs typeface="Calibri" panose="020F050202020403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735993412"/>
                  </a:ext>
                </a:extLst>
              </a:tr>
            </a:tbl>
          </a:graphicData>
        </a:graphic>
      </p:graphicFrame>
    </p:spTree>
    <p:extLst>
      <p:ext uri="{BB962C8B-B14F-4D97-AF65-F5344CB8AC3E}">
        <p14:creationId xmlns:p14="http://schemas.microsoft.com/office/powerpoint/2010/main" val="1328850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B2A19F-D9F0-4344-B690-45DC479D691B}"/>
              </a:ext>
            </a:extLst>
          </p:cNvPr>
          <p:cNvSpPr>
            <a:spLocks noGrp="1"/>
          </p:cNvSpPr>
          <p:nvPr>
            <p:ph sz="quarter" idx="14"/>
          </p:nvPr>
        </p:nvSpPr>
        <p:spPr>
          <a:xfrm>
            <a:off x="507195" y="1066800"/>
            <a:ext cx="11174412" cy="4776748"/>
          </a:xfrm>
        </p:spPr>
        <p:txBody>
          <a:bodyPr>
            <a:noAutofit/>
          </a:bodyPr>
          <a:lstStyle/>
          <a:p>
            <a:pPr>
              <a:spcAft>
                <a:spcPts val="600"/>
              </a:spcAft>
            </a:pPr>
            <a:r>
              <a:rPr lang="es-ES" sz="2000" b="1" dirty="0"/>
              <a:t>Tema 1: </a:t>
            </a:r>
            <a:r>
              <a:rPr lang="es-ES" sz="2000" dirty="0" err="1"/>
              <a:t>Introducció</a:t>
            </a:r>
            <a:r>
              <a:rPr lang="en-US" sz="2000" dirty="0"/>
              <a:t>			</a:t>
            </a:r>
          </a:p>
          <a:p>
            <a:pPr>
              <a:spcAft>
                <a:spcPts val="600"/>
              </a:spcAft>
            </a:pPr>
            <a:r>
              <a:rPr lang="es-ES" sz="2000" b="1" dirty="0"/>
              <a:t>Tema 2: </a:t>
            </a:r>
            <a:r>
              <a:rPr lang="ca-ES" sz="2000" dirty="0"/>
              <a:t>Què és el suport individualitzat entre iguals?</a:t>
            </a:r>
            <a:r>
              <a:rPr lang="en-US" sz="2000" dirty="0"/>
              <a:t>				</a:t>
            </a:r>
          </a:p>
          <a:p>
            <a:pPr>
              <a:spcAft>
                <a:spcPts val="600"/>
              </a:spcAft>
            </a:pPr>
            <a:r>
              <a:rPr lang="es-ES" sz="2000" b="1" dirty="0"/>
              <a:t>Tema 3: </a:t>
            </a:r>
            <a:r>
              <a:rPr lang="es-ES" sz="2000" dirty="0" err="1"/>
              <a:t>Valors</a:t>
            </a:r>
            <a:r>
              <a:rPr lang="es-ES" sz="2000" dirty="0"/>
              <a:t> del </a:t>
            </a:r>
            <a:r>
              <a:rPr lang="es-ES" sz="2000" dirty="0" err="1"/>
              <a:t>suport</a:t>
            </a:r>
            <a:r>
              <a:rPr lang="es-ES" sz="2000" dirty="0"/>
              <a:t> </a:t>
            </a:r>
            <a:r>
              <a:rPr lang="es-ES" sz="2000" dirty="0" err="1"/>
              <a:t>individualitzat</a:t>
            </a:r>
            <a:r>
              <a:rPr lang="es-ES" sz="2000" dirty="0"/>
              <a:t> entre </a:t>
            </a:r>
            <a:r>
              <a:rPr lang="es-ES" sz="2000" dirty="0" err="1"/>
              <a:t>iguals</a:t>
            </a:r>
            <a:r>
              <a:rPr lang="en-US" sz="2000" dirty="0"/>
              <a:t>			</a:t>
            </a:r>
          </a:p>
          <a:p>
            <a:pPr>
              <a:spcAft>
                <a:spcPts val="600"/>
              </a:spcAft>
            </a:pPr>
            <a:r>
              <a:rPr lang="es-ES" sz="2000" b="1" dirty="0"/>
              <a:t>Tema 4: </a:t>
            </a:r>
            <a:r>
              <a:rPr lang="ca-ES" sz="2000" dirty="0"/>
              <a:t>Beneficis del suport individualitzat entre iguals</a:t>
            </a:r>
            <a:r>
              <a:rPr lang="en-US" sz="2000" dirty="0"/>
              <a:t>				</a:t>
            </a:r>
          </a:p>
          <a:p>
            <a:pPr>
              <a:spcAft>
                <a:spcPts val="600"/>
              </a:spcAft>
            </a:pPr>
            <a:r>
              <a:rPr lang="es-ES" sz="2000" b="1" dirty="0"/>
              <a:t>Tema 5: </a:t>
            </a:r>
            <a:r>
              <a:rPr lang="es-ES" sz="2000" dirty="0"/>
              <a:t>Falses idees sobre el </a:t>
            </a:r>
            <a:r>
              <a:rPr lang="es-ES" sz="2000" dirty="0" err="1"/>
              <a:t>suport</a:t>
            </a:r>
            <a:r>
              <a:rPr lang="es-ES" sz="2000" dirty="0"/>
              <a:t> entre </a:t>
            </a:r>
            <a:r>
              <a:rPr lang="es-ES" sz="2000" dirty="0" err="1"/>
              <a:t>iguals</a:t>
            </a:r>
            <a:r>
              <a:rPr lang="es-ES" sz="2000" dirty="0"/>
              <a:t> </a:t>
            </a:r>
            <a:r>
              <a:rPr lang="en-US" sz="2000" dirty="0"/>
              <a:t>					</a:t>
            </a:r>
          </a:p>
          <a:p>
            <a:pPr>
              <a:spcAft>
                <a:spcPts val="600"/>
              </a:spcAft>
            </a:pPr>
            <a:r>
              <a:rPr lang="en-US" sz="2000" b="1" dirty="0" err="1"/>
              <a:t>Tema</a:t>
            </a:r>
            <a:r>
              <a:rPr lang="en-US" sz="2000" b="1" dirty="0"/>
              <a:t> 6: </a:t>
            </a:r>
            <a:r>
              <a:rPr lang="ca-ES" sz="2000" dirty="0"/>
              <a:t>De l’ètica a la pràctica </a:t>
            </a:r>
            <a:r>
              <a:rPr lang="en-US" sz="2000" dirty="0"/>
              <a:t>						</a:t>
            </a:r>
            <a:endParaRPr lang="en-US" sz="2000" dirty="0">
              <a:sym typeface="Symbol" panose="05050102010706020507" pitchFamily="18" charset="2"/>
            </a:endParaRPr>
          </a:p>
          <a:p>
            <a:pPr lvl="0">
              <a:spcAft>
                <a:spcPts val="600"/>
              </a:spcAft>
            </a:pPr>
            <a:r>
              <a:rPr lang="es-ES" sz="2000" b="1" dirty="0">
                <a:sym typeface="Symbol" panose="05050102010706020507" pitchFamily="18" charset="2"/>
              </a:rPr>
              <a:t>Tema 7: </a:t>
            </a:r>
            <a:r>
              <a:rPr lang="ca-ES" sz="2000" dirty="0"/>
              <a:t>Llenguatge</a:t>
            </a:r>
            <a:r>
              <a:rPr lang="en-US" sz="2000" dirty="0">
                <a:sym typeface="Symbol" panose="05050102010706020507" pitchFamily="18" charset="2"/>
              </a:rPr>
              <a:t>			</a:t>
            </a:r>
          </a:p>
          <a:p>
            <a:pPr>
              <a:spcAft>
                <a:spcPts val="600"/>
              </a:spcAft>
            </a:pPr>
            <a:r>
              <a:rPr lang="en-US" sz="2000" b="1" dirty="0" err="1"/>
              <a:t>Tema</a:t>
            </a:r>
            <a:r>
              <a:rPr lang="en-US" sz="2000" b="1" dirty="0"/>
              <a:t> 8: </a:t>
            </a:r>
            <a:r>
              <a:rPr lang="en-US" sz="2000" dirty="0" err="1"/>
              <a:t>Competències</a:t>
            </a:r>
            <a:r>
              <a:rPr lang="en-US" sz="2000" dirty="0"/>
              <a:t> </a:t>
            </a:r>
            <a:r>
              <a:rPr lang="en-US" sz="2000" dirty="0" err="1"/>
              <a:t>dels</a:t>
            </a:r>
            <a:r>
              <a:rPr lang="en-US" sz="2000" dirty="0"/>
              <a:t> professionals de </a:t>
            </a:r>
            <a:r>
              <a:rPr lang="en-US" sz="2000" dirty="0" err="1"/>
              <a:t>suport</a:t>
            </a:r>
            <a:r>
              <a:rPr lang="en-US" sz="2000" dirty="0"/>
              <a:t> entre </a:t>
            </a:r>
            <a:r>
              <a:rPr lang="en-US" sz="2000" dirty="0" err="1"/>
              <a:t>iguals</a:t>
            </a:r>
            <a:r>
              <a:rPr lang="en-US" sz="2000" dirty="0"/>
              <a:t>					</a:t>
            </a:r>
          </a:p>
          <a:p>
            <a:pPr>
              <a:spcAft>
                <a:spcPts val="600"/>
              </a:spcAft>
            </a:pPr>
            <a:r>
              <a:rPr lang="es-ES" sz="2000" b="1" dirty="0"/>
              <a:t>Tema 9: </a:t>
            </a:r>
            <a:r>
              <a:rPr lang="es-ES" sz="2000" dirty="0" err="1"/>
              <a:t>Descripcions</a:t>
            </a:r>
            <a:r>
              <a:rPr lang="es-ES" sz="2000" dirty="0"/>
              <a:t> de la </a:t>
            </a:r>
            <a:r>
              <a:rPr lang="es-ES" sz="2000" dirty="0" err="1"/>
              <a:t>feina</a:t>
            </a:r>
            <a:r>
              <a:rPr lang="en-US" sz="2000" dirty="0"/>
              <a:t>			</a:t>
            </a:r>
          </a:p>
          <a:p>
            <a:pPr>
              <a:spcAft>
                <a:spcPts val="600"/>
              </a:spcAft>
            </a:pPr>
            <a:r>
              <a:rPr lang="en-US" sz="2000" b="1" dirty="0" err="1"/>
              <a:t>Tema</a:t>
            </a:r>
            <a:r>
              <a:rPr lang="en-US" sz="2000" b="1" dirty="0"/>
              <a:t> 10: </a:t>
            </a:r>
            <a:r>
              <a:rPr lang="en-US" sz="2000" dirty="0" err="1"/>
              <a:t>Entrevista</a:t>
            </a:r>
            <a:r>
              <a:rPr lang="en-US" sz="2000" dirty="0"/>
              <a:t> </a:t>
            </a:r>
            <a:r>
              <a:rPr lang="en-US" sz="2000" dirty="0" err="1"/>
              <a:t>i</a:t>
            </a:r>
            <a:r>
              <a:rPr lang="en-US" sz="2000" dirty="0"/>
              <a:t> </a:t>
            </a:r>
            <a:r>
              <a:rPr lang="en-US" sz="2000" dirty="0" err="1"/>
              <a:t>contractació</a:t>
            </a:r>
            <a:r>
              <a:rPr lang="en-US" sz="2000" dirty="0"/>
              <a:t> de professionals de </a:t>
            </a:r>
            <a:r>
              <a:rPr lang="en-US" sz="2000" dirty="0" err="1"/>
              <a:t>suport</a:t>
            </a:r>
            <a:r>
              <a:rPr lang="en-US" sz="2000" dirty="0"/>
              <a:t> entre </a:t>
            </a:r>
            <a:r>
              <a:rPr lang="en-US" sz="2000" dirty="0" err="1"/>
              <a:t>iguals</a:t>
            </a:r>
            <a:r>
              <a:rPr lang="en-US" sz="2000" dirty="0"/>
              <a:t>				</a:t>
            </a:r>
          </a:p>
          <a:p>
            <a:pPr>
              <a:spcAft>
                <a:spcPts val="600"/>
              </a:spcAft>
            </a:pPr>
            <a:r>
              <a:rPr lang="es-ES" sz="2000" b="1" dirty="0"/>
              <a:t>Tema 11: </a:t>
            </a:r>
            <a:r>
              <a:rPr lang="es-ES" sz="2000" dirty="0" err="1"/>
              <a:t>Condicions</a:t>
            </a:r>
            <a:r>
              <a:rPr lang="es-ES" sz="2000" dirty="0"/>
              <a:t> de </a:t>
            </a:r>
            <a:r>
              <a:rPr lang="es-ES" sz="2000" dirty="0" err="1"/>
              <a:t>treball</a:t>
            </a:r>
            <a:r>
              <a:rPr lang="es-ES" sz="2000" dirty="0"/>
              <a:t> </a:t>
            </a:r>
            <a:r>
              <a:rPr lang="en-US" sz="2000" dirty="0"/>
              <a:t>	</a:t>
            </a:r>
          </a:p>
          <a:p>
            <a:pPr lvl="0">
              <a:spcAft>
                <a:spcPts val="600"/>
              </a:spcAft>
            </a:pPr>
            <a:r>
              <a:rPr lang="en-US" sz="2000" b="1" dirty="0" err="1"/>
              <a:t>Tema</a:t>
            </a:r>
            <a:r>
              <a:rPr lang="en-US" sz="2000" b="1" dirty="0"/>
              <a:t> 12: </a:t>
            </a:r>
            <a:r>
              <a:rPr lang="ca-ES" sz="2000" dirty="0"/>
              <a:t>Els professionals de suport entre iguals en els serveis socials i de salut mental</a:t>
            </a:r>
            <a:r>
              <a:rPr lang="en-US" sz="2000" dirty="0"/>
              <a:t>	</a:t>
            </a:r>
          </a:p>
        </p:txBody>
      </p:sp>
      <p:sp>
        <p:nvSpPr>
          <p:cNvPr id="2" name="Title 1">
            <a:extLst>
              <a:ext uri="{FF2B5EF4-FFF2-40B4-BE49-F238E27FC236}">
                <a16:creationId xmlns:a16="http://schemas.microsoft.com/office/drawing/2014/main" id="{AC66076A-0A7C-4055-A94F-845D7B652154}"/>
              </a:ext>
            </a:extLst>
          </p:cNvPr>
          <p:cNvSpPr>
            <a:spLocks noGrp="1"/>
          </p:cNvSpPr>
          <p:nvPr>
            <p:ph type="title"/>
          </p:nvPr>
        </p:nvSpPr>
        <p:spPr>
          <a:xfrm>
            <a:off x="410954" y="334962"/>
            <a:ext cx="9792000" cy="432000"/>
          </a:xfrm>
        </p:spPr>
        <p:txBody>
          <a:bodyPr/>
          <a:lstStyle/>
          <a:p>
            <a:r>
              <a:rPr lang="en-US" dirty="0" err="1"/>
              <a:t>Temes</a:t>
            </a:r>
            <a:r>
              <a:rPr lang="en-US" dirty="0"/>
              <a:t> del </a:t>
            </a:r>
            <a:r>
              <a:rPr lang="en-US" dirty="0" err="1"/>
              <a:t>mòdul</a:t>
            </a:r>
            <a:endParaRPr lang="x-none" dirty="0"/>
          </a:p>
        </p:txBody>
      </p:sp>
      <p:sp>
        <p:nvSpPr>
          <p:cNvPr id="9" name="TextBox 8">
            <a:extLst>
              <a:ext uri="{FF2B5EF4-FFF2-40B4-BE49-F238E27FC236}">
                <a16:creationId xmlns:a16="http://schemas.microsoft.com/office/drawing/2014/main" id="{1C3C1CBD-D93E-EF4A-8C18-243C42F625BF}"/>
              </a:ext>
            </a:extLst>
          </p:cNvPr>
          <p:cNvSpPr txBox="1"/>
          <p:nvPr/>
        </p:nvSpPr>
        <p:spPr>
          <a:xfrm>
            <a:off x="1051560" y="6598920"/>
            <a:ext cx="0" cy="0"/>
          </a:xfrm>
          <a:prstGeom prst="rect">
            <a:avLst/>
          </a:prstGeom>
          <a:noFill/>
        </p:spPr>
        <p:txBody>
          <a:bodyPr wrap="none" lIns="0" tIns="0" rIns="0" bIns="0" rtlCol="0">
            <a:noAutofit/>
          </a:bodyPr>
          <a:lstStyle/>
          <a:p>
            <a:pPr algn="l"/>
            <a:endParaRPr lang="en-US" dirty="0">
              <a:solidFill>
                <a:schemeClr val="tx1"/>
              </a:solidFill>
            </a:endParaRPr>
          </a:p>
        </p:txBody>
      </p:sp>
    </p:spTree>
    <p:extLst>
      <p:ext uri="{BB962C8B-B14F-4D97-AF65-F5344CB8AC3E}">
        <p14:creationId xmlns:p14="http://schemas.microsoft.com/office/powerpoint/2010/main" val="23442178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AFF6-9AE9-4DCB-A404-F6C67FA75882}"/>
              </a:ext>
            </a:extLst>
          </p:cNvPr>
          <p:cNvSpPr>
            <a:spLocks noGrp="1"/>
          </p:cNvSpPr>
          <p:nvPr>
            <p:ph type="title"/>
          </p:nvPr>
        </p:nvSpPr>
        <p:spPr>
          <a:xfrm>
            <a:off x="507206" y="2313945"/>
            <a:ext cx="11006770" cy="503899"/>
          </a:xfrm>
        </p:spPr>
        <p:txBody>
          <a:bodyPr/>
          <a:lstStyle/>
          <a:p>
            <a:pPr lvl="0">
              <a:lnSpc>
                <a:spcPct val="100000"/>
              </a:lnSpc>
            </a:pPr>
            <a:r>
              <a:rPr lang="en-US" dirty="0"/>
              <a:t>8. </a:t>
            </a:r>
            <a:r>
              <a:rPr lang="ca-ES" dirty="0"/>
              <a:t>Competències dels professionals de suport entre iguals</a:t>
            </a:r>
            <a:br>
              <a:rPr lang="es-ES" dirty="0"/>
            </a:br>
            <a:br>
              <a:rPr lang="es-ES" dirty="0"/>
            </a:br>
            <a:endParaRPr lang="es-ES" dirty="0"/>
          </a:p>
        </p:txBody>
      </p:sp>
    </p:spTree>
    <p:extLst>
      <p:ext uri="{BB962C8B-B14F-4D97-AF65-F5344CB8AC3E}">
        <p14:creationId xmlns:p14="http://schemas.microsoft.com/office/powerpoint/2010/main" val="259919636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B2C577-80DE-4E34-8C5A-62F5491417E0}"/>
              </a:ext>
            </a:extLst>
          </p:cNvPr>
          <p:cNvSpPr>
            <a:spLocks noGrp="1"/>
          </p:cNvSpPr>
          <p:nvPr>
            <p:ph sz="quarter" idx="14"/>
          </p:nvPr>
        </p:nvSpPr>
        <p:spPr>
          <a:xfrm>
            <a:off x="507195" y="1350768"/>
            <a:ext cx="11174412" cy="4500000"/>
          </a:xfrm>
        </p:spPr>
        <p:txBody>
          <a:bodyPr>
            <a:normAutofit fontScale="92500" lnSpcReduction="20000"/>
          </a:bodyPr>
          <a:lstStyle/>
          <a:p>
            <a:pPr marL="0" indent="0" algn="just">
              <a:buNone/>
            </a:pPr>
            <a:r>
              <a:rPr lang="ca-ES" b="1" dirty="0"/>
              <a:t>Funció 1: Els professionals de suport entre iguals estableixen relacions de col·laboració i estima </a:t>
            </a:r>
            <a:endParaRPr lang="es-ES" dirty="0"/>
          </a:p>
          <a:p>
            <a:pPr lvl="1" algn="just"/>
            <a:r>
              <a:rPr lang="es-ES" dirty="0"/>
              <a:t>La </a:t>
            </a:r>
            <a:r>
              <a:rPr lang="ca-ES" dirty="0"/>
              <a:t>capacitat dels professionals de suport entre iguals per establir i desenvolupar relacions amb les persones. </a:t>
            </a:r>
          </a:p>
          <a:p>
            <a:pPr lvl="1" algn="just"/>
            <a:r>
              <a:rPr lang="ca-ES" dirty="0"/>
              <a:t>Inclouen habilitats interpersonals, com ara estendre la mà i ser capaç d’implicar els companys .</a:t>
            </a:r>
            <a:r>
              <a:rPr lang="es-ES" dirty="0"/>
              <a:t> </a:t>
            </a:r>
            <a:r>
              <a:rPr lang="en-GB" dirty="0"/>
              <a:t> </a:t>
            </a:r>
          </a:p>
          <a:p>
            <a:pPr lvl="1" algn="just"/>
            <a:r>
              <a:rPr lang="ca-ES" dirty="0"/>
              <a:t>Proporcionar-los coneixements sobre la recuperació i desplegar actituds coherents amb un abordatge orientat a la recuperació</a:t>
            </a:r>
            <a:r>
              <a:rPr lang="en-GB" dirty="0"/>
              <a:t>.</a:t>
            </a:r>
          </a:p>
          <a:p>
            <a:pPr marL="530225" lvl="3" indent="0" algn="just">
              <a:buNone/>
            </a:pPr>
            <a:endParaRPr lang="en-GB" dirty="0"/>
          </a:p>
          <a:p>
            <a:pPr marL="0" indent="0" algn="just">
              <a:buNone/>
            </a:pPr>
            <a:r>
              <a:rPr lang="ca-ES" b="1" dirty="0"/>
              <a:t>Funció 2: Els professionals de suport entre iguals proporcionen suport </a:t>
            </a:r>
            <a:r>
              <a:rPr lang="en-GB" b="1" dirty="0"/>
              <a:t> </a:t>
            </a:r>
          </a:p>
          <a:p>
            <a:pPr lvl="1" algn="just"/>
            <a:r>
              <a:rPr lang="ca-ES" dirty="0"/>
              <a:t>Validar les experiències i els sentiments dels companys</a:t>
            </a:r>
          </a:p>
          <a:p>
            <a:pPr lvl="1" algn="just"/>
            <a:r>
              <a:rPr lang="ca-ES" dirty="0"/>
              <a:t>Transmetre esperança als companys sobre la recuperació</a:t>
            </a:r>
          </a:p>
          <a:p>
            <a:pPr lvl="1" algn="just"/>
            <a:r>
              <a:rPr lang="ca-ES" dirty="0"/>
              <a:t>Donar a conèixer l’ampli espectre de maneres d’entendre les dificultats </a:t>
            </a:r>
          </a:p>
          <a:p>
            <a:pPr lvl="1" algn="just"/>
            <a:r>
              <a:rPr lang="ca-ES" dirty="0"/>
              <a:t>Proveir assistència per ajudar altres companys a assolir les seves tasques i objectiu</a:t>
            </a:r>
            <a:r>
              <a:rPr lang="es-ES" dirty="0"/>
              <a:t>s</a:t>
            </a:r>
            <a:r>
              <a:rPr lang="en-GB" dirty="0"/>
              <a:t>. </a:t>
            </a:r>
            <a:endParaRPr lang="x-none" dirty="0"/>
          </a:p>
          <a:p>
            <a:pPr lvl="1" algn="just"/>
            <a:endParaRPr lang="x-none" dirty="0"/>
          </a:p>
          <a:p>
            <a:pPr algn="just"/>
            <a:endParaRPr lang="x-none" dirty="0"/>
          </a:p>
        </p:txBody>
      </p:sp>
      <p:sp>
        <p:nvSpPr>
          <p:cNvPr id="2" name="Title 1">
            <a:extLst>
              <a:ext uri="{FF2B5EF4-FFF2-40B4-BE49-F238E27FC236}">
                <a16:creationId xmlns:a16="http://schemas.microsoft.com/office/drawing/2014/main" id="{BF3F6CC2-8804-498C-8E4B-C6C147314052}"/>
              </a:ext>
            </a:extLst>
          </p:cNvPr>
          <p:cNvSpPr>
            <a:spLocks noGrp="1"/>
          </p:cNvSpPr>
          <p:nvPr>
            <p:ph type="title"/>
          </p:nvPr>
        </p:nvSpPr>
        <p:spPr>
          <a:xfrm>
            <a:off x="410954" y="506412"/>
            <a:ext cx="11781046" cy="426649"/>
          </a:xfrm>
        </p:spPr>
        <p:txBody>
          <a:bodyPr/>
          <a:lstStyle/>
          <a:p>
            <a:pPr lvl="0"/>
            <a:r>
              <a:rPr lang="en-US" dirty="0"/>
              <a:t>8. </a:t>
            </a:r>
            <a:r>
              <a:rPr lang="ca-ES" dirty="0"/>
              <a:t>Competències dels professionals de suport entre iguals </a:t>
            </a:r>
            <a:r>
              <a:rPr lang="es-ES" dirty="0"/>
              <a:t>- 1</a:t>
            </a:r>
          </a:p>
        </p:txBody>
      </p:sp>
    </p:spTree>
    <p:extLst>
      <p:ext uri="{BB962C8B-B14F-4D97-AF65-F5344CB8AC3E}">
        <p14:creationId xmlns:p14="http://schemas.microsoft.com/office/powerpoint/2010/main" val="11223806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3E9227-5F7C-436C-8EB5-93735F8AB21F}"/>
              </a:ext>
            </a:extLst>
          </p:cNvPr>
          <p:cNvSpPr>
            <a:spLocks noGrp="1"/>
          </p:cNvSpPr>
          <p:nvPr>
            <p:ph sz="quarter" idx="14"/>
          </p:nvPr>
        </p:nvSpPr>
        <p:spPr/>
        <p:txBody>
          <a:bodyPr>
            <a:normAutofit/>
          </a:bodyPr>
          <a:lstStyle/>
          <a:p>
            <a:pPr marL="0" indent="0">
              <a:buNone/>
            </a:pPr>
            <a:r>
              <a:rPr lang="ca-ES" b="1" dirty="0"/>
              <a:t>Funció 3: Els professionals de suport entre iguals comparteixen les seves vivències de la recuperació </a:t>
            </a:r>
            <a:endParaRPr lang="es-ES" dirty="0"/>
          </a:p>
          <a:p>
            <a:pPr algn="just"/>
            <a:r>
              <a:rPr lang="ca-ES" dirty="0"/>
              <a:t>Saber explicar les seves històries de recuperació i fer servir les seves vivències com a inspiració i una manera de donar suport a algú que està en fase de recuperació. </a:t>
            </a:r>
            <a:r>
              <a:rPr lang="es-ES" dirty="0"/>
              <a:t>. </a:t>
            </a:r>
          </a:p>
          <a:p>
            <a:pPr marL="0" indent="0" algn="just">
              <a:buNone/>
            </a:pPr>
            <a:endParaRPr lang="en-GB" dirty="0"/>
          </a:p>
          <a:p>
            <a:pPr marL="0" indent="0">
              <a:buNone/>
            </a:pPr>
            <a:r>
              <a:rPr lang="ca-ES" b="1" dirty="0"/>
              <a:t>Funció 4: Els professionals de suport entre iguals personalitzen el suport entre iguals </a:t>
            </a:r>
            <a:endParaRPr lang="es-ES" dirty="0"/>
          </a:p>
          <a:p>
            <a:pPr algn="just"/>
            <a:r>
              <a:rPr lang="ca-ES" dirty="0"/>
              <a:t>Personalització del suport entre iguals</a:t>
            </a:r>
          </a:p>
          <a:p>
            <a:pPr algn="just"/>
            <a:r>
              <a:rPr lang="ca-ES" dirty="0"/>
              <a:t>Reconèixer la unicitat del procés de recuperació de cada persona </a:t>
            </a:r>
          </a:p>
          <a:p>
            <a:pPr algn="just"/>
            <a:r>
              <a:rPr lang="ca-ES" dirty="0"/>
              <a:t>Respectar les posicions socials úniques, incloses les creences i pràctiques culturals i espirituals dels companys</a:t>
            </a:r>
            <a:r>
              <a:rPr lang="en-GB" dirty="0"/>
              <a:t>.</a:t>
            </a:r>
            <a:endParaRPr lang="x-none" dirty="0"/>
          </a:p>
          <a:p>
            <a:pPr algn="just"/>
            <a:endParaRPr lang="x-none" dirty="0"/>
          </a:p>
          <a:p>
            <a:pPr algn="just"/>
            <a:endParaRPr lang="x-none" dirty="0"/>
          </a:p>
        </p:txBody>
      </p:sp>
      <p:sp>
        <p:nvSpPr>
          <p:cNvPr id="2" name="Title 1">
            <a:extLst>
              <a:ext uri="{FF2B5EF4-FFF2-40B4-BE49-F238E27FC236}">
                <a16:creationId xmlns:a16="http://schemas.microsoft.com/office/drawing/2014/main" id="{97BD4892-7EE1-4629-8360-C9E889ED34C5}"/>
              </a:ext>
            </a:extLst>
          </p:cNvPr>
          <p:cNvSpPr>
            <a:spLocks noGrp="1"/>
          </p:cNvSpPr>
          <p:nvPr>
            <p:ph type="title"/>
          </p:nvPr>
        </p:nvSpPr>
        <p:spPr>
          <a:xfrm>
            <a:off x="410954" y="506412"/>
            <a:ext cx="11513568" cy="407988"/>
          </a:xfrm>
        </p:spPr>
        <p:txBody>
          <a:bodyPr/>
          <a:lstStyle/>
          <a:p>
            <a:r>
              <a:rPr lang="en-US" dirty="0"/>
              <a:t>8. </a:t>
            </a:r>
            <a:r>
              <a:rPr lang="ca-ES" dirty="0"/>
              <a:t>Competències dels professionals de suport entre iguals </a:t>
            </a:r>
            <a:r>
              <a:rPr lang="es-ES" dirty="0"/>
              <a:t>- 2</a:t>
            </a:r>
            <a:endParaRPr lang="x-none" dirty="0"/>
          </a:p>
        </p:txBody>
      </p:sp>
    </p:spTree>
    <p:extLst>
      <p:ext uri="{BB962C8B-B14F-4D97-AF65-F5344CB8AC3E}">
        <p14:creationId xmlns:p14="http://schemas.microsoft.com/office/powerpoint/2010/main" val="407315407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0812BF-2EC5-42F0-9572-C5326D3AA299}"/>
              </a:ext>
            </a:extLst>
          </p:cNvPr>
          <p:cNvSpPr>
            <a:spLocks noGrp="1"/>
          </p:cNvSpPr>
          <p:nvPr>
            <p:ph sz="quarter" idx="14"/>
          </p:nvPr>
        </p:nvSpPr>
        <p:spPr>
          <a:xfrm>
            <a:off x="507195" y="1300480"/>
            <a:ext cx="11174412" cy="4710708"/>
          </a:xfrm>
        </p:spPr>
        <p:txBody>
          <a:bodyPr>
            <a:normAutofit/>
          </a:bodyPr>
          <a:lstStyle/>
          <a:p>
            <a:pPr marL="0" indent="0">
              <a:buNone/>
            </a:pPr>
            <a:r>
              <a:rPr lang="ca-ES" b="1" dirty="0"/>
              <a:t>Funció 5: Els professionals de suport entre iguals acompanyen en la planificació de la recuperació </a:t>
            </a:r>
            <a:endParaRPr lang="es-ES" dirty="0"/>
          </a:p>
          <a:p>
            <a:pPr algn="just"/>
            <a:r>
              <a:rPr lang="ca-ES" dirty="0"/>
              <a:t>Ajudar altres persones a agafar les regnes de les seves vides</a:t>
            </a:r>
            <a:r>
              <a:rPr lang="en-GB" dirty="0"/>
              <a:t>.</a:t>
            </a:r>
          </a:p>
          <a:p>
            <a:pPr algn="just"/>
            <a:r>
              <a:rPr lang="ca-ES" dirty="0"/>
              <a:t>Ajuda les persones a establir i assolir objectius relacionats amb la seva llar, la seva feina, la comunitat i la seva salut. </a:t>
            </a:r>
            <a:endParaRPr lang="es-ES" dirty="0"/>
          </a:p>
          <a:p>
            <a:pPr marL="0" indent="0" algn="just">
              <a:buNone/>
            </a:pPr>
            <a:endParaRPr lang="en-US" dirty="0"/>
          </a:p>
          <a:p>
            <a:pPr marL="0" indent="0" algn="just">
              <a:buNone/>
            </a:pPr>
            <a:r>
              <a:rPr lang="es-ES" b="1" dirty="0"/>
              <a:t>Función 6: Los profesionales de apoyo entre iguales conectan con recursos, servicios y otros apoyos </a:t>
            </a:r>
            <a:endParaRPr lang="es-ES" dirty="0"/>
          </a:p>
          <a:p>
            <a:pPr algn="just"/>
            <a:r>
              <a:rPr lang="ca-ES" dirty="0"/>
              <a:t>Dotar-se de recursos, serveis i altres suports que necessitin per a la seva recuperació</a:t>
            </a:r>
          </a:p>
          <a:p>
            <a:pPr algn="just"/>
            <a:r>
              <a:rPr lang="ca-ES" dirty="0"/>
              <a:t>És essencial que els professionals de suport entre iguals tinguin coneixement dels recursos disponibles a la seva comunitat i dels recursos en línia</a:t>
            </a:r>
            <a:r>
              <a:rPr lang="en-GB" dirty="0"/>
              <a:t>. </a:t>
            </a:r>
          </a:p>
          <a:p>
            <a:pPr lvl="1" algn="just"/>
            <a:endParaRPr lang="x-none" dirty="0"/>
          </a:p>
          <a:p>
            <a:pPr algn="just"/>
            <a:endParaRPr lang="x-none" dirty="0"/>
          </a:p>
        </p:txBody>
      </p:sp>
      <p:sp>
        <p:nvSpPr>
          <p:cNvPr id="2" name="Title 1">
            <a:extLst>
              <a:ext uri="{FF2B5EF4-FFF2-40B4-BE49-F238E27FC236}">
                <a16:creationId xmlns:a16="http://schemas.microsoft.com/office/drawing/2014/main" id="{259191D7-8129-4414-A321-F914260D7354}"/>
              </a:ext>
            </a:extLst>
          </p:cNvPr>
          <p:cNvSpPr>
            <a:spLocks noGrp="1"/>
          </p:cNvSpPr>
          <p:nvPr>
            <p:ph type="title"/>
          </p:nvPr>
        </p:nvSpPr>
        <p:spPr>
          <a:xfrm>
            <a:off x="410954" y="506412"/>
            <a:ext cx="11326956" cy="445310"/>
          </a:xfrm>
        </p:spPr>
        <p:txBody>
          <a:bodyPr/>
          <a:lstStyle/>
          <a:p>
            <a:r>
              <a:rPr lang="en-US" dirty="0"/>
              <a:t>8. </a:t>
            </a:r>
            <a:r>
              <a:rPr lang="ca-ES" dirty="0"/>
              <a:t>Competències dels professionals de suport entre iguals </a:t>
            </a:r>
            <a:r>
              <a:rPr lang="es-ES" dirty="0"/>
              <a:t>- 3</a:t>
            </a:r>
            <a:endParaRPr lang="x-none" dirty="0"/>
          </a:p>
        </p:txBody>
      </p:sp>
    </p:spTree>
    <p:extLst>
      <p:ext uri="{BB962C8B-B14F-4D97-AF65-F5344CB8AC3E}">
        <p14:creationId xmlns:p14="http://schemas.microsoft.com/office/powerpoint/2010/main" val="313027850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8231C1-C103-44B5-A7E8-2C4B34AA0D98}"/>
              </a:ext>
            </a:extLst>
          </p:cNvPr>
          <p:cNvSpPr>
            <a:spLocks noGrp="1"/>
          </p:cNvSpPr>
          <p:nvPr>
            <p:ph sz="quarter" idx="14"/>
          </p:nvPr>
        </p:nvSpPr>
        <p:spPr>
          <a:xfrm>
            <a:off x="507195" y="1219200"/>
            <a:ext cx="11174412" cy="4791988"/>
          </a:xfrm>
        </p:spPr>
        <p:txBody>
          <a:bodyPr/>
          <a:lstStyle/>
          <a:p>
            <a:pPr marL="0" indent="0" algn="just">
              <a:spcAft>
                <a:spcPts val="600"/>
              </a:spcAft>
              <a:buNone/>
            </a:pPr>
            <a:r>
              <a:rPr lang="ca-ES" b="1" dirty="0"/>
              <a:t>Funció 7: Els professionals de suport entre iguals proporcionen informació sobre habilitats relacionades amb la salut, el benestar i la recuperació </a:t>
            </a:r>
            <a:endParaRPr lang="es-ES" dirty="0"/>
          </a:p>
          <a:p>
            <a:pPr algn="just">
              <a:spcAft>
                <a:spcPts val="600"/>
              </a:spcAft>
            </a:pPr>
            <a:r>
              <a:rPr lang="ca-ES" dirty="0"/>
              <a:t>Els professionals de suport entre iguals tenen coneixements, habilitats i experiències per oferir als altres en la seva recuperació i que el procés de recuperació sovint implica aprenentatge i creixement.</a:t>
            </a:r>
            <a:r>
              <a:rPr lang="en-GB" dirty="0"/>
              <a:t>. </a:t>
            </a:r>
          </a:p>
          <a:p>
            <a:pPr marL="0" indent="0" algn="just">
              <a:spcAft>
                <a:spcPts val="600"/>
              </a:spcAft>
              <a:buNone/>
            </a:pPr>
            <a:endParaRPr lang="ca-ES" b="1" dirty="0"/>
          </a:p>
          <a:p>
            <a:pPr marL="0" indent="0" algn="just">
              <a:spcAft>
                <a:spcPts val="600"/>
              </a:spcAft>
              <a:buNone/>
            </a:pPr>
            <a:r>
              <a:rPr lang="ca-ES" b="1" dirty="0"/>
              <a:t>Funció 8: Els professionals de suport entre iguals ajuden els companys que en reben a gestionar les crisis </a:t>
            </a:r>
            <a:endParaRPr lang="es-ES" dirty="0"/>
          </a:p>
          <a:p>
            <a:pPr algn="just">
              <a:spcAft>
                <a:spcPts val="600"/>
              </a:spcAft>
            </a:pPr>
            <a:r>
              <a:rPr lang="ca-ES" dirty="0"/>
              <a:t>Gestionar situacions de malestar intens i vetllar per garantir la seguretat i el benestar tant propis com d’altres companys</a:t>
            </a:r>
            <a:r>
              <a:rPr lang="en-GB" dirty="0"/>
              <a:t>. </a:t>
            </a:r>
          </a:p>
          <a:p>
            <a:r>
              <a:rPr lang="ca-ES" dirty="0"/>
              <a:t>Important crear un espai segur i mirar de tranquil·litzar la persona alterada. </a:t>
            </a:r>
            <a:endParaRPr lang="es-ES" dirty="0"/>
          </a:p>
        </p:txBody>
      </p:sp>
      <p:sp>
        <p:nvSpPr>
          <p:cNvPr id="2" name="Title 1">
            <a:extLst>
              <a:ext uri="{FF2B5EF4-FFF2-40B4-BE49-F238E27FC236}">
                <a16:creationId xmlns:a16="http://schemas.microsoft.com/office/drawing/2014/main" id="{BE727DCA-5FA0-4A1F-9D47-5182A56A1476}"/>
              </a:ext>
            </a:extLst>
          </p:cNvPr>
          <p:cNvSpPr>
            <a:spLocks noGrp="1"/>
          </p:cNvSpPr>
          <p:nvPr>
            <p:ph type="title"/>
          </p:nvPr>
        </p:nvSpPr>
        <p:spPr>
          <a:xfrm>
            <a:off x="410954" y="506412"/>
            <a:ext cx="11420262" cy="445310"/>
          </a:xfrm>
        </p:spPr>
        <p:txBody>
          <a:bodyPr/>
          <a:lstStyle/>
          <a:p>
            <a:r>
              <a:rPr lang="en-US" dirty="0"/>
              <a:t>8. </a:t>
            </a:r>
            <a:r>
              <a:rPr lang="ca-ES" dirty="0"/>
              <a:t>Competències dels professionals de suport entre iguals </a:t>
            </a:r>
            <a:r>
              <a:rPr lang="es-ES" dirty="0"/>
              <a:t>- 4</a:t>
            </a:r>
            <a:endParaRPr lang="x-none" dirty="0"/>
          </a:p>
        </p:txBody>
      </p:sp>
    </p:spTree>
    <p:extLst>
      <p:ext uri="{BB962C8B-B14F-4D97-AF65-F5344CB8AC3E}">
        <p14:creationId xmlns:p14="http://schemas.microsoft.com/office/powerpoint/2010/main" val="38760399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208B81-208C-4D5F-9CED-DEDA9496230C}"/>
              </a:ext>
            </a:extLst>
          </p:cNvPr>
          <p:cNvSpPr>
            <a:spLocks noGrp="1"/>
          </p:cNvSpPr>
          <p:nvPr>
            <p:ph sz="quarter" idx="14"/>
          </p:nvPr>
        </p:nvSpPr>
        <p:spPr>
          <a:xfrm>
            <a:off x="507195" y="1300480"/>
            <a:ext cx="11174412" cy="4710708"/>
          </a:xfrm>
        </p:spPr>
        <p:txBody>
          <a:bodyPr/>
          <a:lstStyle/>
          <a:p>
            <a:pPr marL="0" indent="0" algn="just">
              <a:buNone/>
            </a:pPr>
            <a:r>
              <a:rPr lang="ca-ES" b="1" dirty="0"/>
              <a:t>Funció 9: Els professionals de suport entre iguals valoren la comunicació </a:t>
            </a:r>
            <a:endParaRPr lang="es-ES" dirty="0"/>
          </a:p>
          <a:p>
            <a:pPr algn="just"/>
            <a:r>
              <a:rPr lang="ca-ES" dirty="0"/>
              <a:t>Fer servir un llenguatge centrat en les persones i orientat a la recuperació i habilitats d’escolta activa</a:t>
            </a:r>
            <a:r>
              <a:rPr lang="en-GB" dirty="0"/>
              <a:t>. </a:t>
            </a:r>
          </a:p>
          <a:p>
            <a:pPr algn="just"/>
            <a:r>
              <a:rPr lang="ca-ES" dirty="0"/>
              <a:t>Això millorarà l’enteniment mutu i crearà un llenguatge compartit</a:t>
            </a:r>
            <a:r>
              <a:rPr lang="en-GB" dirty="0"/>
              <a:t>.</a:t>
            </a:r>
          </a:p>
          <a:p>
            <a:pPr marL="0" indent="0" algn="just">
              <a:buNone/>
            </a:pPr>
            <a:endParaRPr lang="en-US" dirty="0"/>
          </a:p>
          <a:p>
            <a:pPr marL="0" indent="0" algn="just">
              <a:buNone/>
            </a:pPr>
            <a:r>
              <a:rPr lang="ca-ES" b="1" dirty="0"/>
              <a:t>Funció 10: Els professionals de suport entre iguals valoren la col·laboració i el treball en equip </a:t>
            </a:r>
            <a:endParaRPr lang="es-ES" dirty="0"/>
          </a:p>
          <a:p>
            <a:pPr algn="just"/>
            <a:r>
              <a:rPr lang="ca-ES" dirty="0"/>
              <a:t>Habilitats interpersonals, organitzatives en termes d’implicar els professionals i de mobilitzar esforços dels serveis socials i de salut mental per satisfer les necessitats dels seus companys</a:t>
            </a:r>
            <a:r>
              <a:rPr lang="en-GB" dirty="0"/>
              <a:t>. </a:t>
            </a:r>
          </a:p>
          <a:p>
            <a:pPr algn="just"/>
            <a:r>
              <a:rPr lang="ca-ES" dirty="0"/>
              <a:t>Implicar familiars dels companys i altres possibles professionals de suport</a:t>
            </a:r>
            <a:r>
              <a:rPr lang="es-ES" dirty="0"/>
              <a:t>. </a:t>
            </a:r>
          </a:p>
          <a:p>
            <a:pPr algn="just"/>
            <a:endParaRPr lang="x-none" dirty="0"/>
          </a:p>
          <a:p>
            <a:pPr algn="just"/>
            <a:endParaRPr lang="x-none" dirty="0"/>
          </a:p>
        </p:txBody>
      </p:sp>
      <p:sp>
        <p:nvSpPr>
          <p:cNvPr id="2" name="Title 1">
            <a:extLst>
              <a:ext uri="{FF2B5EF4-FFF2-40B4-BE49-F238E27FC236}">
                <a16:creationId xmlns:a16="http://schemas.microsoft.com/office/drawing/2014/main" id="{37562D5A-7008-4D3B-BB31-BA07CD7A6E50}"/>
              </a:ext>
            </a:extLst>
          </p:cNvPr>
          <p:cNvSpPr>
            <a:spLocks noGrp="1"/>
          </p:cNvSpPr>
          <p:nvPr>
            <p:ph type="title"/>
          </p:nvPr>
        </p:nvSpPr>
        <p:spPr>
          <a:xfrm>
            <a:off x="410954" y="506412"/>
            <a:ext cx="11569552" cy="445310"/>
          </a:xfrm>
        </p:spPr>
        <p:txBody>
          <a:bodyPr/>
          <a:lstStyle/>
          <a:p>
            <a:r>
              <a:rPr lang="en-US" dirty="0"/>
              <a:t>8. </a:t>
            </a:r>
            <a:r>
              <a:rPr lang="ca-ES" dirty="0"/>
              <a:t>Competències dels professionals de suport entre iguals </a:t>
            </a:r>
            <a:r>
              <a:rPr lang="es-ES" dirty="0"/>
              <a:t>- 5 </a:t>
            </a:r>
            <a:endParaRPr lang="x-none" dirty="0"/>
          </a:p>
        </p:txBody>
      </p:sp>
    </p:spTree>
    <p:extLst>
      <p:ext uri="{BB962C8B-B14F-4D97-AF65-F5344CB8AC3E}">
        <p14:creationId xmlns:p14="http://schemas.microsoft.com/office/powerpoint/2010/main" val="2775649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749124-50D8-46A1-87C5-417240DC15B6}"/>
              </a:ext>
            </a:extLst>
          </p:cNvPr>
          <p:cNvSpPr>
            <a:spLocks noGrp="1"/>
          </p:cNvSpPr>
          <p:nvPr>
            <p:ph sz="quarter" idx="14"/>
          </p:nvPr>
        </p:nvSpPr>
        <p:spPr>
          <a:xfrm>
            <a:off x="507195" y="1320800"/>
            <a:ext cx="11174412" cy="4690388"/>
          </a:xfrm>
        </p:spPr>
        <p:txBody>
          <a:bodyPr/>
          <a:lstStyle/>
          <a:p>
            <a:pPr marL="0" indent="0" algn="just">
              <a:buNone/>
            </a:pPr>
            <a:r>
              <a:rPr lang="ca-ES" b="1" dirty="0"/>
              <a:t>Funció 11: Els professionals de suport entre iguals fomenten el lideratge i la defensa </a:t>
            </a:r>
            <a:endParaRPr lang="es-ES" dirty="0"/>
          </a:p>
          <a:p>
            <a:pPr algn="just"/>
            <a:r>
              <a:rPr lang="ca-ES" dirty="0"/>
              <a:t>Adquirir lideratge dins dels serveis socials i de salut mental </a:t>
            </a:r>
          </a:p>
          <a:p>
            <a:pPr lvl="3" algn="just"/>
            <a:r>
              <a:rPr lang="ca-ES" sz="2200" dirty="0"/>
              <a:t>amb la finalitat d’avançar cap a un abordatge basat en la recuperació</a:t>
            </a:r>
            <a:r>
              <a:rPr lang="en-GB" sz="2200" dirty="0"/>
              <a:t>. </a:t>
            </a:r>
          </a:p>
          <a:p>
            <a:pPr lvl="3" algn="just"/>
            <a:r>
              <a:rPr lang="ca-ES" sz="2200" dirty="0"/>
              <a:t>defensa dels drets humans d’altres companys</a:t>
            </a:r>
            <a:r>
              <a:rPr lang="es-ES" sz="2200" dirty="0"/>
              <a:t>. </a:t>
            </a:r>
          </a:p>
          <a:p>
            <a:pPr lvl="1" algn="just"/>
            <a:endParaRPr lang="en-US" sz="2200" dirty="0"/>
          </a:p>
          <a:p>
            <a:pPr marL="0" indent="0" algn="just">
              <a:buNone/>
            </a:pPr>
            <a:r>
              <a:rPr lang="ca-ES" b="1" dirty="0"/>
              <a:t>Funció 12: Els professionals de suport entre iguals fomenten el creixement i el desenvolupament </a:t>
            </a:r>
            <a:endParaRPr lang="es-ES" dirty="0"/>
          </a:p>
          <a:p>
            <a:pPr algn="just"/>
            <a:r>
              <a:rPr lang="ca-ES" dirty="0"/>
              <a:t>augmentar l’èxit i la satisfacció dels professionals de suport entre iguals </a:t>
            </a:r>
            <a:r>
              <a:rPr lang="en-GB" dirty="0"/>
              <a:t>. </a:t>
            </a:r>
          </a:p>
          <a:p>
            <a:pPr algn="just"/>
            <a:r>
              <a:rPr lang="ca-ES" dirty="0"/>
              <a:t>Crear una estructura de suport entre companys i prestar supervisió.</a:t>
            </a:r>
            <a:endParaRPr lang="x-none" dirty="0"/>
          </a:p>
        </p:txBody>
      </p:sp>
      <p:sp>
        <p:nvSpPr>
          <p:cNvPr id="2" name="Title 1">
            <a:extLst>
              <a:ext uri="{FF2B5EF4-FFF2-40B4-BE49-F238E27FC236}">
                <a16:creationId xmlns:a16="http://schemas.microsoft.com/office/drawing/2014/main" id="{1854A405-F51D-47E9-B215-7BCAAE9B35F8}"/>
              </a:ext>
            </a:extLst>
          </p:cNvPr>
          <p:cNvSpPr>
            <a:spLocks noGrp="1"/>
          </p:cNvSpPr>
          <p:nvPr>
            <p:ph type="title"/>
          </p:nvPr>
        </p:nvSpPr>
        <p:spPr>
          <a:xfrm>
            <a:off x="410954" y="506412"/>
            <a:ext cx="11476246" cy="463972"/>
          </a:xfrm>
        </p:spPr>
        <p:txBody>
          <a:bodyPr/>
          <a:lstStyle/>
          <a:p>
            <a:r>
              <a:rPr lang="en-US" dirty="0"/>
              <a:t>8. </a:t>
            </a:r>
            <a:r>
              <a:rPr lang="ca-ES" dirty="0"/>
              <a:t>Competències dels professionals de suport entre iguals </a:t>
            </a:r>
            <a:r>
              <a:rPr lang="es-ES" dirty="0"/>
              <a:t>- 6 </a:t>
            </a:r>
            <a:endParaRPr lang="x-none" dirty="0"/>
          </a:p>
        </p:txBody>
      </p:sp>
    </p:spTree>
    <p:extLst>
      <p:ext uri="{BB962C8B-B14F-4D97-AF65-F5344CB8AC3E}">
        <p14:creationId xmlns:p14="http://schemas.microsoft.com/office/powerpoint/2010/main" val="189844096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39CDC-951A-4259-9050-823FC13E61B9}"/>
              </a:ext>
            </a:extLst>
          </p:cNvPr>
          <p:cNvSpPr>
            <a:spLocks noGrp="1"/>
          </p:cNvSpPr>
          <p:nvPr>
            <p:ph type="title"/>
          </p:nvPr>
        </p:nvSpPr>
        <p:spPr/>
        <p:txBody>
          <a:bodyPr/>
          <a:lstStyle/>
          <a:p>
            <a:r>
              <a:rPr lang="en-US" dirty="0"/>
              <a:t>9. </a:t>
            </a:r>
            <a:r>
              <a:rPr lang="ca-ES" dirty="0"/>
              <a:t>Descripcions de la feina</a:t>
            </a:r>
            <a:br>
              <a:rPr lang="es-ES" dirty="0"/>
            </a:br>
            <a:endParaRPr lang="es-ES" dirty="0"/>
          </a:p>
        </p:txBody>
      </p:sp>
    </p:spTree>
    <p:extLst>
      <p:ext uri="{BB962C8B-B14F-4D97-AF65-F5344CB8AC3E}">
        <p14:creationId xmlns:p14="http://schemas.microsoft.com/office/powerpoint/2010/main" val="39616069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337928-815B-4CEC-AD68-F11D3152B745}"/>
              </a:ext>
            </a:extLst>
          </p:cNvPr>
          <p:cNvSpPr>
            <a:spLocks noGrp="1"/>
          </p:cNvSpPr>
          <p:nvPr>
            <p:ph sz="quarter" idx="14"/>
          </p:nvPr>
        </p:nvSpPr>
        <p:spPr/>
        <p:txBody>
          <a:bodyPr/>
          <a:lstStyle/>
          <a:p>
            <a:pPr algn="just"/>
            <a:r>
              <a:rPr lang="es-ES" dirty="0"/>
              <a:t>La </a:t>
            </a:r>
            <a:r>
              <a:rPr lang="es-ES" dirty="0" err="1"/>
              <a:t>descripció</a:t>
            </a:r>
            <a:r>
              <a:rPr lang="es-ES" dirty="0"/>
              <a:t> </a:t>
            </a:r>
            <a:r>
              <a:rPr lang="ca-ES" dirty="0"/>
              <a:t>de la feina hauria de recollir de manera precisa les tasques i funcions previstes.</a:t>
            </a:r>
            <a:endParaRPr lang="es-ES" dirty="0"/>
          </a:p>
          <a:p>
            <a:pPr algn="just"/>
            <a:r>
              <a:rPr lang="ca-ES" dirty="0"/>
              <a:t>A més de per a la seva pròpia informació, d’aquesta manera es comunica clarament quines són (i quines no són) les funcions dels professionals de suport entre iguals</a:t>
            </a:r>
            <a:r>
              <a:rPr lang="en-GB" dirty="0"/>
              <a:t>. </a:t>
            </a:r>
          </a:p>
          <a:p>
            <a:pPr algn="just"/>
            <a:r>
              <a:rPr lang="ca-ES" dirty="0"/>
              <a:t>Sense una descripció clara de la feina, altres col·legues poden no prendre’s seriosament els professionals de suport entre iguals</a:t>
            </a:r>
            <a:r>
              <a:rPr lang="en-GB" dirty="0"/>
              <a:t>. </a:t>
            </a:r>
            <a:endParaRPr lang="x-none" dirty="0"/>
          </a:p>
          <a:p>
            <a:pPr algn="just"/>
            <a:r>
              <a:rPr lang="ca-ES" dirty="0"/>
              <a:t>Pot incloure les responsabilitats i les obligacions nuclears del lloc de feina, així com les qualificacions i competències preferides en el candidat ideal</a:t>
            </a:r>
            <a:r>
              <a:rPr lang="en-GB" dirty="0"/>
              <a:t>.</a:t>
            </a:r>
          </a:p>
          <a:p>
            <a:pPr algn="just"/>
            <a:endParaRPr lang="en-GB" dirty="0"/>
          </a:p>
          <a:p>
            <a:pPr algn="just"/>
            <a:endParaRPr lang="x-none" dirty="0"/>
          </a:p>
        </p:txBody>
      </p:sp>
      <p:sp>
        <p:nvSpPr>
          <p:cNvPr id="2" name="Title 1">
            <a:extLst>
              <a:ext uri="{FF2B5EF4-FFF2-40B4-BE49-F238E27FC236}">
                <a16:creationId xmlns:a16="http://schemas.microsoft.com/office/drawing/2014/main" id="{919005BD-8CFB-4BFD-8B68-2E5F599EA702}"/>
              </a:ext>
            </a:extLst>
          </p:cNvPr>
          <p:cNvSpPr>
            <a:spLocks noGrp="1"/>
          </p:cNvSpPr>
          <p:nvPr>
            <p:ph type="title"/>
          </p:nvPr>
        </p:nvSpPr>
        <p:spPr/>
        <p:txBody>
          <a:bodyPr/>
          <a:lstStyle/>
          <a:p>
            <a:r>
              <a:rPr lang="en-US" dirty="0"/>
              <a:t>9. </a:t>
            </a:r>
            <a:r>
              <a:rPr lang="ca-ES" dirty="0"/>
              <a:t>Descripcions de la feina</a:t>
            </a:r>
            <a:r>
              <a:rPr lang="es-ES" dirty="0"/>
              <a:t> - 1 </a:t>
            </a:r>
          </a:p>
        </p:txBody>
      </p:sp>
    </p:spTree>
    <p:extLst>
      <p:ext uri="{BB962C8B-B14F-4D97-AF65-F5344CB8AC3E}">
        <p14:creationId xmlns:p14="http://schemas.microsoft.com/office/powerpoint/2010/main" val="38357775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005BD-8CFB-4BFD-8B68-2E5F599EA702}"/>
              </a:ext>
            </a:extLst>
          </p:cNvPr>
          <p:cNvSpPr>
            <a:spLocks noGrp="1"/>
          </p:cNvSpPr>
          <p:nvPr>
            <p:ph type="title"/>
          </p:nvPr>
        </p:nvSpPr>
        <p:spPr>
          <a:xfrm>
            <a:off x="410954" y="303212"/>
            <a:ext cx="9792000" cy="432000"/>
          </a:xfrm>
        </p:spPr>
        <p:txBody>
          <a:bodyPr/>
          <a:lstStyle/>
          <a:p>
            <a:pPr lvl="0"/>
            <a:r>
              <a:rPr lang="en-US" dirty="0"/>
              <a:t>9. </a:t>
            </a:r>
            <a:r>
              <a:rPr lang="ca-ES" dirty="0"/>
              <a:t>Descripcions de la feina</a:t>
            </a:r>
            <a:r>
              <a:rPr lang="es-ES" dirty="0"/>
              <a:t> - 2</a:t>
            </a:r>
          </a:p>
        </p:txBody>
      </p:sp>
      <p:graphicFrame>
        <p:nvGraphicFramePr>
          <p:cNvPr id="6" name="Content Placeholder 3">
            <a:extLst>
              <a:ext uri="{FF2B5EF4-FFF2-40B4-BE49-F238E27FC236}">
                <a16:creationId xmlns:a16="http://schemas.microsoft.com/office/drawing/2014/main" id="{39E63FFB-E913-41A0-A7C8-2E51D4822C80}"/>
              </a:ext>
            </a:extLst>
          </p:cNvPr>
          <p:cNvGraphicFramePr>
            <a:graphicFrameLocks noGrp="1"/>
          </p:cNvGraphicFramePr>
          <p:nvPr>
            <p:ph sz="quarter" idx="14"/>
            <p:extLst>
              <p:ext uri="{D42A27DB-BD31-4B8C-83A1-F6EECF244321}">
                <p14:modId xmlns:p14="http://schemas.microsoft.com/office/powerpoint/2010/main" val="1164492470"/>
              </p:ext>
            </p:extLst>
          </p:nvPr>
        </p:nvGraphicFramePr>
        <p:xfrm>
          <a:off x="508000" y="1390973"/>
          <a:ext cx="11155680" cy="4084320"/>
        </p:xfrm>
        <a:graphic>
          <a:graphicData uri="http://schemas.openxmlformats.org/drawingml/2006/table">
            <a:tbl>
              <a:tblPr firstRow="1" firstCol="1" bandRow="1"/>
              <a:tblGrid>
                <a:gridCol w="11155680">
                  <a:extLst>
                    <a:ext uri="{9D8B030D-6E8A-4147-A177-3AD203B41FA5}">
                      <a16:colId xmlns:a16="http://schemas.microsoft.com/office/drawing/2014/main" val="3534208535"/>
                    </a:ext>
                  </a:extLst>
                </a:gridCol>
              </a:tblGrid>
              <a:tr h="4073213">
                <a:tc>
                  <a:txBody>
                    <a:bodyPr/>
                    <a:lstStyle/>
                    <a:p>
                      <a:r>
                        <a:rPr lang="ca-ES" sz="1800" b="1" kern="1200" dirty="0">
                          <a:solidFill>
                            <a:schemeClr val="tx1"/>
                          </a:solidFill>
                          <a:effectLst/>
                          <a:latin typeface="+mn-lt"/>
                          <a:ea typeface="+mn-ea"/>
                          <a:cs typeface="+mn-cs"/>
                        </a:rPr>
                        <a:t>DESCRIPCIÓ DEL LLOC DE TREBALL </a:t>
                      </a:r>
                      <a:endParaRPr lang="es-ES" sz="1800" kern="1200" dirty="0">
                        <a:solidFill>
                          <a:schemeClr val="tx1"/>
                        </a:solidFill>
                        <a:effectLst/>
                        <a:latin typeface="+mn-lt"/>
                        <a:ea typeface="+mn-ea"/>
                        <a:cs typeface="+mn-cs"/>
                      </a:endParaRPr>
                    </a:p>
                    <a:p>
                      <a:r>
                        <a:rPr lang="ca-ES" sz="1800" b="1" kern="1200" dirty="0">
                          <a:solidFill>
                            <a:schemeClr val="tx1"/>
                          </a:solidFill>
                          <a:effectLst/>
                          <a:latin typeface="+mn-lt"/>
                          <a:ea typeface="+mn-ea"/>
                          <a:cs typeface="+mn-cs"/>
                        </a:rPr>
                        <a:t>Títol del lloc de treball:</a:t>
                      </a:r>
                      <a:r>
                        <a:rPr lang="ca-ES" sz="1800" kern="1200" dirty="0">
                          <a:solidFill>
                            <a:schemeClr val="tx1"/>
                          </a:solidFill>
                          <a:effectLst/>
                          <a:latin typeface="+mn-lt"/>
                          <a:ea typeface="+mn-ea"/>
                          <a:cs typeface="+mn-cs"/>
                        </a:rPr>
                        <a:t> Professional de suport entre iguals</a:t>
                      </a:r>
                      <a:endParaRPr lang="es-ES" sz="1800" kern="1200" dirty="0">
                        <a:solidFill>
                          <a:schemeClr val="tx1"/>
                        </a:solidFill>
                        <a:effectLst/>
                        <a:latin typeface="+mn-lt"/>
                        <a:ea typeface="+mn-ea"/>
                        <a:cs typeface="+mn-cs"/>
                      </a:endParaRPr>
                    </a:p>
                    <a:p>
                      <a:r>
                        <a:rPr lang="ca-ES" sz="1800" b="1" kern="1200" dirty="0">
                          <a:solidFill>
                            <a:schemeClr val="tx1"/>
                          </a:solidFill>
                          <a:effectLst/>
                          <a:latin typeface="+mn-lt"/>
                          <a:ea typeface="+mn-ea"/>
                          <a:cs typeface="+mn-cs"/>
                        </a:rPr>
                        <a:t>Departament</a:t>
                      </a:r>
                      <a:r>
                        <a:rPr lang="ca-ES" sz="1800" kern="1200" dirty="0">
                          <a:solidFill>
                            <a:schemeClr val="tx1"/>
                          </a:solidFill>
                          <a:effectLst/>
                          <a:latin typeface="+mn-lt"/>
                          <a:ea typeface="+mn-ea"/>
                          <a:cs typeface="+mn-cs"/>
                        </a:rPr>
                        <a:t>: Departament d’Adults – Programa de salut mental </a:t>
                      </a:r>
                      <a:endParaRPr lang="es-ES" sz="1800" kern="1200" dirty="0">
                        <a:solidFill>
                          <a:schemeClr val="tx1"/>
                        </a:solidFill>
                        <a:effectLst/>
                        <a:latin typeface="+mn-lt"/>
                        <a:ea typeface="+mn-ea"/>
                        <a:cs typeface="+mn-cs"/>
                      </a:endParaRPr>
                    </a:p>
                    <a:p>
                      <a:r>
                        <a:rPr lang="ca-ES" sz="1800" b="1" kern="1200" dirty="0">
                          <a:solidFill>
                            <a:schemeClr val="tx1"/>
                          </a:solidFill>
                          <a:effectLst/>
                          <a:latin typeface="+mn-lt"/>
                          <a:ea typeface="+mn-ea"/>
                          <a:cs typeface="+mn-cs"/>
                        </a:rPr>
                        <a:t>Rendeix comptes a</a:t>
                      </a:r>
                      <a:r>
                        <a:rPr lang="ca-ES" sz="1800" kern="1200" dirty="0">
                          <a:solidFill>
                            <a:schemeClr val="tx1"/>
                          </a:solidFill>
                          <a:effectLst/>
                          <a:latin typeface="+mn-lt"/>
                          <a:ea typeface="+mn-ea"/>
                          <a:cs typeface="+mn-cs"/>
                        </a:rPr>
                        <a:t>: Especialista en suport entre iguals </a:t>
                      </a:r>
                      <a:endParaRPr lang="es-ES" sz="1800" kern="1200" dirty="0">
                        <a:solidFill>
                          <a:schemeClr val="tx1"/>
                        </a:solidFill>
                        <a:effectLst/>
                        <a:latin typeface="+mn-lt"/>
                        <a:ea typeface="+mn-ea"/>
                        <a:cs typeface="+mn-cs"/>
                      </a:endParaRPr>
                    </a:p>
                    <a:p>
                      <a:r>
                        <a:rPr lang="ca-ES" sz="1800" b="1" kern="1200" dirty="0">
                          <a:solidFill>
                            <a:schemeClr val="tx1"/>
                          </a:solidFill>
                          <a:effectLst/>
                          <a:latin typeface="+mn-lt"/>
                          <a:ea typeface="+mn-ea"/>
                          <a:cs typeface="+mn-cs"/>
                        </a:rPr>
                        <a:t>Responsable davant</a:t>
                      </a:r>
                      <a:r>
                        <a:rPr lang="ca-ES" sz="1800" kern="1200" dirty="0">
                          <a:solidFill>
                            <a:schemeClr val="tx1"/>
                          </a:solidFill>
                          <a:effectLst/>
                          <a:latin typeface="+mn-lt"/>
                          <a:ea typeface="+mn-ea"/>
                          <a:cs typeface="+mn-cs"/>
                        </a:rPr>
                        <a:t>: Ajudant de direcció </a:t>
                      </a:r>
                      <a:endParaRPr lang="es-ES" sz="1800" kern="1200" dirty="0">
                        <a:solidFill>
                          <a:schemeClr val="tx1"/>
                        </a:solidFill>
                        <a:effectLst/>
                        <a:latin typeface="+mn-lt"/>
                        <a:ea typeface="+mn-ea"/>
                        <a:cs typeface="+mn-cs"/>
                      </a:endParaRPr>
                    </a:p>
                    <a:p>
                      <a:r>
                        <a:rPr lang="ca-ES" sz="1800" b="1" kern="1200" dirty="0">
                          <a:solidFill>
                            <a:schemeClr val="tx1"/>
                          </a:solidFill>
                          <a:effectLst/>
                          <a:latin typeface="+mn-lt"/>
                          <a:ea typeface="+mn-ea"/>
                          <a:cs typeface="+mn-cs"/>
                        </a:rPr>
                        <a:t>Ubicació base inicial</a:t>
                      </a:r>
                      <a:r>
                        <a:rPr lang="ca-ES" sz="1800" kern="1200" dirty="0">
                          <a:solidFill>
                            <a:schemeClr val="tx1"/>
                          </a:solidFill>
                          <a:effectLst/>
                          <a:latin typeface="+mn-lt"/>
                          <a:ea typeface="+mn-ea"/>
                          <a:cs typeface="+mn-cs"/>
                        </a:rPr>
                        <a:t>: Centre Ambulatori de Salut Mental </a:t>
                      </a:r>
                      <a:endParaRPr lang="es-ES" sz="1800" kern="1200" dirty="0">
                        <a:solidFill>
                          <a:schemeClr val="tx1"/>
                        </a:solidFill>
                        <a:effectLst/>
                        <a:latin typeface="+mn-lt"/>
                        <a:ea typeface="+mn-ea"/>
                        <a:cs typeface="+mn-cs"/>
                      </a:endParaRPr>
                    </a:p>
                    <a:p>
                      <a:r>
                        <a:rPr lang="ca-ES" sz="1800" b="1" kern="1200" dirty="0">
                          <a:solidFill>
                            <a:schemeClr val="tx1"/>
                          </a:solidFill>
                          <a:effectLst/>
                          <a:latin typeface="+mn-lt"/>
                          <a:ea typeface="+mn-ea"/>
                          <a:cs typeface="+mn-cs"/>
                        </a:rPr>
                        <a:t>Tipus de contracte</a:t>
                      </a:r>
                      <a:r>
                        <a:rPr lang="ca-ES" sz="1800" kern="1200" dirty="0">
                          <a:solidFill>
                            <a:schemeClr val="tx1"/>
                          </a:solidFill>
                          <a:effectLst/>
                          <a:latin typeface="+mn-lt"/>
                          <a:ea typeface="+mn-ea"/>
                          <a:cs typeface="+mn-cs"/>
                        </a:rPr>
                        <a:t>: Indefinit </a:t>
                      </a:r>
                      <a:endParaRPr lang="es-ES" sz="1800" kern="1200" dirty="0">
                        <a:solidFill>
                          <a:schemeClr val="tx1"/>
                        </a:solidFill>
                        <a:effectLst/>
                        <a:latin typeface="+mn-lt"/>
                        <a:ea typeface="+mn-ea"/>
                        <a:cs typeface="+mn-cs"/>
                      </a:endParaRPr>
                    </a:p>
                    <a:p>
                      <a:r>
                        <a:rPr lang="ca-ES" sz="1800" b="1" kern="1200" dirty="0">
                          <a:solidFill>
                            <a:schemeClr val="tx1"/>
                          </a:solidFill>
                          <a:effectLst/>
                          <a:latin typeface="+mn-lt"/>
                          <a:ea typeface="+mn-ea"/>
                          <a:cs typeface="+mn-cs"/>
                        </a:rPr>
                        <a:t>Hores</a:t>
                      </a:r>
                      <a:r>
                        <a:rPr lang="ca-ES" sz="1800" kern="1200" dirty="0">
                          <a:solidFill>
                            <a:schemeClr val="tx1"/>
                          </a:solidFill>
                          <a:effectLst/>
                          <a:latin typeface="+mn-lt"/>
                          <a:ea typeface="+mn-ea"/>
                          <a:cs typeface="+mn-cs"/>
                        </a:rPr>
                        <a:t>: 25 hores per setmana </a:t>
                      </a:r>
                      <a:endParaRPr lang="es-ES" sz="1800" kern="1200" dirty="0">
                        <a:solidFill>
                          <a:schemeClr val="tx1"/>
                        </a:solidFill>
                        <a:effectLst/>
                        <a:latin typeface="+mn-lt"/>
                        <a:ea typeface="+mn-ea"/>
                        <a:cs typeface="+mn-cs"/>
                      </a:endParaRPr>
                    </a:p>
                    <a:p>
                      <a:r>
                        <a:rPr lang="ca-ES" sz="1800" kern="1200" dirty="0">
                          <a:solidFill>
                            <a:schemeClr val="tx1"/>
                          </a:solidFill>
                          <a:effectLst/>
                          <a:latin typeface="+mn-lt"/>
                          <a:ea typeface="+mn-ea"/>
                          <a:cs typeface="+mn-cs"/>
                        </a:rPr>
                        <a:t> </a:t>
                      </a:r>
                      <a:endParaRPr lang="es-ES" sz="1800" kern="1200" dirty="0">
                        <a:solidFill>
                          <a:schemeClr val="tx1"/>
                        </a:solidFill>
                        <a:effectLst/>
                        <a:latin typeface="+mn-lt"/>
                        <a:ea typeface="+mn-ea"/>
                        <a:cs typeface="+mn-cs"/>
                      </a:endParaRPr>
                    </a:p>
                    <a:p>
                      <a:r>
                        <a:rPr lang="ca-ES" sz="1800" b="1" i="0" kern="1200" dirty="0">
                          <a:solidFill>
                            <a:schemeClr val="tx1"/>
                          </a:solidFill>
                          <a:effectLst/>
                          <a:latin typeface="+mn-lt"/>
                          <a:ea typeface="+mn-ea"/>
                          <a:cs typeface="+mn-cs"/>
                        </a:rPr>
                        <a:t>Objectius de la feina </a:t>
                      </a:r>
                      <a:endParaRPr lang="es-ES" sz="1800" b="1" i="1" kern="1200" dirty="0">
                        <a:solidFill>
                          <a:schemeClr val="tx1"/>
                        </a:solidFill>
                        <a:effectLst/>
                        <a:latin typeface="+mn-lt"/>
                        <a:ea typeface="+mn-ea"/>
                        <a:cs typeface="+mn-cs"/>
                      </a:endParaRPr>
                    </a:p>
                    <a:p>
                      <a:r>
                        <a:rPr lang="ca-ES" sz="1800" kern="1200" dirty="0">
                          <a:solidFill>
                            <a:schemeClr val="tx1"/>
                          </a:solidFill>
                          <a:effectLst/>
                          <a:latin typeface="+mn-lt"/>
                          <a:ea typeface="+mn-ea"/>
                          <a:cs typeface="+mn-cs"/>
                        </a:rPr>
                        <a:t>Atès que la persona ha estat usuària dels serveis socials i de salut mental, la feina a desenvolupar com a professional de suport entre iguals és aprofitar aquestes experiències i defensar les necessitats i els drets d’altres persones que reben serveis i ajudar-les proporcionant-les oportunitats per encaminar el seu propi procés de recuperació. Entre els objectius principals figuren</a:t>
                      </a:r>
                      <a:r>
                        <a:rPr lang="es-ES" sz="1800" kern="1200" dirty="0">
                          <a:solidFill>
                            <a:schemeClr val="tx1"/>
                          </a:solidFill>
                          <a:effectLst/>
                          <a:latin typeface="+mn-lt"/>
                          <a:ea typeface="+mn-ea"/>
                          <a:cs typeface="+mn-cs"/>
                        </a:rPr>
                        <a:t>: </a:t>
                      </a:r>
                    </a:p>
                    <a:p>
                      <a:pPr marL="0" marR="0" algn="just">
                        <a:spcBef>
                          <a:spcPts val="0"/>
                        </a:spcBef>
                        <a:spcAft>
                          <a:spcPts val="1000"/>
                        </a:spcAft>
                      </a:pPr>
                      <a:endParaRPr lang="x-none" sz="1600" dirty="0">
                        <a:solidFill>
                          <a:srgbClr val="000000"/>
                        </a:solidFill>
                        <a:effectLst/>
                        <a:latin typeface="+mn-lt"/>
                        <a:ea typeface="SimSun" panose="02010600030101010101" pitchFamily="2" charset="-122"/>
                        <a:cs typeface="Arial" panose="020B0604020202020204" pitchFamily="34" charset="0"/>
                      </a:endParaRPr>
                    </a:p>
                  </a:txBody>
                  <a:tcPr marL="60572" marR="60572" marT="0" marB="0">
                    <a:lnL>
                      <a:noFill/>
                    </a:lnL>
                    <a:lnR>
                      <a:noFill/>
                    </a:lnR>
                    <a:lnT>
                      <a:noFill/>
                    </a:lnT>
                    <a:lnB>
                      <a:noFill/>
                    </a:lnB>
                    <a:solidFill>
                      <a:srgbClr val="D2EEFC"/>
                    </a:solidFill>
                  </a:tcPr>
                </a:tc>
                <a:extLst>
                  <a:ext uri="{0D108BD9-81ED-4DB2-BD59-A6C34878D82A}">
                    <a16:rowId xmlns:a16="http://schemas.microsoft.com/office/drawing/2014/main" val="835481296"/>
                  </a:ext>
                </a:extLst>
              </a:tr>
            </a:tbl>
          </a:graphicData>
        </a:graphic>
      </p:graphicFrame>
      <p:sp>
        <p:nvSpPr>
          <p:cNvPr id="4" name="Text Placeholder 8">
            <a:extLst>
              <a:ext uri="{FF2B5EF4-FFF2-40B4-BE49-F238E27FC236}">
                <a16:creationId xmlns:a16="http://schemas.microsoft.com/office/drawing/2014/main" id="{13B59FB3-6505-7248-B0EC-33559D186655}"/>
              </a:ext>
            </a:extLst>
          </p:cNvPr>
          <p:cNvSpPr>
            <a:spLocks noGrp="1"/>
          </p:cNvSpPr>
          <p:nvPr>
            <p:ph type="body" sz="quarter" idx="13"/>
          </p:nvPr>
        </p:nvSpPr>
        <p:spPr>
          <a:xfrm>
            <a:off x="527527" y="743414"/>
            <a:ext cx="11174400" cy="360000"/>
          </a:xfrm>
        </p:spPr>
        <p:txBody>
          <a:bodyPr/>
          <a:lstStyle/>
          <a:p>
            <a:r>
              <a:rPr lang="ca-ES" sz="2000" dirty="0"/>
              <a:t>Exemple d’una descripció de feina com a professional de suport entre iguals </a:t>
            </a:r>
            <a:endParaRPr lang="en-GB" sz="2000" dirty="0"/>
          </a:p>
        </p:txBody>
      </p:sp>
    </p:spTree>
    <p:extLst>
      <p:ext uri="{BB962C8B-B14F-4D97-AF65-F5344CB8AC3E}">
        <p14:creationId xmlns:p14="http://schemas.microsoft.com/office/powerpoint/2010/main" val="1899145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D61B2-6027-41C1-B9D1-ACD09FCBD1CB}"/>
              </a:ext>
            </a:extLst>
          </p:cNvPr>
          <p:cNvSpPr>
            <a:spLocks noGrp="1"/>
          </p:cNvSpPr>
          <p:nvPr>
            <p:ph type="title"/>
          </p:nvPr>
        </p:nvSpPr>
        <p:spPr/>
        <p:txBody>
          <a:bodyPr/>
          <a:lstStyle/>
          <a:p>
            <a:pPr lvl="0"/>
            <a:r>
              <a:rPr lang="en-GB" dirty="0"/>
              <a:t>1. </a:t>
            </a:r>
            <a:r>
              <a:rPr lang="es-ES" dirty="0" err="1"/>
              <a:t>Introducció</a:t>
            </a:r>
            <a:endParaRPr lang="es-ES" dirty="0"/>
          </a:p>
        </p:txBody>
      </p:sp>
    </p:spTree>
    <p:extLst>
      <p:ext uri="{BB962C8B-B14F-4D97-AF65-F5344CB8AC3E}">
        <p14:creationId xmlns:p14="http://schemas.microsoft.com/office/powerpoint/2010/main" val="394594879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005BD-8CFB-4BFD-8B68-2E5F599EA702}"/>
              </a:ext>
            </a:extLst>
          </p:cNvPr>
          <p:cNvSpPr>
            <a:spLocks noGrp="1"/>
          </p:cNvSpPr>
          <p:nvPr>
            <p:ph type="title"/>
          </p:nvPr>
        </p:nvSpPr>
        <p:spPr/>
        <p:txBody>
          <a:bodyPr/>
          <a:lstStyle/>
          <a:p>
            <a:pPr lvl="0"/>
            <a:r>
              <a:rPr lang="en-US" dirty="0"/>
              <a:t>9. </a:t>
            </a:r>
            <a:r>
              <a:rPr lang="ca-ES" dirty="0"/>
              <a:t>Descripcions de la feina</a:t>
            </a:r>
            <a:r>
              <a:rPr lang="es-ES" dirty="0"/>
              <a:t> - 3</a:t>
            </a:r>
          </a:p>
        </p:txBody>
      </p:sp>
      <p:graphicFrame>
        <p:nvGraphicFramePr>
          <p:cNvPr id="4" name="Content Placeholder 3">
            <a:extLst>
              <a:ext uri="{FF2B5EF4-FFF2-40B4-BE49-F238E27FC236}">
                <a16:creationId xmlns:a16="http://schemas.microsoft.com/office/drawing/2014/main" id="{39E63FFB-E913-41A0-A7C8-2E51D4822C80}"/>
              </a:ext>
            </a:extLst>
          </p:cNvPr>
          <p:cNvGraphicFramePr>
            <a:graphicFrameLocks/>
          </p:cNvGraphicFramePr>
          <p:nvPr>
            <p:extLst>
              <p:ext uri="{D42A27DB-BD31-4B8C-83A1-F6EECF244321}">
                <p14:modId xmlns:p14="http://schemas.microsoft.com/office/powerpoint/2010/main" val="2812250429"/>
              </p:ext>
            </p:extLst>
          </p:nvPr>
        </p:nvGraphicFramePr>
        <p:xfrm>
          <a:off x="541176" y="1131228"/>
          <a:ext cx="10954137" cy="4389120"/>
        </p:xfrm>
        <a:graphic>
          <a:graphicData uri="http://schemas.openxmlformats.org/drawingml/2006/table">
            <a:tbl>
              <a:tblPr firstRow="1" firstCol="1" bandRow="1"/>
              <a:tblGrid>
                <a:gridCol w="10954137">
                  <a:extLst>
                    <a:ext uri="{9D8B030D-6E8A-4147-A177-3AD203B41FA5}">
                      <a16:colId xmlns:a16="http://schemas.microsoft.com/office/drawing/2014/main" val="3534208535"/>
                    </a:ext>
                  </a:extLst>
                </a:gridCol>
              </a:tblGrid>
              <a:tr h="4344065">
                <a:tc>
                  <a:txBody>
                    <a:bodyPr/>
                    <a:lstStyle/>
                    <a:p>
                      <a:pPr marL="342900" lvl="0" indent="-342900" algn="just" fontAlgn="base">
                        <a:lnSpc>
                          <a:spcPct val="100000"/>
                        </a:lnSpc>
                        <a:spcAft>
                          <a:spcPts val="0"/>
                        </a:spcAft>
                        <a:buClr>
                          <a:srgbClr val="000000"/>
                        </a:buClr>
                        <a:buSzPts val="1100"/>
                        <a:buFont typeface="Arial"/>
                        <a:buChar char="•"/>
                      </a:pPr>
                      <a:r>
                        <a:rPr lang="ca-ES" sz="1600" u="none" strike="noStrike" dirty="0">
                          <a:solidFill>
                            <a:srgbClr val="000000"/>
                          </a:solidFill>
                          <a:effectLst/>
                          <a:uFill>
                            <a:solidFill>
                              <a:srgbClr val="000000"/>
                            </a:solidFill>
                          </a:uFill>
                          <a:latin typeface="+mn-lt"/>
                          <a:ea typeface="Arial"/>
                          <a:cs typeface="Arial"/>
                        </a:rPr>
                        <a:t>Ajudar les persones de manera individualitzada oferint-los formació en recuperació i estendre la mà a les persones usuàries del Centre Ambulatori de Salut Mental. </a:t>
                      </a:r>
                      <a:endParaRPr lang="es-ES" sz="1600" u="none" strike="noStrike" dirty="0">
                        <a:solidFill>
                          <a:srgbClr val="000000"/>
                        </a:solidFill>
                        <a:effectLst/>
                        <a:uFill>
                          <a:solidFill>
                            <a:srgbClr val="000000"/>
                          </a:solidFill>
                        </a:uFill>
                        <a:latin typeface="+mn-lt"/>
                        <a:ea typeface="Arial"/>
                        <a:cs typeface="Arial"/>
                      </a:endParaRPr>
                    </a:p>
                    <a:p>
                      <a:pPr marL="342900" lvl="0" indent="-342900" algn="just" fontAlgn="base">
                        <a:lnSpc>
                          <a:spcPct val="100000"/>
                        </a:lnSpc>
                        <a:spcAft>
                          <a:spcPts val="0"/>
                        </a:spcAft>
                        <a:buClr>
                          <a:srgbClr val="000000"/>
                        </a:buClr>
                        <a:buSzPts val="1100"/>
                        <a:buFont typeface="Arial"/>
                        <a:buChar char="•"/>
                      </a:pPr>
                      <a:r>
                        <a:rPr lang="ca-ES" sz="1600" u="none" strike="noStrike" dirty="0">
                          <a:solidFill>
                            <a:srgbClr val="000000"/>
                          </a:solidFill>
                          <a:effectLst/>
                          <a:uFill>
                            <a:solidFill>
                              <a:srgbClr val="000000"/>
                            </a:solidFill>
                          </a:uFill>
                          <a:latin typeface="+mn-lt"/>
                          <a:ea typeface="Arial"/>
                          <a:cs typeface="Arial"/>
                        </a:rPr>
                        <a:t>Compartir experiències personals sobre recuperació i establir relaciones mútues entre companys. </a:t>
                      </a:r>
                      <a:endParaRPr lang="es-ES" sz="1600" u="none" strike="noStrike" dirty="0">
                        <a:solidFill>
                          <a:srgbClr val="000000"/>
                        </a:solidFill>
                        <a:effectLst/>
                        <a:uFill>
                          <a:solidFill>
                            <a:srgbClr val="000000"/>
                          </a:solidFill>
                        </a:uFill>
                        <a:latin typeface="+mn-lt"/>
                        <a:ea typeface="Arial"/>
                        <a:cs typeface="Arial"/>
                      </a:endParaRPr>
                    </a:p>
                    <a:p>
                      <a:pPr marL="285750" indent="-285750" algn="just">
                        <a:lnSpc>
                          <a:spcPct val="100000"/>
                        </a:lnSpc>
                        <a:spcAft>
                          <a:spcPts val="0"/>
                        </a:spcAft>
                        <a:buFont typeface="Arial" panose="020B0604020202020204" pitchFamily="34" charset="0"/>
                        <a:buChar char="•"/>
                      </a:pPr>
                      <a:r>
                        <a:rPr lang="ca-ES" sz="1600" dirty="0">
                          <a:solidFill>
                            <a:srgbClr val="000000"/>
                          </a:solidFill>
                          <a:effectLst/>
                          <a:latin typeface="+mn-lt"/>
                          <a:ea typeface="Calibri"/>
                        </a:rPr>
                        <a:t>Ajudar les persones a descobrir les opcions de serveis disponibles tant dins com fora del servei</a:t>
                      </a:r>
                      <a:r>
                        <a:rPr lang="es-ES" sz="1600" u="none" strike="noStrike" kern="1200" dirty="0">
                          <a:solidFill>
                            <a:schemeClr val="tx1"/>
                          </a:solidFill>
                          <a:effectLst/>
                          <a:latin typeface="+mn-lt"/>
                          <a:ea typeface="+mn-ea"/>
                          <a:cs typeface="+mn-cs"/>
                        </a:rPr>
                        <a:t>. </a:t>
                      </a:r>
                    </a:p>
                    <a:p>
                      <a:pPr algn="just">
                        <a:lnSpc>
                          <a:spcPct val="100000"/>
                        </a:lnSpc>
                        <a:spcAft>
                          <a:spcPts val="0"/>
                        </a:spcAft>
                      </a:pPr>
                      <a:r>
                        <a:rPr lang="es-ES" sz="1600" kern="1200" dirty="0">
                          <a:solidFill>
                            <a:schemeClr val="tx1"/>
                          </a:solidFill>
                          <a:effectLst/>
                          <a:latin typeface="+mn-lt"/>
                          <a:ea typeface="+mn-ea"/>
                          <a:cs typeface="+mn-cs"/>
                        </a:rPr>
                        <a:t> </a:t>
                      </a:r>
                    </a:p>
                    <a:p>
                      <a:pPr algn="just">
                        <a:lnSpc>
                          <a:spcPct val="100000"/>
                        </a:lnSpc>
                        <a:spcAft>
                          <a:spcPts val="0"/>
                        </a:spcAft>
                      </a:pPr>
                      <a:r>
                        <a:rPr lang="es-ES" sz="1600" kern="1200" dirty="0">
                          <a:solidFill>
                            <a:schemeClr val="tx1"/>
                          </a:solidFill>
                          <a:effectLst/>
                          <a:latin typeface="+mn-lt"/>
                          <a:ea typeface="+mn-ea"/>
                          <a:cs typeface="+mn-cs"/>
                        </a:rPr>
                        <a:t> </a:t>
                      </a:r>
                      <a:r>
                        <a:rPr lang="ca-ES" sz="1600" b="1" kern="1200" dirty="0">
                          <a:solidFill>
                            <a:schemeClr val="tx1"/>
                          </a:solidFill>
                          <a:effectLst/>
                          <a:latin typeface="+mn-lt"/>
                          <a:ea typeface="+mn-ea"/>
                          <a:cs typeface="+mn-cs"/>
                        </a:rPr>
                        <a:t>Responsabilitats principals</a:t>
                      </a:r>
                      <a:endParaRPr lang="es-ES" sz="1600" kern="1200" dirty="0">
                        <a:solidFill>
                          <a:schemeClr val="tx1"/>
                        </a:solidFill>
                        <a:effectLst/>
                        <a:latin typeface="+mn-lt"/>
                        <a:ea typeface="+mn-ea"/>
                        <a:cs typeface="+mn-cs"/>
                      </a:endParaRPr>
                    </a:p>
                    <a:p>
                      <a:pPr algn="just">
                        <a:lnSpc>
                          <a:spcPct val="100000"/>
                        </a:lnSpc>
                        <a:spcAft>
                          <a:spcPts val="0"/>
                        </a:spcAft>
                      </a:pPr>
                      <a:r>
                        <a:rPr lang="es-ES" sz="1600" kern="1200" dirty="0">
                          <a:solidFill>
                            <a:schemeClr val="tx1"/>
                          </a:solidFill>
                          <a:effectLst/>
                          <a:latin typeface="+mn-lt"/>
                          <a:ea typeface="+mn-ea"/>
                          <a:cs typeface="+mn-cs"/>
                        </a:rPr>
                        <a:t> </a:t>
                      </a:r>
                    </a:p>
                    <a:p>
                      <a:pPr algn="just">
                        <a:lnSpc>
                          <a:spcPct val="100000"/>
                        </a:lnSpc>
                        <a:spcAft>
                          <a:spcPts val="0"/>
                        </a:spcAft>
                      </a:pPr>
                      <a:r>
                        <a:rPr lang="ca-ES" sz="1600" kern="1200" dirty="0">
                          <a:solidFill>
                            <a:schemeClr val="tx1"/>
                          </a:solidFill>
                          <a:effectLst/>
                          <a:latin typeface="+mn-lt"/>
                          <a:ea typeface="+mn-ea"/>
                          <a:cs typeface="+mn-cs"/>
                        </a:rPr>
                        <a:t>El professional de suport entre iguals</a:t>
                      </a:r>
                      <a:r>
                        <a:rPr lang="es-ES" sz="1600" kern="1200" dirty="0">
                          <a:solidFill>
                            <a:schemeClr val="tx1"/>
                          </a:solidFill>
                          <a:effectLst/>
                          <a:latin typeface="+mn-lt"/>
                          <a:ea typeface="+mn-ea"/>
                          <a:cs typeface="+mn-cs"/>
                        </a:rPr>
                        <a:t>: </a:t>
                      </a:r>
                    </a:p>
                    <a:p>
                      <a:pPr algn="just">
                        <a:lnSpc>
                          <a:spcPct val="100000"/>
                        </a:lnSpc>
                        <a:spcAft>
                          <a:spcPts val="0"/>
                        </a:spcAft>
                      </a:pPr>
                      <a:r>
                        <a:rPr lang="es-ES" sz="1600" kern="1200" dirty="0">
                          <a:solidFill>
                            <a:schemeClr val="tx1"/>
                          </a:solidFill>
                          <a:effectLst/>
                          <a:latin typeface="+mn-lt"/>
                          <a:ea typeface="+mn-ea"/>
                          <a:cs typeface="+mn-cs"/>
                        </a:rPr>
                        <a:t> </a:t>
                      </a:r>
                    </a:p>
                    <a:p>
                      <a:pPr marL="342900" lvl="0" indent="-342900" algn="just" fontAlgn="base">
                        <a:lnSpc>
                          <a:spcPct val="100000"/>
                        </a:lnSpc>
                        <a:spcAft>
                          <a:spcPts val="0"/>
                        </a:spcAft>
                        <a:buClr>
                          <a:srgbClr val="000000"/>
                        </a:buClr>
                        <a:buSzPts val="1100"/>
                        <a:buFont typeface="Arial"/>
                        <a:buChar char="•"/>
                      </a:pPr>
                      <a:r>
                        <a:rPr lang="ca-ES" sz="1600" u="none" strike="noStrike" dirty="0">
                          <a:solidFill>
                            <a:srgbClr val="000000"/>
                          </a:solidFill>
                          <a:effectLst/>
                          <a:uFill>
                            <a:solidFill>
                              <a:srgbClr val="000000"/>
                            </a:solidFill>
                          </a:uFill>
                          <a:latin typeface="+mn-lt"/>
                          <a:ea typeface="Arial"/>
                          <a:cs typeface="Arial"/>
                        </a:rPr>
                        <a:t>ha d’ajudar en el procés d’orientació de persones usuàries del servei per inspirar-los confiança i crear connexions;</a:t>
                      </a:r>
                      <a:endParaRPr lang="es-ES" sz="1600" u="none" strike="noStrike" dirty="0">
                        <a:solidFill>
                          <a:srgbClr val="000000"/>
                        </a:solidFill>
                        <a:effectLst/>
                        <a:uFill>
                          <a:solidFill>
                            <a:srgbClr val="000000"/>
                          </a:solidFill>
                        </a:uFill>
                        <a:latin typeface="+mn-lt"/>
                        <a:ea typeface="Arial"/>
                        <a:cs typeface="Arial"/>
                      </a:endParaRPr>
                    </a:p>
                    <a:p>
                      <a:pPr marL="342900" lvl="0" indent="-342900" algn="just" fontAlgn="base">
                        <a:lnSpc>
                          <a:spcPct val="100000"/>
                        </a:lnSpc>
                        <a:spcAft>
                          <a:spcPts val="0"/>
                        </a:spcAft>
                        <a:buClr>
                          <a:srgbClr val="000000"/>
                        </a:buClr>
                        <a:buSzPts val="1100"/>
                        <a:buFont typeface="Arial"/>
                        <a:buChar char="•"/>
                      </a:pPr>
                      <a:r>
                        <a:rPr lang="ca-ES" sz="1600" u="none" strike="noStrike" dirty="0">
                          <a:solidFill>
                            <a:srgbClr val="000000"/>
                          </a:solidFill>
                          <a:effectLst/>
                          <a:uFill>
                            <a:solidFill>
                              <a:srgbClr val="000000"/>
                            </a:solidFill>
                          </a:uFill>
                          <a:latin typeface="+mn-lt"/>
                          <a:ea typeface="Arial"/>
                          <a:cs typeface="Arial"/>
                        </a:rPr>
                        <a:t>ha de donar suport a persones amb malestar emocional escoltant-les i amb la seva presència, desplegant un abordatge sense judicis basat en una escolta activa i en interaccions positives; </a:t>
                      </a:r>
                      <a:endParaRPr lang="es-ES" sz="1600" u="none" strike="noStrike" dirty="0">
                        <a:solidFill>
                          <a:srgbClr val="000000"/>
                        </a:solidFill>
                        <a:effectLst/>
                        <a:uFill>
                          <a:solidFill>
                            <a:srgbClr val="000000"/>
                          </a:solidFill>
                        </a:uFill>
                        <a:latin typeface="+mn-lt"/>
                        <a:ea typeface="Arial"/>
                        <a:cs typeface="Arial"/>
                      </a:endParaRPr>
                    </a:p>
                    <a:p>
                      <a:pPr marL="342900" lvl="0" indent="-342900" algn="just" fontAlgn="base">
                        <a:lnSpc>
                          <a:spcPct val="100000"/>
                        </a:lnSpc>
                        <a:spcAft>
                          <a:spcPts val="0"/>
                        </a:spcAft>
                        <a:buClr>
                          <a:srgbClr val="000000"/>
                        </a:buClr>
                        <a:buSzPts val="1100"/>
                        <a:buFont typeface="Arial"/>
                        <a:buChar char="•"/>
                      </a:pPr>
                      <a:r>
                        <a:rPr lang="ca-ES" sz="1600" u="none" strike="noStrike" dirty="0">
                          <a:solidFill>
                            <a:srgbClr val="000000"/>
                          </a:solidFill>
                          <a:effectLst/>
                          <a:uFill>
                            <a:solidFill>
                              <a:srgbClr val="000000"/>
                            </a:solidFill>
                          </a:uFill>
                          <a:latin typeface="+mn-lt"/>
                          <a:ea typeface="Arial"/>
                          <a:cs typeface="Arial"/>
                        </a:rPr>
                        <a:t>ha d’ajudar en la formació sobre recuperació i la planificació del benestar i ha de connectar amb estratègies d’autoajuda amb l’objectiu d’encoratjar les persones a adoptar un paper actiu </a:t>
                      </a:r>
                      <a:r>
                        <a:rPr lang="ca-ES" sz="1600" u="none" strike="noStrike" dirty="0" err="1">
                          <a:solidFill>
                            <a:srgbClr val="000000"/>
                          </a:solidFill>
                          <a:effectLst/>
                          <a:uFill>
                            <a:solidFill>
                              <a:srgbClr val="000000"/>
                            </a:solidFill>
                          </a:uFill>
                          <a:latin typeface="+mn-lt"/>
                          <a:ea typeface="Arial"/>
                          <a:cs typeface="Arial"/>
                        </a:rPr>
                        <a:t>d’autodirigir</a:t>
                      </a:r>
                      <a:r>
                        <a:rPr lang="ca-ES" sz="1600" u="none" strike="noStrike" dirty="0">
                          <a:solidFill>
                            <a:srgbClr val="000000"/>
                          </a:solidFill>
                          <a:effectLst/>
                          <a:uFill>
                            <a:solidFill>
                              <a:srgbClr val="000000"/>
                            </a:solidFill>
                          </a:uFill>
                          <a:latin typeface="+mn-lt"/>
                          <a:ea typeface="Arial"/>
                          <a:cs typeface="Arial"/>
                        </a:rPr>
                        <a:t> el seu propi procés de recuperació; </a:t>
                      </a:r>
                      <a:endParaRPr lang="es-ES" sz="1600" u="none" strike="noStrike" dirty="0">
                        <a:solidFill>
                          <a:srgbClr val="000000"/>
                        </a:solidFill>
                        <a:effectLst/>
                        <a:uFill>
                          <a:solidFill>
                            <a:srgbClr val="000000"/>
                          </a:solidFill>
                        </a:uFill>
                        <a:latin typeface="+mn-lt"/>
                        <a:ea typeface="Arial"/>
                        <a:cs typeface="Arial"/>
                      </a:endParaRPr>
                    </a:p>
                    <a:p>
                      <a:pPr marL="342900" lvl="0" indent="-342900" algn="just" fontAlgn="base">
                        <a:lnSpc>
                          <a:spcPct val="100000"/>
                        </a:lnSpc>
                        <a:spcAft>
                          <a:spcPts val="0"/>
                        </a:spcAft>
                        <a:buClr>
                          <a:srgbClr val="000000"/>
                        </a:buClr>
                        <a:buSzPts val="1100"/>
                        <a:buFont typeface="Arial"/>
                        <a:buChar char="•"/>
                      </a:pPr>
                      <a:r>
                        <a:rPr lang="ca-ES" sz="1600" u="none" strike="noStrike" dirty="0">
                          <a:solidFill>
                            <a:srgbClr val="000000"/>
                          </a:solidFill>
                          <a:effectLst/>
                          <a:uFill>
                            <a:solidFill>
                              <a:srgbClr val="000000"/>
                            </a:solidFill>
                          </a:uFill>
                          <a:latin typeface="+mn-lt"/>
                          <a:ea typeface="Arial"/>
                          <a:cs typeface="Arial"/>
                        </a:rPr>
                        <a:t>ha d’acompanyar les persones que ho sol·licitin per ajudar-les a accedir i fer servir els recursos de la comunitat; </a:t>
                      </a:r>
                      <a:endParaRPr lang="es-ES" sz="1600" u="none" strike="noStrike" dirty="0">
                        <a:solidFill>
                          <a:srgbClr val="000000"/>
                        </a:solidFill>
                        <a:effectLst/>
                        <a:uFill>
                          <a:solidFill>
                            <a:srgbClr val="000000"/>
                          </a:solidFill>
                        </a:uFill>
                        <a:latin typeface="+mn-lt"/>
                        <a:ea typeface="Arial"/>
                        <a:cs typeface="Arial"/>
                      </a:endParaRPr>
                    </a:p>
                    <a:p>
                      <a:pPr marL="342900" lvl="0" indent="-342900" algn="just" fontAlgn="base">
                        <a:lnSpc>
                          <a:spcPct val="100000"/>
                        </a:lnSpc>
                        <a:spcAft>
                          <a:spcPts val="0"/>
                        </a:spcAft>
                        <a:buClr>
                          <a:srgbClr val="000000"/>
                        </a:buClr>
                        <a:buSzPts val="1100"/>
                        <a:buFont typeface="Arial"/>
                        <a:buChar char="•"/>
                      </a:pPr>
                      <a:r>
                        <a:rPr lang="ca-ES" sz="1600" u="none" strike="noStrike" dirty="0">
                          <a:solidFill>
                            <a:srgbClr val="000000"/>
                          </a:solidFill>
                          <a:effectLst/>
                          <a:uFill>
                            <a:solidFill>
                              <a:srgbClr val="000000"/>
                            </a:solidFill>
                          </a:uFill>
                          <a:latin typeface="+mn-lt"/>
                          <a:ea typeface="Arial"/>
                          <a:cs typeface="Arial"/>
                        </a:rPr>
                        <a:t>ha de millorar la comprensió de l’equip de les experiències viscudes i ha d’educar el personal sobre el procés de recuperació i el paper nociu que determinades pràctiques tradicionals poden tenir en aquest procés; </a:t>
                      </a:r>
                    </a:p>
                    <a:p>
                      <a:pPr marL="342900" lvl="0" indent="-342900" algn="just" fontAlgn="base">
                        <a:lnSpc>
                          <a:spcPct val="100000"/>
                        </a:lnSpc>
                        <a:spcAft>
                          <a:spcPts val="0"/>
                        </a:spcAft>
                        <a:buClr>
                          <a:srgbClr val="000000"/>
                        </a:buClr>
                        <a:buSzPts val="1100"/>
                        <a:buFont typeface="Arial"/>
                        <a:buChar char="•"/>
                      </a:pPr>
                      <a:r>
                        <a:rPr lang="ca-ES" sz="1600" dirty="0">
                          <a:solidFill>
                            <a:srgbClr val="000000"/>
                          </a:solidFill>
                          <a:effectLst/>
                          <a:latin typeface="+mn-lt"/>
                          <a:ea typeface="Calibri"/>
                        </a:rPr>
                        <a:t>ha de millorar la comunicació entre les persones usuàries del servei i els professionals. </a:t>
                      </a:r>
                      <a:endParaRPr lang="x-none" sz="1600" dirty="0">
                        <a:solidFill>
                          <a:srgbClr val="000000"/>
                        </a:solidFill>
                        <a:effectLst/>
                        <a:latin typeface="+mn-lt"/>
                        <a:ea typeface="SimSun" panose="02010600030101010101" pitchFamily="2" charset="-122"/>
                        <a:cs typeface="Arial" panose="020B0604020202020204" pitchFamily="34" charset="0"/>
                      </a:endParaRPr>
                    </a:p>
                  </a:txBody>
                  <a:tcPr marL="60572" marR="60572" marT="0" marB="0">
                    <a:lnL>
                      <a:noFill/>
                    </a:lnL>
                    <a:lnR>
                      <a:noFill/>
                    </a:lnR>
                    <a:lnT>
                      <a:noFill/>
                    </a:lnT>
                    <a:lnB>
                      <a:noFill/>
                    </a:lnB>
                    <a:solidFill>
                      <a:srgbClr val="D2EEFC"/>
                    </a:solidFill>
                  </a:tcPr>
                </a:tc>
                <a:extLst>
                  <a:ext uri="{0D108BD9-81ED-4DB2-BD59-A6C34878D82A}">
                    <a16:rowId xmlns:a16="http://schemas.microsoft.com/office/drawing/2014/main" val="835481296"/>
                  </a:ext>
                </a:extLst>
              </a:tr>
            </a:tbl>
          </a:graphicData>
        </a:graphic>
      </p:graphicFrame>
    </p:spTree>
    <p:extLst>
      <p:ext uri="{BB962C8B-B14F-4D97-AF65-F5344CB8AC3E}">
        <p14:creationId xmlns:p14="http://schemas.microsoft.com/office/powerpoint/2010/main" val="317176999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005BD-8CFB-4BFD-8B68-2E5F599EA702}"/>
              </a:ext>
            </a:extLst>
          </p:cNvPr>
          <p:cNvSpPr>
            <a:spLocks noGrp="1"/>
          </p:cNvSpPr>
          <p:nvPr>
            <p:ph type="title"/>
          </p:nvPr>
        </p:nvSpPr>
        <p:spPr/>
        <p:txBody>
          <a:bodyPr/>
          <a:lstStyle/>
          <a:p>
            <a:pPr lvl="0"/>
            <a:r>
              <a:rPr lang="en-US" dirty="0"/>
              <a:t>9. </a:t>
            </a:r>
            <a:r>
              <a:rPr lang="ca-ES" dirty="0"/>
              <a:t>Descripcions de la feina</a:t>
            </a:r>
            <a:r>
              <a:rPr lang="es-ES" dirty="0"/>
              <a:t> - 4</a:t>
            </a:r>
          </a:p>
        </p:txBody>
      </p:sp>
      <p:graphicFrame>
        <p:nvGraphicFramePr>
          <p:cNvPr id="4" name="Content Placeholder 3">
            <a:extLst>
              <a:ext uri="{FF2B5EF4-FFF2-40B4-BE49-F238E27FC236}">
                <a16:creationId xmlns:a16="http://schemas.microsoft.com/office/drawing/2014/main" id="{39E63FFB-E913-41A0-A7C8-2E51D4822C80}"/>
              </a:ext>
            </a:extLst>
          </p:cNvPr>
          <p:cNvGraphicFramePr>
            <a:graphicFrameLocks/>
          </p:cNvGraphicFramePr>
          <p:nvPr>
            <p:extLst>
              <p:ext uri="{D42A27DB-BD31-4B8C-83A1-F6EECF244321}">
                <p14:modId xmlns:p14="http://schemas.microsoft.com/office/powerpoint/2010/main" val="3206264644"/>
              </p:ext>
            </p:extLst>
          </p:nvPr>
        </p:nvGraphicFramePr>
        <p:xfrm>
          <a:off x="541176" y="1341121"/>
          <a:ext cx="10954137" cy="4053840"/>
        </p:xfrm>
        <a:graphic>
          <a:graphicData uri="http://schemas.openxmlformats.org/drawingml/2006/table">
            <a:tbl>
              <a:tblPr firstRow="1" firstCol="1" bandRow="1"/>
              <a:tblGrid>
                <a:gridCol w="10954137">
                  <a:extLst>
                    <a:ext uri="{9D8B030D-6E8A-4147-A177-3AD203B41FA5}">
                      <a16:colId xmlns:a16="http://schemas.microsoft.com/office/drawing/2014/main" val="3534208535"/>
                    </a:ext>
                  </a:extLst>
                </a:gridCol>
              </a:tblGrid>
              <a:tr h="3901440">
                <a:tc>
                  <a:txBody>
                    <a:bodyPr/>
                    <a:lstStyle/>
                    <a:p>
                      <a:pPr algn="just"/>
                      <a:r>
                        <a:rPr lang="ca-ES" sz="1800" b="1" i="0" kern="1200" dirty="0">
                          <a:solidFill>
                            <a:schemeClr val="tx1"/>
                          </a:solidFill>
                          <a:effectLst/>
                          <a:latin typeface="+mn-lt"/>
                          <a:ea typeface="+mn-ea"/>
                          <a:cs typeface="+mn-cs"/>
                        </a:rPr>
                        <a:t>Qualificacions i competències  </a:t>
                      </a:r>
                      <a:endParaRPr lang="es-ES" sz="1800" b="1" i="1" kern="1200" dirty="0">
                        <a:solidFill>
                          <a:schemeClr val="tx1"/>
                        </a:solidFill>
                        <a:effectLst/>
                        <a:latin typeface="+mn-lt"/>
                        <a:ea typeface="+mn-ea"/>
                        <a:cs typeface="+mn-cs"/>
                      </a:endParaRPr>
                    </a:p>
                    <a:p>
                      <a:pPr algn="just"/>
                      <a:r>
                        <a:rPr lang="ca-ES" sz="1800" kern="1200" dirty="0">
                          <a:solidFill>
                            <a:schemeClr val="tx1"/>
                          </a:solidFill>
                          <a:effectLst/>
                          <a:latin typeface="+mn-lt"/>
                          <a:ea typeface="+mn-ea"/>
                          <a:cs typeface="+mn-cs"/>
                        </a:rPr>
                        <a:t> </a:t>
                      </a:r>
                      <a:endParaRPr lang="es-ES" sz="1800" kern="1200" dirty="0">
                        <a:solidFill>
                          <a:schemeClr val="tx1"/>
                        </a:solidFill>
                        <a:effectLst/>
                        <a:latin typeface="+mn-lt"/>
                        <a:ea typeface="+mn-ea"/>
                        <a:cs typeface="+mn-cs"/>
                      </a:endParaRPr>
                    </a:p>
                    <a:p>
                      <a:pPr algn="just"/>
                      <a:r>
                        <a:rPr lang="ca-ES" sz="1800" kern="1200" dirty="0">
                          <a:solidFill>
                            <a:schemeClr val="tx1"/>
                          </a:solidFill>
                          <a:effectLst/>
                          <a:latin typeface="+mn-lt"/>
                          <a:ea typeface="+mn-ea"/>
                          <a:cs typeface="+mn-cs"/>
                        </a:rPr>
                        <a:t>El candidat triat ha de trobar-se en un estat de recuperació i ha de ser una persona usuària actual o antiga dels serveis socials o de salut mental capaç d’entendre altres persones que els estiguin fent servir en l’actualitat. A més, la persona: </a:t>
                      </a:r>
                      <a:endParaRPr lang="es-ES" sz="1800" kern="1200" dirty="0">
                        <a:solidFill>
                          <a:schemeClr val="tx1"/>
                        </a:solidFill>
                        <a:effectLst/>
                        <a:latin typeface="+mn-lt"/>
                        <a:ea typeface="+mn-ea"/>
                        <a:cs typeface="+mn-cs"/>
                      </a:endParaRPr>
                    </a:p>
                    <a:p>
                      <a:pPr algn="just"/>
                      <a:r>
                        <a:rPr lang="ca-ES" sz="1800" kern="1200" dirty="0">
                          <a:solidFill>
                            <a:schemeClr val="tx1"/>
                          </a:solidFill>
                          <a:effectLst/>
                          <a:latin typeface="+mn-lt"/>
                          <a:ea typeface="+mn-ea"/>
                          <a:cs typeface="+mn-cs"/>
                        </a:rPr>
                        <a:t> </a:t>
                      </a:r>
                      <a:endParaRPr lang="es-ES" sz="1800" kern="1200" dirty="0">
                        <a:solidFill>
                          <a:schemeClr val="tx1"/>
                        </a:solidFill>
                        <a:effectLst/>
                        <a:latin typeface="+mn-lt"/>
                        <a:ea typeface="+mn-ea"/>
                        <a:cs typeface="+mn-cs"/>
                      </a:endParaRPr>
                    </a:p>
                    <a:p>
                      <a:pPr marL="285750" lvl="0" indent="-285750" algn="just" fontAlgn="base">
                        <a:buFont typeface="Arial" panose="020B0604020202020204" pitchFamily="34" charset="0"/>
                        <a:buChar char="•"/>
                      </a:pPr>
                      <a:r>
                        <a:rPr lang="ca-ES" sz="1800" u="none" strike="noStrike" kern="1200" dirty="0">
                          <a:solidFill>
                            <a:schemeClr val="tx1"/>
                          </a:solidFill>
                          <a:effectLst/>
                          <a:latin typeface="+mn-lt"/>
                          <a:ea typeface="+mn-ea"/>
                          <a:cs typeface="+mn-cs"/>
                        </a:rPr>
                        <a:t>ha de tenir més de 18 anys; </a:t>
                      </a:r>
                      <a:endParaRPr lang="es-ES" sz="1800" u="none" strike="noStrike" kern="1200" dirty="0">
                        <a:solidFill>
                          <a:schemeClr val="tx1"/>
                        </a:solidFill>
                        <a:effectLst/>
                        <a:latin typeface="+mn-lt"/>
                        <a:ea typeface="+mn-ea"/>
                        <a:cs typeface="+mn-cs"/>
                      </a:endParaRPr>
                    </a:p>
                    <a:p>
                      <a:pPr marL="285750" lvl="0" indent="-285750" algn="just" fontAlgn="base">
                        <a:buFont typeface="Arial" panose="020B0604020202020204" pitchFamily="34" charset="0"/>
                        <a:buChar char="•"/>
                      </a:pPr>
                      <a:r>
                        <a:rPr lang="ca-ES" sz="1800" u="none" strike="noStrike" kern="1200" dirty="0">
                          <a:solidFill>
                            <a:schemeClr val="tx1"/>
                          </a:solidFill>
                          <a:effectLst/>
                          <a:latin typeface="+mn-lt"/>
                          <a:ea typeface="+mn-ea"/>
                          <a:cs typeface="+mn-cs"/>
                        </a:rPr>
                        <a:t>ha de tenir experiència viscuda amb els serveis de salut mental i/o malestar emocional; </a:t>
                      </a:r>
                      <a:endParaRPr lang="es-ES" sz="1800" u="none" strike="noStrike" kern="1200" dirty="0">
                        <a:solidFill>
                          <a:schemeClr val="tx1"/>
                        </a:solidFill>
                        <a:effectLst/>
                        <a:latin typeface="+mn-lt"/>
                        <a:ea typeface="+mn-ea"/>
                        <a:cs typeface="+mn-cs"/>
                      </a:endParaRPr>
                    </a:p>
                    <a:p>
                      <a:pPr marL="285750" lvl="0" indent="-285750" algn="just" fontAlgn="base">
                        <a:buFont typeface="Arial" panose="020B0604020202020204" pitchFamily="34" charset="0"/>
                        <a:buChar char="•"/>
                      </a:pPr>
                      <a:r>
                        <a:rPr lang="ca-ES" sz="1800" u="none" strike="noStrike" kern="1200" dirty="0">
                          <a:solidFill>
                            <a:schemeClr val="tx1"/>
                          </a:solidFill>
                          <a:effectLst/>
                          <a:latin typeface="+mn-lt"/>
                          <a:ea typeface="+mn-ea"/>
                          <a:cs typeface="+mn-cs"/>
                        </a:rPr>
                        <a:t>ha de ser capaç d’explicar la seva experiència viscuda de tal manera que ajudi, capaciti i doni esperances; </a:t>
                      </a:r>
                      <a:endParaRPr lang="es-ES" sz="1800" u="none" strike="noStrike" kern="1200" dirty="0">
                        <a:solidFill>
                          <a:schemeClr val="tx1"/>
                        </a:solidFill>
                        <a:effectLst/>
                        <a:latin typeface="+mn-lt"/>
                        <a:ea typeface="+mn-ea"/>
                        <a:cs typeface="+mn-cs"/>
                      </a:endParaRPr>
                    </a:p>
                    <a:p>
                      <a:pPr marL="285750" lvl="0" indent="-285750" algn="just" fontAlgn="base">
                        <a:buFont typeface="Arial" panose="020B0604020202020204" pitchFamily="34" charset="0"/>
                        <a:buChar char="•"/>
                      </a:pPr>
                      <a:r>
                        <a:rPr lang="ca-ES" sz="1800" u="none" strike="noStrike" kern="1200" dirty="0">
                          <a:solidFill>
                            <a:schemeClr val="tx1"/>
                          </a:solidFill>
                          <a:effectLst/>
                          <a:latin typeface="+mn-lt"/>
                          <a:ea typeface="+mn-ea"/>
                          <a:cs typeface="+mn-cs"/>
                        </a:rPr>
                        <a:t>ha de ser capaç d’escoltar amb empatia i ajudar altres persones a descobrir les seves pròpies solucions; </a:t>
                      </a:r>
                      <a:endParaRPr lang="es-ES" sz="1800" u="none" strike="noStrike" kern="1200" dirty="0">
                        <a:solidFill>
                          <a:schemeClr val="tx1"/>
                        </a:solidFill>
                        <a:effectLst/>
                        <a:latin typeface="+mn-lt"/>
                        <a:ea typeface="+mn-ea"/>
                        <a:cs typeface="+mn-cs"/>
                      </a:endParaRPr>
                    </a:p>
                    <a:p>
                      <a:pPr marL="285750" lvl="0" indent="-285750" algn="just" fontAlgn="base">
                        <a:buFont typeface="Arial" panose="020B0604020202020204" pitchFamily="34" charset="0"/>
                        <a:buChar char="•"/>
                      </a:pPr>
                      <a:r>
                        <a:rPr lang="ca-ES" sz="1800" u="none" strike="noStrike" kern="1200" dirty="0">
                          <a:solidFill>
                            <a:schemeClr val="tx1"/>
                          </a:solidFill>
                          <a:effectLst/>
                          <a:latin typeface="+mn-lt"/>
                          <a:ea typeface="+mn-ea"/>
                          <a:cs typeface="+mn-cs"/>
                        </a:rPr>
                        <a:t>ha de ser capaç de treballar de manera independent; </a:t>
                      </a:r>
                      <a:endParaRPr lang="es-ES" sz="1800" u="none" strike="noStrike" kern="1200" dirty="0">
                        <a:solidFill>
                          <a:schemeClr val="tx1"/>
                        </a:solidFill>
                        <a:effectLst/>
                        <a:latin typeface="+mn-lt"/>
                        <a:ea typeface="+mn-ea"/>
                        <a:cs typeface="+mn-cs"/>
                      </a:endParaRPr>
                    </a:p>
                    <a:p>
                      <a:pPr marL="285750" lvl="0" indent="-285750" algn="just" fontAlgn="base">
                        <a:buFont typeface="Arial" panose="020B0604020202020204" pitchFamily="34" charset="0"/>
                        <a:buChar char="•"/>
                      </a:pPr>
                      <a:r>
                        <a:rPr lang="ca-ES" sz="1800" u="none" strike="noStrike" kern="1200" dirty="0">
                          <a:solidFill>
                            <a:schemeClr val="tx1"/>
                          </a:solidFill>
                          <a:effectLst/>
                          <a:latin typeface="+mn-lt"/>
                          <a:ea typeface="+mn-ea"/>
                          <a:cs typeface="+mn-cs"/>
                        </a:rPr>
                        <a:t>ha de ser capaç d’assistir en el desenvolupament d’una cultura de la recuperació; </a:t>
                      </a:r>
                      <a:endParaRPr lang="es-ES" sz="1800" u="none" strike="noStrike" kern="1200" dirty="0">
                        <a:solidFill>
                          <a:schemeClr val="tx1"/>
                        </a:solidFill>
                        <a:effectLst/>
                        <a:latin typeface="+mn-lt"/>
                        <a:ea typeface="+mn-ea"/>
                        <a:cs typeface="+mn-cs"/>
                      </a:endParaRPr>
                    </a:p>
                    <a:p>
                      <a:pPr marL="285750" lvl="0" indent="-285750" algn="just" fontAlgn="base">
                        <a:buFont typeface="Arial" panose="020B0604020202020204" pitchFamily="34" charset="0"/>
                        <a:buChar char="•"/>
                      </a:pPr>
                      <a:r>
                        <a:rPr lang="ca-ES" sz="1800" u="none" strike="noStrike" kern="1200" dirty="0">
                          <a:solidFill>
                            <a:schemeClr val="tx1"/>
                          </a:solidFill>
                          <a:effectLst/>
                          <a:latin typeface="+mn-lt"/>
                          <a:ea typeface="+mn-ea"/>
                          <a:cs typeface="+mn-cs"/>
                        </a:rPr>
                        <a:t>ha de tenir coneixement dels recursos comunitaris per als seus companys i dels recursos alternatius per facilitar la integració a la comunitat.  </a:t>
                      </a:r>
                      <a:endParaRPr lang="es-ES" sz="1800" u="none" strike="noStrike" kern="1200" dirty="0">
                        <a:solidFill>
                          <a:schemeClr val="tx1"/>
                        </a:solidFill>
                        <a:effectLst/>
                        <a:latin typeface="+mn-lt"/>
                        <a:ea typeface="+mn-ea"/>
                        <a:cs typeface="+mn-cs"/>
                      </a:endParaRPr>
                    </a:p>
                    <a:p>
                      <a:pPr marL="0" marR="0" algn="just">
                        <a:spcBef>
                          <a:spcPts val="0"/>
                        </a:spcBef>
                        <a:spcAft>
                          <a:spcPts val="1000"/>
                        </a:spcAft>
                      </a:pPr>
                      <a:endParaRPr lang="x-none" sz="1400" dirty="0">
                        <a:solidFill>
                          <a:srgbClr val="000000"/>
                        </a:solidFill>
                        <a:effectLst/>
                        <a:latin typeface="+mn-lt"/>
                        <a:ea typeface="SimSun" panose="02010600030101010101" pitchFamily="2" charset="-122"/>
                        <a:cs typeface="Arial" panose="020B0604020202020204" pitchFamily="34" charset="0"/>
                      </a:endParaRPr>
                    </a:p>
                  </a:txBody>
                  <a:tcPr marL="60572" marR="60572" marT="0" marB="0">
                    <a:lnL>
                      <a:noFill/>
                    </a:lnL>
                    <a:lnR>
                      <a:noFill/>
                    </a:lnR>
                    <a:lnT>
                      <a:noFill/>
                    </a:lnT>
                    <a:lnB>
                      <a:noFill/>
                    </a:lnB>
                    <a:solidFill>
                      <a:srgbClr val="D2EEFC"/>
                    </a:solidFill>
                  </a:tcPr>
                </a:tc>
                <a:extLst>
                  <a:ext uri="{0D108BD9-81ED-4DB2-BD59-A6C34878D82A}">
                    <a16:rowId xmlns:a16="http://schemas.microsoft.com/office/drawing/2014/main" val="835481296"/>
                  </a:ext>
                </a:extLst>
              </a:tr>
            </a:tbl>
          </a:graphicData>
        </a:graphic>
      </p:graphicFrame>
    </p:spTree>
    <p:extLst>
      <p:ext uri="{BB962C8B-B14F-4D97-AF65-F5344CB8AC3E}">
        <p14:creationId xmlns:p14="http://schemas.microsoft.com/office/powerpoint/2010/main" val="28736664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12EDB-35DD-4F47-B573-F32340A6B473}"/>
              </a:ext>
            </a:extLst>
          </p:cNvPr>
          <p:cNvSpPr>
            <a:spLocks noGrp="1"/>
          </p:cNvSpPr>
          <p:nvPr>
            <p:ph type="title"/>
          </p:nvPr>
        </p:nvSpPr>
        <p:spPr>
          <a:xfrm>
            <a:off x="507206" y="2313945"/>
            <a:ext cx="11081414" cy="597205"/>
          </a:xfrm>
        </p:spPr>
        <p:txBody>
          <a:bodyPr/>
          <a:lstStyle/>
          <a:p>
            <a:pPr>
              <a:lnSpc>
                <a:spcPct val="100000"/>
              </a:lnSpc>
            </a:pPr>
            <a:r>
              <a:rPr lang="en-GB" dirty="0"/>
              <a:t>10. </a:t>
            </a:r>
            <a:r>
              <a:rPr lang="ca-ES" dirty="0"/>
              <a:t>Entrevista i contractació de professionals de suport entre iguals</a:t>
            </a:r>
            <a:br>
              <a:rPr lang="es-ES" dirty="0"/>
            </a:br>
            <a:endParaRPr lang="es-ES" dirty="0"/>
          </a:p>
        </p:txBody>
      </p:sp>
    </p:spTree>
    <p:extLst>
      <p:ext uri="{BB962C8B-B14F-4D97-AF65-F5344CB8AC3E}">
        <p14:creationId xmlns:p14="http://schemas.microsoft.com/office/powerpoint/2010/main" val="5917737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483C9C-35D8-4534-BAE4-EE10233F8821}"/>
              </a:ext>
            </a:extLst>
          </p:cNvPr>
          <p:cNvSpPr>
            <a:spLocks noGrp="1"/>
          </p:cNvSpPr>
          <p:nvPr>
            <p:ph sz="quarter" idx="14"/>
          </p:nvPr>
        </p:nvSpPr>
        <p:spPr>
          <a:xfrm>
            <a:off x="507195" y="1194317"/>
            <a:ext cx="11174412" cy="4816871"/>
          </a:xfrm>
        </p:spPr>
        <p:txBody>
          <a:bodyPr>
            <a:normAutofit fontScale="92500" lnSpcReduction="20000"/>
          </a:bodyPr>
          <a:lstStyle/>
          <a:p>
            <a:pPr algn="just"/>
            <a:r>
              <a:rPr lang="ca-ES" dirty="0"/>
              <a:t>Com de bé el candidat a professional de suport entre iguals és capaç de descriure la rellevància de la seva experiència viscuda per ajudar altres persones. </a:t>
            </a:r>
          </a:p>
          <a:p>
            <a:pPr algn="just"/>
            <a:r>
              <a:rPr lang="ca-ES" dirty="0"/>
              <a:t>No es tracta d’una entrevista sobre la naturalesa del diagnòstic personal que ha rebut, ni sobre el seu historial de tractaments o el malestar experimentat. </a:t>
            </a:r>
          </a:p>
          <a:p>
            <a:pPr algn="just"/>
            <a:r>
              <a:rPr lang="ca-ES" dirty="0"/>
              <a:t>En alguns països, preguntar sobre discapacitats és il·legal; per això, cal observar les lleis de cada país durant aquest procés</a:t>
            </a:r>
            <a:r>
              <a:rPr lang="es-ES" dirty="0"/>
              <a:t>.</a:t>
            </a:r>
          </a:p>
          <a:p>
            <a:pPr algn="just"/>
            <a:r>
              <a:rPr lang="ca-ES" dirty="0"/>
              <a:t>És fonamental que els candidats tinguin experiència dels serveis de salut mental i/o malestar emocional i mental i hagin fet el seu recorregut cap a la recuperació </a:t>
            </a:r>
            <a:r>
              <a:rPr lang="es-ES" i="1" dirty="0"/>
              <a:t>. </a:t>
            </a:r>
            <a:r>
              <a:rPr lang="en-GB" dirty="0"/>
              <a:t> </a:t>
            </a:r>
            <a:endParaRPr lang="x-none" dirty="0"/>
          </a:p>
          <a:p>
            <a:pPr algn="just"/>
            <a:r>
              <a:rPr lang="ca-ES" dirty="0"/>
              <a:t>Pot haver-hi molt poques persones amb les qualificacions i experiència necessàries a la zona</a:t>
            </a:r>
            <a:r>
              <a:rPr lang="es-ES" dirty="0"/>
              <a:t>. </a:t>
            </a:r>
          </a:p>
          <a:p>
            <a:pPr algn="just"/>
            <a:r>
              <a:rPr lang="ca-ES" dirty="0"/>
              <a:t>És fonamental incloure una persona que busqui ajuda d’un company, o bé una comissió d’aquest tipus de persones, al procés de l’entrevista</a:t>
            </a:r>
            <a:r>
              <a:rPr lang="en-GB" dirty="0"/>
              <a:t>. </a:t>
            </a:r>
          </a:p>
          <a:p>
            <a:pPr algn="just"/>
            <a:r>
              <a:rPr lang="ca-ES" dirty="0"/>
              <a:t>Les preguntes de l’entrevista poden convidar els candidats a professionals de suport entre iguals a explicar com la seva experiència, les seves habilitats i/o els seus coneixements poden ajudar altres persones en la seva recuperació</a:t>
            </a:r>
            <a:r>
              <a:rPr lang="en-GB" dirty="0"/>
              <a:t>.</a:t>
            </a:r>
            <a:endParaRPr lang="x-none" dirty="0"/>
          </a:p>
          <a:p>
            <a:pPr algn="just"/>
            <a:endParaRPr lang="x-none" dirty="0"/>
          </a:p>
        </p:txBody>
      </p:sp>
      <p:sp>
        <p:nvSpPr>
          <p:cNvPr id="2" name="Title 1">
            <a:extLst>
              <a:ext uri="{FF2B5EF4-FFF2-40B4-BE49-F238E27FC236}">
                <a16:creationId xmlns:a16="http://schemas.microsoft.com/office/drawing/2014/main" id="{B90063F0-3916-4CC1-97A7-BAE7CA33F14C}"/>
              </a:ext>
            </a:extLst>
          </p:cNvPr>
          <p:cNvSpPr>
            <a:spLocks noGrp="1"/>
          </p:cNvSpPr>
          <p:nvPr>
            <p:ph type="title"/>
          </p:nvPr>
        </p:nvSpPr>
        <p:spPr>
          <a:xfrm>
            <a:off x="410953" y="506412"/>
            <a:ext cx="11513569" cy="445310"/>
          </a:xfrm>
        </p:spPr>
        <p:txBody>
          <a:bodyPr/>
          <a:lstStyle/>
          <a:p>
            <a:r>
              <a:rPr lang="en-GB" sz="2700" dirty="0"/>
              <a:t>10. </a:t>
            </a:r>
            <a:r>
              <a:rPr lang="ca-ES" sz="2800" dirty="0"/>
              <a:t>Entrevista i contractació de professionals de suport entre iguals</a:t>
            </a:r>
            <a:r>
              <a:rPr lang="es-ES" sz="2800" dirty="0"/>
              <a:t> </a:t>
            </a:r>
            <a:r>
              <a:rPr lang="es-ES" sz="2700" dirty="0"/>
              <a:t>- 1</a:t>
            </a:r>
          </a:p>
        </p:txBody>
      </p:sp>
    </p:spTree>
    <p:extLst>
      <p:ext uri="{BB962C8B-B14F-4D97-AF65-F5344CB8AC3E}">
        <p14:creationId xmlns:p14="http://schemas.microsoft.com/office/powerpoint/2010/main" val="12680806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0B9BB2-5F9C-425E-84CF-44C2B6220A67}"/>
              </a:ext>
            </a:extLst>
          </p:cNvPr>
          <p:cNvSpPr>
            <a:spLocks noGrp="1"/>
          </p:cNvSpPr>
          <p:nvPr>
            <p:ph sz="quarter" idx="14"/>
          </p:nvPr>
        </p:nvSpPr>
        <p:spPr>
          <a:xfrm>
            <a:off x="507195" y="1016000"/>
            <a:ext cx="11174412" cy="4995188"/>
          </a:xfrm>
        </p:spPr>
        <p:txBody>
          <a:bodyPr>
            <a:noAutofit/>
          </a:bodyPr>
          <a:lstStyle/>
          <a:p>
            <a:pPr marL="0" indent="0" algn="just">
              <a:buNone/>
            </a:pPr>
            <a:r>
              <a:rPr lang="ca-ES" sz="2000" dirty="0"/>
              <a:t>Algunes preguntes d’exemple a l’entrevista poden ser</a:t>
            </a:r>
            <a:r>
              <a:rPr lang="es-ES" sz="2000" dirty="0"/>
              <a:t>: </a:t>
            </a:r>
          </a:p>
          <a:p>
            <a:pPr lvl="1" algn="just" fontAlgn="base"/>
            <a:r>
              <a:rPr lang="ca-ES" dirty="0"/>
              <a:t>Què et va inspirar a sol·licitar la feina de professional de suport entre iguals? </a:t>
            </a:r>
            <a:endParaRPr lang="es-ES" dirty="0"/>
          </a:p>
          <a:p>
            <a:pPr lvl="1" algn="just" fontAlgn="base"/>
            <a:r>
              <a:rPr lang="ca-ES" dirty="0"/>
              <a:t>Pots donar-me algun exemple de com faries servir les teves fortaleses/habilitats i la teva vivència personal per ajudar les persones amb qui treballaries? </a:t>
            </a:r>
            <a:endParaRPr lang="es-ES" dirty="0"/>
          </a:p>
          <a:p>
            <a:pPr lvl="1" algn="just" fontAlgn="base"/>
            <a:r>
              <a:rPr lang="ca-ES" dirty="0"/>
              <a:t>Què has après de la teva pròpia experiència del malestar mental i la recuperació que creguis que podria ser útil per a la teva feina aquí? </a:t>
            </a:r>
            <a:endParaRPr lang="es-ES" dirty="0"/>
          </a:p>
          <a:p>
            <a:pPr lvl="1" algn="just" fontAlgn="base"/>
            <a:r>
              <a:rPr lang="ca-ES" dirty="0"/>
              <a:t>Com podrien ajudar la teva experiència i les teves habilitats a fomentar la no discriminació i la igualtat a la teva feina? </a:t>
            </a:r>
            <a:endParaRPr lang="es-ES" dirty="0"/>
          </a:p>
          <a:p>
            <a:pPr lvl="1" algn="just" fontAlgn="base"/>
            <a:r>
              <a:rPr lang="ca-ES" dirty="0"/>
              <a:t>Per què creus que el suport entre iguals és beneficiós per a les persones amb discapacitats psicosocials, intel·lectuals o cognitives?</a:t>
            </a:r>
            <a:endParaRPr lang="es-ES" dirty="0"/>
          </a:p>
          <a:p>
            <a:pPr lvl="1" algn="just" fontAlgn="base"/>
            <a:r>
              <a:rPr lang="ca-ES" dirty="0"/>
              <a:t>Si un dels teus companys se sent resignat amb la seva situació i desesperançat, com l’ajudaries? </a:t>
            </a:r>
            <a:endParaRPr lang="es-ES" dirty="0"/>
          </a:p>
          <a:p>
            <a:pPr lvl="1" algn="just" fontAlgn="base"/>
            <a:r>
              <a:rPr lang="ca-ES" dirty="0"/>
              <a:t>Tens experiència prèvia en algun àmbit similar al suport entre iguals? </a:t>
            </a:r>
            <a:endParaRPr lang="es-ES" dirty="0"/>
          </a:p>
          <a:p>
            <a:pPr lvl="1" algn="just"/>
            <a:endParaRPr lang="x-none" dirty="0"/>
          </a:p>
        </p:txBody>
      </p:sp>
      <p:sp>
        <p:nvSpPr>
          <p:cNvPr id="2" name="Title 1">
            <a:extLst>
              <a:ext uri="{FF2B5EF4-FFF2-40B4-BE49-F238E27FC236}">
                <a16:creationId xmlns:a16="http://schemas.microsoft.com/office/drawing/2014/main" id="{FA7F8169-62F9-4EFE-96D7-991AE3D9BF0D}"/>
              </a:ext>
            </a:extLst>
          </p:cNvPr>
          <p:cNvSpPr>
            <a:spLocks noGrp="1"/>
          </p:cNvSpPr>
          <p:nvPr>
            <p:ph type="title"/>
          </p:nvPr>
        </p:nvSpPr>
        <p:spPr>
          <a:xfrm>
            <a:off x="329674" y="323532"/>
            <a:ext cx="11289634" cy="389327"/>
          </a:xfrm>
        </p:spPr>
        <p:txBody>
          <a:bodyPr/>
          <a:lstStyle/>
          <a:p>
            <a:r>
              <a:rPr lang="en-GB" sz="2800" dirty="0"/>
              <a:t>10. </a:t>
            </a:r>
            <a:r>
              <a:rPr lang="ca-ES" sz="2800" dirty="0"/>
              <a:t>Entrevista i contractació de professionals de suport entre iguals</a:t>
            </a:r>
            <a:r>
              <a:rPr lang="es-ES" sz="2800" dirty="0"/>
              <a:t> - 2</a:t>
            </a:r>
            <a:endParaRPr lang="x-none" sz="2800" dirty="0"/>
          </a:p>
        </p:txBody>
      </p:sp>
    </p:spTree>
    <p:extLst>
      <p:ext uri="{BB962C8B-B14F-4D97-AF65-F5344CB8AC3E}">
        <p14:creationId xmlns:p14="http://schemas.microsoft.com/office/powerpoint/2010/main" val="72210364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447F27-BE3D-4666-ABC7-07099AC9CDFF}"/>
              </a:ext>
            </a:extLst>
          </p:cNvPr>
          <p:cNvSpPr>
            <a:spLocks noGrp="1"/>
          </p:cNvSpPr>
          <p:nvPr>
            <p:ph sz="quarter" idx="14"/>
          </p:nvPr>
        </p:nvSpPr>
        <p:spPr>
          <a:xfrm>
            <a:off x="466555" y="1191001"/>
            <a:ext cx="11174412" cy="4779547"/>
          </a:xfrm>
        </p:spPr>
        <p:txBody>
          <a:bodyPr>
            <a:normAutofit fontScale="92500" lnSpcReduction="20000"/>
          </a:bodyPr>
          <a:lstStyle/>
          <a:p>
            <a:pPr algn="just"/>
            <a:r>
              <a:rPr lang="ca-ES" dirty="0"/>
              <a:t>La manca de candidats per al lloc de feina pot fer caure en la temptació de passar algun membre del personal al paper de professional de suport entre iguals, de contractar un candidat que no encaixi amb la feina oferta o d’abaixar els criteris de contractació</a:t>
            </a:r>
            <a:r>
              <a:rPr lang="en-GB" dirty="0"/>
              <a:t>. </a:t>
            </a:r>
          </a:p>
          <a:p>
            <a:pPr algn="just"/>
            <a:r>
              <a:rPr lang="ca-ES" dirty="0"/>
              <a:t>És fonamental identificar-ne els idonis per a aquesta feina, persones que es regiran pels valors del suport entre iguals com el respecte, la igualtat, la reciprocitat, l’empatia i la recuperació</a:t>
            </a:r>
            <a:r>
              <a:rPr lang="ca-ES" i="1" dirty="0"/>
              <a:t> </a:t>
            </a:r>
            <a:r>
              <a:rPr lang="en-GB" dirty="0"/>
              <a:t>. </a:t>
            </a:r>
          </a:p>
          <a:p>
            <a:pPr algn="just"/>
            <a:r>
              <a:rPr lang="ca-ES" dirty="0"/>
              <a:t>La formació i el suport continuat són summament útils per a tots els professionals de suport entre iguals i haurien de ser prerequisits per als nous professionals contractats</a:t>
            </a:r>
            <a:r>
              <a:rPr lang="en-GB" dirty="0"/>
              <a:t>. </a:t>
            </a:r>
          </a:p>
          <a:p>
            <a:pPr lvl="3" algn="just"/>
            <a:r>
              <a:rPr lang="ca-ES" dirty="0"/>
              <a:t>Això no vol dir que els professionals de suport entre iguals acabats d’incorporar a aquesta funció siguin menys d’ajuda o obtinguin menys resultats que les persones amb experiència prèvia</a:t>
            </a:r>
            <a:r>
              <a:rPr lang="es-ES" dirty="0"/>
              <a:t>. </a:t>
            </a:r>
          </a:p>
          <a:p>
            <a:pPr lvl="3" algn="just"/>
            <a:r>
              <a:rPr lang="es-ES" dirty="0"/>
              <a:t>Significa </a:t>
            </a:r>
            <a:r>
              <a:rPr lang="ca-ES" dirty="0"/>
              <a:t>que s’hauran de tenir en consideració altres aspectes per a l’entrevista, el procés de selecció i els requisits de formació</a:t>
            </a:r>
            <a:r>
              <a:rPr lang="en-GB" dirty="0"/>
              <a:t>. </a:t>
            </a:r>
          </a:p>
          <a:p>
            <a:pPr algn="just"/>
            <a:r>
              <a:rPr lang="ca-ES" dirty="0"/>
              <a:t>Quan s’incorporen professionals de suport entre iguals per primera vegada a un servei, és preferible contractar-ne més d’un, si els recursos ho permeten. </a:t>
            </a:r>
          </a:p>
          <a:p>
            <a:pPr algn="just"/>
            <a:r>
              <a:rPr lang="ca-ES" dirty="0"/>
              <a:t>Això ajudarà a evitar el fenomen de la deriva del professional i l’aïllament de la persona que desenvolupa aquesta tasca</a:t>
            </a:r>
            <a:r>
              <a:rPr lang="en-GB" dirty="0"/>
              <a:t>.</a:t>
            </a:r>
            <a:endParaRPr lang="x-none" dirty="0"/>
          </a:p>
        </p:txBody>
      </p:sp>
      <p:sp>
        <p:nvSpPr>
          <p:cNvPr id="2" name="Title 1">
            <a:extLst>
              <a:ext uri="{FF2B5EF4-FFF2-40B4-BE49-F238E27FC236}">
                <a16:creationId xmlns:a16="http://schemas.microsoft.com/office/drawing/2014/main" id="{520243D0-6813-48F6-B9B6-A70CF1515011}"/>
              </a:ext>
            </a:extLst>
          </p:cNvPr>
          <p:cNvSpPr>
            <a:spLocks noGrp="1"/>
          </p:cNvSpPr>
          <p:nvPr>
            <p:ph type="title"/>
          </p:nvPr>
        </p:nvSpPr>
        <p:spPr>
          <a:xfrm>
            <a:off x="410954" y="506412"/>
            <a:ext cx="11781046" cy="501294"/>
          </a:xfrm>
        </p:spPr>
        <p:txBody>
          <a:bodyPr/>
          <a:lstStyle/>
          <a:p>
            <a:r>
              <a:rPr lang="en-GB" sz="2800" dirty="0"/>
              <a:t>10. </a:t>
            </a:r>
            <a:r>
              <a:rPr lang="ca-ES" sz="2800" dirty="0"/>
              <a:t>Entrevista i contractació de professionals de suport entre iguals</a:t>
            </a:r>
            <a:r>
              <a:rPr lang="es-ES" sz="2800" dirty="0"/>
              <a:t> - 3</a:t>
            </a:r>
            <a:endParaRPr lang="x-none" sz="2800" dirty="0"/>
          </a:p>
        </p:txBody>
      </p:sp>
    </p:spTree>
    <p:extLst>
      <p:ext uri="{BB962C8B-B14F-4D97-AF65-F5344CB8AC3E}">
        <p14:creationId xmlns:p14="http://schemas.microsoft.com/office/powerpoint/2010/main" val="363144196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9E63FFB-E913-41A0-A7C8-2E51D4822C80}"/>
              </a:ext>
            </a:extLst>
          </p:cNvPr>
          <p:cNvGraphicFramePr>
            <a:graphicFrameLocks noGrp="1"/>
          </p:cNvGraphicFramePr>
          <p:nvPr>
            <p:ph sz="quarter" idx="14"/>
            <p:extLst>
              <p:ext uri="{D42A27DB-BD31-4B8C-83A1-F6EECF244321}">
                <p14:modId xmlns:p14="http://schemas.microsoft.com/office/powerpoint/2010/main" val="860014897"/>
              </p:ext>
            </p:extLst>
          </p:nvPr>
        </p:nvGraphicFramePr>
        <p:xfrm>
          <a:off x="526733" y="826428"/>
          <a:ext cx="11173851" cy="5120640"/>
        </p:xfrm>
        <a:graphic>
          <a:graphicData uri="http://schemas.openxmlformats.org/drawingml/2006/table">
            <a:tbl>
              <a:tblPr firstRow="1" firstCol="1" bandRow="1"/>
              <a:tblGrid>
                <a:gridCol w="11173851">
                  <a:extLst>
                    <a:ext uri="{9D8B030D-6E8A-4147-A177-3AD203B41FA5}">
                      <a16:colId xmlns:a16="http://schemas.microsoft.com/office/drawing/2014/main" val="3534208535"/>
                    </a:ext>
                  </a:extLst>
                </a:gridCol>
              </a:tblGrid>
              <a:tr h="4344065">
                <a:tc>
                  <a:txBody>
                    <a:bodyPr/>
                    <a:lstStyle/>
                    <a:p>
                      <a:pPr marL="0" marR="0" algn="just">
                        <a:spcBef>
                          <a:spcPts val="0"/>
                        </a:spcBef>
                        <a:spcAft>
                          <a:spcPts val="0"/>
                        </a:spcAft>
                      </a:pPr>
                      <a:r>
                        <a:rPr lang="es-ES" sz="1600" b="1" dirty="0" err="1">
                          <a:effectLst/>
                          <a:latin typeface="+mn-lt"/>
                          <a:ea typeface="SimSun" panose="02010600030101010101" pitchFamily="2" charset="-122"/>
                          <a:cs typeface="Calibri" panose="020F0502020204030204" pitchFamily="34" charset="0"/>
                        </a:rPr>
                        <a:t>Inclusion</a:t>
                      </a:r>
                      <a:r>
                        <a:rPr lang="es-ES" sz="1600" b="1" dirty="0">
                          <a:effectLst/>
                          <a:latin typeface="+mn-lt"/>
                          <a:ea typeface="SimSun" panose="02010600030101010101" pitchFamily="2" charset="-122"/>
                          <a:cs typeface="Calibri" panose="020F0502020204030204" pitchFamily="34" charset="0"/>
                        </a:rPr>
                        <a:t> </a:t>
                      </a:r>
                      <a:r>
                        <a:rPr lang="es-ES" sz="1600" b="1" dirty="0" err="1">
                          <a:effectLst/>
                          <a:latin typeface="+mn-lt"/>
                          <a:ea typeface="SimSun" panose="02010600030101010101" pitchFamily="2" charset="-122"/>
                          <a:cs typeface="Calibri" panose="020F0502020204030204" pitchFamily="34" charset="0"/>
                        </a:rPr>
                        <a:t>Europe</a:t>
                      </a:r>
                      <a:r>
                        <a:rPr lang="es-ES" sz="1600" b="1" dirty="0">
                          <a:effectLst/>
                          <a:latin typeface="+mn-lt"/>
                          <a:ea typeface="SimSun" panose="02010600030101010101" pitchFamily="2" charset="-122"/>
                          <a:cs typeface="Calibri" panose="020F0502020204030204" pitchFamily="34" charset="0"/>
                        </a:rPr>
                        <a:t>: </a:t>
                      </a:r>
                      <a:r>
                        <a:rPr lang="es-ES" sz="1600" b="1" dirty="0" err="1">
                          <a:effectLst/>
                          <a:latin typeface="+mn-lt"/>
                          <a:ea typeface="SimSun" panose="02010600030101010101" pitchFamily="2" charset="-122"/>
                          <a:cs typeface="Calibri" panose="020F0502020204030204" pitchFamily="34" charset="0"/>
                        </a:rPr>
                        <a:t>Projecte</a:t>
                      </a:r>
                      <a:r>
                        <a:rPr lang="es-ES" sz="1600" b="1" dirty="0">
                          <a:effectLst/>
                          <a:latin typeface="+mn-lt"/>
                          <a:ea typeface="SimSun" panose="02010600030101010101" pitchFamily="2" charset="-122"/>
                          <a:cs typeface="Calibri" panose="020F0502020204030204" pitchFamily="34" charset="0"/>
                        </a:rPr>
                        <a:t> TOPSIDE </a:t>
                      </a:r>
                      <a:r>
                        <a:rPr lang="es-ES" sz="1600" b="1" dirty="0" err="1">
                          <a:effectLst/>
                          <a:latin typeface="+mn-lt"/>
                          <a:ea typeface="SimSun" panose="02010600030101010101" pitchFamily="2" charset="-122"/>
                          <a:cs typeface="Calibri" panose="020F0502020204030204" pitchFamily="34" charset="0"/>
                        </a:rPr>
                        <a:t>Oportunitats</a:t>
                      </a:r>
                      <a:r>
                        <a:rPr lang="es-ES" sz="1600" b="1" dirty="0">
                          <a:effectLst/>
                          <a:latin typeface="+mn-lt"/>
                          <a:ea typeface="SimSun" panose="02010600030101010101" pitchFamily="2" charset="-122"/>
                          <a:cs typeface="Calibri" panose="020F0502020204030204" pitchFamily="34" charset="0"/>
                        </a:rPr>
                        <a:t> de </a:t>
                      </a:r>
                      <a:r>
                        <a:rPr lang="es-ES" sz="1600" b="1" dirty="0" err="1">
                          <a:effectLst/>
                          <a:latin typeface="+mn-lt"/>
                          <a:ea typeface="SimSun" panose="02010600030101010101" pitchFamily="2" charset="-122"/>
                          <a:cs typeface="Calibri" panose="020F0502020204030204" pitchFamily="34" charset="0"/>
                        </a:rPr>
                        <a:t>formació</a:t>
                      </a:r>
                      <a:r>
                        <a:rPr lang="es-ES" sz="1600" b="1" dirty="0">
                          <a:effectLst/>
                          <a:latin typeface="+mn-lt"/>
                          <a:ea typeface="SimSun" panose="02010600030101010101" pitchFamily="2" charset="-122"/>
                          <a:cs typeface="Calibri" panose="020F0502020204030204" pitchFamily="34" charset="0"/>
                        </a:rPr>
                        <a:t> per a </a:t>
                      </a:r>
                      <a:r>
                        <a:rPr lang="es-ES" sz="1600" b="1" dirty="0" err="1">
                          <a:effectLst/>
                          <a:latin typeface="+mn-lt"/>
                          <a:ea typeface="SimSun" panose="02010600030101010101" pitchFamily="2" charset="-122"/>
                          <a:cs typeface="Calibri" panose="020F0502020204030204" pitchFamily="34" charset="0"/>
                        </a:rPr>
                        <a:t>professionals</a:t>
                      </a:r>
                      <a:r>
                        <a:rPr lang="es-ES" sz="1600" b="1" dirty="0">
                          <a:effectLst/>
                          <a:latin typeface="+mn-lt"/>
                          <a:ea typeface="SimSun" panose="02010600030101010101" pitchFamily="2" charset="-122"/>
                          <a:cs typeface="Calibri" panose="020F0502020204030204" pitchFamily="34" charset="0"/>
                        </a:rPr>
                        <a:t> de </a:t>
                      </a:r>
                      <a:r>
                        <a:rPr lang="es-ES" sz="1600" b="1" dirty="0" err="1">
                          <a:effectLst/>
                          <a:latin typeface="+mn-lt"/>
                          <a:ea typeface="SimSun" panose="02010600030101010101" pitchFamily="2" charset="-122"/>
                          <a:cs typeface="Calibri" panose="020F0502020204030204" pitchFamily="34" charset="0"/>
                        </a:rPr>
                        <a:t>suport</a:t>
                      </a:r>
                      <a:r>
                        <a:rPr lang="es-ES" sz="1600" b="1" dirty="0">
                          <a:effectLst/>
                          <a:latin typeface="+mn-lt"/>
                          <a:ea typeface="SimSun" panose="02010600030101010101" pitchFamily="2" charset="-122"/>
                          <a:cs typeface="Calibri" panose="020F0502020204030204" pitchFamily="34" charset="0"/>
                        </a:rPr>
                        <a:t> entre </a:t>
                      </a:r>
                      <a:r>
                        <a:rPr lang="es-ES" sz="1600" b="1" dirty="0" err="1">
                          <a:effectLst/>
                          <a:latin typeface="+mn-lt"/>
                          <a:ea typeface="SimSun" panose="02010600030101010101" pitchFamily="2" charset="-122"/>
                          <a:cs typeface="Calibri" panose="020F0502020204030204" pitchFamily="34" charset="0"/>
                        </a:rPr>
                        <a:t>iguals</a:t>
                      </a:r>
                      <a:r>
                        <a:rPr lang="es-ES" sz="1600" b="1" dirty="0">
                          <a:effectLst/>
                          <a:latin typeface="+mn-lt"/>
                          <a:ea typeface="SimSun" panose="02010600030101010101" pitchFamily="2" charset="-122"/>
                          <a:cs typeface="Calibri" panose="020F0502020204030204" pitchFamily="34" charset="0"/>
                        </a:rPr>
                        <a:t> </a:t>
                      </a:r>
                      <a:r>
                        <a:rPr lang="es-ES" sz="1600" b="1" dirty="0" err="1">
                          <a:effectLst/>
                          <a:latin typeface="+mn-lt"/>
                          <a:ea typeface="SimSun" panose="02010600030101010101" pitchFamily="2" charset="-122"/>
                          <a:cs typeface="Calibri" panose="020F0502020204030204" pitchFamily="34" charset="0"/>
                        </a:rPr>
                        <a:t>amb</a:t>
                      </a:r>
                      <a:r>
                        <a:rPr lang="es-ES" sz="1600" b="1" dirty="0">
                          <a:effectLst/>
                          <a:latin typeface="+mn-lt"/>
                          <a:ea typeface="SimSun" panose="02010600030101010101" pitchFamily="2" charset="-122"/>
                          <a:cs typeface="Calibri" panose="020F0502020204030204" pitchFamily="34" charset="0"/>
                        </a:rPr>
                        <a:t> </a:t>
                      </a:r>
                      <a:r>
                        <a:rPr lang="es-ES" sz="1600" b="1" dirty="0" err="1">
                          <a:effectLst/>
                          <a:latin typeface="+mn-lt"/>
                          <a:ea typeface="SimSun" panose="02010600030101010101" pitchFamily="2" charset="-122"/>
                          <a:cs typeface="Calibri" panose="020F0502020204030204" pitchFamily="34" charset="0"/>
                        </a:rPr>
                        <a:t>discapacitat</a:t>
                      </a:r>
                      <a:r>
                        <a:rPr lang="es-ES" sz="1600" b="1" dirty="0">
                          <a:effectLst/>
                          <a:latin typeface="+mn-lt"/>
                          <a:ea typeface="SimSun" panose="02010600030101010101" pitchFamily="2" charset="-122"/>
                          <a:cs typeface="Calibri" panose="020F0502020204030204" pitchFamily="34" charset="0"/>
                        </a:rPr>
                        <a:t> </a:t>
                      </a:r>
                      <a:r>
                        <a:rPr lang="es-ES" sz="1600" b="1" dirty="0" err="1">
                          <a:effectLst/>
                          <a:latin typeface="+mn-lt"/>
                          <a:ea typeface="SimSun" panose="02010600030101010101" pitchFamily="2" charset="-122"/>
                          <a:cs typeface="Calibri" panose="020F0502020204030204" pitchFamily="34" charset="0"/>
                        </a:rPr>
                        <a:t>intel·lectual</a:t>
                      </a:r>
                      <a:r>
                        <a:rPr lang="es-ES" sz="1600" b="1" dirty="0">
                          <a:effectLst/>
                          <a:latin typeface="+mn-lt"/>
                          <a:ea typeface="SimSun" panose="02010600030101010101" pitchFamily="2" charset="-122"/>
                          <a:cs typeface="Calibri" panose="020F0502020204030204" pitchFamily="34" charset="0"/>
                        </a:rPr>
                        <a:t> a Europa </a:t>
                      </a:r>
                    </a:p>
                    <a:p>
                      <a:pPr marL="0" marR="0" indent="0" algn="just" defTabSz="914400" rtl="0" eaLnBrk="1" fontAlgn="auto" latinLnBrk="0" hangingPunct="1">
                        <a:lnSpc>
                          <a:spcPct val="100000"/>
                        </a:lnSpc>
                        <a:spcBef>
                          <a:spcPts val="0"/>
                        </a:spcBef>
                        <a:spcAft>
                          <a:spcPts val="0"/>
                        </a:spcAft>
                        <a:buClrTx/>
                        <a:buSzTx/>
                        <a:buFontTx/>
                        <a:buNone/>
                        <a:tabLst/>
                        <a:defRPr/>
                      </a:pPr>
                      <a:r>
                        <a:rPr lang="ca-ES" sz="1600" kern="1200" dirty="0">
                          <a:solidFill>
                            <a:schemeClr val="tx1"/>
                          </a:solidFill>
                          <a:effectLst/>
                          <a:latin typeface="+mn-lt"/>
                          <a:ea typeface="+mn-ea"/>
                          <a:cs typeface="+mn-cs"/>
                        </a:rPr>
                        <a:t>TOPSIDE és un projecte </a:t>
                      </a:r>
                      <a:r>
                        <a:rPr lang="ca-ES" sz="1600" kern="1200" dirty="0" err="1">
                          <a:solidFill>
                            <a:schemeClr val="tx1"/>
                          </a:solidFill>
                          <a:effectLst/>
                          <a:latin typeface="+mn-lt"/>
                          <a:ea typeface="+mn-ea"/>
                          <a:cs typeface="+mn-cs"/>
                        </a:rPr>
                        <a:t>d’Inclusio</a:t>
                      </a:r>
                      <a:r>
                        <a:rPr lang="ca-ES" sz="1600" kern="1200" dirty="0">
                          <a:solidFill>
                            <a:schemeClr val="tx1"/>
                          </a:solidFill>
                          <a:effectLst/>
                          <a:latin typeface="+mn-lt"/>
                          <a:ea typeface="+mn-ea"/>
                          <a:cs typeface="+mn-cs"/>
                        </a:rPr>
                        <a:t> Europeu destinat a desenvolupar el suport entre iguals i la formació de professionals com a nous components de l’educació adulta informal per a persones amb discapacitats intel·lectuals. Atès que l’accés a la formació i l’educació adulta formal o informal pot ser limitat per a les persones amb discapacitats intel·lectuals, la formació i el suport per part d’iguals posa el focus en ajudar-les a desenvolupar capacitats importants en les àrees de la presa de decisions per tal que puguin agafar el control de les seves vides i desenvolupar el seu paper com a ciutadans actius. </a:t>
                      </a:r>
                      <a:endParaRPr lang="es-ES" sz="1600" kern="1200" dirty="0">
                        <a:solidFill>
                          <a:schemeClr val="tx1"/>
                        </a:solidFill>
                        <a:effectLst/>
                        <a:latin typeface="+mn-lt"/>
                        <a:ea typeface="+mn-ea"/>
                        <a:cs typeface="+mn-cs"/>
                      </a:endParaRPr>
                    </a:p>
                    <a:p>
                      <a:pPr algn="just"/>
                      <a:r>
                        <a:rPr lang="ca-ES" sz="1600" kern="1200" dirty="0">
                          <a:solidFill>
                            <a:schemeClr val="tx1"/>
                          </a:solidFill>
                          <a:effectLst/>
                          <a:latin typeface="+mn-lt"/>
                          <a:ea typeface="+mn-ea"/>
                          <a:cs typeface="+mn-cs"/>
                        </a:rPr>
                        <a:t>A través del programa de formació, els professionals de suport entre iguals aprenen a millorar la seva comunicació, a ajudar altres persones de la manera adient i a </a:t>
                      </a:r>
                      <a:r>
                        <a:rPr lang="ca-ES" sz="1600" kern="1200" dirty="0" err="1">
                          <a:solidFill>
                            <a:schemeClr val="tx1"/>
                          </a:solidFill>
                          <a:effectLst/>
                          <a:latin typeface="+mn-lt"/>
                          <a:ea typeface="+mn-ea"/>
                          <a:cs typeface="+mn-cs"/>
                        </a:rPr>
                        <a:t>empatitzar</a:t>
                      </a:r>
                      <a:r>
                        <a:rPr lang="ca-ES" sz="1600" kern="1200" dirty="0">
                          <a:solidFill>
                            <a:schemeClr val="tx1"/>
                          </a:solidFill>
                          <a:effectLst/>
                          <a:latin typeface="+mn-lt"/>
                          <a:ea typeface="+mn-ea"/>
                          <a:cs typeface="+mn-cs"/>
                        </a:rPr>
                        <a:t> amb els altres. Els professionals de suport entre iguals aprenen també a relacionar les seves experiències viscudes amb el suport a iguals i a fer servir aquests exemples i el seu propi aprenentatge per ajudar altres persones. A més, la formació explora els diferents valors que pot adoptar el professional de suport entre iguals: inclusió, pensament centrat en les persones, bona vida, funcions valorades i ciutadania en el si de la comunitat. </a:t>
                      </a:r>
                      <a:endParaRPr lang="es-ES" sz="1600" kern="1200" dirty="0">
                        <a:solidFill>
                          <a:schemeClr val="tx1"/>
                        </a:solidFill>
                        <a:effectLst/>
                        <a:latin typeface="+mn-lt"/>
                        <a:ea typeface="+mn-ea"/>
                        <a:cs typeface="+mn-cs"/>
                      </a:endParaRPr>
                    </a:p>
                    <a:p>
                      <a:pPr algn="just"/>
                      <a:r>
                        <a:rPr lang="ca-ES" sz="1600" kern="1200" dirty="0">
                          <a:solidFill>
                            <a:schemeClr val="tx1"/>
                          </a:solidFill>
                          <a:effectLst/>
                          <a:latin typeface="+mn-lt"/>
                          <a:ea typeface="+mn-ea"/>
                          <a:cs typeface="+mn-cs"/>
                        </a:rPr>
                        <a:t>Els professionals poden ajudar altres persones que no veuen aquestes oportunitats per elles mateixes obrint-los els ulls a tota la gamma de possibilitats. La formació s’ha dissenyat de tal manera que totes les habilitats recollides al programa estan arrelades a la realitat i es basen en situacions de la vida real. Les habilitats que es van adquirint i reforçant de manera progressiva es divideixen en tres categories</a:t>
                      </a:r>
                      <a:r>
                        <a:rPr lang="es-ES" sz="1600" kern="1200" dirty="0">
                          <a:solidFill>
                            <a:schemeClr val="tx1"/>
                          </a:solidFill>
                          <a:effectLst/>
                          <a:latin typeface="+mn-lt"/>
                          <a:ea typeface="+mn-ea"/>
                          <a:cs typeface="+mn-cs"/>
                        </a:rPr>
                        <a:t>: </a:t>
                      </a:r>
                    </a:p>
                    <a:p>
                      <a:pPr algn="just">
                        <a:spcAft>
                          <a:spcPts val="0"/>
                        </a:spcAft>
                      </a:pPr>
                      <a:r>
                        <a:rPr lang="es-ES" sz="1600" kern="1200" dirty="0">
                          <a:solidFill>
                            <a:schemeClr val="tx1"/>
                          </a:solidFill>
                          <a:effectLst/>
                          <a:latin typeface="+mn-lt"/>
                          <a:ea typeface="+mn-ea"/>
                          <a:cs typeface="+mn-cs"/>
                        </a:rPr>
                        <a:t> </a:t>
                      </a:r>
                    </a:p>
                    <a:p>
                      <a:pPr marL="285750" lvl="0" indent="-285750" fontAlgn="base">
                        <a:buFont typeface="Arial" panose="020B0604020202020204" pitchFamily="34" charset="0"/>
                        <a:buChar char="•"/>
                      </a:pPr>
                      <a:r>
                        <a:rPr lang="ca-ES" sz="1600" u="none" strike="noStrike" kern="1200" dirty="0">
                          <a:solidFill>
                            <a:schemeClr val="tx1"/>
                          </a:solidFill>
                          <a:effectLst/>
                          <a:latin typeface="+mn-lt"/>
                          <a:ea typeface="+mn-ea"/>
                          <a:cs typeface="+mn-cs"/>
                        </a:rPr>
                        <a:t>habilitats entre iguals, que inclouen la comunicació, la reacció i l’empatia en un intercanvi en grup o individualitzat; </a:t>
                      </a:r>
                      <a:endParaRPr lang="es-ES" sz="1600" u="none" strike="noStrike" kern="1200" dirty="0">
                        <a:solidFill>
                          <a:schemeClr val="tx1"/>
                        </a:solidFill>
                        <a:effectLst/>
                        <a:latin typeface="+mn-lt"/>
                        <a:ea typeface="+mn-ea"/>
                        <a:cs typeface="+mn-cs"/>
                      </a:endParaRPr>
                    </a:p>
                    <a:p>
                      <a:pPr marL="285750" lvl="0" indent="-285750" fontAlgn="base">
                        <a:buFont typeface="Arial" panose="020B0604020202020204" pitchFamily="34" charset="0"/>
                        <a:buChar char="•"/>
                      </a:pPr>
                      <a:r>
                        <a:rPr lang="ca-ES" sz="1600" u="none" strike="noStrike" kern="1200" dirty="0">
                          <a:solidFill>
                            <a:schemeClr val="tx1"/>
                          </a:solidFill>
                          <a:effectLst/>
                          <a:latin typeface="+mn-lt"/>
                          <a:ea typeface="+mn-ea"/>
                          <a:cs typeface="+mn-cs"/>
                        </a:rPr>
                        <a:t>habilitats i valors inclusius, com ara la inclusió, el pensament centrat en les persones, els rols socials valorats i ser un ciutadà d’una comunitat; </a:t>
                      </a:r>
                      <a:endParaRPr lang="es-ES" sz="1600" u="none" strike="noStrike" kern="1200" dirty="0">
                        <a:solidFill>
                          <a:schemeClr val="tx1"/>
                        </a:solidFill>
                        <a:effectLst/>
                        <a:latin typeface="+mn-lt"/>
                        <a:ea typeface="+mn-ea"/>
                        <a:cs typeface="+mn-cs"/>
                      </a:endParaRPr>
                    </a:p>
                    <a:p>
                      <a:pPr marL="285750" indent="-285750">
                        <a:buFont typeface="Arial" panose="020B0604020202020204" pitchFamily="34" charset="0"/>
                        <a:buChar char="•"/>
                      </a:pPr>
                      <a:r>
                        <a:rPr lang="ca-ES" sz="1600" kern="1200" dirty="0">
                          <a:solidFill>
                            <a:schemeClr val="tx1"/>
                          </a:solidFill>
                          <a:effectLst/>
                          <a:latin typeface="+mn-lt"/>
                          <a:ea typeface="+mn-ea"/>
                          <a:cs typeface="+mn-cs"/>
                        </a:rPr>
                        <a:t>habilitats pragmàtiques que cobreixen experiències de diverses esferes de la vida i de la qualitat de vida en relació amb la inclusió (per exemple la pròpia llar, drets, feina i vida social</a:t>
                      </a:r>
                      <a:r>
                        <a:rPr lang="es-ES" sz="1600" u="none" strike="noStrike" kern="1200" dirty="0">
                          <a:solidFill>
                            <a:schemeClr val="tx1"/>
                          </a:solidFill>
                          <a:effectLst/>
                          <a:latin typeface="+mn-lt"/>
                          <a:ea typeface="+mn-ea"/>
                          <a:cs typeface="+mn-cs"/>
                        </a:rPr>
                        <a:t>). </a:t>
                      </a:r>
                    </a:p>
                  </a:txBody>
                  <a:tcPr marL="60572" marR="60572" marT="0" marB="0">
                    <a:lnL>
                      <a:noFill/>
                    </a:lnL>
                    <a:lnR>
                      <a:noFill/>
                    </a:lnR>
                    <a:lnT>
                      <a:noFill/>
                    </a:lnT>
                    <a:lnB>
                      <a:noFill/>
                    </a:lnB>
                    <a:solidFill>
                      <a:srgbClr val="D2EEFC"/>
                    </a:solidFill>
                  </a:tcPr>
                </a:tc>
                <a:extLst>
                  <a:ext uri="{0D108BD9-81ED-4DB2-BD59-A6C34878D82A}">
                    <a16:rowId xmlns:a16="http://schemas.microsoft.com/office/drawing/2014/main" val="835481296"/>
                  </a:ext>
                </a:extLst>
              </a:tr>
            </a:tbl>
          </a:graphicData>
        </a:graphic>
      </p:graphicFrame>
      <p:sp>
        <p:nvSpPr>
          <p:cNvPr id="2" name="Title 1">
            <a:extLst>
              <a:ext uri="{FF2B5EF4-FFF2-40B4-BE49-F238E27FC236}">
                <a16:creationId xmlns:a16="http://schemas.microsoft.com/office/drawing/2014/main" id="{F5C85F8C-EF59-46E0-BAAF-E7B4DD47A40F}"/>
              </a:ext>
            </a:extLst>
          </p:cNvPr>
          <p:cNvSpPr>
            <a:spLocks noGrp="1"/>
          </p:cNvSpPr>
          <p:nvPr>
            <p:ph type="title"/>
          </p:nvPr>
        </p:nvSpPr>
        <p:spPr>
          <a:xfrm>
            <a:off x="410954" y="242252"/>
            <a:ext cx="11569552" cy="426649"/>
          </a:xfrm>
        </p:spPr>
        <p:txBody>
          <a:bodyPr/>
          <a:lstStyle/>
          <a:p>
            <a:r>
              <a:rPr lang="en-GB" sz="2800" dirty="0"/>
              <a:t>10. </a:t>
            </a:r>
            <a:r>
              <a:rPr lang="ca-ES" sz="2800" dirty="0"/>
              <a:t>Entrevista i contractació de professionals de suport entre iguals</a:t>
            </a:r>
            <a:r>
              <a:rPr lang="es-ES" sz="2800" dirty="0"/>
              <a:t> - 4</a:t>
            </a:r>
            <a:endParaRPr lang="x-none" sz="2800" dirty="0"/>
          </a:p>
        </p:txBody>
      </p:sp>
    </p:spTree>
    <p:extLst>
      <p:ext uri="{BB962C8B-B14F-4D97-AF65-F5344CB8AC3E}">
        <p14:creationId xmlns:p14="http://schemas.microsoft.com/office/powerpoint/2010/main" val="323727466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8108B-F0A6-4AA8-BBC6-07F032BAD50B}"/>
              </a:ext>
            </a:extLst>
          </p:cNvPr>
          <p:cNvSpPr>
            <a:spLocks noGrp="1"/>
          </p:cNvSpPr>
          <p:nvPr>
            <p:ph type="title"/>
          </p:nvPr>
        </p:nvSpPr>
        <p:spPr/>
        <p:txBody>
          <a:bodyPr/>
          <a:lstStyle/>
          <a:p>
            <a:r>
              <a:rPr lang="en-GB" dirty="0"/>
              <a:t>11. </a:t>
            </a:r>
            <a:r>
              <a:rPr lang="ca-ES" dirty="0"/>
              <a:t>Condicions de treball </a:t>
            </a:r>
            <a:br>
              <a:rPr lang="es-ES" dirty="0"/>
            </a:br>
            <a:endParaRPr lang="es-ES" dirty="0"/>
          </a:p>
        </p:txBody>
      </p:sp>
    </p:spTree>
    <p:extLst>
      <p:ext uri="{BB962C8B-B14F-4D97-AF65-F5344CB8AC3E}">
        <p14:creationId xmlns:p14="http://schemas.microsoft.com/office/powerpoint/2010/main" val="39611059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6DEAF079-C501-F54A-8571-2C27AAEA6C20}"/>
              </a:ext>
            </a:extLst>
          </p:cNvPr>
          <p:cNvSpPr>
            <a:spLocks noGrp="1"/>
          </p:cNvSpPr>
          <p:nvPr>
            <p:ph type="body" sz="quarter" idx="13"/>
          </p:nvPr>
        </p:nvSpPr>
        <p:spPr/>
        <p:txBody>
          <a:bodyPr/>
          <a:lstStyle/>
          <a:p>
            <a:r>
              <a:rPr lang="ca-ES" dirty="0"/>
              <a:t>Barems salarials</a:t>
            </a:r>
            <a:endParaRPr lang="es-ES" dirty="0"/>
          </a:p>
        </p:txBody>
      </p:sp>
      <p:sp>
        <p:nvSpPr>
          <p:cNvPr id="3" name="Content Placeholder 2">
            <a:extLst>
              <a:ext uri="{FF2B5EF4-FFF2-40B4-BE49-F238E27FC236}">
                <a16:creationId xmlns:a16="http://schemas.microsoft.com/office/drawing/2014/main" id="{CB85DEC4-3AC8-4959-A9B7-6DE0ED4BF318}"/>
              </a:ext>
            </a:extLst>
          </p:cNvPr>
          <p:cNvSpPr>
            <a:spLocks noGrp="1"/>
          </p:cNvSpPr>
          <p:nvPr>
            <p:ph sz="quarter" idx="14"/>
          </p:nvPr>
        </p:nvSpPr>
        <p:spPr/>
        <p:txBody>
          <a:bodyPr/>
          <a:lstStyle/>
          <a:p>
            <a:pPr algn="just"/>
            <a:r>
              <a:rPr lang="ca-ES" dirty="0"/>
              <a:t>Els professionals de suport entre iguals poden desenvolupar una feina assalariada o voluntària</a:t>
            </a:r>
            <a:r>
              <a:rPr lang="en-GB" dirty="0"/>
              <a:t>: </a:t>
            </a:r>
          </a:p>
          <a:p>
            <a:pPr lvl="2" algn="just"/>
            <a:r>
              <a:rPr lang="ca-ES" sz="2200" dirty="0"/>
              <a:t>Un cop establertes els barems salarials, pot ser difícil modificar-les, de manera que és important reflexionar bé sobre quina s’assignarà als professionals de suport entre iguals</a:t>
            </a:r>
            <a:r>
              <a:rPr lang="en-GB" sz="2200" dirty="0"/>
              <a:t>. </a:t>
            </a:r>
          </a:p>
          <a:p>
            <a:pPr lvl="2" algn="just"/>
            <a:r>
              <a:rPr lang="ca-ES" sz="2200" dirty="0"/>
              <a:t>La quantitat de persones amb experiència viscuda que se sentin còmodes i obertes a parlar-ne amb altres i estiguin disposades a fer feina de professionals de suport entre iguals i la facin bé pot ser reduïda</a:t>
            </a:r>
            <a:r>
              <a:rPr lang="es-ES" sz="2200" dirty="0"/>
              <a:t>.</a:t>
            </a:r>
            <a:endParaRPr lang="en-GB" sz="2200" dirty="0"/>
          </a:p>
          <a:p>
            <a:pPr lvl="2" algn="just"/>
            <a:r>
              <a:rPr lang="ca-ES" sz="2200" dirty="0"/>
              <a:t>Per això és important establir una remuneració que reflecteixi que es tracta d’una feina especialitzada. </a:t>
            </a:r>
          </a:p>
          <a:p>
            <a:pPr lvl="2" algn="just"/>
            <a:r>
              <a:rPr lang="ca-ES" sz="2200" dirty="0"/>
              <a:t>Fixar una franja salarial baixa, sobretot en comparació amb la resta del personal assalariat, pot transmetre el missatge negatiu</a:t>
            </a:r>
            <a:r>
              <a:rPr lang="en-GB" sz="2200" dirty="0"/>
              <a:t>.</a:t>
            </a:r>
            <a:endParaRPr lang="x-none" sz="2200" dirty="0"/>
          </a:p>
        </p:txBody>
      </p:sp>
      <p:sp>
        <p:nvSpPr>
          <p:cNvPr id="2" name="Title 1">
            <a:extLst>
              <a:ext uri="{FF2B5EF4-FFF2-40B4-BE49-F238E27FC236}">
                <a16:creationId xmlns:a16="http://schemas.microsoft.com/office/drawing/2014/main" id="{A5834D05-E504-4F09-BF05-7AD5BB8C5FE2}"/>
              </a:ext>
            </a:extLst>
          </p:cNvPr>
          <p:cNvSpPr>
            <a:spLocks noGrp="1"/>
          </p:cNvSpPr>
          <p:nvPr>
            <p:ph type="title"/>
          </p:nvPr>
        </p:nvSpPr>
        <p:spPr/>
        <p:txBody>
          <a:bodyPr/>
          <a:lstStyle/>
          <a:p>
            <a:r>
              <a:rPr lang="en-GB" dirty="0"/>
              <a:t>11. </a:t>
            </a:r>
            <a:r>
              <a:rPr lang="ca-ES" dirty="0"/>
              <a:t>Condicions de treball </a:t>
            </a:r>
            <a:r>
              <a:rPr lang="es-ES" dirty="0"/>
              <a:t>- 1</a:t>
            </a:r>
          </a:p>
        </p:txBody>
      </p:sp>
    </p:spTree>
    <p:extLst>
      <p:ext uri="{BB962C8B-B14F-4D97-AF65-F5344CB8AC3E}">
        <p14:creationId xmlns:p14="http://schemas.microsoft.com/office/powerpoint/2010/main" val="337824780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15D93D0F-783D-B547-AB06-EB9306D640F4}"/>
              </a:ext>
            </a:extLst>
          </p:cNvPr>
          <p:cNvSpPr>
            <a:spLocks noGrp="1"/>
          </p:cNvSpPr>
          <p:nvPr>
            <p:ph type="body" sz="quarter" idx="13"/>
          </p:nvPr>
        </p:nvSpPr>
        <p:spPr/>
        <p:txBody>
          <a:bodyPr/>
          <a:lstStyle/>
          <a:p>
            <a:r>
              <a:rPr lang="ca-ES" dirty="0"/>
              <a:t>Barems salarials</a:t>
            </a:r>
            <a:endParaRPr lang="es-ES" dirty="0"/>
          </a:p>
        </p:txBody>
      </p:sp>
      <p:sp>
        <p:nvSpPr>
          <p:cNvPr id="3" name="Content Placeholder 2">
            <a:extLst>
              <a:ext uri="{FF2B5EF4-FFF2-40B4-BE49-F238E27FC236}">
                <a16:creationId xmlns:a16="http://schemas.microsoft.com/office/drawing/2014/main" id="{C7D6E9AA-8AAE-4A4E-B6E0-521F07006A74}"/>
              </a:ext>
            </a:extLst>
          </p:cNvPr>
          <p:cNvSpPr>
            <a:spLocks noGrp="1"/>
          </p:cNvSpPr>
          <p:nvPr>
            <p:ph sz="quarter" idx="14"/>
          </p:nvPr>
        </p:nvSpPr>
        <p:spPr/>
        <p:txBody>
          <a:bodyPr/>
          <a:lstStyle/>
          <a:p>
            <a:pPr algn="just"/>
            <a:r>
              <a:rPr lang="es-ES" dirty="0"/>
              <a:t>En </a:t>
            </a:r>
            <a:r>
              <a:rPr lang="ca-ES" dirty="0"/>
              <a:t>alguns països, pagar els professionals de suport entre iguals pot posar en risc els possibles subsidis socials que estiguin rebent</a:t>
            </a:r>
            <a:r>
              <a:rPr lang="en-GB" dirty="0"/>
              <a:t>. </a:t>
            </a:r>
          </a:p>
          <a:p>
            <a:pPr algn="just"/>
            <a:r>
              <a:rPr lang="es-ES" dirty="0" err="1"/>
              <a:t>És</a:t>
            </a:r>
            <a:r>
              <a:rPr lang="es-ES" dirty="0"/>
              <a:t> </a:t>
            </a:r>
            <a:r>
              <a:rPr lang="ca-ES" dirty="0"/>
              <a:t>important assegurar-se que els salaris siguin suficients i no comportin una pèrdua d’ingressos per a la persona contractada</a:t>
            </a:r>
            <a:r>
              <a:rPr lang="en-GB" dirty="0"/>
              <a:t>. </a:t>
            </a:r>
          </a:p>
          <a:p>
            <a:pPr lvl="3" algn="just"/>
            <a:r>
              <a:rPr lang="ca-ES" sz="2200" dirty="0"/>
              <a:t>Els legisladors del país també haurien de tenir en compte aquest fet</a:t>
            </a:r>
            <a:r>
              <a:rPr lang="en-GB" sz="2200" dirty="0"/>
              <a:t>.</a:t>
            </a:r>
          </a:p>
          <a:p>
            <a:pPr algn="just"/>
            <a:r>
              <a:rPr lang="ca-ES" dirty="0"/>
              <a:t>Cal tenir present és si el salari pot comportar un desequilibri de poder en una relació d’iguals entre companys</a:t>
            </a:r>
            <a:r>
              <a:rPr lang="en-GB" dirty="0"/>
              <a:t>. </a:t>
            </a:r>
          </a:p>
          <a:p>
            <a:pPr algn="just"/>
            <a:r>
              <a:rPr lang="es-ES" dirty="0"/>
              <a:t>Si </a:t>
            </a:r>
            <a:r>
              <a:rPr lang="ca-ES" dirty="0"/>
              <a:t>una persona rep una remuneració i l’altra no, pot costar veure la relació com a igualitària.</a:t>
            </a:r>
            <a:endParaRPr lang="es-ES" dirty="0"/>
          </a:p>
        </p:txBody>
      </p:sp>
      <p:sp>
        <p:nvSpPr>
          <p:cNvPr id="2" name="Title 1">
            <a:extLst>
              <a:ext uri="{FF2B5EF4-FFF2-40B4-BE49-F238E27FC236}">
                <a16:creationId xmlns:a16="http://schemas.microsoft.com/office/drawing/2014/main" id="{4C6A9FC9-5706-4DD1-95C5-68E530ED46B1}"/>
              </a:ext>
            </a:extLst>
          </p:cNvPr>
          <p:cNvSpPr>
            <a:spLocks noGrp="1"/>
          </p:cNvSpPr>
          <p:nvPr>
            <p:ph type="title"/>
          </p:nvPr>
        </p:nvSpPr>
        <p:spPr/>
        <p:txBody>
          <a:bodyPr/>
          <a:lstStyle/>
          <a:p>
            <a:pPr lvl="0"/>
            <a:r>
              <a:rPr lang="en-GB" dirty="0"/>
              <a:t>11. </a:t>
            </a:r>
            <a:r>
              <a:rPr lang="ca-ES" dirty="0"/>
              <a:t>Condicions de treball </a:t>
            </a:r>
            <a:r>
              <a:rPr lang="es-ES" dirty="0"/>
              <a:t>- 2</a:t>
            </a:r>
          </a:p>
        </p:txBody>
      </p:sp>
    </p:spTree>
    <p:extLst>
      <p:ext uri="{BB962C8B-B14F-4D97-AF65-F5344CB8AC3E}">
        <p14:creationId xmlns:p14="http://schemas.microsoft.com/office/powerpoint/2010/main" val="2355721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F69FB0-BD53-48CF-B42C-37F8DE472E53}"/>
              </a:ext>
            </a:extLst>
          </p:cNvPr>
          <p:cNvSpPr>
            <a:spLocks noGrp="1"/>
          </p:cNvSpPr>
          <p:nvPr>
            <p:ph sz="quarter" idx="14"/>
          </p:nvPr>
        </p:nvSpPr>
        <p:spPr/>
        <p:txBody>
          <a:bodyPr/>
          <a:lstStyle/>
          <a:p>
            <a:pPr algn="just"/>
            <a:r>
              <a:rPr lang="ca-ES" dirty="0"/>
              <a:t>L’objectiu d’aquest mòdul és servir d’orientació sobre com oferir i reforçar el suport entre iguals per a les persones amb discapacitat psicosocial, intel·lectual o cognitiva</a:t>
            </a:r>
            <a:r>
              <a:rPr lang="en-GB" dirty="0"/>
              <a:t>. </a:t>
            </a:r>
          </a:p>
          <a:p>
            <a:pPr algn="just"/>
            <a:r>
              <a:rPr lang="ca-ES" dirty="0"/>
              <a:t>Es centra en oferir suport individualitzat «en persona»</a:t>
            </a:r>
            <a:r>
              <a:rPr lang="en-GB" dirty="0"/>
              <a:t>. </a:t>
            </a:r>
          </a:p>
          <a:p>
            <a:pPr algn="just"/>
            <a:r>
              <a:rPr lang="ca-ES" dirty="0"/>
              <a:t>El suport individualitzat entre iguals està més establert en l’àmbit de la salut mental que entre persones amb discapacitats intel·lectuals o cognitives</a:t>
            </a:r>
            <a:r>
              <a:rPr lang="en-GB" dirty="0"/>
              <a:t>. </a:t>
            </a:r>
          </a:p>
          <a:p>
            <a:pPr algn="just"/>
            <a:r>
              <a:rPr lang="ca-ES" dirty="0"/>
              <a:t>No obstant això, aquest tipus de suport també és vàlid per a persones amb discapacitats intel·lectuals o cognitives</a:t>
            </a:r>
            <a:r>
              <a:rPr lang="en-GB" dirty="0"/>
              <a:t>.</a:t>
            </a:r>
            <a:endParaRPr lang="x-none" dirty="0"/>
          </a:p>
          <a:p>
            <a:pPr algn="just"/>
            <a:endParaRPr lang="x-none" dirty="0"/>
          </a:p>
        </p:txBody>
      </p:sp>
      <p:sp>
        <p:nvSpPr>
          <p:cNvPr id="2" name="Title 1">
            <a:extLst>
              <a:ext uri="{FF2B5EF4-FFF2-40B4-BE49-F238E27FC236}">
                <a16:creationId xmlns:a16="http://schemas.microsoft.com/office/drawing/2014/main" id="{BB850772-CE2B-4FCB-BECC-3AAB7C543DE1}"/>
              </a:ext>
            </a:extLst>
          </p:cNvPr>
          <p:cNvSpPr>
            <a:spLocks noGrp="1"/>
          </p:cNvSpPr>
          <p:nvPr>
            <p:ph type="title"/>
          </p:nvPr>
        </p:nvSpPr>
        <p:spPr/>
        <p:txBody>
          <a:bodyPr/>
          <a:lstStyle/>
          <a:p>
            <a:pPr lvl="0"/>
            <a:r>
              <a:rPr lang="en-GB" dirty="0"/>
              <a:t>1. </a:t>
            </a:r>
            <a:r>
              <a:rPr lang="es-ES" dirty="0" err="1"/>
              <a:t>Introducció</a:t>
            </a:r>
            <a:r>
              <a:rPr lang="es-ES" dirty="0"/>
              <a:t> - 1</a:t>
            </a:r>
          </a:p>
        </p:txBody>
      </p:sp>
    </p:spTree>
    <p:extLst>
      <p:ext uri="{BB962C8B-B14F-4D97-AF65-F5344CB8AC3E}">
        <p14:creationId xmlns:p14="http://schemas.microsoft.com/office/powerpoint/2010/main" val="280108630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257510A-9521-7B44-897C-1E00D798B314}"/>
              </a:ext>
            </a:extLst>
          </p:cNvPr>
          <p:cNvSpPr>
            <a:spLocks noGrp="1"/>
          </p:cNvSpPr>
          <p:nvPr>
            <p:ph type="body" sz="quarter" idx="13"/>
          </p:nvPr>
        </p:nvSpPr>
        <p:spPr/>
        <p:txBody>
          <a:bodyPr/>
          <a:lstStyle/>
          <a:p>
            <a:r>
              <a:rPr lang="ca-ES" dirty="0"/>
              <a:t>Mentoria i supervisió </a:t>
            </a:r>
            <a:endParaRPr lang="en-US" dirty="0"/>
          </a:p>
        </p:txBody>
      </p:sp>
      <p:sp>
        <p:nvSpPr>
          <p:cNvPr id="3" name="Content Placeholder 2">
            <a:extLst>
              <a:ext uri="{FF2B5EF4-FFF2-40B4-BE49-F238E27FC236}">
                <a16:creationId xmlns:a16="http://schemas.microsoft.com/office/drawing/2014/main" id="{FFB60A49-68CA-4728-9A3B-84A2996A1612}"/>
              </a:ext>
            </a:extLst>
          </p:cNvPr>
          <p:cNvSpPr>
            <a:spLocks noGrp="1"/>
          </p:cNvSpPr>
          <p:nvPr>
            <p:ph sz="quarter" idx="14"/>
          </p:nvPr>
        </p:nvSpPr>
        <p:spPr>
          <a:xfrm>
            <a:off x="507195" y="1402080"/>
            <a:ext cx="11174412" cy="4609108"/>
          </a:xfrm>
        </p:spPr>
        <p:txBody>
          <a:bodyPr>
            <a:normAutofit fontScale="92500" lnSpcReduction="10000"/>
          </a:bodyPr>
          <a:lstStyle/>
          <a:p>
            <a:pPr algn="just"/>
            <a:r>
              <a:rPr lang="ca-ES" dirty="0"/>
              <a:t>La prestació de mentoria i supervisió és un dels elements més importants per apuntalar les funcions de suport entre iguals</a:t>
            </a:r>
            <a:r>
              <a:rPr lang="en-GB" dirty="0"/>
              <a:t>. </a:t>
            </a:r>
          </a:p>
          <a:p>
            <a:pPr algn="just"/>
            <a:r>
              <a:rPr lang="ca-ES" dirty="0"/>
              <a:t>Comptar amb el suport d’un supervisor que cregui en el suport entre iguals i les cures orientades a la recuperació és important</a:t>
            </a:r>
            <a:r>
              <a:rPr lang="en-GB" dirty="0"/>
              <a:t>. </a:t>
            </a:r>
          </a:p>
          <a:p>
            <a:pPr algn="just"/>
            <a:r>
              <a:rPr lang="es-ES" dirty="0"/>
              <a:t>De manera ideal, el supervisor de un profesional de apoyo entre iguales debe ser alguien que haya desarrollado también tareas de profesional en el pasado</a:t>
            </a:r>
            <a:r>
              <a:rPr lang="en-GB" dirty="0"/>
              <a:t>. </a:t>
            </a:r>
          </a:p>
          <a:p>
            <a:pPr algn="just"/>
            <a:r>
              <a:rPr lang="ca-ES" dirty="0"/>
              <a:t>Una altra opció és posar-se en contacte amb organitzacions de suport entre iguals locals, regionals o nacionals per rebre formació o supervisió complementàries</a:t>
            </a:r>
            <a:r>
              <a:rPr lang="es-ES" dirty="0"/>
              <a:t>.</a:t>
            </a:r>
            <a:endParaRPr lang="en-GB" dirty="0"/>
          </a:p>
          <a:p>
            <a:r>
              <a:rPr lang="ca-ES" dirty="0"/>
              <a:t>Es poden fer servir tecnologies de comunicacions senzilles, com trucades telefòniques o videotrucades per proporcionar suport als professionals de suport entre iguals que visquin a zones geogràficament aïllades</a:t>
            </a:r>
            <a:r>
              <a:rPr lang="es-ES" dirty="0"/>
              <a:t>.  </a:t>
            </a:r>
          </a:p>
          <a:p>
            <a:pPr algn="just"/>
            <a:r>
              <a:rPr lang="ca-ES" dirty="0"/>
              <a:t>Qualsevol supervisor eficient hauria de ser capaç de proporcionar una supervisió orientada a les tasques </a:t>
            </a:r>
            <a:r>
              <a:rPr lang="en-GB" dirty="0"/>
              <a:t>. </a:t>
            </a:r>
            <a:endParaRPr lang="x-none" dirty="0"/>
          </a:p>
          <a:p>
            <a:pPr algn="just"/>
            <a:endParaRPr lang="x-none" dirty="0"/>
          </a:p>
        </p:txBody>
      </p:sp>
      <p:sp>
        <p:nvSpPr>
          <p:cNvPr id="2" name="Title 1">
            <a:extLst>
              <a:ext uri="{FF2B5EF4-FFF2-40B4-BE49-F238E27FC236}">
                <a16:creationId xmlns:a16="http://schemas.microsoft.com/office/drawing/2014/main" id="{BEF5EBFC-724F-4B37-9E1D-D119E5C19BFF}"/>
              </a:ext>
            </a:extLst>
          </p:cNvPr>
          <p:cNvSpPr>
            <a:spLocks noGrp="1"/>
          </p:cNvSpPr>
          <p:nvPr>
            <p:ph type="title"/>
          </p:nvPr>
        </p:nvSpPr>
        <p:spPr/>
        <p:txBody>
          <a:bodyPr/>
          <a:lstStyle/>
          <a:p>
            <a:pPr lvl="0"/>
            <a:r>
              <a:rPr lang="en-GB" dirty="0"/>
              <a:t>11. </a:t>
            </a:r>
            <a:r>
              <a:rPr lang="ca-ES" dirty="0"/>
              <a:t>Condicions de treball </a:t>
            </a:r>
            <a:r>
              <a:rPr lang="es-ES" dirty="0"/>
              <a:t>- 3</a:t>
            </a:r>
            <a:endParaRPr lang="x-none" dirty="0"/>
          </a:p>
        </p:txBody>
      </p:sp>
    </p:spTree>
    <p:extLst>
      <p:ext uri="{BB962C8B-B14F-4D97-AF65-F5344CB8AC3E}">
        <p14:creationId xmlns:p14="http://schemas.microsoft.com/office/powerpoint/2010/main" val="33232278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75409FD-7EE7-A64B-89A8-5CB9BE711150}"/>
              </a:ext>
            </a:extLst>
          </p:cNvPr>
          <p:cNvSpPr>
            <a:spLocks noGrp="1"/>
          </p:cNvSpPr>
          <p:nvPr>
            <p:ph type="body" sz="quarter" idx="13"/>
          </p:nvPr>
        </p:nvSpPr>
        <p:spPr/>
        <p:txBody>
          <a:bodyPr/>
          <a:lstStyle/>
          <a:p>
            <a:r>
              <a:rPr lang="en-GB" dirty="0"/>
              <a:t> </a:t>
            </a:r>
            <a:r>
              <a:rPr lang="ca-ES" dirty="0"/>
              <a:t>Mentoria i supervisió </a:t>
            </a:r>
            <a:endParaRPr lang="en-US" dirty="0"/>
          </a:p>
        </p:txBody>
      </p:sp>
      <p:graphicFrame>
        <p:nvGraphicFramePr>
          <p:cNvPr id="4" name="Content Placeholder 3">
            <a:extLst>
              <a:ext uri="{FF2B5EF4-FFF2-40B4-BE49-F238E27FC236}">
                <a16:creationId xmlns:a16="http://schemas.microsoft.com/office/drawing/2014/main" id="{04863F3E-2F1E-4F1D-A9E7-2CC74E69C208}"/>
              </a:ext>
            </a:extLst>
          </p:cNvPr>
          <p:cNvGraphicFramePr>
            <a:graphicFrameLocks noGrp="1"/>
          </p:cNvGraphicFramePr>
          <p:nvPr>
            <p:ph sz="quarter" idx="14"/>
            <p:extLst>
              <p:ext uri="{D42A27DB-BD31-4B8C-83A1-F6EECF244321}">
                <p14:modId xmlns:p14="http://schemas.microsoft.com/office/powerpoint/2010/main" val="3784493464"/>
              </p:ext>
            </p:extLst>
          </p:nvPr>
        </p:nvGraphicFramePr>
        <p:xfrm>
          <a:off x="506413" y="1399006"/>
          <a:ext cx="11173905" cy="4223131"/>
        </p:xfrm>
        <a:graphic>
          <a:graphicData uri="http://schemas.openxmlformats.org/drawingml/2006/table">
            <a:tbl>
              <a:tblPr firstRow="1" firstCol="1" bandRow="1"/>
              <a:tblGrid>
                <a:gridCol w="11173905">
                  <a:extLst>
                    <a:ext uri="{9D8B030D-6E8A-4147-A177-3AD203B41FA5}">
                      <a16:colId xmlns:a16="http://schemas.microsoft.com/office/drawing/2014/main" val="1667186196"/>
                    </a:ext>
                  </a:extLst>
                </a:gridCol>
              </a:tblGrid>
              <a:tr h="4055310">
                <a:tc>
                  <a:txBody>
                    <a:bodyPr/>
                    <a:lstStyle/>
                    <a:p>
                      <a:pPr marL="0" marR="0" algn="just">
                        <a:lnSpc>
                          <a:spcPct val="113000"/>
                        </a:lnSpc>
                        <a:spcBef>
                          <a:spcPts val="0"/>
                        </a:spcBef>
                        <a:spcAft>
                          <a:spcPts val="1000"/>
                        </a:spcAft>
                      </a:pPr>
                      <a:r>
                        <a:rPr lang="es-ES" sz="1600" b="1" dirty="0" err="1">
                          <a:effectLst/>
                          <a:latin typeface="+mn-lt"/>
                          <a:ea typeface="SimSun" panose="02010600030101010101" pitchFamily="2" charset="-122"/>
                          <a:cs typeface="Calibri" panose="020F0502020204030204" pitchFamily="34" charset="0"/>
                        </a:rPr>
                        <a:t>Chinmay</a:t>
                      </a:r>
                      <a:r>
                        <a:rPr lang="es-ES" sz="1600" b="1" dirty="0">
                          <a:effectLst/>
                          <a:latin typeface="+mn-lt"/>
                          <a:ea typeface="SimSun" panose="02010600030101010101" pitchFamily="2" charset="-122"/>
                          <a:cs typeface="Calibri" panose="020F0502020204030204" pitchFamily="34" charset="0"/>
                        </a:rPr>
                        <a:t> </a:t>
                      </a:r>
                      <a:r>
                        <a:rPr lang="es-ES" sz="1600" b="1" dirty="0" err="1">
                          <a:effectLst/>
                          <a:latin typeface="+mn-lt"/>
                          <a:ea typeface="SimSun" panose="02010600030101010101" pitchFamily="2" charset="-122"/>
                          <a:cs typeface="Calibri" panose="020F0502020204030204" pitchFamily="34" charset="0"/>
                        </a:rPr>
                        <a:t>Shah</a:t>
                      </a:r>
                      <a:r>
                        <a:rPr lang="es-ES" sz="1600" b="1" dirty="0">
                          <a:effectLst/>
                          <a:latin typeface="+mn-lt"/>
                          <a:ea typeface="SimSun" panose="02010600030101010101" pitchFamily="2" charset="-122"/>
                          <a:cs typeface="Calibri" panose="020F0502020204030204" pitchFamily="34" charset="0"/>
                        </a:rPr>
                        <a:t>, </a:t>
                      </a:r>
                      <a:r>
                        <a:rPr lang="es-ES" sz="1600" b="1" dirty="0" err="1">
                          <a:effectLst/>
                          <a:latin typeface="+mn-lt"/>
                          <a:ea typeface="SimSun" panose="02010600030101010101" pitchFamily="2" charset="-122"/>
                          <a:cs typeface="Calibri" panose="020F0502020204030204" pitchFamily="34" charset="0"/>
                        </a:rPr>
                        <a:t>professional</a:t>
                      </a:r>
                      <a:r>
                        <a:rPr lang="es-ES" sz="1600" b="1" dirty="0">
                          <a:effectLst/>
                          <a:latin typeface="+mn-lt"/>
                          <a:ea typeface="SimSun" panose="02010600030101010101" pitchFamily="2" charset="-122"/>
                          <a:cs typeface="Calibri" panose="020F0502020204030204" pitchFamily="34" charset="0"/>
                        </a:rPr>
                        <a:t> de </a:t>
                      </a:r>
                      <a:r>
                        <a:rPr lang="es-ES" sz="1600" b="1" dirty="0" err="1">
                          <a:effectLst/>
                          <a:latin typeface="+mn-lt"/>
                          <a:ea typeface="SimSun" panose="02010600030101010101" pitchFamily="2" charset="-122"/>
                          <a:cs typeface="Calibri" panose="020F0502020204030204" pitchFamily="34" charset="0"/>
                        </a:rPr>
                        <a:t>suport</a:t>
                      </a:r>
                      <a:r>
                        <a:rPr lang="es-ES" sz="1600" b="1" dirty="0">
                          <a:effectLst/>
                          <a:latin typeface="+mn-lt"/>
                          <a:ea typeface="SimSun" panose="02010600030101010101" pitchFamily="2" charset="-122"/>
                          <a:cs typeface="Calibri" panose="020F0502020204030204" pitchFamily="34" charset="0"/>
                        </a:rPr>
                        <a:t> entre </a:t>
                      </a:r>
                      <a:r>
                        <a:rPr lang="es-ES" sz="1600" b="1" dirty="0" err="1">
                          <a:effectLst/>
                          <a:latin typeface="+mn-lt"/>
                          <a:ea typeface="SimSun" panose="02010600030101010101" pitchFamily="2" charset="-122"/>
                          <a:cs typeface="Calibri" panose="020F0502020204030204" pitchFamily="34" charset="0"/>
                        </a:rPr>
                        <a:t>iguals</a:t>
                      </a:r>
                      <a:r>
                        <a:rPr lang="es-ES" sz="1600" b="1" dirty="0">
                          <a:effectLst/>
                          <a:latin typeface="+mn-lt"/>
                          <a:ea typeface="SimSun" panose="02010600030101010101" pitchFamily="2" charset="-122"/>
                          <a:cs typeface="Calibri" panose="020F0502020204030204" pitchFamily="34" charset="0"/>
                        </a:rPr>
                        <a:t> </a:t>
                      </a:r>
                      <a:r>
                        <a:rPr lang="es-ES" sz="1600" b="1" dirty="0" err="1">
                          <a:effectLst/>
                          <a:latin typeface="+mn-lt"/>
                          <a:ea typeface="SimSun" panose="02010600030101010101" pitchFamily="2" charset="-122"/>
                          <a:cs typeface="Calibri" panose="020F0502020204030204" pitchFamily="34" charset="0"/>
                        </a:rPr>
                        <a:t>voluntari</a:t>
                      </a:r>
                      <a:r>
                        <a:rPr lang="es-ES" sz="1600" b="1" dirty="0">
                          <a:effectLst/>
                          <a:latin typeface="+mn-lt"/>
                          <a:ea typeface="SimSun" panose="02010600030101010101" pitchFamily="2" charset="-122"/>
                          <a:cs typeface="Calibri" panose="020F0502020204030204" pitchFamily="34" charset="0"/>
                        </a:rPr>
                        <a:t>, sobre el </a:t>
                      </a:r>
                      <a:r>
                        <a:rPr lang="es-ES" sz="1600" b="1" dirty="0" err="1">
                          <a:effectLst/>
                          <a:latin typeface="+mn-lt"/>
                          <a:ea typeface="SimSun" panose="02010600030101010101" pitchFamily="2" charset="-122"/>
                          <a:cs typeface="Calibri" panose="020F0502020204030204" pitchFamily="34" charset="0"/>
                        </a:rPr>
                        <a:t>fet</a:t>
                      </a:r>
                      <a:r>
                        <a:rPr lang="es-ES" sz="1600" b="1" dirty="0">
                          <a:effectLst/>
                          <a:latin typeface="+mn-lt"/>
                          <a:ea typeface="SimSun" panose="02010600030101010101" pitchFamily="2" charset="-122"/>
                          <a:cs typeface="Calibri" panose="020F0502020204030204" pitchFamily="34" charset="0"/>
                        </a:rPr>
                        <a:t> de </a:t>
                      </a:r>
                      <a:r>
                        <a:rPr lang="es-ES" sz="1600" b="1" dirty="0" err="1">
                          <a:effectLst/>
                          <a:latin typeface="+mn-lt"/>
                          <a:ea typeface="SimSun" panose="02010600030101010101" pitchFamily="2" charset="-122"/>
                          <a:cs typeface="Calibri" panose="020F0502020204030204" pitchFamily="34" charset="0"/>
                        </a:rPr>
                        <a:t>rebre</a:t>
                      </a:r>
                      <a:r>
                        <a:rPr lang="es-ES" sz="1600" b="1" dirty="0">
                          <a:effectLst/>
                          <a:latin typeface="+mn-lt"/>
                          <a:ea typeface="SimSun" panose="02010600030101010101" pitchFamily="2" charset="-122"/>
                          <a:cs typeface="Calibri" panose="020F0502020204030204" pitchFamily="34" charset="0"/>
                        </a:rPr>
                        <a:t> </a:t>
                      </a:r>
                      <a:r>
                        <a:rPr lang="es-ES" sz="1600" b="1" dirty="0" err="1">
                          <a:effectLst/>
                          <a:latin typeface="+mn-lt"/>
                          <a:ea typeface="SimSun" panose="02010600030101010101" pitchFamily="2" charset="-122"/>
                          <a:cs typeface="Calibri" panose="020F0502020204030204" pitchFamily="34" charset="0"/>
                        </a:rPr>
                        <a:t>suport</a:t>
                      </a:r>
                      <a:r>
                        <a:rPr lang="es-ES" sz="1600" b="1" dirty="0">
                          <a:effectLst/>
                          <a:latin typeface="+mn-lt"/>
                          <a:ea typeface="SimSun" panose="02010600030101010101" pitchFamily="2" charset="-122"/>
                          <a:cs typeface="Calibri" panose="020F0502020204030204" pitchFamily="34" charset="0"/>
                        </a:rPr>
                        <a:t> per continuar </a:t>
                      </a:r>
                      <a:r>
                        <a:rPr lang="es-ES" sz="1600" b="1" dirty="0" err="1">
                          <a:effectLst/>
                          <a:latin typeface="+mn-lt"/>
                          <a:ea typeface="SimSun" panose="02010600030101010101" pitchFamily="2" charset="-122"/>
                          <a:cs typeface="Calibri" panose="020F0502020204030204" pitchFamily="34" charset="0"/>
                        </a:rPr>
                        <a:t>endavant</a:t>
                      </a:r>
                      <a:r>
                        <a:rPr lang="es-ES" sz="1600" b="1" dirty="0">
                          <a:effectLst/>
                          <a:latin typeface="+mn-lt"/>
                          <a:ea typeface="SimSun" panose="02010600030101010101" pitchFamily="2" charset="-122"/>
                          <a:cs typeface="Calibri" panose="020F0502020204030204" pitchFamily="34" charset="0"/>
                        </a:rPr>
                        <a:t> </a:t>
                      </a:r>
                    </a:p>
                    <a:p>
                      <a:pPr marL="0" marR="0" algn="just">
                        <a:lnSpc>
                          <a:spcPct val="113000"/>
                        </a:lnSpc>
                        <a:spcBef>
                          <a:spcPts val="0"/>
                        </a:spcBef>
                        <a:spcAft>
                          <a:spcPts val="1000"/>
                        </a:spcAft>
                      </a:pPr>
                      <a:r>
                        <a:rPr lang="es-ES" sz="1600" kern="1200" dirty="0" err="1">
                          <a:solidFill>
                            <a:schemeClr val="tx1"/>
                          </a:solidFill>
                          <a:effectLst/>
                          <a:latin typeface="+mn-lt"/>
                          <a:ea typeface="+mn-ea"/>
                          <a:cs typeface="+mn-cs"/>
                        </a:rPr>
                        <a:t>Com</a:t>
                      </a:r>
                      <a:r>
                        <a:rPr lang="es-ES" sz="1600" kern="1200" dirty="0">
                          <a:solidFill>
                            <a:schemeClr val="tx1"/>
                          </a:solidFill>
                          <a:effectLst/>
                          <a:latin typeface="+mn-lt"/>
                          <a:ea typeface="+mn-ea"/>
                          <a:cs typeface="+mn-cs"/>
                        </a:rPr>
                        <a:t> a </a:t>
                      </a:r>
                      <a:r>
                        <a:rPr lang="es-ES" sz="1600" kern="1200" dirty="0" err="1">
                          <a:solidFill>
                            <a:schemeClr val="tx1"/>
                          </a:solidFill>
                          <a:effectLst/>
                          <a:latin typeface="+mn-lt"/>
                          <a:ea typeface="+mn-ea"/>
                          <a:cs typeface="+mn-cs"/>
                        </a:rPr>
                        <a:t>part</a:t>
                      </a:r>
                      <a:r>
                        <a:rPr lang="es-ES" sz="1600" kern="1200" dirty="0">
                          <a:solidFill>
                            <a:schemeClr val="tx1"/>
                          </a:solidFill>
                          <a:effectLst/>
                          <a:latin typeface="+mn-lt"/>
                          <a:ea typeface="+mn-ea"/>
                          <a:cs typeface="+mn-cs"/>
                        </a:rPr>
                        <a:t> del </a:t>
                      </a:r>
                      <a:r>
                        <a:rPr lang="es-ES" sz="1600" kern="1200" dirty="0" err="1">
                          <a:solidFill>
                            <a:schemeClr val="tx1"/>
                          </a:solidFill>
                          <a:effectLst/>
                          <a:latin typeface="+mn-lt"/>
                          <a:ea typeface="+mn-ea"/>
                          <a:cs typeface="+mn-cs"/>
                        </a:rPr>
                        <a:t>projecte</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QualityRights</a:t>
                      </a:r>
                      <a:r>
                        <a:rPr lang="es-ES" sz="1600" kern="1200" dirty="0">
                          <a:solidFill>
                            <a:schemeClr val="tx1"/>
                          </a:solidFill>
                          <a:effectLst/>
                          <a:latin typeface="+mn-lt"/>
                          <a:ea typeface="+mn-ea"/>
                          <a:cs typeface="+mn-cs"/>
                        </a:rPr>
                        <a:t> a </a:t>
                      </a:r>
                      <a:r>
                        <a:rPr lang="es-ES" sz="1600" kern="1200" dirty="0" err="1">
                          <a:solidFill>
                            <a:schemeClr val="tx1"/>
                          </a:solidFill>
                          <a:effectLst/>
                          <a:latin typeface="+mn-lt"/>
                          <a:ea typeface="+mn-ea"/>
                          <a:cs typeface="+mn-cs"/>
                        </a:rPr>
                        <a:t>Gujarat</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Índia</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s’han</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reclutat</a:t>
                      </a:r>
                      <a:r>
                        <a:rPr lang="es-ES" sz="1600" kern="1200" dirty="0">
                          <a:solidFill>
                            <a:schemeClr val="tx1"/>
                          </a:solidFill>
                          <a:effectLst/>
                          <a:latin typeface="+mn-lt"/>
                          <a:ea typeface="+mn-ea"/>
                          <a:cs typeface="+mn-cs"/>
                        </a:rPr>
                        <a:t> i </a:t>
                      </a:r>
                      <a:r>
                        <a:rPr lang="es-ES" sz="1600" kern="1200" dirty="0" err="1">
                          <a:solidFill>
                            <a:schemeClr val="tx1"/>
                          </a:solidFill>
                          <a:effectLst/>
                          <a:latin typeface="+mn-lt"/>
                          <a:ea typeface="+mn-ea"/>
                          <a:cs typeface="+mn-cs"/>
                        </a:rPr>
                        <a:t>format</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professionals</a:t>
                      </a:r>
                      <a:r>
                        <a:rPr lang="es-ES" sz="1600" kern="1200" dirty="0">
                          <a:solidFill>
                            <a:schemeClr val="tx1"/>
                          </a:solidFill>
                          <a:effectLst/>
                          <a:latin typeface="+mn-lt"/>
                          <a:ea typeface="+mn-ea"/>
                          <a:cs typeface="+mn-cs"/>
                        </a:rPr>
                        <a:t> de </a:t>
                      </a:r>
                      <a:r>
                        <a:rPr lang="es-ES" sz="1600" kern="1200" dirty="0" err="1">
                          <a:solidFill>
                            <a:schemeClr val="tx1"/>
                          </a:solidFill>
                          <a:effectLst/>
                          <a:latin typeface="+mn-lt"/>
                          <a:ea typeface="+mn-ea"/>
                          <a:cs typeface="+mn-cs"/>
                        </a:rPr>
                        <a:t>suport</a:t>
                      </a:r>
                      <a:r>
                        <a:rPr lang="es-ES" sz="1600" kern="1200" dirty="0">
                          <a:solidFill>
                            <a:schemeClr val="tx1"/>
                          </a:solidFill>
                          <a:effectLst/>
                          <a:latin typeface="+mn-lt"/>
                          <a:ea typeface="+mn-ea"/>
                          <a:cs typeface="+mn-cs"/>
                        </a:rPr>
                        <a:t> entre </a:t>
                      </a:r>
                      <a:r>
                        <a:rPr lang="es-ES" sz="1600" kern="1200" dirty="0" err="1">
                          <a:solidFill>
                            <a:schemeClr val="tx1"/>
                          </a:solidFill>
                          <a:effectLst/>
                          <a:latin typeface="+mn-lt"/>
                          <a:ea typeface="+mn-ea"/>
                          <a:cs typeface="+mn-cs"/>
                        </a:rPr>
                        <a:t>iguals</a:t>
                      </a:r>
                      <a:r>
                        <a:rPr lang="es-ES" sz="1600" kern="1200" dirty="0">
                          <a:solidFill>
                            <a:schemeClr val="tx1"/>
                          </a:solidFill>
                          <a:effectLst/>
                          <a:latin typeface="+mn-lt"/>
                          <a:ea typeface="+mn-ea"/>
                          <a:cs typeface="+mn-cs"/>
                        </a:rPr>
                        <a:t> de manera </a:t>
                      </a:r>
                      <a:r>
                        <a:rPr lang="es-ES" sz="1600" kern="1200" dirty="0" err="1">
                          <a:solidFill>
                            <a:schemeClr val="tx1"/>
                          </a:solidFill>
                          <a:effectLst/>
                          <a:latin typeface="+mn-lt"/>
                          <a:ea typeface="+mn-ea"/>
                          <a:cs typeface="+mn-cs"/>
                        </a:rPr>
                        <a:t>voluntària</a:t>
                      </a:r>
                      <a:r>
                        <a:rPr lang="es-ES" sz="1600" kern="1200" dirty="0">
                          <a:solidFill>
                            <a:schemeClr val="tx1"/>
                          </a:solidFill>
                          <a:effectLst/>
                          <a:latin typeface="+mn-lt"/>
                          <a:ea typeface="+mn-ea"/>
                          <a:cs typeface="+mn-cs"/>
                        </a:rPr>
                        <a:t> a </a:t>
                      </a:r>
                      <a:r>
                        <a:rPr lang="es-ES" sz="1600" kern="1200" dirty="0" err="1">
                          <a:solidFill>
                            <a:schemeClr val="tx1"/>
                          </a:solidFill>
                          <a:effectLst/>
                          <a:latin typeface="+mn-lt"/>
                          <a:ea typeface="+mn-ea"/>
                          <a:cs typeface="+mn-cs"/>
                        </a:rPr>
                        <a:t>cadascun</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dels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serveis</a:t>
                      </a:r>
                      <a:r>
                        <a:rPr lang="es-ES" sz="1600" kern="1200" dirty="0">
                          <a:solidFill>
                            <a:schemeClr val="tx1"/>
                          </a:solidFill>
                          <a:effectLst/>
                          <a:latin typeface="+mn-lt"/>
                          <a:ea typeface="+mn-ea"/>
                          <a:cs typeface="+mn-cs"/>
                        </a:rPr>
                        <a:t>. El </a:t>
                      </a:r>
                      <a:r>
                        <a:rPr lang="es-ES" sz="1600" kern="1200" dirty="0" err="1">
                          <a:solidFill>
                            <a:schemeClr val="tx1"/>
                          </a:solidFill>
                          <a:effectLst/>
                          <a:latin typeface="+mn-lt"/>
                          <a:ea typeface="+mn-ea"/>
                          <a:cs typeface="+mn-cs"/>
                        </a:rPr>
                        <a:t>paper</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dels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professionals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voluntaris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és</a:t>
                      </a:r>
                      <a:r>
                        <a:rPr lang="es-ES" sz="1600" kern="1200" dirty="0">
                          <a:solidFill>
                            <a:schemeClr val="tx1"/>
                          </a:solidFill>
                          <a:effectLst/>
                          <a:latin typeface="+mn-lt"/>
                          <a:ea typeface="+mn-ea"/>
                          <a:cs typeface="+mn-cs"/>
                        </a:rPr>
                        <a:t> proporcionar </a:t>
                      </a:r>
                      <a:r>
                        <a:rPr lang="es-ES" sz="1600" kern="1200" dirty="0" err="1">
                          <a:solidFill>
                            <a:schemeClr val="tx1"/>
                          </a:solidFill>
                          <a:effectLst/>
                          <a:latin typeface="+mn-lt"/>
                          <a:ea typeface="+mn-ea"/>
                          <a:cs typeface="+mn-cs"/>
                        </a:rPr>
                        <a:t>suport</a:t>
                      </a:r>
                      <a:r>
                        <a:rPr lang="es-ES" sz="1600" kern="1200" dirty="0">
                          <a:solidFill>
                            <a:schemeClr val="tx1"/>
                          </a:solidFill>
                          <a:effectLst/>
                          <a:latin typeface="+mn-lt"/>
                          <a:ea typeface="+mn-ea"/>
                          <a:cs typeface="+mn-cs"/>
                        </a:rPr>
                        <a:t> i </a:t>
                      </a:r>
                      <a:r>
                        <a:rPr lang="es-ES" sz="1600" kern="1200" dirty="0" err="1">
                          <a:solidFill>
                            <a:schemeClr val="tx1"/>
                          </a:solidFill>
                          <a:effectLst/>
                          <a:latin typeface="+mn-lt"/>
                          <a:ea typeface="+mn-ea"/>
                          <a:cs typeface="+mn-cs"/>
                        </a:rPr>
                        <a:t>consells</a:t>
                      </a:r>
                      <a:r>
                        <a:rPr lang="es-ES" sz="1600" kern="1200" dirty="0">
                          <a:solidFill>
                            <a:schemeClr val="tx1"/>
                          </a:solidFill>
                          <a:effectLst/>
                          <a:latin typeface="+mn-lt"/>
                          <a:ea typeface="+mn-ea"/>
                          <a:cs typeface="+mn-cs"/>
                        </a:rPr>
                        <a:t> a </a:t>
                      </a:r>
                      <a:r>
                        <a:rPr lang="es-ES" sz="1600" kern="1200" dirty="0" err="1">
                          <a:solidFill>
                            <a:schemeClr val="tx1"/>
                          </a:solidFill>
                          <a:effectLst/>
                          <a:latin typeface="+mn-lt"/>
                          <a:ea typeface="+mn-ea"/>
                          <a:cs typeface="+mn-cs"/>
                        </a:rPr>
                        <a:t>altres</a:t>
                      </a:r>
                      <a:r>
                        <a:rPr lang="es-ES" sz="1600" kern="1200" dirty="0">
                          <a:solidFill>
                            <a:schemeClr val="tx1"/>
                          </a:solidFill>
                          <a:effectLst/>
                          <a:latin typeface="+mn-lt"/>
                          <a:ea typeface="+mn-ea"/>
                          <a:cs typeface="+mn-cs"/>
                        </a:rPr>
                        <a:t> persones </a:t>
                      </a:r>
                      <a:r>
                        <a:rPr lang="es-ES" sz="1600" kern="1200" dirty="0" err="1">
                          <a:solidFill>
                            <a:schemeClr val="tx1"/>
                          </a:solidFill>
                          <a:effectLst/>
                          <a:latin typeface="+mn-lt"/>
                          <a:ea typeface="+mn-ea"/>
                          <a:cs typeface="+mn-cs"/>
                        </a:rPr>
                        <a:t>usuàries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dels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serveis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Això</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pot</a:t>
                      </a:r>
                      <a:r>
                        <a:rPr lang="es-ES" sz="1600" kern="1200" dirty="0">
                          <a:solidFill>
                            <a:schemeClr val="tx1"/>
                          </a:solidFill>
                          <a:effectLst/>
                          <a:latin typeface="+mn-lt"/>
                          <a:ea typeface="+mn-ea"/>
                          <a:cs typeface="+mn-cs"/>
                        </a:rPr>
                        <a:t> implicar, per </a:t>
                      </a:r>
                      <a:r>
                        <a:rPr lang="es-ES" sz="1600" kern="1200" dirty="0" err="1">
                          <a:solidFill>
                            <a:schemeClr val="tx1"/>
                          </a:solidFill>
                          <a:effectLst/>
                          <a:latin typeface="+mn-lt"/>
                          <a:ea typeface="+mn-ea"/>
                          <a:cs typeface="+mn-cs"/>
                        </a:rPr>
                        <a:t>exemple</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ajudar</a:t>
                      </a:r>
                      <a:r>
                        <a:rPr lang="es-ES" sz="1600" kern="1200" dirty="0">
                          <a:solidFill>
                            <a:schemeClr val="tx1"/>
                          </a:solidFill>
                          <a:effectLst/>
                          <a:latin typeface="+mn-lt"/>
                          <a:ea typeface="+mn-ea"/>
                          <a:cs typeface="+mn-cs"/>
                        </a:rPr>
                        <a:t>-les a </a:t>
                      </a:r>
                      <a:r>
                        <a:rPr lang="es-ES" sz="1600" kern="1200" dirty="0" err="1">
                          <a:solidFill>
                            <a:schemeClr val="tx1"/>
                          </a:solidFill>
                          <a:effectLst/>
                          <a:latin typeface="+mn-lt"/>
                          <a:ea typeface="+mn-ea"/>
                          <a:cs typeface="+mn-cs"/>
                        </a:rPr>
                        <a:t>desenvolupar</a:t>
                      </a:r>
                      <a:r>
                        <a:rPr lang="es-ES" sz="1600" kern="1200" dirty="0">
                          <a:solidFill>
                            <a:schemeClr val="tx1"/>
                          </a:solidFill>
                          <a:effectLst/>
                          <a:latin typeface="+mn-lt"/>
                          <a:ea typeface="+mn-ea"/>
                          <a:cs typeface="+mn-cs"/>
                        </a:rPr>
                        <a:t> i posar en </a:t>
                      </a:r>
                      <a:r>
                        <a:rPr lang="es-ES" sz="1600" kern="1200" dirty="0" err="1">
                          <a:solidFill>
                            <a:schemeClr val="tx1"/>
                          </a:solidFill>
                          <a:effectLst/>
                          <a:latin typeface="+mn-lt"/>
                          <a:ea typeface="+mn-ea"/>
                          <a:cs typeface="+mn-cs"/>
                        </a:rPr>
                        <a:t>pràctica</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els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seus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plans</a:t>
                      </a:r>
                      <a:r>
                        <a:rPr lang="es-ES" sz="1600" kern="1200" dirty="0">
                          <a:solidFill>
                            <a:schemeClr val="tx1"/>
                          </a:solidFill>
                          <a:effectLst/>
                          <a:latin typeface="+mn-lt"/>
                          <a:ea typeface="+mn-ea"/>
                          <a:cs typeface="+mn-cs"/>
                        </a:rPr>
                        <a:t> de </a:t>
                      </a:r>
                      <a:r>
                        <a:rPr lang="es-ES" sz="1600" kern="1200" dirty="0" err="1">
                          <a:solidFill>
                            <a:schemeClr val="tx1"/>
                          </a:solidFill>
                          <a:effectLst/>
                          <a:latin typeface="+mn-lt"/>
                          <a:ea typeface="+mn-ea"/>
                          <a:cs typeface="+mn-cs"/>
                        </a:rPr>
                        <a:t>recuperació</a:t>
                      </a:r>
                      <a:r>
                        <a:rPr lang="es-ES" sz="1600" kern="1200" dirty="0">
                          <a:solidFill>
                            <a:schemeClr val="tx1"/>
                          </a:solidFill>
                          <a:effectLst/>
                          <a:latin typeface="+mn-lt"/>
                          <a:ea typeface="+mn-ea"/>
                          <a:cs typeface="+mn-cs"/>
                        </a:rPr>
                        <a:t>, informar-les sobre </a:t>
                      </a:r>
                      <a:r>
                        <a:rPr lang="es-ES" sz="1600" kern="1200" dirty="0" err="1">
                          <a:solidFill>
                            <a:schemeClr val="tx1"/>
                          </a:solidFill>
                          <a:effectLst/>
                          <a:latin typeface="+mn-lt"/>
                          <a:ea typeface="+mn-ea"/>
                          <a:cs typeface="+mn-cs"/>
                        </a:rPr>
                        <a:t>els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seus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drets</a:t>
                      </a:r>
                      <a:r>
                        <a:rPr lang="es-ES" sz="1600" kern="1200" dirty="0">
                          <a:solidFill>
                            <a:schemeClr val="tx1"/>
                          </a:solidFill>
                          <a:effectLst/>
                          <a:latin typeface="+mn-lt"/>
                          <a:ea typeface="+mn-ea"/>
                          <a:cs typeface="+mn-cs"/>
                        </a:rPr>
                        <a:t> i </a:t>
                      </a:r>
                      <a:r>
                        <a:rPr lang="es-ES" sz="1600" kern="1200" dirty="0" err="1">
                          <a:solidFill>
                            <a:schemeClr val="tx1"/>
                          </a:solidFill>
                          <a:effectLst/>
                          <a:latin typeface="+mn-lt"/>
                          <a:ea typeface="+mn-ea"/>
                          <a:cs typeface="+mn-cs"/>
                        </a:rPr>
                        <a:t>assegurar</a:t>
                      </a:r>
                      <a:r>
                        <a:rPr lang="es-ES" sz="1600" kern="1200" dirty="0">
                          <a:solidFill>
                            <a:schemeClr val="tx1"/>
                          </a:solidFill>
                          <a:effectLst/>
                          <a:latin typeface="+mn-lt"/>
                          <a:ea typeface="+mn-ea"/>
                          <a:cs typeface="+mn-cs"/>
                        </a:rPr>
                        <a:t>-se que es respecten.</a:t>
                      </a:r>
                    </a:p>
                    <a:p>
                      <a:pPr marL="0" marR="0" algn="just">
                        <a:lnSpc>
                          <a:spcPct val="113000"/>
                        </a:lnSpc>
                        <a:spcBef>
                          <a:spcPts val="0"/>
                        </a:spcBef>
                        <a:spcAft>
                          <a:spcPts val="1000"/>
                        </a:spcAft>
                      </a:pP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Chinmay</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Shah</a:t>
                      </a:r>
                      <a:r>
                        <a:rPr lang="es-ES" sz="1600" kern="1200" dirty="0">
                          <a:solidFill>
                            <a:schemeClr val="tx1"/>
                          </a:solidFill>
                          <a:effectLst/>
                          <a:latin typeface="+mn-lt"/>
                          <a:ea typeface="+mn-ea"/>
                          <a:cs typeface="+mn-cs"/>
                        </a:rPr>
                        <a:t>, que treballa </a:t>
                      </a:r>
                      <a:r>
                        <a:rPr lang="es-ES" sz="1600" kern="1200" dirty="0" err="1">
                          <a:solidFill>
                            <a:schemeClr val="tx1"/>
                          </a:solidFill>
                          <a:effectLst/>
                          <a:latin typeface="+mn-lt"/>
                          <a:ea typeface="+mn-ea"/>
                          <a:cs typeface="+mn-cs"/>
                        </a:rPr>
                        <a:t>com</a:t>
                      </a:r>
                      <a:r>
                        <a:rPr lang="es-ES" sz="1600" kern="1200" dirty="0">
                          <a:solidFill>
                            <a:schemeClr val="tx1"/>
                          </a:solidFill>
                          <a:effectLst/>
                          <a:latin typeface="+mn-lt"/>
                          <a:ea typeface="+mn-ea"/>
                          <a:cs typeface="+mn-cs"/>
                        </a:rPr>
                        <a:t> a </a:t>
                      </a:r>
                      <a:r>
                        <a:rPr lang="es-ES" sz="1600" kern="1200" dirty="0" err="1">
                          <a:solidFill>
                            <a:schemeClr val="tx1"/>
                          </a:solidFill>
                          <a:effectLst/>
                          <a:latin typeface="+mn-lt"/>
                          <a:ea typeface="+mn-ea"/>
                          <a:cs typeface="+mn-cs"/>
                        </a:rPr>
                        <a:t>professional</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voluntari</a:t>
                      </a:r>
                      <a:r>
                        <a:rPr lang="es-ES" sz="1600" kern="1200" dirty="0">
                          <a:solidFill>
                            <a:schemeClr val="tx1"/>
                          </a:solidFill>
                          <a:effectLst/>
                          <a:latin typeface="+mn-lt"/>
                          <a:ea typeface="+mn-ea"/>
                          <a:cs typeface="+mn-cs"/>
                        </a:rPr>
                        <a:t>, ha </a:t>
                      </a:r>
                      <a:r>
                        <a:rPr lang="es-ES" sz="1600" kern="1200" dirty="0" err="1">
                          <a:solidFill>
                            <a:schemeClr val="tx1"/>
                          </a:solidFill>
                          <a:effectLst/>
                          <a:latin typeface="+mn-lt"/>
                          <a:ea typeface="+mn-ea"/>
                          <a:cs typeface="+mn-cs"/>
                        </a:rPr>
                        <a:t>rebut</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formació</a:t>
                      </a:r>
                      <a:r>
                        <a:rPr lang="es-ES" sz="1600" kern="1200" dirty="0">
                          <a:solidFill>
                            <a:schemeClr val="tx1"/>
                          </a:solidFill>
                          <a:effectLst/>
                          <a:latin typeface="+mn-lt"/>
                          <a:ea typeface="+mn-ea"/>
                          <a:cs typeface="+mn-cs"/>
                        </a:rPr>
                        <a:t> de </a:t>
                      </a:r>
                      <a:r>
                        <a:rPr lang="es-ES" sz="1600" kern="1200" dirty="0" err="1">
                          <a:solidFill>
                            <a:schemeClr val="tx1"/>
                          </a:solidFill>
                          <a:effectLst/>
                          <a:latin typeface="+mn-lt"/>
                          <a:ea typeface="+mn-ea"/>
                          <a:cs typeface="+mn-cs"/>
                        </a:rPr>
                        <a:t>Vinodh</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Macwana</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assistent</a:t>
                      </a:r>
                      <a:r>
                        <a:rPr lang="es-ES" sz="1600" kern="1200" dirty="0">
                          <a:solidFill>
                            <a:schemeClr val="tx1"/>
                          </a:solidFill>
                          <a:effectLst/>
                          <a:latin typeface="+mn-lt"/>
                          <a:ea typeface="+mn-ea"/>
                          <a:cs typeface="+mn-cs"/>
                        </a:rPr>
                        <a:t> de personal a </a:t>
                      </a:r>
                      <a:r>
                        <a:rPr lang="es-ES" sz="1600" kern="1200" dirty="0" err="1">
                          <a:solidFill>
                            <a:schemeClr val="tx1"/>
                          </a:solidFill>
                          <a:effectLst/>
                          <a:latin typeface="+mn-lt"/>
                          <a:ea typeface="+mn-ea"/>
                          <a:cs typeface="+mn-cs"/>
                        </a:rPr>
                        <a:t>l’Hospital</a:t>
                      </a:r>
                      <a:r>
                        <a:rPr lang="es-ES" sz="1600" kern="1200" dirty="0">
                          <a:solidFill>
                            <a:schemeClr val="tx1"/>
                          </a:solidFill>
                          <a:effectLst/>
                          <a:latin typeface="+mn-lt"/>
                          <a:ea typeface="+mn-ea"/>
                          <a:cs typeface="+mn-cs"/>
                        </a:rPr>
                        <a:t> de </a:t>
                      </a:r>
                      <a:r>
                        <a:rPr lang="es-ES" sz="1600" kern="1200" dirty="0" err="1">
                          <a:solidFill>
                            <a:schemeClr val="tx1"/>
                          </a:solidFill>
                          <a:effectLst/>
                          <a:latin typeface="+mn-lt"/>
                          <a:ea typeface="+mn-ea"/>
                          <a:cs typeface="+mn-cs"/>
                        </a:rPr>
                        <a:t>Salut</a:t>
                      </a:r>
                      <a:r>
                        <a:rPr lang="es-ES" sz="1600" kern="1200" dirty="0">
                          <a:solidFill>
                            <a:schemeClr val="tx1"/>
                          </a:solidFill>
                          <a:effectLst/>
                          <a:latin typeface="+mn-lt"/>
                          <a:ea typeface="+mn-ea"/>
                          <a:cs typeface="+mn-cs"/>
                        </a:rPr>
                        <a:t> Mental </a:t>
                      </a:r>
                      <a:r>
                        <a:rPr lang="es-ES" sz="1600" kern="1200" dirty="0" err="1">
                          <a:solidFill>
                            <a:schemeClr val="tx1"/>
                          </a:solidFill>
                          <a:effectLst/>
                          <a:latin typeface="+mn-lt"/>
                          <a:ea typeface="+mn-ea"/>
                          <a:cs typeface="+mn-cs"/>
                        </a:rPr>
                        <a:t>d’Ahmedabad</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Això</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l’ha</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ajudat</a:t>
                      </a:r>
                      <a:r>
                        <a:rPr lang="es-ES" sz="1600" kern="1200" dirty="0">
                          <a:solidFill>
                            <a:schemeClr val="tx1"/>
                          </a:solidFill>
                          <a:effectLst/>
                          <a:latin typeface="+mn-lt"/>
                          <a:ea typeface="+mn-ea"/>
                          <a:cs typeface="+mn-cs"/>
                        </a:rPr>
                        <a:t> a </a:t>
                      </a:r>
                      <a:r>
                        <a:rPr lang="es-ES" sz="1600" kern="1200" dirty="0" err="1">
                          <a:solidFill>
                            <a:schemeClr val="tx1"/>
                          </a:solidFill>
                          <a:effectLst/>
                          <a:latin typeface="+mn-lt"/>
                          <a:ea typeface="+mn-ea"/>
                          <a:cs typeface="+mn-cs"/>
                        </a:rPr>
                        <a:t>créixer</a:t>
                      </a:r>
                      <a:r>
                        <a:rPr lang="es-ES" sz="1600" kern="1200" dirty="0">
                          <a:solidFill>
                            <a:schemeClr val="tx1"/>
                          </a:solidFill>
                          <a:effectLst/>
                          <a:latin typeface="+mn-lt"/>
                          <a:ea typeface="+mn-ea"/>
                          <a:cs typeface="+mn-cs"/>
                        </a:rPr>
                        <a:t> i </a:t>
                      </a:r>
                      <a:r>
                        <a:rPr lang="es-ES" sz="1600" kern="1200" dirty="0" err="1">
                          <a:solidFill>
                            <a:schemeClr val="tx1"/>
                          </a:solidFill>
                          <a:effectLst/>
                          <a:latin typeface="+mn-lt"/>
                          <a:ea typeface="+mn-ea"/>
                          <a:cs typeface="+mn-cs"/>
                        </a:rPr>
                        <a:t>desenvolupar</a:t>
                      </a:r>
                      <a:r>
                        <a:rPr lang="es-ES" sz="1600" kern="1200" dirty="0">
                          <a:solidFill>
                            <a:schemeClr val="tx1"/>
                          </a:solidFill>
                          <a:effectLst/>
                          <a:latin typeface="+mn-lt"/>
                          <a:ea typeface="+mn-ea"/>
                          <a:cs typeface="+mn-cs"/>
                        </a:rPr>
                        <a:t> el </a:t>
                      </a:r>
                      <a:r>
                        <a:rPr lang="es-ES" sz="1600" kern="1200" dirty="0" err="1">
                          <a:solidFill>
                            <a:schemeClr val="tx1"/>
                          </a:solidFill>
                          <a:effectLst/>
                          <a:latin typeface="+mn-lt"/>
                          <a:ea typeface="+mn-ea"/>
                          <a:cs typeface="+mn-cs"/>
                        </a:rPr>
                        <a:t>seu</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paper</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com</a:t>
                      </a:r>
                      <a:r>
                        <a:rPr lang="es-ES" sz="1600" kern="1200" dirty="0">
                          <a:solidFill>
                            <a:schemeClr val="tx1"/>
                          </a:solidFill>
                          <a:effectLst/>
                          <a:latin typeface="+mn-lt"/>
                          <a:ea typeface="+mn-ea"/>
                          <a:cs typeface="+mn-cs"/>
                        </a:rPr>
                        <a:t> a </a:t>
                      </a:r>
                      <a:r>
                        <a:rPr lang="es-ES" sz="1600" kern="1200" dirty="0" err="1">
                          <a:solidFill>
                            <a:schemeClr val="tx1"/>
                          </a:solidFill>
                          <a:effectLst/>
                          <a:latin typeface="+mn-lt"/>
                          <a:ea typeface="+mn-ea"/>
                          <a:cs typeface="+mn-cs"/>
                        </a:rPr>
                        <a:t>professional</a:t>
                      </a:r>
                      <a:r>
                        <a:rPr lang="es-ES" sz="1600" kern="1200" dirty="0">
                          <a:solidFill>
                            <a:schemeClr val="tx1"/>
                          </a:solidFill>
                          <a:effectLst/>
                          <a:latin typeface="+mn-lt"/>
                          <a:ea typeface="+mn-ea"/>
                          <a:cs typeface="+mn-cs"/>
                        </a:rPr>
                        <a:t> de </a:t>
                      </a:r>
                      <a:r>
                        <a:rPr lang="es-ES" sz="1600" kern="1200" dirty="0" err="1">
                          <a:solidFill>
                            <a:schemeClr val="tx1"/>
                          </a:solidFill>
                          <a:effectLst/>
                          <a:latin typeface="+mn-lt"/>
                          <a:ea typeface="+mn-ea"/>
                          <a:cs typeface="+mn-cs"/>
                        </a:rPr>
                        <a:t>suport</a:t>
                      </a:r>
                      <a:r>
                        <a:rPr lang="es-ES" sz="1600" kern="1200" dirty="0">
                          <a:solidFill>
                            <a:schemeClr val="tx1"/>
                          </a:solidFill>
                          <a:effectLst/>
                          <a:latin typeface="+mn-lt"/>
                          <a:ea typeface="+mn-ea"/>
                          <a:cs typeface="+mn-cs"/>
                        </a:rPr>
                        <a:t> entre </a:t>
                      </a:r>
                      <a:r>
                        <a:rPr lang="es-ES" sz="1600" kern="1200" dirty="0" err="1">
                          <a:solidFill>
                            <a:schemeClr val="tx1"/>
                          </a:solidFill>
                          <a:effectLst/>
                          <a:latin typeface="+mn-lt"/>
                          <a:ea typeface="+mn-ea"/>
                          <a:cs typeface="+mn-cs"/>
                        </a:rPr>
                        <a:t>iguals</a:t>
                      </a:r>
                      <a:r>
                        <a:rPr lang="es-ES" sz="1600" kern="1200" dirty="0">
                          <a:solidFill>
                            <a:schemeClr val="tx1"/>
                          </a:solidFill>
                          <a:effectLst/>
                          <a:latin typeface="+mn-lt"/>
                          <a:ea typeface="+mn-ea"/>
                          <a:cs typeface="+mn-cs"/>
                        </a:rPr>
                        <a:t> de manera </a:t>
                      </a:r>
                      <a:r>
                        <a:rPr lang="es-ES" sz="1600" kern="1200" dirty="0" err="1">
                          <a:solidFill>
                            <a:schemeClr val="tx1"/>
                          </a:solidFill>
                          <a:effectLst/>
                          <a:latin typeface="+mn-lt"/>
                          <a:ea typeface="+mn-ea"/>
                          <a:cs typeface="+mn-cs"/>
                        </a:rPr>
                        <a:t>voluntària</a:t>
                      </a:r>
                      <a:r>
                        <a:rPr lang="es-ES" sz="1600" kern="1200" dirty="0">
                          <a:solidFill>
                            <a:schemeClr val="tx1"/>
                          </a:solidFill>
                          <a:effectLst/>
                          <a:latin typeface="+mn-lt"/>
                          <a:ea typeface="+mn-ea"/>
                          <a:cs typeface="+mn-cs"/>
                        </a:rPr>
                        <a:t>. Explica: </a:t>
                      </a:r>
                    </a:p>
                    <a:p>
                      <a:pPr marL="0" marR="0" algn="just">
                        <a:lnSpc>
                          <a:spcPct val="113000"/>
                        </a:lnSpc>
                        <a:spcBef>
                          <a:spcPts val="0"/>
                        </a:spcBef>
                        <a:spcAft>
                          <a:spcPts val="1000"/>
                        </a:spcAft>
                      </a:pP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Tinc</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sensació</a:t>
                      </a:r>
                      <a:r>
                        <a:rPr lang="es-ES" sz="1600" kern="1200" dirty="0">
                          <a:solidFill>
                            <a:schemeClr val="tx1"/>
                          </a:solidFill>
                          <a:effectLst/>
                          <a:latin typeface="+mn-lt"/>
                          <a:ea typeface="+mn-ea"/>
                          <a:cs typeface="+mn-cs"/>
                        </a:rPr>
                        <a:t> de </a:t>
                      </a:r>
                      <a:r>
                        <a:rPr lang="es-ES" sz="1600" kern="1200" dirty="0" err="1">
                          <a:solidFill>
                            <a:schemeClr val="tx1"/>
                          </a:solidFill>
                          <a:effectLst/>
                          <a:latin typeface="+mn-lt"/>
                          <a:ea typeface="+mn-ea"/>
                          <a:cs typeface="+mn-cs"/>
                        </a:rPr>
                        <a:t>suport</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quan</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em</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reuneixo</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amb</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Vinodh</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Bhai</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Ens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esperona</a:t>
                      </a:r>
                      <a:r>
                        <a:rPr lang="es-ES" sz="1600" kern="1200" dirty="0">
                          <a:solidFill>
                            <a:schemeClr val="tx1"/>
                          </a:solidFill>
                          <a:effectLst/>
                          <a:latin typeface="+mn-lt"/>
                          <a:ea typeface="+mn-ea"/>
                          <a:cs typeface="+mn-cs"/>
                        </a:rPr>
                        <a:t> a involucrar-nos </a:t>
                      </a:r>
                      <a:r>
                        <a:rPr lang="es-ES" sz="1600" kern="1200" dirty="0" err="1">
                          <a:solidFill>
                            <a:schemeClr val="tx1"/>
                          </a:solidFill>
                          <a:effectLst/>
                          <a:latin typeface="+mn-lt"/>
                          <a:ea typeface="+mn-ea"/>
                          <a:cs typeface="+mn-cs"/>
                        </a:rPr>
                        <a:t>amb</a:t>
                      </a:r>
                      <a:r>
                        <a:rPr lang="es-ES" sz="1600" kern="1200" dirty="0">
                          <a:solidFill>
                            <a:schemeClr val="tx1"/>
                          </a:solidFill>
                          <a:effectLst/>
                          <a:latin typeface="+mn-lt"/>
                          <a:ea typeface="+mn-ea"/>
                          <a:cs typeface="+mn-cs"/>
                        </a:rPr>
                        <a:t> les persones </a:t>
                      </a:r>
                      <a:r>
                        <a:rPr lang="es-ES" sz="1600" kern="1200" dirty="0" err="1">
                          <a:solidFill>
                            <a:schemeClr val="tx1"/>
                          </a:solidFill>
                          <a:effectLst/>
                          <a:latin typeface="+mn-lt"/>
                          <a:ea typeface="+mn-ea"/>
                          <a:cs typeface="+mn-cs"/>
                        </a:rPr>
                        <a:t>usuàries</a:t>
                      </a:r>
                      <a:r>
                        <a:rPr lang="es-ES" sz="1600" kern="1200" dirty="0">
                          <a:solidFill>
                            <a:schemeClr val="tx1"/>
                          </a:solidFill>
                          <a:effectLst/>
                          <a:latin typeface="+mn-lt"/>
                          <a:ea typeface="+mn-ea"/>
                          <a:cs typeface="+mn-cs"/>
                        </a:rPr>
                        <a:t> del </a:t>
                      </a:r>
                      <a:r>
                        <a:rPr lang="es-ES" sz="1600" kern="1200" dirty="0" err="1">
                          <a:solidFill>
                            <a:schemeClr val="tx1"/>
                          </a:solidFill>
                          <a:effectLst/>
                          <a:latin typeface="+mn-lt"/>
                          <a:ea typeface="+mn-ea"/>
                          <a:cs typeface="+mn-cs"/>
                        </a:rPr>
                        <a:t>servei</a:t>
                      </a:r>
                      <a:r>
                        <a:rPr lang="es-ES" sz="1600" kern="1200" dirty="0">
                          <a:solidFill>
                            <a:schemeClr val="tx1"/>
                          </a:solidFill>
                          <a:effectLst/>
                          <a:latin typeface="+mn-lt"/>
                          <a:ea typeface="+mn-ea"/>
                          <a:cs typeface="+mn-cs"/>
                        </a:rPr>
                        <a:t> i </a:t>
                      </a:r>
                      <a:r>
                        <a:rPr lang="es-ES" sz="1600" kern="1200" dirty="0" err="1">
                          <a:solidFill>
                            <a:schemeClr val="tx1"/>
                          </a:solidFill>
                          <a:effectLst/>
                          <a:latin typeface="+mn-lt"/>
                          <a:ea typeface="+mn-ea"/>
                          <a:cs typeface="+mn-cs"/>
                        </a:rPr>
                        <a:t>ens</a:t>
                      </a:r>
                      <a:r>
                        <a:rPr lang="es-ES" sz="1600" kern="1200" dirty="0">
                          <a:solidFill>
                            <a:schemeClr val="tx1"/>
                          </a:solidFill>
                          <a:effectLst/>
                          <a:latin typeface="+mn-lt"/>
                          <a:ea typeface="+mn-ea"/>
                          <a:cs typeface="+mn-cs"/>
                        </a:rPr>
                        <a:t> motiva a ser </a:t>
                      </a:r>
                      <a:r>
                        <a:rPr lang="es-ES" sz="1600" kern="1200" dirty="0" err="1">
                          <a:solidFill>
                            <a:schemeClr val="tx1"/>
                          </a:solidFill>
                          <a:effectLst/>
                          <a:latin typeface="+mn-lt"/>
                          <a:ea typeface="+mn-ea"/>
                          <a:cs typeface="+mn-cs"/>
                        </a:rPr>
                        <a:t>eficients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però</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sense</a:t>
                      </a:r>
                      <a:r>
                        <a:rPr lang="es-ES" sz="1600" kern="1200" dirty="0">
                          <a:solidFill>
                            <a:schemeClr val="tx1"/>
                          </a:solidFill>
                          <a:effectLst/>
                          <a:latin typeface="+mn-lt"/>
                          <a:ea typeface="+mn-ea"/>
                          <a:cs typeface="+mn-cs"/>
                        </a:rPr>
                        <a:t> posar-nos </a:t>
                      </a:r>
                      <a:r>
                        <a:rPr lang="es-ES" sz="1600" kern="1200" dirty="0" err="1">
                          <a:solidFill>
                            <a:schemeClr val="tx1"/>
                          </a:solidFill>
                          <a:effectLst/>
                          <a:latin typeface="+mn-lt"/>
                          <a:ea typeface="+mn-ea"/>
                          <a:cs typeface="+mn-cs"/>
                        </a:rPr>
                        <a:t>pressió</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Quedem</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amb</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ell</a:t>
                      </a:r>
                      <a:r>
                        <a:rPr lang="es-ES" sz="1600" kern="1200" dirty="0">
                          <a:solidFill>
                            <a:schemeClr val="tx1"/>
                          </a:solidFill>
                          <a:effectLst/>
                          <a:latin typeface="+mn-lt"/>
                          <a:ea typeface="+mn-ea"/>
                          <a:cs typeface="+mn-cs"/>
                        </a:rPr>
                        <a:t> cada </a:t>
                      </a:r>
                      <a:r>
                        <a:rPr lang="es-ES" sz="1600" kern="1200" dirty="0" err="1">
                          <a:solidFill>
                            <a:schemeClr val="tx1"/>
                          </a:solidFill>
                          <a:effectLst/>
                          <a:latin typeface="+mn-lt"/>
                          <a:ea typeface="+mn-ea"/>
                          <a:cs typeface="+mn-cs"/>
                        </a:rPr>
                        <a:t>matí</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abans</a:t>
                      </a:r>
                      <a:r>
                        <a:rPr lang="es-ES" sz="1600" kern="1200" dirty="0">
                          <a:solidFill>
                            <a:schemeClr val="tx1"/>
                          </a:solidFill>
                          <a:effectLst/>
                          <a:latin typeface="+mn-lt"/>
                          <a:ea typeface="+mn-ea"/>
                          <a:cs typeface="+mn-cs"/>
                        </a:rPr>
                        <a:t> de </a:t>
                      </a:r>
                      <a:r>
                        <a:rPr lang="es-ES" sz="1600" kern="1200" dirty="0" err="1">
                          <a:solidFill>
                            <a:schemeClr val="tx1"/>
                          </a:solidFill>
                          <a:effectLst/>
                          <a:latin typeface="+mn-lt"/>
                          <a:ea typeface="+mn-ea"/>
                          <a:cs typeface="+mn-cs"/>
                        </a:rPr>
                        <a:t>començar</a:t>
                      </a:r>
                      <a:r>
                        <a:rPr lang="es-ES" sz="1600" kern="1200" dirty="0">
                          <a:solidFill>
                            <a:schemeClr val="tx1"/>
                          </a:solidFill>
                          <a:effectLst/>
                          <a:latin typeface="+mn-lt"/>
                          <a:ea typeface="+mn-ea"/>
                          <a:cs typeface="+mn-cs"/>
                        </a:rPr>
                        <a:t> a </a:t>
                      </a:r>
                      <a:r>
                        <a:rPr lang="es-ES" sz="1600" kern="1200" dirty="0" err="1">
                          <a:solidFill>
                            <a:schemeClr val="tx1"/>
                          </a:solidFill>
                          <a:effectLst/>
                          <a:latin typeface="+mn-lt"/>
                          <a:ea typeface="+mn-ea"/>
                          <a:cs typeface="+mn-cs"/>
                        </a:rPr>
                        <a:t>treballar</a:t>
                      </a:r>
                      <a:r>
                        <a:rPr lang="es-ES" sz="1600" kern="1200" dirty="0">
                          <a:solidFill>
                            <a:schemeClr val="tx1"/>
                          </a:solidFill>
                          <a:effectLst/>
                          <a:latin typeface="+mn-lt"/>
                          <a:ea typeface="+mn-ea"/>
                          <a:cs typeface="+mn-cs"/>
                        </a:rPr>
                        <a:t> i </a:t>
                      </a:r>
                      <a:r>
                        <a:rPr lang="es-ES" sz="1600" kern="1200" dirty="0" err="1">
                          <a:solidFill>
                            <a:schemeClr val="tx1"/>
                          </a:solidFill>
                          <a:effectLst/>
                          <a:latin typeface="+mn-lt"/>
                          <a:ea typeface="+mn-ea"/>
                          <a:cs typeface="+mn-cs"/>
                        </a:rPr>
                        <a:t>sempre</a:t>
                      </a:r>
                      <a:r>
                        <a:rPr lang="es-ES" sz="1600" kern="1200" dirty="0">
                          <a:solidFill>
                            <a:schemeClr val="tx1"/>
                          </a:solidFill>
                          <a:effectLst/>
                          <a:latin typeface="+mn-lt"/>
                          <a:ea typeface="+mn-ea"/>
                          <a:cs typeface="+mn-cs"/>
                        </a:rPr>
                        <a:t> té un </a:t>
                      </a:r>
                      <a:r>
                        <a:rPr lang="es-ES" sz="1600" kern="1200" dirty="0" err="1">
                          <a:solidFill>
                            <a:schemeClr val="tx1"/>
                          </a:solidFill>
                          <a:effectLst/>
                          <a:latin typeface="+mn-lt"/>
                          <a:ea typeface="+mn-ea"/>
                          <a:cs typeface="+mn-cs"/>
                        </a:rPr>
                        <a:t>somriure</a:t>
                      </a:r>
                      <a:r>
                        <a:rPr lang="es-ES" sz="1600" kern="1200" dirty="0">
                          <a:solidFill>
                            <a:schemeClr val="tx1"/>
                          </a:solidFill>
                          <a:effectLst/>
                          <a:latin typeface="+mn-lt"/>
                          <a:ea typeface="+mn-ea"/>
                          <a:cs typeface="+mn-cs"/>
                        </a:rPr>
                        <a:t> per a </a:t>
                      </a:r>
                      <a:r>
                        <a:rPr lang="es-ES" sz="1600" kern="1200" dirty="0" err="1">
                          <a:solidFill>
                            <a:schemeClr val="tx1"/>
                          </a:solidFill>
                          <a:effectLst/>
                          <a:latin typeface="+mn-lt"/>
                          <a:ea typeface="+mn-ea"/>
                          <a:cs typeface="+mn-cs"/>
                        </a:rPr>
                        <a:t>nosaltres</a:t>
                      </a:r>
                      <a:r>
                        <a:rPr lang="es-ES" sz="1600" kern="1200" dirty="0">
                          <a:solidFill>
                            <a:schemeClr val="tx1"/>
                          </a:solidFill>
                          <a:effectLst/>
                          <a:latin typeface="+mn-lt"/>
                          <a:ea typeface="+mn-ea"/>
                          <a:cs typeface="+mn-cs"/>
                        </a:rPr>
                        <a:t>. També </a:t>
                      </a:r>
                      <a:r>
                        <a:rPr lang="es-ES" sz="1600" kern="1200" dirty="0" err="1">
                          <a:solidFill>
                            <a:schemeClr val="tx1"/>
                          </a:solidFill>
                          <a:effectLst/>
                          <a:latin typeface="+mn-lt"/>
                          <a:ea typeface="+mn-ea"/>
                          <a:cs typeface="+mn-cs"/>
                        </a:rPr>
                        <a:t>ens</a:t>
                      </a:r>
                      <a:r>
                        <a:rPr lang="es-ES" sz="1600" kern="1200" dirty="0">
                          <a:solidFill>
                            <a:schemeClr val="tx1"/>
                          </a:solidFill>
                          <a:effectLst/>
                          <a:latin typeface="+mn-lt"/>
                          <a:ea typeface="+mn-ea"/>
                          <a:cs typeface="+mn-cs"/>
                        </a:rPr>
                        <a:t> convida a </a:t>
                      </a:r>
                      <a:r>
                        <a:rPr lang="es-ES" sz="1600" kern="1200" dirty="0" err="1">
                          <a:solidFill>
                            <a:schemeClr val="tx1"/>
                          </a:solidFill>
                          <a:effectLst/>
                          <a:latin typeface="+mn-lt"/>
                          <a:ea typeface="+mn-ea"/>
                          <a:cs typeface="+mn-cs"/>
                        </a:rPr>
                        <a:t>recórrer</a:t>
                      </a:r>
                      <a:r>
                        <a:rPr lang="es-ES" sz="1600" kern="1200" dirty="0">
                          <a:solidFill>
                            <a:schemeClr val="tx1"/>
                          </a:solidFill>
                          <a:effectLst/>
                          <a:latin typeface="+mn-lt"/>
                          <a:ea typeface="+mn-ea"/>
                          <a:cs typeface="+mn-cs"/>
                        </a:rPr>
                        <a:t> a </a:t>
                      </a:r>
                      <a:r>
                        <a:rPr lang="es-ES" sz="1600" kern="1200" dirty="0" err="1">
                          <a:solidFill>
                            <a:schemeClr val="tx1"/>
                          </a:solidFill>
                          <a:effectLst/>
                          <a:latin typeface="+mn-lt"/>
                          <a:ea typeface="+mn-ea"/>
                          <a:cs typeface="+mn-cs"/>
                        </a:rPr>
                        <a:t>ell</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sempre</a:t>
                      </a:r>
                      <a:r>
                        <a:rPr lang="es-ES" sz="1600" kern="1200" dirty="0">
                          <a:solidFill>
                            <a:schemeClr val="tx1"/>
                          </a:solidFill>
                          <a:effectLst/>
                          <a:latin typeface="+mn-lt"/>
                          <a:ea typeface="+mn-ea"/>
                          <a:cs typeface="+mn-cs"/>
                        </a:rPr>
                        <a:t> que </a:t>
                      </a:r>
                      <a:r>
                        <a:rPr lang="es-ES" sz="1600" kern="1200" dirty="0" err="1">
                          <a:solidFill>
                            <a:schemeClr val="tx1"/>
                          </a:solidFill>
                          <a:effectLst/>
                          <a:latin typeface="+mn-lt"/>
                          <a:ea typeface="+mn-ea"/>
                          <a:cs typeface="+mn-cs"/>
                        </a:rPr>
                        <a:t>ho</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necessitem</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Aquest</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procés</a:t>
                      </a:r>
                      <a:r>
                        <a:rPr lang="es-ES" sz="1600" kern="1200" dirty="0">
                          <a:solidFill>
                            <a:schemeClr val="tx1"/>
                          </a:solidFill>
                          <a:effectLst/>
                          <a:latin typeface="+mn-lt"/>
                          <a:ea typeface="+mn-ea"/>
                          <a:cs typeface="+mn-cs"/>
                        </a:rPr>
                        <a:t> de </a:t>
                      </a:r>
                      <a:r>
                        <a:rPr lang="es-ES" sz="1600" kern="1200" dirty="0" err="1">
                          <a:solidFill>
                            <a:schemeClr val="tx1"/>
                          </a:solidFill>
                          <a:effectLst/>
                          <a:latin typeface="+mn-lt"/>
                          <a:ea typeface="+mn-ea"/>
                          <a:cs typeface="+mn-cs"/>
                        </a:rPr>
                        <a:t>mentoria</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diari</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ens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ajuda</a:t>
                      </a:r>
                      <a:r>
                        <a:rPr lang="es-ES" sz="1600" kern="1200" dirty="0">
                          <a:solidFill>
                            <a:schemeClr val="tx1"/>
                          </a:solidFill>
                          <a:effectLst/>
                          <a:latin typeface="+mn-lt"/>
                          <a:ea typeface="+mn-ea"/>
                          <a:cs typeface="+mn-cs"/>
                        </a:rPr>
                        <a:t> a </a:t>
                      </a:r>
                      <a:r>
                        <a:rPr lang="es-ES" sz="1600" kern="1200" dirty="0" err="1">
                          <a:solidFill>
                            <a:schemeClr val="tx1"/>
                          </a:solidFill>
                          <a:effectLst/>
                          <a:latin typeface="+mn-lt"/>
                          <a:ea typeface="+mn-ea"/>
                          <a:cs typeface="+mn-cs"/>
                        </a:rPr>
                        <a:t>desenvolupar</a:t>
                      </a:r>
                      <a:r>
                        <a:rPr lang="es-ES" sz="1600" kern="1200" dirty="0">
                          <a:solidFill>
                            <a:schemeClr val="tx1"/>
                          </a:solidFill>
                          <a:effectLst/>
                          <a:latin typeface="+mn-lt"/>
                          <a:ea typeface="+mn-ea"/>
                          <a:cs typeface="+mn-cs"/>
                        </a:rPr>
                        <a:t> les </a:t>
                      </a:r>
                      <a:r>
                        <a:rPr lang="es-ES" sz="1600" kern="1200" dirty="0" err="1">
                          <a:solidFill>
                            <a:schemeClr val="tx1"/>
                          </a:solidFill>
                          <a:effectLst/>
                          <a:latin typeface="+mn-lt"/>
                          <a:ea typeface="+mn-ea"/>
                          <a:cs typeface="+mn-cs"/>
                        </a:rPr>
                        <a:t>nostres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capacitats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com</a:t>
                      </a:r>
                      <a:r>
                        <a:rPr lang="es-ES" sz="1600" kern="1200" dirty="0">
                          <a:solidFill>
                            <a:schemeClr val="tx1"/>
                          </a:solidFill>
                          <a:effectLst/>
                          <a:latin typeface="+mn-lt"/>
                          <a:ea typeface="+mn-ea"/>
                          <a:cs typeface="+mn-cs"/>
                        </a:rPr>
                        <a:t> a </a:t>
                      </a:r>
                      <a:r>
                        <a:rPr lang="es-ES" sz="1600" kern="1200" dirty="0" err="1">
                          <a:solidFill>
                            <a:schemeClr val="tx1"/>
                          </a:solidFill>
                          <a:effectLst/>
                          <a:latin typeface="+mn-lt"/>
                          <a:ea typeface="+mn-ea"/>
                          <a:cs typeface="+mn-cs"/>
                        </a:rPr>
                        <a:t>professionals</a:t>
                      </a:r>
                      <a:r>
                        <a:rPr lang="es-ES" sz="1600" kern="1200" dirty="0">
                          <a:solidFill>
                            <a:schemeClr val="tx1"/>
                          </a:solidFill>
                          <a:effectLst/>
                          <a:latin typeface="+mn-lt"/>
                          <a:ea typeface="+mn-ea"/>
                          <a:cs typeface="+mn-cs"/>
                        </a:rPr>
                        <a:t> de </a:t>
                      </a:r>
                      <a:r>
                        <a:rPr lang="es-ES" sz="1600" kern="1200" dirty="0" err="1">
                          <a:solidFill>
                            <a:schemeClr val="tx1"/>
                          </a:solidFill>
                          <a:effectLst/>
                          <a:latin typeface="+mn-lt"/>
                          <a:ea typeface="+mn-ea"/>
                          <a:cs typeface="+mn-cs"/>
                        </a:rPr>
                        <a:t>suport</a:t>
                      </a:r>
                      <a:r>
                        <a:rPr lang="es-ES" sz="1600" kern="1200" dirty="0">
                          <a:solidFill>
                            <a:schemeClr val="tx1"/>
                          </a:solidFill>
                          <a:effectLst/>
                          <a:latin typeface="+mn-lt"/>
                          <a:ea typeface="+mn-ea"/>
                          <a:cs typeface="+mn-cs"/>
                        </a:rPr>
                        <a:t> entre </a:t>
                      </a:r>
                      <a:r>
                        <a:rPr lang="es-ES" sz="1600" kern="1200" dirty="0" err="1">
                          <a:solidFill>
                            <a:schemeClr val="tx1"/>
                          </a:solidFill>
                          <a:effectLst/>
                          <a:latin typeface="+mn-lt"/>
                          <a:ea typeface="+mn-ea"/>
                          <a:cs typeface="+mn-cs"/>
                        </a:rPr>
                        <a:t>iguals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Millorem</a:t>
                      </a:r>
                      <a:r>
                        <a:rPr lang="es-ES" sz="1600" kern="1200" dirty="0">
                          <a:solidFill>
                            <a:schemeClr val="tx1"/>
                          </a:solidFill>
                          <a:effectLst/>
                          <a:latin typeface="+mn-lt"/>
                          <a:ea typeface="+mn-ea"/>
                          <a:cs typeface="+mn-cs"/>
                        </a:rPr>
                        <a:t> la </a:t>
                      </a:r>
                      <a:r>
                        <a:rPr lang="es-ES" sz="1600" kern="1200" dirty="0" err="1">
                          <a:solidFill>
                            <a:schemeClr val="tx1"/>
                          </a:solidFill>
                          <a:effectLst/>
                          <a:latin typeface="+mn-lt"/>
                          <a:ea typeface="+mn-ea"/>
                          <a:cs typeface="+mn-cs"/>
                        </a:rPr>
                        <a:t>nostra</a:t>
                      </a:r>
                      <a:r>
                        <a:rPr lang="es-ES" sz="1600" kern="1200" dirty="0">
                          <a:solidFill>
                            <a:schemeClr val="tx1"/>
                          </a:solidFill>
                          <a:effectLst/>
                          <a:latin typeface="+mn-lt"/>
                          <a:ea typeface="+mn-ea"/>
                          <a:cs typeface="+mn-cs"/>
                        </a:rPr>
                        <a:t> manera de </a:t>
                      </a:r>
                      <a:r>
                        <a:rPr lang="es-ES" sz="1600" kern="1200" dirty="0" err="1">
                          <a:solidFill>
                            <a:schemeClr val="tx1"/>
                          </a:solidFill>
                          <a:effectLst/>
                          <a:latin typeface="+mn-lt"/>
                          <a:ea typeface="+mn-ea"/>
                          <a:cs typeface="+mn-cs"/>
                        </a:rPr>
                        <a:t>treballar</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fent</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pluja</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d’idees</a:t>
                      </a:r>
                      <a:r>
                        <a:rPr lang="es-ES" sz="1600" kern="1200" dirty="0">
                          <a:solidFill>
                            <a:schemeClr val="tx1"/>
                          </a:solidFill>
                          <a:effectLst/>
                          <a:latin typeface="+mn-lt"/>
                          <a:ea typeface="+mn-ea"/>
                          <a:cs typeface="+mn-cs"/>
                        </a:rPr>
                        <a:t> i </a:t>
                      </a:r>
                      <a:r>
                        <a:rPr lang="es-ES" sz="1600" kern="1200" dirty="0" err="1">
                          <a:solidFill>
                            <a:schemeClr val="tx1"/>
                          </a:solidFill>
                          <a:effectLst/>
                          <a:latin typeface="+mn-lt"/>
                          <a:ea typeface="+mn-ea"/>
                          <a:cs typeface="+mn-cs"/>
                        </a:rPr>
                        <a:t>parlant</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dels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problemes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amb</a:t>
                      </a:r>
                      <a:r>
                        <a:rPr lang="es-ES" sz="1600" kern="1200" dirty="0">
                          <a:solidFill>
                            <a:schemeClr val="tx1"/>
                          </a:solidFill>
                          <a:effectLst/>
                          <a:latin typeface="+mn-lt"/>
                          <a:ea typeface="+mn-ea"/>
                          <a:cs typeface="+mn-cs"/>
                        </a:rPr>
                        <a:t> el </a:t>
                      </a:r>
                      <a:r>
                        <a:rPr lang="es-ES" sz="1600" kern="1200" dirty="0" err="1">
                          <a:solidFill>
                            <a:schemeClr val="tx1"/>
                          </a:solidFill>
                          <a:effectLst/>
                          <a:latin typeface="+mn-lt"/>
                          <a:ea typeface="+mn-ea"/>
                          <a:cs typeface="+mn-cs"/>
                        </a:rPr>
                        <a:t>nostre</a:t>
                      </a:r>
                      <a:r>
                        <a:rPr lang="es-ES" sz="1600" kern="1200" dirty="0">
                          <a:solidFill>
                            <a:schemeClr val="tx1"/>
                          </a:solidFill>
                          <a:effectLst/>
                          <a:latin typeface="+mn-lt"/>
                          <a:ea typeface="+mn-ea"/>
                          <a:cs typeface="+mn-cs"/>
                        </a:rPr>
                        <a:t> mentor, </a:t>
                      </a:r>
                      <a:r>
                        <a:rPr lang="es-ES" sz="1600" kern="1200" dirty="0" err="1">
                          <a:solidFill>
                            <a:schemeClr val="tx1"/>
                          </a:solidFill>
                          <a:effectLst/>
                          <a:latin typeface="+mn-lt"/>
                          <a:ea typeface="+mn-ea"/>
                          <a:cs typeface="+mn-cs"/>
                        </a:rPr>
                        <a:t>partint</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sempre</a:t>
                      </a:r>
                      <a:r>
                        <a:rPr lang="es-ES" sz="1600" kern="1200" dirty="0">
                          <a:solidFill>
                            <a:schemeClr val="tx1"/>
                          </a:solidFill>
                          <a:effectLst/>
                          <a:latin typeface="+mn-lt"/>
                          <a:ea typeface="+mn-ea"/>
                          <a:cs typeface="+mn-cs"/>
                        </a:rPr>
                        <a:t> de la base que </a:t>
                      </a:r>
                      <a:r>
                        <a:rPr lang="es-ES" sz="1600" kern="1200" dirty="0" err="1">
                          <a:solidFill>
                            <a:schemeClr val="tx1"/>
                          </a:solidFill>
                          <a:effectLst/>
                          <a:latin typeface="+mn-lt"/>
                          <a:ea typeface="+mn-ea"/>
                          <a:cs typeface="+mn-cs"/>
                        </a:rPr>
                        <a:t>els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nostres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suggeriments</a:t>
                      </a:r>
                      <a:r>
                        <a:rPr lang="es-ES" sz="1600" kern="1200" dirty="0">
                          <a:solidFill>
                            <a:schemeClr val="tx1"/>
                          </a:solidFill>
                          <a:effectLst/>
                          <a:latin typeface="+mn-lt"/>
                          <a:ea typeface="+mn-ea"/>
                          <a:cs typeface="+mn-cs"/>
                        </a:rPr>
                        <a:t> no </a:t>
                      </a:r>
                      <a:r>
                        <a:rPr lang="es-ES" sz="1600" kern="1200" dirty="0" err="1">
                          <a:solidFill>
                            <a:schemeClr val="tx1"/>
                          </a:solidFill>
                          <a:effectLst/>
                          <a:latin typeface="+mn-lt"/>
                          <a:ea typeface="+mn-ea"/>
                          <a:cs typeface="+mn-cs"/>
                        </a:rPr>
                        <a:t>només</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s’escolten</a:t>
                      </a:r>
                      <a:r>
                        <a:rPr lang="es-ES" sz="1600" kern="1200" dirty="0">
                          <a:solidFill>
                            <a:schemeClr val="tx1"/>
                          </a:solidFill>
                          <a:effectLst/>
                          <a:latin typeface="+mn-lt"/>
                          <a:ea typeface="+mn-ea"/>
                          <a:cs typeface="+mn-cs"/>
                        </a:rPr>
                        <a:t>, </a:t>
                      </a:r>
                      <a:r>
                        <a:rPr lang="es-ES" sz="1600" kern="1200" dirty="0" err="1">
                          <a:solidFill>
                            <a:schemeClr val="tx1"/>
                          </a:solidFill>
                          <a:effectLst/>
                          <a:latin typeface="+mn-lt"/>
                          <a:ea typeface="+mn-ea"/>
                          <a:cs typeface="+mn-cs"/>
                        </a:rPr>
                        <a:t>sinó</a:t>
                      </a:r>
                      <a:r>
                        <a:rPr lang="es-ES" sz="1600" kern="1200" dirty="0">
                          <a:solidFill>
                            <a:schemeClr val="tx1"/>
                          </a:solidFill>
                          <a:effectLst/>
                          <a:latin typeface="+mn-lt"/>
                          <a:ea typeface="+mn-ea"/>
                          <a:cs typeface="+mn-cs"/>
                        </a:rPr>
                        <a:t> que </a:t>
                      </a:r>
                      <a:r>
                        <a:rPr lang="es-ES" sz="1600" kern="1200" dirty="0" err="1">
                          <a:solidFill>
                            <a:schemeClr val="tx1"/>
                          </a:solidFill>
                          <a:effectLst/>
                          <a:latin typeface="+mn-lt"/>
                          <a:ea typeface="+mn-ea"/>
                          <a:cs typeface="+mn-cs"/>
                        </a:rPr>
                        <a:t>s’implementen</a:t>
                      </a:r>
                      <a:r>
                        <a:rPr lang="es-ES" sz="1600" kern="1200" dirty="0">
                          <a:solidFill>
                            <a:schemeClr val="tx1"/>
                          </a:solidFill>
                          <a:effectLst/>
                          <a:latin typeface="+mn-lt"/>
                          <a:ea typeface="+mn-ea"/>
                          <a:cs typeface="+mn-cs"/>
                        </a:rPr>
                        <a:t>.» </a:t>
                      </a:r>
                      <a:endParaRPr lang="x-none" sz="1600" dirty="0">
                        <a:effectLst/>
                        <a:latin typeface="+mn-lt"/>
                        <a:ea typeface="SimSun" panose="02010600030101010101" pitchFamily="2" charset="-122"/>
                        <a:cs typeface="Calibri" panose="020F0502020204030204" pitchFamily="34" charset="0"/>
                      </a:endParaRPr>
                    </a:p>
                  </a:txBody>
                  <a:tcPr marL="76600" marR="76600" marT="0" marB="0">
                    <a:lnL>
                      <a:noFill/>
                    </a:lnL>
                    <a:lnR>
                      <a:noFill/>
                    </a:lnR>
                    <a:lnT>
                      <a:noFill/>
                    </a:lnT>
                    <a:lnB>
                      <a:noFill/>
                    </a:lnB>
                    <a:solidFill>
                      <a:srgbClr val="D2EEFC"/>
                    </a:solidFill>
                  </a:tcPr>
                </a:tc>
                <a:extLst>
                  <a:ext uri="{0D108BD9-81ED-4DB2-BD59-A6C34878D82A}">
                    <a16:rowId xmlns:a16="http://schemas.microsoft.com/office/drawing/2014/main" val="85665942"/>
                  </a:ext>
                </a:extLst>
              </a:tr>
            </a:tbl>
          </a:graphicData>
        </a:graphic>
      </p:graphicFrame>
      <p:sp>
        <p:nvSpPr>
          <p:cNvPr id="2" name="Title 1">
            <a:extLst>
              <a:ext uri="{FF2B5EF4-FFF2-40B4-BE49-F238E27FC236}">
                <a16:creationId xmlns:a16="http://schemas.microsoft.com/office/drawing/2014/main" id="{76EA670A-A5B8-4060-A12C-DD47F0F4F689}"/>
              </a:ext>
            </a:extLst>
          </p:cNvPr>
          <p:cNvSpPr>
            <a:spLocks noGrp="1"/>
          </p:cNvSpPr>
          <p:nvPr>
            <p:ph type="title"/>
          </p:nvPr>
        </p:nvSpPr>
        <p:spPr/>
        <p:txBody>
          <a:bodyPr/>
          <a:lstStyle/>
          <a:p>
            <a:pPr lvl="0"/>
            <a:r>
              <a:rPr lang="en-GB" dirty="0"/>
              <a:t>11. </a:t>
            </a:r>
            <a:r>
              <a:rPr lang="ca-ES" dirty="0"/>
              <a:t>Condicions de treball </a:t>
            </a:r>
            <a:r>
              <a:rPr lang="es-ES" dirty="0"/>
              <a:t>- 4</a:t>
            </a:r>
          </a:p>
        </p:txBody>
      </p:sp>
    </p:spTree>
    <p:extLst>
      <p:ext uri="{BB962C8B-B14F-4D97-AF65-F5344CB8AC3E}">
        <p14:creationId xmlns:p14="http://schemas.microsoft.com/office/powerpoint/2010/main" val="254586527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0278ADCD-21FD-EA43-9E43-EE651DB14A12}"/>
              </a:ext>
            </a:extLst>
          </p:cNvPr>
          <p:cNvSpPr>
            <a:spLocks noGrp="1"/>
          </p:cNvSpPr>
          <p:nvPr>
            <p:ph type="body" sz="quarter" idx="13"/>
          </p:nvPr>
        </p:nvSpPr>
        <p:spPr/>
        <p:txBody>
          <a:bodyPr/>
          <a:lstStyle/>
          <a:p>
            <a:r>
              <a:rPr lang="en-GB" dirty="0"/>
              <a:t> </a:t>
            </a:r>
            <a:r>
              <a:rPr lang="ca-ES" dirty="0"/>
              <a:t>Avaluacions de resultats</a:t>
            </a:r>
            <a:r>
              <a:rPr lang="ca-ES" i="1" dirty="0"/>
              <a:t> </a:t>
            </a:r>
            <a:endParaRPr lang="en-US" dirty="0"/>
          </a:p>
        </p:txBody>
      </p:sp>
      <p:sp>
        <p:nvSpPr>
          <p:cNvPr id="3" name="Content Placeholder 2">
            <a:extLst>
              <a:ext uri="{FF2B5EF4-FFF2-40B4-BE49-F238E27FC236}">
                <a16:creationId xmlns:a16="http://schemas.microsoft.com/office/drawing/2014/main" id="{28BB58B0-05FF-43F9-AA55-3B6BBA8166A3}"/>
              </a:ext>
            </a:extLst>
          </p:cNvPr>
          <p:cNvSpPr>
            <a:spLocks noGrp="1"/>
          </p:cNvSpPr>
          <p:nvPr>
            <p:ph sz="quarter" idx="14"/>
          </p:nvPr>
        </p:nvSpPr>
        <p:spPr/>
        <p:txBody>
          <a:bodyPr/>
          <a:lstStyle/>
          <a:p>
            <a:pPr algn="just"/>
            <a:r>
              <a:rPr lang="ca-ES" dirty="0"/>
              <a:t>S’espera que els professionals de suport entre iguals satisfacin els requeriments de la feina</a:t>
            </a:r>
            <a:r>
              <a:rPr lang="en-US" dirty="0"/>
              <a:t>.</a:t>
            </a:r>
          </a:p>
          <a:p>
            <a:pPr algn="just"/>
            <a:r>
              <a:rPr lang="ca-ES" dirty="0"/>
              <a:t>S’ha tenir en compte que poden requerir flexibilitat i comprensió si han d’agafar una baixa, ja que poden experimentar situacions complicades amb la seva pròpia salut mental i el seu benestar</a:t>
            </a:r>
            <a:r>
              <a:rPr lang="en-US" dirty="0"/>
              <a:t>. </a:t>
            </a:r>
          </a:p>
          <a:p>
            <a:pPr algn="just"/>
            <a:r>
              <a:rPr lang="ca-ES" dirty="0"/>
              <a:t>Les avaluacions regulars de resultats proporcionen una bona oportunitat tant per als supervisors com per als professionals de parlar sobre la feina, sobre qualsevol aspecte que preocupi o sobre què va bé</a:t>
            </a:r>
            <a:r>
              <a:rPr lang="en-US" dirty="0"/>
              <a:t>. </a:t>
            </a:r>
          </a:p>
          <a:p>
            <a:pPr algn="just"/>
            <a:r>
              <a:rPr lang="ca-ES" dirty="0"/>
              <a:t>Ara bé, les avaluacions de resultats no han de servir per introduir canvis contraris als valors nuclears del suport entre iguals</a:t>
            </a:r>
            <a:r>
              <a:rPr lang="es-ES" dirty="0"/>
              <a:t>es</a:t>
            </a:r>
            <a:r>
              <a:rPr lang="en-US" dirty="0"/>
              <a:t>.</a:t>
            </a:r>
          </a:p>
        </p:txBody>
      </p:sp>
      <p:sp>
        <p:nvSpPr>
          <p:cNvPr id="2" name="Title 1">
            <a:extLst>
              <a:ext uri="{FF2B5EF4-FFF2-40B4-BE49-F238E27FC236}">
                <a16:creationId xmlns:a16="http://schemas.microsoft.com/office/drawing/2014/main" id="{54628519-7BE6-41C8-B58C-F10B53722F91}"/>
              </a:ext>
            </a:extLst>
          </p:cNvPr>
          <p:cNvSpPr>
            <a:spLocks noGrp="1"/>
          </p:cNvSpPr>
          <p:nvPr>
            <p:ph type="title"/>
          </p:nvPr>
        </p:nvSpPr>
        <p:spPr/>
        <p:txBody>
          <a:bodyPr/>
          <a:lstStyle/>
          <a:p>
            <a:pPr lvl="0"/>
            <a:r>
              <a:rPr lang="en-GB" dirty="0"/>
              <a:t>11. </a:t>
            </a:r>
            <a:r>
              <a:rPr lang="ca-ES" dirty="0"/>
              <a:t>Condicions de treball </a:t>
            </a:r>
            <a:r>
              <a:rPr lang="es-ES" dirty="0"/>
              <a:t>- 5</a:t>
            </a:r>
          </a:p>
        </p:txBody>
      </p:sp>
    </p:spTree>
    <p:extLst>
      <p:ext uri="{BB962C8B-B14F-4D97-AF65-F5344CB8AC3E}">
        <p14:creationId xmlns:p14="http://schemas.microsoft.com/office/powerpoint/2010/main" val="143802489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621B4-63A1-4E74-AA6F-4B513D65DBE5}"/>
              </a:ext>
            </a:extLst>
          </p:cNvPr>
          <p:cNvSpPr>
            <a:spLocks noGrp="1"/>
          </p:cNvSpPr>
          <p:nvPr>
            <p:ph type="title"/>
          </p:nvPr>
        </p:nvSpPr>
        <p:spPr>
          <a:xfrm>
            <a:off x="507206" y="2313946"/>
            <a:ext cx="11137398" cy="522560"/>
          </a:xfrm>
        </p:spPr>
        <p:txBody>
          <a:bodyPr/>
          <a:lstStyle/>
          <a:p>
            <a:pPr>
              <a:lnSpc>
                <a:spcPct val="100000"/>
              </a:lnSpc>
            </a:pPr>
            <a:r>
              <a:rPr lang="en-GB" dirty="0"/>
              <a:t>12. </a:t>
            </a:r>
            <a:r>
              <a:rPr lang="ca-ES" dirty="0"/>
              <a:t>Els professionals de suport entre iguals en els serveis socials i de salut mental</a:t>
            </a:r>
            <a:br>
              <a:rPr lang="es-ES" dirty="0"/>
            </a:br>
            <a:endParaRPr lang="es-ES" dirty="0"/>
          </a:p>
        </p:txBody>
      </p:sp>
    </p:spTree>
    <p:extLst>
      <p:ext uri="{BB962C8B-B14F-4D97-AF65-F5344CB8AC3E}">
        <p14:creationId xmlns:p14="http://schemas.microsoft.com/office/powerpoint/2010/main" val="293541491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299828-85A8-482D-A284-6D02B3D10651}"/>
              </a:ext>
            </a:extLst>
          </p:cNvPr>
          <p:cNvSpPr>
            <a:spLocks noGrp="1"/>
          </p:cNvSpPr>
          <p:nvPr>
            <p:ph sz="quarter" idx="14"/>
          </p:nvPr>
        </p:nvSpPr>
        <p:spPr>
          <a:xfrm>
            <a:off x="507195" y="1239520"/>
            <a:ext cx="11174412" cy="4771668"/>
          </a:xfrm>
        </p:spPr>
        <p:txBody>
          <a:bodyPr>
            <a:normAutofit/>
          </a:bodyPr>
          <a:lstStyle/>
          <a:p>
            <a:pPr algn="just"/>
            <a:r>
              <a:rPr lang="ca-ES" dirty="0"/>
              <a:t>Pot costar convèncer el personal dels serveis socials i de salut mental que el suport entre iguals és una part essencial del servei</a:t>
            </a:r>
            <a:r>
              <a:rPr lang="en-GB" dirty="0"/>
              <a:t>. </a:t>
            </a:r>
          </a:p>
          <a:p>
            <a:pPr algn="just"/>
            <a:r>
              <a:rPr lang="ca-ES" dirty="0"/>
              <a:t>Per tal d’integrar-lo correctament s’ha d’entendre com la prestació d’un servei enriquidor</a:t>
            </a:r>
            <a:r>
              <a:rPr lang="en-GB" dirty="0"/>
              <a:t>. </a:t>
            </a:r>
          </a:p>
          <a:p>
            <a:pPr algn="just"/>
            <a:r>
              <a:rPr lang="ca-ES" dirty="0"/>
              <a:t>Els professionals de suport entre iguals hi són per ajudar les persones usuàries del servei .</a:t>
            </a:r>
          </a:p>
          <a:p>
            <a:pPr algn="just"/>
            <a:r>
              <a:rPr lang="ca-ES" dirty="0"/>
              <a:t>Això pot comportar «fer acte de presència» i escoltar, ajudar les persones a prendre les seves pròpies decisions sobre què comporta la recuperació per a elles o defensar-les</a:t>
            </a:r>
            <a:r>
              <a:rPr lang="en-GB" dirty="0"/>
              <a:t>. </a:t>
            </a:r>
          </a:p>
          <a:p>
            <a:pPr algn="just"/>
            <a:r>
              <a:rPr lang="ca-ES" dirty="0"/>
              <a:t>Poden haver-hi discrepàncies en l’abordatge, quan els desitjos i les preferències de les persones usuàries dels serveis difereixen dels del servei social o de salut mental</a:t>
            </a:r>
            <a:r>
              <a:rPr lang="en-GB" dirty="0"/>
              <a:t>. </a:t>
            </a:r>
          </a:p>
          <a:p>
            <a:pPr algn="just"/>
            <a:r>
              <a:rPr lang="ca-ES" dirty="0"/>
              <a:t>Això no significa que els professionals de suport entre iguals i els membres del personal estiguin, per la mateixa essència de les seves funcions, enfrontats entre ells</a:t>
            </a:r>
            <a:r>
              <a:rPr lang="en-GB" dirty="0"/>
              <a:t>. </a:t>
            </a:r>
            <a:endParaRPr lang="x-none" dirty="0"/>
          </a:p>
          <a:p>
            <a:pPr algn="just"/>
            <a:endParaRPr lang="x-none" dirty="0"/>
          </a:p>
          <a:p>
            <a:pPr algn="just"/>
            <a:endParaRPr lang="x-none" dirty="0"/>
          </a:p>
        </p:txBody>
      </p:sp>
      <p:sp>
        <p:nvSpPr>
          <p:cNvPr id="2" name="Title 1">
            <a:extLst>
              <a:ext uri="{FF2B5EF4-FFF2-40B4-BE49-F238E27FC236}">
                <a16:creationId xmlns:a16="http://schemas.microsoft.com/office/drawing/2014/main" id="{D44A4C04-9741-41AD-9017-23ADBB364C77}"/>
              </a:ext>
            </a:extLst>
          </p:cNvPr>
          <p:cNvSpPr>
            <a:spLocks noGrp="1"/>
          </p:cNvSpPr>
          <p:nvPr>
            <p:ph type="title"/>
          </p:nvPr>
        </p:nvSpPr>
        <p:spPr>
          <a:xfrm>
            <a:off x="285750" y="506412"/>
            <a:ext cx="11696699" cy="503238"/>
          </a:xfrm>
        </p:spPr>
        <p:txBody>
          <a:bodyPr/>
          <a:lstStyle/>
          <a:p>
            <a:r>
              <a:rPr lang="en-GB" sz="2400" dirty="0"/>
              <a:t>12. </a:t>
            </a:r>
            <a:r>
              <a:rPr lang="ca-ES" sz="2400" dirty="0"/>
              <a:t>Els professionals de suport entre iguals en els serveis socials i de salut mental</a:t>
            </a:r>
            <a:r>
              <a:rPr lang="es-ES" sz="2400" dirty="0"/>
              <a:t> - 1</a:t>
            </a:r>
          </a:p>
        </p:txBody>
      </p:sp>
    </p:spTree>
    <p:extLst>
      <p:ext uri="{BB962C8B-B14F-4D97-AF65-F5344CB8AC3E}">
        <p14:creationId xmlns:p14="http://schemas.microsoft.com/office/powerpoint/2010/main" val="361401186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211E9B-26BA-4D69-9998-0650F556D20A}"/>
              </a:ext>
            </a:extLst>
          </p:cNvPr>
          <p:cNvSpPr>
            <a:spLocks noGrp="1"/>
          </p:cNvSpPr>
          <p:nvPr>
            <p:ph sz="quarter" idx="14"/>
          </p:nvPr>
        </p:nvSpPr>
        <p:spPr>
          <a:xfrm>
            <a:off x="507195" y="1679510"/>
            <a:ext cx="11174412" cy="4331678"/>
          </a:xfrm>
        </p:spPr>
        <p:txBody>
          <a:bodyPr/>
          <a:lstStyle/>
          <a:p>
            <a:pPr algn="just"/>
            <a:r>
              <a:rPr lang="ca-ES" dirty="0"/>
              <a:t>Hi ha moltes maneres de contractar professionals de suport entre iguals en el context dels serveis</a:t>
            </a:r>
            <a:r>
              <a:rPr lang="en-GB" dirty="0"/>
              <a:t>. </a:t>
            </a:r>
          </a:p>
          <a:p>
            <a:pPr algn="just"/>
            <a:r>
              <a:rPr lang="ca-ES" dirty="0"/>
              <a:t>La manera òptima de proporcionar suport entre iguals és contractar una organització independent dirigida per iguals que sigui externa al servei però hi pugui establir una col·laboració estreta</a:t>
            </a:r>
            <a:r>
              <a:rPr lang="es-ES" dirty="0"/>
              <a:t>. </a:t>
            </a:r>
          </a:p>
          <a:p>
            <a:pPr algn="just"/>
            <a:r>
              <a:rPr lang="es-ES" dirty="0"/>
              <a:t>La </a:t>
            </a:r>
            <a:r>
              <a:rPr lang="ca-ES" dirty="0"/>
              <a:t>independència del professional de suport entre iguals del servei es manté i s’eviten conflictes d’interès</a:t>
            </a:r>
            <a:r>
              <a:rPr lang="en-GB" dirty="0"/>
              <a:t>. </a:t>
            </a:r>
            <a:endParaRPr lang="x-none" dirty="0"/>
          </a:p>
        </p:txBody>
      </p:sp>
      <p:sp>
        <p:nvSpPr>
          <p:cNvPr id="5"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2"/>
            <a:ext cx="11380997" cy="427038"/>
          </a:xfrm>
        </p:spPr>
        <p:txBody>
          <a:bodyPr/>
          <a:lstStyle/>
          <a:p>
            <a:pPr lvl="0"/>
            <a:r>
              <a:rPr lang="en-GB" sz="2400" dirty="0"/>
              <a:t>12. </a:t>
            </a:r>
            <a:r>
              <a:rPr lang="ca-ES" sz="2400" dirty="0"/>
              <a:t>Els professionals de suport entre iguals en els serveis socials i de salut mental</a:t>
            </a:r>
            <a:r>
              <a:rPr lang="es-ES" sz="2400" dirty="0"/>
              <a:t> - 2</a:t>
            </a:r>
          </a:p>
        </p:txBody>
      </p:sp>
    </p:spTree>
    <p:extLst>
      <p:ext uri="{BB962C8B-B14F-4D97-AF65-F5344CB8AC3E}">
        <p14:creationId xmlns:p14="http://schemas.microsoft.com/office/powerpoint/2010/main" val="152172794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985488D-4BA6-4C68-8B5E-0572CAFE2CB1}"/>
              </a:ext>
            </a:extLst>
          </p:cNvPr>
          <p:cNvGraphicFramePr>
            <a:graphicFrameLocks noGrp="1"/>
          </p:cNvGraphicFramePr>
          <p:nvPr>
            <p:ph sz="quarter" idx="14"/>
            <p:extLst>
              <p:ext uri="{D42A27DB-BD31-4B8C-83A1-F6EECF244321}">
                <p14:modId xmlns:p14="http://schemas.microsoft.com/office/powerpoint/2010/main" val="374993360"/>
              </p:ext>
            </p:extLst>
          </p:nvPr>
        </p:nvGraphicFramePr>
        <p:xfrm>
          <a:off x="634482" y="1198880"/>
          <a:ext cx="11045748" cy="4358272"/>
        </p:xfrm>
        <a:graphic>
          <a:graphicData uri="http://schemas.openxmlformats.org/drawingml/2006/table">
            <a:tbl>
              <a:tblPr firstRow="1" firstCol="1" bandRow="1"/>
              <a:tblGrid>
                <a:gridCol w="11045748">
                  <a:extLst>
                    <a:ext uri="{9D8B030D-6E8A-4147-A177-3AD203B41FA5}">
                      <a16:colId xmlns:a16="http://schemas.microsoft.com/office/drawing/2014/main" val="4001357149"/>
                    </a:ext>
                  </a:extLst>
                </a:gridCol>
              </a:tblGrid>
              <a:tr h="4358272">
                <a:tc>
                  <a:txBody>
                    <a:bodyPr/>
                    <a:lstStyle/>
                    <a:p>
                      <a:pPr marL="0" marR="0" algn="just">
                        <a:lnSpc>
                          <a:spcPct val="113000"/>
                        </a:lnSpc>
                        <a:spcBef>
                          <a:spcPts val="0"/>
                        </a:spcBef>
                        <a:spcAft>
                          <a:spcPts val="1200"/>
                        </a:spcAft>
                      </a:pPr>
                      <a:r>
                        <a:rPr lang="es-ES" sz="1900" b="1" i="0" kern="1200" dirty="0">
                          <a:solidFill>
                            <a:schemeClr val="tx1"/>
                          </a:solidFill>
                          <a:effectLst/>
                          <a:latin typeface="+mn-lt"/>
                          <a:ea typeface="+mn-ea"/>
                          <a:cs typeface="+mn-cs"/>
                        </a:rPr>
                        <a:t>Cita: Kevin </a:t>
                      </a:r>
                      <a:r>
                        <a:rPr lang="es-ES" sz="1900" b="1" i="0" kern="1200" dirty="0" err="1">
                          <a:solidFill>
                            <a:schemeClr val="tx1"/>
                          </a:solidFill>
                          <a:effectLst/>
                          <a:latin typeface="+mn-lt"/>
                          <a:ea typeface="+mn-ea"/>
                          <a:cs typeface="+mn-cs"/>
                        </a:rPr>
                        <a:t>Huckshorn</a:t>
                      </a:r>
                      <a:r>
                        <a:rPr lang="es-ES" sz="1900" b="1" i="0" kern="1200" dirty="0">
                          <a:solidFill>
                            <a:schemeClr val="tx1"/>
                          </a:solidFill>
                          <a:effectLst/>
                          <a:latin typeface="+mn-lt"/>
                          <a:ea typeface="+mn-ea"/>
                          <a:cs typeface="+mn-cs"/>
                        </a:rPr>
                        <a:t>, director del </a:t>
                      </a:r>
                      <a:r>
                        <a:rPr lang="es-ES" sz="1900" b="1" i="0" kern="1200" dirty="0" err="1">
                          <a:solidFill>
                            <a:schemeClr val="tx1"/>
                          </a:solidFill>
                          <a:effectLst/>
                          <a:latin typeface="+mn-lt"/>
                          <a:ea typeface="+mn-ea"/>
                          <a:cs typeface="+mn-cs"/>
                        </a:rPr>
                        <a:t>Departament</a:t>
                      </a:r>
                      <a:r>
                        <a:rPr lang="es-ES" sz="1900" b="1" i="0" kern="1200" dirty="0">
                          <a:solidFill>
                            <a:schemeClr val="tx1"/>
                          </a:solidFill>
                          <a:effectLst/>
                          <a:latin typeface="+mn-lt"/>
                          <a:ea typeface="+mn-ea"/>
                          <a:cs typeface="+mn-cs"/>
                        </a:rPr>
                        <a:t> de </a:t>
                      </a:r>
                      <a:r>
                        <a:rPr lang="es-ES" sz="1900" b="1" i="0" kern="1200" dirty="0" err="1">
                          <a:solidFill>
                            <a:schemeClr val="tx1"/>
                          </a:solidFill>
                          <a:effectLst/>
                          <a:latin typeface="+mn-lt"/>
                          <a:ea typeface="+mn-ea"/>
                          <a:cs typeface="+mn-cs"/>
                        </a:rPr>
                        <a:t>Substàncies</a:t>
                      </a:r>
                      <a:r>
                        <a:rPr lang="es-ES" sz="1900" b="1" i="0" kern="1200" dirty="0">
                          <a:solidFill>
                            <a:schemeClr val="tx1"/>
                          </a:solidFill>
                          <a:effectLst/>
                          <a:latin typeface="+mn-lt"/>
                          <a:ea typeface="+mn-ea"/>
                          <a:cs typeface="+mn-cs"/>
                        </a:rPr>
                        <a:t> i </a:t>
                      </a:r>
                      <a:r>
                        <a:rPr lang="es-ES" sz="1900" b="1" i="0" kern="1200" dirty="0" err="1">
                          <a:solidFill>
                            <a:schemeClr val="tx1"/>
                          </a:solidFill>
                          <a:effectLst/>
                          <a:latin typeface="+mn-lt"/>
                          <a:ea typeface="+mn-ea"/>
                          <a:cs typeface="+mn-cs"/>
                        </a:rPr>
                        <a:t>Salut</a:t>
                      </a:r>
                      <a:r>
                        <a:rPr lang="es-ES" sz="1900" b="1" i="0" kern="1200" dirty="0">
                          <a:solidFill>
                            <a:schemeClr val="tx1"/>
                          </a:solidFill>
                          <a:effectLst/>
                          <a:latin typeface="+mn-lt"/>
                          <a:ea typeface="+mn-ea"/>
                          <a:cs typeface="+mn-cs"/>
                        </a:rPr>
                        <a:t> Mental, </a:t>
                      </a:r>
                      <a:r>
                        <a:rPr lang="es-ES" sz="1900" b="1" i="0" kern="1200" dirty="0" err="1">
                          <a:solidFill>
                            <a:schemeClr val="tx1"/>
                          </a:solidFill>
                          <a:effectLst/>
                          <a:latin typeface="+mn-lt"/>
                          <a:ea typeface="+mn-ea"/>
                          <a:cs typeface="+mn-cs"/>
                        </a:rPr>
                        <a:t>Serveis</a:t>
                      </a:r>
                      <a:r>
                        <a:rPr lang="es-ES" sz="1900" b="1" i="0" kern="1200" dirty="0">
                          <a:solidFill>
                            <a:schemeClr val="tx1"/>
                          </a:solidFill>
                          <a:effectLst/>
                          <a:latin typeface="+mn-lt"/>
                          <a:ea typeface="+mn-ea"/>
                          <a:cs typeface="+mn-cs"/>
                        </a:rPr>
                        <a:t> </a:t>
                      </a:r>
                      <a:r>
                        <a:rPr lang="es-ES" sz="1900" b="1" i="0" kern="1200" dirty="0" err="1">
                          <a:solidFill>
                            <a:schemeClr val="tx1"/>
                          </a:solidFill>
                          <a:effectLst/>
                          <a:latin typeface="+mn-lt"/>
                          <a:ea typeface="+mn-ea"/>
                          <a:cs typeface="+mn-cs"/>
                        </a:rPr>
                        <a:t>Sanitaris</a:t>
                      </a:r>
                      <a:r>
                        <a:rPr lang="es-ES" sz="1900" b="1" i="0" kern="1200" dirty="0">
                          <a:solidFill>
                            <a:schemeClr val="tx1"/>
                          </a:solidFill>
                          <a:effectLst/>
                          <a:latin typeface="+mn-lt"/>
                          <a:ea typeface="+mn-ea"/>
                          <a:cs typeface="+mn-cs"/>
                        </a:rPr>
                        <a:t> i </a:t>
                      </a:r>
                      <a:r>
                        <a:rPr lang="es-ES" sz="1900" b="1" i="0" kern="1200" dirty="0" err="1">
                          <a:solidFill>
                            <a:schemeClr val="tx1"/>
                          </a:solidFill>
                          <a:effectLst/>
                          <a:latin typeface="+mn-lt"/>
                          <a:ea typeface="+mn-ea"/>
                          <a:cs typeface="+mn-cs"/>
                        </a:rPr>
                        <a:t>Socials</a:t>
                      </a:r>
                      <a:r>
                        <a:rPr lang="es-ES" sz="1900" b="1" i="0" kern="1200" dirty="0">
                          <a:solidFill>
                            <a:schemeClr val="tx1"/>
                          </a:solidFill>
                          <a:effectLst/>
                          <a:latin typeface="+mn-lt"/>
                          <a:ea typeface="+mn-ea"/>
                          <a:cs typeface="+mn-cs"/>
                        </a:rPr>
                        <a:t> de Delaware (EUA), sobre el poder del </a:t>
                      </a:r>
                      <a:r>
                        <a:rPr lang="es-ES" sz="1900" b="1" i="0" kern="1200" dirty="0" err="1">
                          <a:solidFill>
                            <a:schemeClr val="tx1"/>
                          </a:solidFill>
                          <a:effectLst/>
                          <a:latin typeface="+mn-lt"/>
                          <a:ea typeface="+mn-ea"/>
                          <a:cs typeface="+mn-cs"/>
                        </a:rPr>
                        <a:t>suport</a:t>
                      </a:r>
                      <a:r>
                        <a:rPr lang="es-ES" sz="1900" b="1" i="0" kern="1200" dirty="0">
                          <a:solidFill>
                            <a:schemeClr val="tx1"/>
                          </a:solidFill>
                          <a:effectLst/>
                          <a:latin typeface="+mn-lt"/>
                          <a:ea typeface="+mn-ea"/>
                          <a:cs typeface="+mn-cs"/>
                        </a:rPr>
                        <a:t> entre </a:t>
                      </a:r>
                      <a:r>
                        <a:rPr lang="es-ES" sz="1900" b="1" i="0" kern="1200" dirty="0" err="1">
                          <a:solidFill>
                            <a:schemeClr val="tx1"/>
                          </a:solidFill>
                          <a:effectLst/>
                          <a:latin typeface="+mn-lt"/>
                          <a:ea typeface="+mn-ea"/>
                          <a:cs typeface="+mn-cs"/>
                        </a:rPr>
                        <a:t>iguals</a:t>
                      </a:r>
                      <a:r>
                        <a:rPr lang="es-ES" sz="1900" b="1" i="0" kern="1200" dirty="0">
                          <a:solidFill>
                            <a:schemeClr val="tx1"/>
                          </a:solidFill>
                          <a:effectLst/>
                          <a:latin typeface="+mn-lt"/>
                          <a:ea typeface="+mn-ea"/>
                          <a:cs typeface="+mn-cs"/>
                        </a:rPr>
                        <a:t> </a:t>
                      </a:r>
                    </a:p>
                    <a:p>
                      <a:pPr algn="just"/>
                      <a:r>
                        <a:rPr lang="es-ES" sz="1900" i="1" kern="1200" dirty="0">
                          <a:solidFill>
                            <a:schemeClr val="tx1"/>
                          </a:solidFill>
                          <a:effectLst/>
                          <a:latin typeface="+mn-lt"/>
                          <a:ea typeface="+mn-ea"/>
                          <a:cs typeface="+mn-cs"/>
                        </a:rPr>
                        <a:t>«</a:t>
                      </a:r>
                      <a:r>
                        <a:rPr lang="ca-ES" sz="1900" i="1" kern="1200" dirty="0">
                          <a:solidFill>
                            <a:schemeClr val="tx1"/>
                          </a:solidFill>
                          <a:effectLst/>
                          <a:latin typeface="+mn-lt"/>
                          <a:ea typeface="+mn-ea"/>
                          <a:cs typeface="+mn-cs"/>
                        </a:rPr>
                        <a:t>En la meva humil opinió, el poder del suport entre iguals, tant a entorns hospitalaris com de salut mental, és més significatiu i valuós que qualsevol altra pràctica basada en evidències que jo hagi vist. Jo, amb l’orientació de </a:t>
                      </a:r>
                      <a:r>
                        <a:rPr lang="ca-ES" sz="1900" i="1" kern="1200" dirty="0" err="1">
                          <a:solidFill>
                            <a:schemeClr val="tx1"/>
                          </a:solidFill>
                          <a:effectLst/>
                          <a:latin typeface="+mn-lt"/>
                          <a:ea typeface="+mn-ea"/>
                          <a:cs typeface="+mn-cs"/>
                        </a:rPr>
                        <a:t>Gayle</a:t>
                      </a:r>
                      <a:r>
                        <a:rPr lang="ca-ES" sz="1900" i="1" kern="1200" dirty="0">
                          <a:solidFill>
                            <a:schemeClr val="tx1"/>
                          </a:solidFill>
                          <a:effectLst/>
                          <a:latin typeface="+mn-lt"/>
                          <a:ea typeface="+mn-ea"/>
                          <a:cs typeface="+mn-cs"/>
                        </a:rPr>
                        <a:t> </a:t>
                      </a:r>
                      <a:r>
                        <a:rPr lang="ca-ES" sz="1900" i="1" kern="1200" dirty="0" err="1">
                          <a:solidFill>
                            <a:schemeClr val="tx1"/>
                          </a:solidFill>
                          <a:effectLst/>
                          <a:latin typeface="+mn-lt"/>
                          <a:ea typeface="+mn-ea"/>
                          <a:cs typeface="+mn-cs"/>
                        </a:rPr>
                        <a:t>Bluebird</a:t>
                      </a:r>
                      <a:r>
                        <a:rPr lang="ca-ES" sz="1900" i="1" kern="1200" dirty="0">
                          <a:solidFill>
                            <a:schemeClr val="tx1"/>
                          </a:solidFill>
                          <a:effectLst/>
                          <a:latin typeface="+mn-lt"/>
                          <a:ea typeface="+mn-ea"/>
                          <a:cs typeface="+mn-cs"/>
                        </a:rPr>
                        <a:t>, vaig començar a integrar professionals de suport entre iguals</a:t>
                      </a:r>
                      <a:r>
                        <a:rPr lang="ca-ES" sz="1900" kern="1200" dirty="0">
                          <a:solidFill>
                            <a:schemeClr val="tx1"/>
                          </a:solidFill>
                          <a:effectLst/>
                          <a:latin typeface="+mn-lt"/>
                          <a:ea typeface="+mn-ea"/>
                          <a:cs typeface="+mn-cs"/>
                        </a:rPr>
                        <a:t> </a:t>
                      </a:r>
                      <a:r>
                        <a:rPr lang="ca-ES" sz="1900" i="1" kern="1200" dirty="0">
                          <a:solidFill>
                            <a:schemeClr val="tx1"/>
                          </a:solidFill>
                          <a:effectLst/>
                          <a:latin typeface="+mn-lt"/>
                          <a:ea typeface="+mn-ea"/>
                          <a:cs typeface="+mn-cs"/>
                        </a:rPr>
                        <a:t>a entorns de treball de salut mental el 1991. I, d’ençà, en tots els àmbits de treball, el personal dels professionals de suport entre iguals ha “fet màgia”.  </a:t>
                      </a:r>
                      <a:endParaRPr lang="es-ES" sz="1900" kern="1200" dirty="0">
                        <a:solidFill>
                          <a:schemeClr val="tx1"/>
                        </a:solidFill>
                        <a:effectLst/>
                        <a:latin typeface="+mn-lt"/>
                        <a:ea typeface="+mn-ea"/>
                        <a:cs typeface="+mn-cs"/>
                      </a:endParaRPr>
                    </a:p>
                    <a:p>
                      <a:pPr algn="just"/>
                      <a:r>
                        <a:rPr lang="ca-ES" sz="1900" i="1" kern="1200" dirty="0">
                          <a:solidFill>
                            <a:schemeClr val="tx1"/>
                          </a:solidFill>
                          <a:effectLst/>
                          <a:latin typeface="+mn-lt"/>
                          <a:ea typeface="+mn-ea"/>
                          <a:cs typeface="+mn-cs"/>
                        </a:rPr>
                        <a:t> </a:t>
                      </a:r>
                      <a:endParaRPr lang="es-ES" sz="1900" kern="1200" dirty="0">
                        <a:solidFill>
                          <a:schemeClr val="tx1"/>
                        </a:solidFill>
                        <a:effectLst/>
                        <a:latin typeface="+mn-lt"/>
                        <a:ea typeface="+mn-ea"/>
                        <a:cs typeface="+mn-cs"/>
                      </a:endParaRPr>
                    </a:p>
                    <a:p>
                      <a:pPr algn="just"/>
                      <a:r>
                        <a:rPr lang="ca-ES" sz="1900" i="1" kern="1200" dirty="0">
                          <a:solidFill>
                            <a:schemeClr val="tx1"/>
                          </a:solidFill>
                          <a:effectLst/>
                          <a:latin typeface="+mn-lt"/>
                          <a:ea typeface="+mn-ea"/>
                          <a:cs typeface="+mn-cs"/>
                        </a:rPr>
                        <a:t>Les habilitats innates dels professionals de suport entre iguals són llegendàries, en la meva experiència personal. I en aquests moments crec fermament que almenys el 50% del sistema de professionals de salut mental hauria d’estar integrat per professionals de suport entre iguals si volem arribar a un sistema de cures veritablement orientat a la recuperació, informat sobre els traumes i que compleixi amb la Llei de discapacitat dels EUA, un sistema en què les persones amb malalties mentals greus puguin trobar l’esperança, el coratge i l’energia necessaris per recuperar les seves vides d’una manera significativa per a elles.» </a:t>
                      </a:r>
                      <a:endParaRPr lang="x-none" sz="1900" dirty="0">
                        <a:effectLst/>
                        <a:latin typeface="+mn-lt"/>
                        <a:ea typeface="SimSun" panose="02010600030101010101" pitchFamily="2" charset="-122"/>
                        <a:cs typeface="Calibri" panose="020F0502020204030204" pitchFamily="34" charset="0"/>
                      </a:endParaRPr>
                    </a:p>
                  </a:txBody>
                  <a:tcPr marL="75463" marR="75463" marT="0" marB="0">
                    <a:lnL>
                      <a:noFill/>
                    </a:lnL>
                    <a:lnR>
                      <a:noFill/>
                    </a:lnR>
                    <a:lnT>
                      <a:noFill/>
                    </a:lnT>
                    <a:lnB>
                      <a:noFill/>
                    </a:lnB>
                    <a:solidFill>
                      <a:srgbClr val="D2EEFC"/>
                    </a:solidFill>
                  </a:tcPr>
                </a:tc>
                <a:extLst>
                  <a:ext uri="{0D108BD9-81ED-4DB2-BD59-A6C34878D82A}">
                    <a16:rowId xmlns:a16="http://schemas.microsoft.com/office/drawing/2014/main" val="391179414"/>
                  </a:ext>
                </a:extLst>
              </a:tr>
            </a:tbl>
          </a:graphicData>
        </a:graphic>
      </p:graphicFrame>
      <p:sp>
        <p:nvSpPr>
          <p:cNvPr id="5"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3"/>
            <a:ext cx="11533397" cy="388938"/>
          </a:xfrm>
        </p:spPr>
        <p:txBody>
          <a:bodyPr/>
          <a:lstStyle/>
          <a:p>
            <a:pPr lvl="0"/>
            <a:r>
              <a:rPr lang="en-GB" sz="2400" dirty="0"/>
              <a:t>12. </a:t>
            </a:r>
            <a:r>
              <a:rPr lang="ca-ES" sz="2400" dirty="0"/>
              <a:t>Els professionals de suport entre iguals en els serveis socials i de salut mental</a:t>
            </a:r>
            <a:r>
              <a:rPr lang="es-ES" sz="2400" dirty="0"/>
              <a:t> - 3</a:t>
            </a:r>
          </a:p>
        </p:txBody>
      </p:sp>
    </p:spTree>
    <p:extLst>
      <p:ext uri="{BB962C8B-B14F-4D97-AF65-F5344CB8AC3E}">
        <p14:creationId xmlns:p14="http://schemas.microsoft.com/office/powerpoint/2010/main" val="397628101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EEE1B037-87FB-E84A-9A8F-2ED5FFC1D20E}"/>
              </a:ext>
            </a:extLst>
          </p:cNvPr>
          <p:cNvSpPr>
            <a:spLocks noGrp="1"/>
          </p:cNvSpPr>
          <p:nvPr>
            <p:ph type="body" sz="quarter" idx="13"/>
          </p:nvPr>
        </p:nvSpPr>
        <p:spPr>
          <a:xfrm>
            <a:off x="529186" y="869481"/>
            <a:ext cx="11174400" cy="360000"/>
          </a:xfrm>
        </p:spPr>
        <p:txBody>
          <a:bodyPr/>
          <a:lstStyle/>
          <a:p>
            <a:r>
              <a:rPr lang="es-ES" i="1" dirty="0"/>
              <a:t> </a:t>
            </a:r>
            <a:r>
              <a:rPr lang="ca-ES" dirty="0"/>
              <a:t>Creació d’una cultura de suport entre iguals  </a:t>
            </a:r>
            <a:endParaRPr lang="es-ES" dirty="0"/>
          </a:p>
        </p:txBody>
      </p:sp>
      <p:sp>
        <p:nvSpPr>
          <p:cNvPr id="3" name="Content Placeholder 2">
            <a:extLst>
              <a:ext uri="{FF2B5EF4-FFF2-40B4-BE49-F238E27FC236}">
                <a16:creationId xmlns:a16="http://schemas.microsoft.com/office/drawing/2014/main" id="{038CD5E3-C311-4462-9FC1-D942CC3C63A1}"/>
              </a:ext>
            </a:extLst>
          </p:cNvPr>
          <p:cNvSpPr>
            <a:spLocks noGrp="1"/>
          </p:cNvSpPr>
          <p:nvPr>
            <p:ph sz="quarter" idx="14"/>
          </p:nvPr>
        </p:nvSpPr>
        <p:spPr>
          <a:xfrm>
            <a:off x="507195" y="1645920"/>
            <a:ext cx="11174412" cy="4365268"/>
          </a:xfrm>
        </p:spPr>
        <p:txBody>
          <a:bodyPr/>
          <a:lstStyle/>
          <a:p>
            <a:pPr algn="just"/>
            <a:r>
              <a:rPr lang="ca-ES" dirty="0"/>
              <a:t>La introducció dels professionals de suport entre iguals als serveis socials i de salut mental pot requerir temps per permetre-hi la transició</a:t>
            </a:r>
            <a:r>
              <a:rPr lang="en-GB" dirty="0"/>
              <a:t>. </a:t>
            </a:r>
          </a:p>
          <a:p>
            <a:pPr marL="0" indent="0" algn="just">
              <a:buNone/>
            </a:pPr>
            <a:endParaRPr lang="en-GB" sz="1200" dirty="0"/>
          </a:p>
          <a:p>
            <a:pPr marL="0" indent="0" algn="just">
              <a:buNone/>
            </a:pPr>
            <a:r>
              <a:rPr lang="ca-ES" i="1" dirty="0"/>
              <a:t>«El suport entre iguals funciona millor quan els professionals de suport entre iguals</a:t>
            </a:r>
            <a:r>
              <a:rPr lang="ca-ES" dirty="0"/>
              <a:t> </a:t>
            </a:r>
            <a:r>
              <a:rPr lang="ca-ES" i="1" dirty="0"/>
              <a:t>operen en contextos amb un compromís preexistent amb els valors i els principis de recuperació. Els professionals milloren enormement aquest compromís amb la recuperació; això no obstant, aquesta funció no hauria d’utilitzar-se per introduir la recuperació en contextos on no existeix ja un compromís amb els valors de la recuperació.» </a:t>
            </a:r>
            <a:endParaRPr lang="x-none" dirty="0"/>
          </a:p>
        </p:txBody>
      </p:sp>
      <p:sp>
        <p:nvSpPr>
          <p:cNvPr id="7"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3"/>
            <a:ext cx="11495297" cy="350838"/>
          </a:xfrm>
        </p:spPr>
        <p:txBody>
          <a:bodyPr/>
          <a:lstStyle/>
          <a:p>
            <a:pPr lvl="0"/>
            <a:r>
              <a:rPr lang="en-GB" sz="2400" dirty="0"/>
              <a:t>12. </a:t>
            </a:r>
            <a:r>
              <a:rPr lang="ca-ES" sz="2400" dirty="0"/>
              <a:t>Els professionals de suport entre iguals en els serveis socials i de salut mental</a:t>
            </a:r>
            <a:r>
              <a:rPr lang="es-ES" sz="2400" dirty="0"/>
              <a:t> - 4</a:t>
            </a:r>
          </a:p>
        </p:txBody>
      </p:sp>
    </p:spTree>
    <p:extLst>
      <p:ext uri="{BB962C8B-B14F-4D97-AF65-F5344CB8AC3E}">
        <p14:creationId xmlns:p14="http://schemas.microsoft.com/office/powerpoint/2010/main" val="41223358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D3CF1-B2F8-4F80-8CA4-79F966E2A826}"/>
              </a:ext>
            </a:extLst>
          </p:cNvPr>
          <p:cNvSpPr>
            <a:spLocks noGrp="1"/>
          </p:cNvSpPr>
          <p:nvPr>
            <p:ph sz="quarter" idx="14"/>
          </p:nvPr>
        </p:nvSpPr>
        <p:spPr>
          <a:xfrm>
            <a:off x="507195" y="1625600"/>
            <a:ext cx="11174412" cy="4385588"/>
          </a:xfrm>
        </p:spPr>
        <p:txBody>
          <a:bodyPr/>
          <a:lstStyle/>
          <a:p>
            <a:pPr algn="just"/>
            <a:r>
              <a:rPr lang="ca-ES" dirty="0"/>
              <a:t>Invertir temps en introduir les cures orientades a la recuperació abans d’integrar els papers de suport entre iguals als serveis socials i de salut mental és fonamental</a:t>
            </a:r>
            <a:r>
              <a:rPr lang="en-GB" dirty="0"/>
              <a:t>. </a:t>
            </a:r>
          </a:p>
          <a:p>
            <a:pPr algn="just"/>
            <a:r>
              <a:rPr lang="ca-ES" dirty="0"/>
              <a:t>Ajudar altres iguals a entendre què significa la recuperació per a ells</a:t>
            </a:r>
            <a:r>
              <a:rPr lang="es-ES" dirty="0"/>
              <a:t>. </a:t>
            </a:r>
          </a:p>
          <a:p>
            <a:pPr algn="just"/>
            <a:r>
              <a:rPr lang="ca-ES" dirty="0"/>
              <a:t>Si un servei social o de salut mental no s’adhereix a les cures orientades a la recuperació, soscavarà la feina dels professionals </a:t>
            </a:r>
            <a:endParaRPr lang="x-none" dirty="0"/>
          </a:p>
        </p:txBody>
      </p:sp>
      <p:sp>
        <p:nvSpPr>
          <p:cNvPr id="7"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2"/>
            <a:ext cx="11495297" cy="465138"/>
          </a:xfrm>
        </p:spPr>
        <p:txBody>
          <a:bodyPr/>
          <a:lstStyle/>
          <a:p>
            <a:pPr lvl="0"/>
            <a:r>
              <a:rPr lang="en-GB" sz="2400" dirty="0"/>
              <a:t>12. </a:t>
            </a:r>
            <a:r>
              <a:rPr lang="ca-ES" sz="2400" dirty="0"/>
              <a:t>Els professionals de suport entre iguals en els serveis socials i de salut mental</a:t>
            </a:r>
            <a:r>
              <a:rPr lang="es-ES" sz="2400" dirty="0"/>
              <a:t> - 5</a:t>
            </a:r>
          </a:p>
        </p:txBody>
      </p:sp>
      <p:sp>
        <p:nvSpPr>
          <p:cNvPr id="5" name="Text Placeholder 5">
            <a:extLst>
              <a:ext uri="{FF2B5EF4-FFF2-40B4-BE49-F238E27FC236}">
                <a16:creationId xmlns:a16="http://schemas.microsoft.com/office/drawing/2014/main" id="{EEE1B037-87FB-E84A-9A8F-2ED5FFC1D20E}"/>
              </a:ext>
            </a:extLst>
          </p:cNvPr>
          <p:cNvSpPr txBox="1">
            <a:spLocks/>
          </p:cNvSpPr>
          <p:nvPr/>
        </p:nvSpPr>
        <p:spPr>
          <a:xfrm>
            <a:off x="529186" y="869481"/>
            <a:ext cx="11174400" cy="360000"/>
          </a:xfrm>
          <a:prstGeom prst="rect">
            <a:avLst/>
          </a:prstGeom>
        </p:spPr>
        <p:txBody>
          <a:bodyPr lIns="0" tIns="0" rIns="0" bIns="0" anchor="b">
            <a:noAutofit/>
          </a:bodyPr>
          <a:lstStyle>
            <a:lvl1pPr marL="285750" indent="-285750" algn="l" defTabSz="914400" rtl="0" eaLnBrk="1" latinLnBrk="0" hangingPunct="1">
              <a:lnSpc>
                <a:spcPts val="3300"/>
              </a:lnSpc>
              <a:spcBef>
                <a:spcPct val="0"/>
              </a:spcBef>
              <a:spcAft>
                <a:spcPts val="0"/>
              </a:spcAft>
              <a:buClr>
                <a:schemeClr val="accent1"/>
              </a:buClr>
              <a:buFont typeface="Arial" panose="020B0604020202020204" pitchFamily="34" charset="0"/>
              <a:buNone/>
              <a:tabLst/>
              <a:defRPr lang="en-US" sz="2200" b="1" kern="1200" spc="-100" baseline="0" dirty="0">
                <a:solidFill>
                  <a:schemeClr val="accent2"/>
                </a:solidFill>
                <a:latin typeface="+mj-lt"/>
                <a:ea typeface="+mj-ea"/>
                <a:cs typeface="+mj-cs"/>
              </a:defRPr>
            </a:lvl1pPr>
            <a:lvl2pPr marL="444500"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defRPr lang="en-US" sz="1600" b="0" kern="1200" baseline="0" dirty="0" smtClean="0">
                <a:solidFill>
                  <a:schemeClr val="tx1"/>
                </a:solidFill>
                <a:latin typeface="+mn-lt"/>
                <a:ea typeface="+mn-ea"/>
                <a:cs typeface="Calibri" panose="020F0502020204030204" pitchFamily="34" charset="0"/>
              </a:defRPr>
            </a:lvl2pPr>
            <a:lvl3pPr marL="631825"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defRPr lang="en-US" sz="1600" kern="1200" baseline="0" dirty="0" smtClean="0">
                <a:solidFill>
                  <a:schemeClr val="tx1"/>
                </a:solidFill>
                <a:latin typeface="+mn-lt"/>
                <a:ea typeface="+mn-ea"/>
                <a:cs typeface="Calibri" panose="020F0502020204030204" pitchFamily="34" charset="0"/>
              </a:defRPr>
            </a:lvl3pPr>
            <a:lvl4pPr marL="815975"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mn-cs"/>
              </a:defRPr>
            </a:lvl4pPr>
            <a:lvl5pPr marL="982663"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i="1" dirty="0"/>
              <a:t> </a:t>
            </a:r>
            <a:r>
              <a:rPr lang="ca-ES" dirty="0"/>
              <a:t>Creació d’una cultura de suport entre iguals  </a:t>
            </a:r>
            <a:endParaRPr lang="es-ES" dirty="0"/>
          </a:p>
        </p:txBody>
      </p:sp>
    </p:spTree>
    <p:extLst>
      <p:ext uri="{BB962C8B-B14F-4D97-AF65-F5344CB8AC3E}">
        <p14:creationId xmlns:p14="http://schemas.microsoft.com/office/powerpoint/2010/main" val="372990894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D7A80F-A4FA-46E1-9DAD-25831B3CE7AB}"/>
              </a:ext>
            </a:extLst>
          </p:cNvPr>
          <p:cNvSpPr>
            <a:spLocks noGrp="1"/>
          </p:cNvSpPr>
          <p:nvPr>
            <p:ph sz="quarter" idx="14"/>
          </p:nvPr>
        </p:nvSpPr>
        <p:spPr>
          <a:xfrm>
            <a:off x="507195" y="1422400"/>
            <a:ext cx="11174412" cy="4588788"/>
          </a:xfrm>
        </p:spPr>
        <p:txBody>
          <a:bodyPr>
            <a:normAutofit/>
          </a:bodyPr>
          <a:lstStyle/>
          <a:p>
            <a:pPr algn="just"/>
            <a:r>
              <a:rPr lang="ca-ES" dirty="0"/>
              <a:t>Crear una cultura de suport entre iguals no consisteix a fer una única sessió de formació, sinó que es tracta d’un procés en curs consistent a posar els principis de recuperació en pràctica</a:t>
            </a:r>
            <a:r>
              <a:rPr lang="en-GB" dirty="0"/>
              <a:t>. </a:t>
            </a:r>
          </a:p>
          <a:p>
            <a:pPr algn="just"/>
            <a:r>
              <a:rPr lang="ca-ES" dirty="0"/>
              <a:t>L’acceptació del lideratge, el reconeixement oficial, la formació de personal i la mentoria i la supervisió efectives són tots factors importants </a:t>
            </a:r>
            <a:r>
              <a:rPr lang="en-GB" dirty="0"/>
              <a:t>. </a:t>
            </a:r>
          </a:p>
          <a:p>
            <a:pPr algn="just"/>
            <a:r>
              <a:rPr lang="ca-ES" dirty="0"/>
              <a:t>Els professionals de suport entre iguals han de sentir-se segurs i capacitats per poder oferir un acompanyament eficaç a altres persones</a:t>
            </a:r>
            <a:r>
              <a:rPr lang="es-ES" dirty="0"/>
              <a:t>. </a:t>
            </a:r>
            <a:endParaRPr lang="x-none" dirty="0"/>
          </a:p>
          <a:p>
            <a:pPr algn="just"/>
            <a:r>
              <a:rPr lang="ca-ES" dirty="0"/>
              <a:t>Els professionals dels serveis socials o de salut mental no haurien d’assumir que incorporar professionals de suport entre iguals comportarà fer canvis màgics en el sistema</a:t>
            </a:r>
            <a:r>
              <a:rPr lang="es-ES" dirty="0"/>
              <a:t>.</a:t>
            </a:r>
            <a:r>
              <a:rPr lang="en-GB" dirty="0"/>
              <a:t> </a:t>
            </a:r>
          </a:p>
          <a:p>
            <a:pPr algn="just"/>
            <a:r>
              <a:rPr lang="ca-ES" dirty="0"/>
              <a:t>Cal un canvi fonamental en l’estructura del sistema per adoptar un abordatge veritablement orientat a la recuperació</a:t>
            </a:r>
            <a:r>
              <a:rPr lang="en-GB" dirty="0"/>
              <a:t>.</a:t>
            </a:r>
            <a:endParaRPr lang="x-none" dirty="0"/>
          </a:p>
        </p:txBody>
      </p:sp>
      <p:sp>
        <p:nvSpPr>
          <p:cNvPr id="7"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2"/>
            <a:ext cx="11400047" cy="484188"/>
          </a:xfrm>
        </p:spPr>
        <p:txBody>
          <a:bodyPr/>
          <a:lstStyle/>
          <a:p>
            <a:pPr lvl="0"/>
            <a:r>
              <a:rPr lang="en-GB" sz="2400" dirty="0"/>
              <a:t>12. </a:t>
            </a:r>
            <a:r>
              <a:rPr lang="ca-ES" sz="2400" dirty="0"/>
              <a:t>Els professionals de suport entre iguals en els serveis socials i de salut mental</a:t>
            </a:r>
            <a:r>
              <a:rPr lang="es-ES" sz="2400" dirty="0"/>
              <a:t> - 6</a:t>
            </a:r>
          </a:p>
        </p:txBody>
      </p:sp>
      <p:sp>
        <p:nvSpPr>
          <p:cNvPr id="5" name="Text Placeholder 5">
            <a:extLst>
              <a:ext uri="{FF2B5EF4-FFF2-40B4-BE49-F238E27FC236}">
                <a16:creationId xmlns:a16="http://schemas.microsoft.com/office/drawing/2014/main" id="{EEE1B037-87FB-E84A-9A8F-2ED5FFC1D20E}"/>
              </a:ext>
            </a:extLst>
          </p:cNvPr>
          <p:cNvSpPr txBox="1">
            <a:spLocks/>
          </p:cNvSpPr>
          <p:nvPr/>
        </p:nvSpPr>
        <p:spPr>
          <a:xfrm>
            <a:off x="529186" y="869481"/>
            <a:ext cx="11174400" cy="360000"/>
          </a:xfrm>
          <a:prstGeom prst="rect">
            <a:avLst/>
          </a:prstGeom>
        </p:spPr>
        <p:txBody>
          <a:bodyPr lIns="0" tIns="0" rIns="0" bIns="0" anchor="b">
            <a:noAutofit/>
          </a:bodyPr>
          <a:lstStyle>
            <a:lvl1pPr marL="285750" indent="-285750" algn="l" defTabSz="914400" rtl="0" eaLnBrk="1" latinLnBrk="0" hangingPunct="1">
              <a:lnSpc>
                <a:spcPts val="3300"/>
              </a:lnSpc>
              <a:spcBef>
                <a:spcPct val="0"/>
              </a:spcBef>
              <a:spcAft>
                <a:spcPts val="0"/>
              </a:spcAft>
              <a:buClr>
                <a:schemeClr val="accent1"/>
              </a:buClr>
              <a:buFont typeface="Arial" panose="020B0604020202020204" pitchFamily="34" charset="0"/>
              <a:buNone/>
              <a:tabLst/>
              <a:defRPr lang="en-US" sz="2200" b="1" kern="1200" spc="-100" baseline="0" dirty="0">
                <a:solidFill>
                  <a:schemeClr val="accent2"/>
                </a:solidFill>
                <a:latin typeface="+mj-lt"/>
                <a:ea typeface="+mj-ea"/>
                <a:cs typeface="+mj-cs"/>
              </a:defRPr>
            </a:lvl1pPr>
            <a:lvl2pPr marL="444500"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defRPr lang="en-US" sz="1600" b="0" kern="1200" baseline="0" dirty="0" smtClean="0">
                <a:solidFill>
                  <a:schemeClr val="tx1"/>
                </a:solidFill>
                <a:latin typeface="+mn-lt"/>
                <a:ea typeface="+mn-ea"/>
                <a:cs typeface="Calibri" panose="020F0502020204030204" pitchFamily="34" charset="0"/>
              </a:defRPr>
            </a:lvl2pPr>
            <a:lvl3pPr marL="631825"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defRPr lang="en-US" sz="1600" kern="1200" baseline="0" dirty="0" smtClean="0">
                <a:solidFill>
                  <a:schemeClr val="tx1"/>
                </a:solidFill>
                <a:latin typeface="+mn-lt"/>
                <a:ea typeface="+mn-ea"/>
                <a:cs typeface="Calibri" panose="020F0502020204030204" pitchFamily="34" charset="0"/>
              </a:defRPr>
            </a:lvl3pPr>
            <a:lvl4pPr marL="815975"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mn-cs"/>
              </a:defRPr>
            </a:lvl4pPr>
            <a:lvl5pPr marL="982663"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i="1" dirty="0"/>
              <a:t> </a:t>
            </a:r>
            <a:r>
              <a:rPr lang="ca-ES" dirty="0"/>
              <a:t>Creació d’una cultura de suport entre iguals  </a:t>
            </a:r>
            <a:endParaRPr lang="es-ES" dirty="0"/>
          </a:p>
        </p:txBody>
      </p:sp>
    </p:spTree>
    <p:extLst>
      <p:ext uri="{BB962C8B-B14F-4D97-AF65-F5344CB8AC3E}">
        <p14:creationId xmlns:p14="http://schemas.microsoft.com/office/powerpoint/2010/main" val="3937658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66235E-D803-4454-AEE1-983A7234E69C}"/>
              </a:ext>
            </a:extLst>
          </p:cNvPr>
          <p:cNvSpPr>
            <a:spLocks noGrp="1"/>
          </p:cNvSpPr>
          <p:nvPr>
            <p:ph sz="quarter" idx="14"/>
          </p:nvPr>
        </p:nvSpPr>
        <p:spPr/>
        <p:txBody>
          <a:bodyPr/>
          <a:lstStyle/>
          <a:p>
            <a:pPr algn="just"/>
            <a:r>
              <a:rPr lang="ca-ES" dirty="0"/>
              <a:t>Diverses organitzacions poden proporcionar suport entre iguals</a:t>
            </a:r>
            <a:r>
              <a:rPr lang="en-GB" dirty="0"/>
              <a:t>. </a:t>
            </a:r>
          </a:p>
          <a:p>
            <a:pPr algn="just"/>
            <a:r>
              <a:rPr lang="ca-ES" dirty="0"/>
              <a:t>Recórrer a organitzacions independents dirigides per iguals per prestar aquests serveis pot ser d’un enorme valor, ja que poden ajudar les persones a establir connexions</a:t>
            </a:r>
            <a:r>
              <a:rPr lang="en-GB" dirty="0"/>
              <a:t>. </a:t>
            </a:r>
          </a:p>
          <a:p>
            <a:pPr algn="just"/>
            <a:r>
              <a:rPr lang="ca-ES" dirty="0"/>
              <a:t>Les persones tenen la possibilitat d’establir relacions naturals amb aquelles persones que trien del seu propi entorn</a:t>
            </a:r>
            <a:r>
              <a:rPr lang="en-GB" dirty="0"/>
              <a:t>. </a:t>
            </a:r>
            <a:endParaRPr lang="x-none" dirty="0"/>
          </a:p>
        </p:txBody>
      </p:sp>
      <p:sp>
        <p:nvSpPr>
          <p:cNvPr id="2" name="Title 1">
            <a:extLst>
              <a:ext uri="{FF2B5EF4-FFF2-40B4-BE49-F238E27FC236}">
                <a16:creationId xmlns:a16="http://schemas.microsoft.com/office/drawing/2014/main" id="{EF21995C-6775-4FDE-851D-AF0B9320AC0B}"/>
              </a:ext>
            </a:extLst>
          </p:cNvPr>
          <p:cNvSpPr>
            <a:spLocks noGrp="1"/>
          </p:cNvSpPr>
          <p:nvPr>
            <p:ph type="title"/>
          </p:nvPr>
        </p:nvSpPr>
        <p:spPr/>
        <p:txBody>
          <a:bodyPr/>
          <a:lstStyle/>
          <a:p>
            <a:r>
              <a:rPr lang="en-GB" dirty="0"/>
              <a:t>1. </a:t>
            </a:r>
            <a:r>
              <a:rPr lang="es-ES" dirty="0" err="1"/>
              <a:t>Introducció</a:t>
            </a:r>
            <a:r>
              <a:rPr lang="es-ES" dirty="0"/>
              <a:t> - 2</a:t>
            </a:r>
            <a:endParaRPr lang="x-none" dirty="0"/>
          </a:p>
        </p:txBody>
      </p:sp>
    </p:spTree>
    <p:extLst>
      <p:ext uri="{BB962C8B-B14F-4D97-AF65-F5344CB8AC3E}">
        <p14:creationId xmlns:p14="http://schemas.microsoft.com/office/powerpoint/2010/main" val="418257962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36B4D5-72AB-4AE8-BADE-813658A8824C}"/>
              </a:ext>
            </a:extLst>
          </p:cNvPr>
          <p:cNvSpPr>
            <a:spLocks noGrp="1"/>
          </p:cNvSpPr>
          <p:nvPr>
            <p:ph sz="quarter" idx="14"/>
          </p:nvPr>
        </p:nvSpPr>
        <p:spPr>
          <a:xfrm>
            <a:off x="507195" y="1564640"/>
            <a:ext cx="11174412" cy="4446548"/>
          </a:xfrm>
        </p:spPr>
        <p:txBody>
          <a:bodyPr/>
          <a:lstStyle/>
          <a:p>
            <a:pPr algn="just"/>
            <a:r>
              <a:rPr lang="ca-ES" dirty="0"/>
              <a:t>Identificar el personal d’administració i altres departaments del servei que defensin el suport entre iguals i assumeixin un rol de lideratge en la transició i la implementació</a:t>
            </a:r>
            <a:r>
              <a:rPr lang="en-GB" dirty="0"/>
              <a:t>. </a:t>
            </a:r>
          </a:p>
          <a:p>
            <a:pPr algn="just"/>
            <a:r>
              <a:rPr lang="ca-ES" dirty="0"/>
              <a:t>Aquests membres del personal poden defensar la inclusió de professionals</a:t>
            </a:r>
            <a:r>
              <a:rPr lang="en-GB" dirty="0"/>
              <a:t>. </a:t>
            </a:r>
          </a:p>
          <a:p>
            <a:pPr algn="just"/>
            <a:r>
              <a:rPr lang="ca-ES" dirty="0"/>
              <a:t>També poden ajudar a garantir que el suport entre iguals continuï sent una prioritat al servei </a:t>
            </a:r>
            <a:r>
              <a:rPr lang="en-GB" dirty="0"/>
              <a:t>.</a:t>
            </a:r>
          </a:p>
          <a:p>
            <a:pPr algn="just"/>
            <a:r>
              <a:rPr lang="ca-ES" dirty="0"/>
              <a:t>Oferir als professionals unes condicions laborals generals bones dins del servei pot reduir el risc d’esgotament i rotació</a:t>
            </a:r>
            <a:r>
              <a:rPr lang="en-GB" dirty="0"/>
              <a:t>.</a:t>
            </a:r>
            <a:endParaRPr lang="x-none" dirty="0"/>
          </a:p>
        </p:txBody>
      </p:sp>
      <p:sp>
        <p:nvSpPr>
          <p:cNvPr id="7"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3"/>
            <a:ext cx="11476247" cy="388938"/>
          </a:xfrm>
        </p:spPr>
        <p:txBody>
          <a:bodyPr/>
          <a:lstStyle/>
          <a:p>
            <a:pPr lvl="0"/>
            <a:r>
              <a:rPr lang="en-GB" sz="2400" dirty="0"/>
              <a:t>12. </a:t>
            </a:r>
            <a:r>
              <a:rPr lang="ca-ES" sz="2400" dirty="0"/>
              <a:t>Els professionals de suport entre iguals en els serveis socials i de salut mental</a:t>
            </a:r>
            <a:r>
              <a:rPr lang="es-ES" sz="2400" dirty="0"/>
              <a:t> - 7</a:t>
            </a:r>
          </a:p>
        </p:txBody>
      </p:sp>
      <p:sp>
        <p:nvSpPr>
          <p:cNvPr id="8" name="Text Placeholder 5">
            <a:extLst>
              <a:ext uri="{FF2B5EF4-FFF2-40B4-BE49-F238E27FC236}">
                <a16:creationId xmlns:a16="http://schemas.microsoft.com/office/drawing/2014/main" id="{EEE1B037-87FB-E84A-9A8F-2ED5FFC1D20E}"/>
              </a:ext>
            </a:extLst>
          </p:cNvPr>
          <p:cNvSpPr txBox="1">
            <a:spLocks/>
          </p:cNvSpPr>
          <p:nvPr/>
        </p:nvSpPr>
        <p:spPr>
          <a:xfrm>
            <a:off x="529186" y="869481"/>
            <a:ext cx="11174400" cy="360000"/>
          </a:xfrm>
          <a:prstGeom prst="rect">
            <a:avLst/>
          </a:prstGeom>
        </p:spPr>
        <p:txBody>
          <a:bodyPr lIns="0" tIns="0" rIns="0" bIns="0" anchor="b">
            <a:noAutofit/>
          </a:bodyPr>
          <a:lstStyle>
            <a:lvl1pPr marL="285750" indent="-285750" algn="l" defTabSz="914400" rtl="0" eaLnBrk="1" latinLnBrk="0" hangingPunct="1">
              <a:lnSpc>
                <a:spcPts val="3300"/>
              </a:lnSpc>
              <a:spcBef>
                <a:spcPct val="0"/>
              </a:spcBef>
              <a:spcAft>
                <a:spcPts val="0"/>
              </a:spcAft>
              <a:buClr>
                <a:schemeClr val="accent1"/>
              </a:buClr>
              <a:buFont typeface="Arial" panose="020B0604020202020204" pitchFamily="34" charset="0"/>
              <a:buNone/>
              <a:tabLst/>
              <a:defRPr lang="en-US" sz="2200" b="1" kern="1200" spc="-100" baseline="0" dirty="0">
                <a:solidFill>
                  <a:schemeClr val="accent2"/>
                </a:solidFill>
                <a:latin typeface="+mj-lt"/>
                <a:ea typeface="+mj-ea"/>
                <a:cs typeface="+mj-cs"/>
              </a:defRPr>
            </a:lvl1pPr>
            <a:lvl2pPr marL="444500"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defRPr lang="en-US" sz="1600" b="0" kern="1200" baseline="0" dirty="0" smtClean="0">
                <a:solidFill>
                  <a:schemeClr val="tx1"/>
                </a:solidFill>
                <a:latin typeface="+mn-lt"/>
                <a:ea typeface="+mn-ea"/>
                <a:cs typeface="Calibri" panose="020F0502020204030204" pitchFamily="34" charset="0"/>
              </a:defRPr>
            </a:lvl2pPr>
            <a:lvl3pPr marL="631825"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defRPr lang="en-US" sz="1600" kern="1200" baseline="0" dirty="0" smtClean="0">
                <a:solidFill>
                  <a:schemeClr val="tx1"/>
                </a:solidFill>
                <a:latin typeface="+mn-lt"/>
                <a:ea typeface="+mn-ea"/>
                <a:cs typeface="Calibri" panose="020F0502020204030204" pitchFamily="34" charset="0"/>
              </a:defRPr>
            </a:lvl3pPr>
            <a:lvl4pPr marL="815975"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mn-cs"/>
              </a:defRPr>
            </a:lvl4pPr>
            <a:lvl5pPr marL="982663" indent="-285750" algn="l" defTabSz="914400" rtl="0" eaLnBrk="1" latinLnBrk="0" hangingPunct="1">
              <a:lnSpc>
                <a:spcPct val="100000"/>
              </a:lnSpc>
              <a:spcBef>
                <a:spcPts val="0"/>
              </a:spcBef>
              <a:spcAft>
                <a:spcPts val="1200"/>
              </a:spcAft>
              <a:buClr>
                <a:schemeClr val="accent1"/>
              </a:buClr>
              <a:buFont typeface="Arial" panose="020B0604020202020204" pitchFamily="34" charset="0"/>
              <a:buChar char="•"/>
              <a:tabLst/>
              <a:defRPr lang="en-US" sz="1600" kern="1200" baseline="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i="1" dirty="0"/>
              <a:t> </a:t>
            </a:r>
            <a:r>
              <a:rPr lang="ca-ES" dirty="0"/>
              <a:t>Creació d’una cultura de suport entre iguals  </a:t>
            </a:r>
            <a:endParaRPr lang="es-ES" dirty="0"/>
          </a:p>
        </p:txBody>
      </p:sp>
    </p:spTree>
    <p:extLst>
      <p:ext uri="{BB962C8B-B14F-4D97-AF65-F5344CB8AC3E}">
        <p14:creationId xmlns:p14="http://schemas.microsoft.com/office/powerpoint/2010/main" val="240862998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B1D652-FDB6-48C7-9B08-3C3E215C3BFD}"/>
              </a:ext>
            </a:extLst>
          </p:cNvPr>
          <p:cNvSpPr>
            <a:spLocks noGrp="1"/>
          </p:cNvSpPr>
          <p:nvPr>
            <p:ph sz="quarter" idx="14"/>
          </p:nvPr>
        </p:nvSpPr>
        <p:spPr>
          <a:xfrm>
            <a:off x="507195" y="1686560"/>
            <a:ext cx="11174412" cy="4324627"/>
          </a:xfrm>
        </p:spPr>
        <p:txBody>
          <a:bodyPr/>
          <a:lstStyle/>
          <a:p>
            <a:pPr algn="just"/>
            <a:r>
              <a:rPr lang="ca-ES" dirty="0"/>
              <a:t>Tot el personal del servei ha d’estar preparat per endavant per superar la resistència dins del servei a contractar professionals de suport entre iguals</a:t>
            </a:r>
            <a:r>
              <a:rPr lang="en-GB" dirty="0"/>
              <a:t>. </a:t>
            </a:r>
          </a:p>
          <a:p>
            <a:pPr algn="just"/>
            <a:r>
              <a:rPr lang="ca-ES" dirty="0"/>
              <a:t>El personal pot tenir dubtes sobre el risc potencial de recaiguda entre els professionals i sobre si seran capaços de gestionar les exigències de la seva feina</a:t>
            </a:r>
            <a:r>
              <a:rPr lang="en-GB" dirty="0"/>
              <a:t>. </a:t>
            </a:r>
          </a:p>
          <a:p>
            <a:pPr algn="just"/>
            <a:r>
              <a:rPr lang="es-ES" dirty="0"/>
              <a:t>El personal </a:t>
            </a:r>
            <a:r>
              <a:rPr lang="ca-ES" dirty="0"/>
              <a:t>també pot posar en dubte les competències dels professionals perquè alguns poden no tenir diplomes o graus</a:t>
            </a:r>
            <a:r>
              <a:rPr lang="en-GB" dirty="0"/>
              <a:t>. </a:t>
            </a:r>
          </a:p>
          <a:p>
            <a:pPr algn="just"/>
            <a:r>
              <a:rPr lang="es-ES" dirty="0"/>
              <a:t>La </a:t>
            </a:r>
            <a:r>
              <a:rPr lang="ca-ES" dirty="0"/>
              <a:t>incorporació de professionals de suport entre iguals pot preocupar el personal si considera que poden acabar reemplaçant la seva feina totalment o parcialment</a:t>
            </a:r>
            <a:r>
              <a:rPr lang="en-GB" dirty="0"/>
              <a:t>. </a:t>
            </a:r>
            <a:endParaRPr lang="x-none" dirty="0"/>
          </a:p>
        </p:txBody>
      </p:sp>
      <p:sp>
        <p:nvSpPr>
          <p:cNvPr id="7"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3"/>
            <a:ext cx="11380997" cy="388938"/>
          </a:xfrm>
        </p:spPr>
        <p:txBody>
          <a:bodyPr/>
          <a:lstStyle/>
          <a:p>
            <a:pPr lvl="0"/>
            <a:r>
              <a:rPr lang="en-GB" sz="2400" dirty="0"/>
              <a:t>12. </a:t>
            </a:r>
            <a:r>
              <a:rPr lang="ca-ES" sz="2400" dirty="0"/>
              <a:t>Els professionals de suport entre iguals en els serveis socials i de salut mental</a:t>
            </a:r>
            <a:r>
              <a:rPr lang="es-ES" sz="2400" dirty="0"/>
              <a:t> - 8</a:t>
            </a:r>
          </a:p>
        </p:txBody>
      </p:sp>
      <p:sp>
        <p:nvSpPr>
          <p:cNvPr id="2" name="1 Marcador de texto"/>
          <p:cNvSpPr>
            <a:spLocks noGrp="1"/>
          </p:cNvSpPr>
          <p:nvPr>
            <p:ph type="body" sz="quarter" idx="13"/>
          </p:nvPr>
        </p:nvSpPr>
        <p:spPr/>
        <p:txBody>
          <a:bodyPr/>
          <a:lstStyle/>
          <a:p>
            <a:r>
              <a:rPr lang="ca-ES" dirty="0"/>
              <a:t>Informar tot el personal i incloure’l en les converses </a:t>
            </a:r>
            <a:endParaRPr lang="es-ES" i="1" dirty="0"/>
          </a:p>
        </p:txBody>
      </p:sp>
    </p:spTree>
    <p:extLst>
      <p:ext uri="{BB962C8B-B14F-4D97-AF65-F5344CB8AC3E}">
        <p14:creationId xmlns:p14="http://schemas.microsoft.com/office/powerpoint/2010/main" val="306949285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D83DBC-0E8C-4564-BDC0-B8B2F6A3E3BB}"/>
              </a:ext>
            </a:extLst>
          </p:cNvPr>
          <p:cNvSpPr>
            <a:spLocks noGrp="1"/>
          </p:cNvSpPr>
          <p:nvPr>
            <p:ph sz="quarter" idx="14"/>
          </p:nvPr>
        </p:nvSpPr>
        <p:spPr>
          <a:xfrm>
            <a:off x="507195" y="1503680"/>
            <a:ext cx="11174412" cy="4507507"/>
          </a:xfrm>
        </p:spPr>
        <p:txBody>
          <a:bodyPr>
            <a:normAutofit/>
          </a:bodyPr>
          <a:lstStyle/>
          <a:p>
            <a:pPr algn="just"/>
            <a:r>
              <a:rPr lang="ca-ES" dirty="0"/>
              <a:t>És summament important crear un entorn en què el personal existent se senti còmode expressant la seva opinió</a:t>
            </a:r>
            <a:r>
              <a:rPr lang="en-GB" dirty="0"/>
              <a:t>. </a:t>
            </a:r>
          </a:p>
          <a:p>
            <a:pPr algn="just"/>
            <a:r>
              <a:rPr lang="ca-ES" dirty="0"/>
              <a:t>Prendre’s temps per escoltar qualsevol inquietud del personal i per tractar-la i reaccionar-hi de manera adequada.</a:t>
            </a:r>
            <a:r>
              <a:rPr lang="en-GB" dirty="0"/>
              <a:t> </a:t>
            </a:r>
          </a:p>
          <a:p>
            <a:pPr algn="just"/>
            <a:r>
              <a:rPr lang="ca-ES" dirty="0"/>
              <a:t>Explicar al personal els beneficis previstos de comptar amb professionals de suport entre iguals, els aspectes de confidencialitat i ètica i com s’integraran al servei</a:t>
            </a:r>
            <a:r>
              <a:rPr lang="es-ES" dirty="0"/>
              <a:t>.</a:t>
            </a:r>
            <a:endParaRPr lang="x-none" dirty="0"/>
          </a:p>
          <a:p>
            <a:pPr algn="just"/>
            <a:r>
              <a:rPr lang="ca-ES" dirty="0"/>
              <a:t>Mantenir les vies de comunicació obertes durant les reunions habituals</a:t>
            </a:r>
            <a:r>
              <a:rPr lang="en-GB" dirty="0"/>
              <a:t>.</a:t>
            </a:r>
          </a:p>
          <a:p>
            <a:pPr algn="just"/>
            <a:r>
              <a:rPr lang="es-ES" dirty="0"/>
              <a:t>Incentivar </a:t>
            </a:r>
            <a:r>
              <a:rPr lang="ca-ES" dirty="0"/>
              <a:t>l’obertura i un plantejament participatiu de la resolució de problemes per tal d’alleujar qualsevol preocupació o angoixa</a:t>
            </a:r>
            <a:r>
              <a:rPr lang="en-GB" dirty="0"/>
              <a:t>.</a:t>
            </a:r>
            <a:endParaRPr lang="x-none" dirty="0"/>
          </a:p>
          <a:p>
            <a:pPr algn="just"/>
            <a:endParaRPr lang="x-none" dirty="0"/>
          </a:p>
        </p:txBody>
      </p:sp>
      <p:sp>
        <p:nvSpPr>
          <p:cNvPr id="7"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2"/>
            <a:ext cx="11495297" cy="446088"/>
          </a:xfrm>
        </p:spPr>
        <p:txBody>
          <a:bodyPr/>
          <a:lstStyle/>
          <a:p>
            <a:pPr lvl="0"/>
            <a:r>
              <a:rPr lang="en-GB" sz="2400" dirty="0"/>
              <a:t>12. </a:t>
            </a:r>
            <a:r>
              <a:rPr lang="ca-ES" sz="2400" dirty="0"/>
              <a:t>Els professionals de suport entre iguals en els serveis socials i de salut mental</a:t>
            </a:r>
            <a:r>
              <a:rPr lang="es-ES" sz="2400" dirty="0"/>
              <a:t> - 9</a:t>
            </a:r>
          </a:p>
        </p:txBody>
      </p:sp>
      <p:sp>
        <p:nvSpPr>
          <p:cNvPr id="2" name="1 Marcador de texto"/>
          <p:cNvSpPr>
            <a:spLocks noGrp="1"/>
          </p:cNvSpPr>
          <p:nvPr>
            <p:ph type="body" sz="quarter" idx="13"/>
          </p:nvPr>
        </p:nvSpPr>
        <p:spPr/>
        <p:txBody>
          <a:bodyPr/>
          <a:lstStyle/>
          <a:p>
            <a:r>
              <a:rPr lang="ca-ES" dirty="0"/>
              <a:t>Informar tot el personal i incloure’l en les converses </a:t>
            </a:r>
            <a:endParaRPr lang="es-ES" i="1" dirty="0"/>
          </a:p>
        </p:txBody>
      </p:sp>
    </p:spTree>
    <p:extLst>
      <p:ext uri="{BB962C8B-B14F-4D97-AF65-F5344CB8AC3E}">
        <p14:creationId xmlns:p14="http://schemas.microsoft.com/office/powerpoint/2010/main" val="294682027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069571-6B54-4AE5-9AA9-13F0126ABE4B}"/>
              </a:ext>
            </a:extLst>
          </p:cNvPr>
          <p:cNvSpPr>
            <a:spLocks noGrp="1"/>
          </p:cNvSpPr>
          <p:nvPr>
            <p:ph sz="quarter" idx="14"/>
          </p:nvPr>
        </p:nvSpPr>
        <p:spPr>
          <a:xfrm>
            <a:off x="507195" y="1483360"/>
            <a:ext cx="11174412" cy="4527827"/>
          </a:xfrm>
        </p:spPr>
        <p:txBody>
          <a:bodyPr>
            <a:noAutofit/>
          </a:bodyPr>
          <a:lstStyle/>
          <a:p>
            <a:pPr algn="just"/>
            <a:r>
              <a:rPr lang="ca-ES" sz="2100" dirty="0"/>
              <a:t>Comptar amb polítiques per escrit, declaracions d’intencions i valors del servei que s’alineïn amb l’abordatge basat en la recuperació </a:t>
            </a:r>
            <a:r>
              <a:rPr lang="en-GB" sz="2100" dirty="0"/>
              <a:t>. </a:t>
            </a:r>
          </a:p>
          <a:p>
            <a:pPr algn="just"/>
            <a:r>
              <a:rPr lang="ca-ES" sz="2100" dirty="0"/>
              <a:t>Involucrar el personal en el procés d’esbossar aquestes polítiques i declaracions</a:t>
            </a:r>
            <a:r>
              <a:rPr lang="en-GB" sz="2100" dirty="0"/>
              <a:t>. </a:t>
            </a:r>
          </a:p>
          <a:p>
            <a:pPr lvl="3" algn="just"/>
            <a:r>
              <a:rPr lang="ca-ES" sz="2100" dirty="0"/>
              <a:t>Això permet a les persones fer-se seves i comprometre’s amb les noves instruccions introduïdes.</a:t>
            </a:r>
            <a:r>
              <a:rPr lang="en-GB" sz="2100" dirty="0"/>
              <a:t>.</a:t>
            </a:r>
          </a:p>
          <a:p>
            <a:pPr lvl="0" algn="just"/>
            <a:r>
              <a:rPr lang="ca-ES" sz="2100" dirty="0"/>
              <a:t>Complementar els canvis de polítiques amb formació sobre els drets humans i la recuperació</a:t>
            </a:r>
            <a:r>
              <a:rPr lang="en-GB" sz="2100" dirty="0"/>
              <a:t>. </a:t>
            </a:r>
          </a:p>
          <a:p>
            <a:pPr lvl="0" algn="just"/>
            <a:r>
              <a:rPr lang="ca-ES" sz="2100" dirty="0"/>
              <a:t>Idealment, s’hauria d’oferir als membres del personal l’oportunitat de visitar serveis on s’apliqui un abordatge orientat a la recuperació</a:t>
            </a:r>
            <a:r>
              <a:rPr lang="en-GB" sz="2100" dirty="0"/>
              <a:t>. </a:t>
            </a:r>
          </a:p>
          <a:p>
            <a:pPr lvl="0" algn="just"/>
            <a:r>
              <a:rPr lang="ca-ES" sz="2100" dirty="0"/>
              <a:t>Fer xerrades i esdeveniments on es parli i es posi el focus en les cures orientades a la recuperació pot ser informatiu per al personal i pot reforçar el compromís del servei amb l’abordatge basat en la recuperació i el suport entre iguals</a:t>
            </a:r>
            <a:r>
              <a:rPr lang="en-GB" sz="2100" dirty="0"/>
              <a:t>.</a:t>
            </a:r>
            <a:endParaRPr lang="x-none" sz="2100" dirty="0"/>
          </a:p>
        </p:txBody>
      </p:sp>
      <p:sp>
        <p:nvSpPr>
          <p:cNvPr id="7"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2"/>
            <a:ext cx="11533397" cy="446088"/>
          </a:xfrm>
        </p:spPr>
        <p:txBody>
          <a:bodyPr/>
          <a:lstStyle/>
          <a:p>
            <a:pPr lvl="0"/>
            <a:r>
              <a:rPr lang="en-GB" sz="2400" dirty="0"/>
              <a:t>12. </a:t>
            </a:r>
            <a:r>
              <a:rPr lang="ca-ES" sz="2400" dirty="0"/>
              <a:t>Els professionals de suport entre iguals en els serveis socials i de salut mental</a:t>
            </a:r>
            <a:r>
              <a:rPr lang="es-ES" sz="2400" dirty="0"/>
              <a:t> - 10</a:t>
            </a:r>
          </a:p>
        </p:txBody>
      </p:sp>
      <p:sp>
        <p:nvSpPr>
          <p:cNvPr id="2" name="1 Marcador de texto"/>
          <p:cNvSpPr>
            <a:spLocks noGrp="1"/>
          </p:cNvSpPr>
          <p:nvPr>
            <p:ph type="body" sz="quarter" idx="13"/>
          </p:nvPr>
        </p:nvSpPr>
        <p:spPr/>
        <p:txBody>
          <a:bodyPr/>
          <a:lstStyle/>
          <a:p>
            <a:r>
              <a:rPr lang="ca-ES" dirty="0"/>
              <a:t>Formació i consciència política</a:t>
            </a:r>
            <a:r>
              <a:rPr lang="ca-ES" i="1" dirty="0"/>
              <a:t>  </a:t>
            </a:r>
            <a:endParaRPr lang="es-ES" i="1" dirty="0"/>
          </a:p>
        </p:txBody>
      </p:sp>
    </p:spTree>
    <p:extLst>
      <p:ext uri="{BB962C8B-B14F-4D97-AF65-F5344CB8AC3E}">
        <p14:creationId xmlns:p14="http://schemas.microsoft.com/office/powerpoint/2010/main" val="419189921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D9B7F2-37F8-4227-94E8-037BF762E20C}"/>
              </a:ext>
            </a:extLst>
          </p:cNvPr>
          <p:cNvSpPr>
            <a:spLocks noGrp="1"/>
          </p:cNvSpPr>
          <p:nvPr>
            <p:ph sz="quarter" idx="14"/>
          </p:nvPr>
        </p:nvSpPr>
        <p:spPr>
          <a:xfrm>
            <a:off x="507195" y="1735494"/>
            <a:ext cx="11174412" cy="4275694"/>
          </a:xfrm>
        </p:spPr>
        <p:txBody>
          <a:bodyPr/>
          <a:lstStyle/>
          <a:p>
            <a:pPr marL="0" indent="0" algn="just">
              <a:buNone/>
            </a:pPr>
            <a:r>
              <a:rPr lang="en-US" b="1" dirty="0"/>
              <a:t>1. </a:t>
            </a:r>
            <a:r>
              <a:rPr lang="ca-ES" b="1" dirty="0"/>
              <a:t>Reunions d’equip</a:t>
            </a:r>
            <a:r>
              <a:rPr lang="en-US" b="1" dirty="0"/>
              <a:t>: </a:t>
            </a:r>
          </a:p>
          <a:p>
            <a:pPr lvl="0" algn="just"/>
            <a:r>
              <a:rPr lang="ca-ES" dirty="0"/>
              <a:t>Els professionals de suport entre iguals haurien de participar a reunions amb altres membres del personal</a:t>
            </a:r>
            <a:r>
              <a:rPr lang="en-US" dirty="0"/>
              <a:t>.</a:t>
            </a:r>
          </a:p>
          <a:p>
            <a:pPr lvl="0" algn="just"/>
            <a:r>
              <a:rPr lang="ca-ES" dirty="0"/>
              <a:t>De la mateixa manera que és important la invitació a assistir a les reunions d’equip, també ho és la necessitat de respectar els valors del suport entre iguals</a:t>
            </a:r>
            <a:r>
              <a:rPr lang="en-US" dirty="0"/>
              <a:t>. </a:t>
            </a:r>
          </a:p>
          <a:p>
            <a:pPr lvl="0" algn="just"/>
            <a:r>
              <a:rPr lang="es-ES" dirty="0"/>
              <a:t>No </a:t>
            </a:r>
            <a:r>
              <a:rPr lang="ca-ES" dirty="0"/>
              <a:t>s’ha de pressionar els professionals de suport entre iguals perquè revelin detalls privats que un igual hagi pogut compartir amb ells</a:t>
            </a:r>
            <a:r>
              <a:rPr lang="en-US" dirty="0"/>
              <a:t>. </a:t>
            </a:r>
          </a:p>
          <a:p>
            <a:pPr algn="just"/>
            <a:r>
              <a:rPr lang="ca-ES" dirty="0"/>
              <a:t>És important protegir la funció única del professional de suport entre iguals</a:t>
            </a:r>
            <a:r>
              <a:rPr lang="es-ES" dirty="0"/>
              <a:t>les. </a:t>
            </a:r>
          </a:p>
          <a:p>
            <a:pPr marL="0" lvl="0" indent="0" algn="just">
              <a:buNone/>
            </a:pPr>
            <a:endParaRPr lang="x-none" dirty="0"/>
          </a:p>
        </p:txBody>
      </p:sp>
      <p:sp>
        <p:nvSpPr>
          <p:cNvPr id="7"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2"/>
            <a:ext cx="11533397" cy="522288"/>
          </a:xfrm>
        </p:spPr>
        <p:txBody>
          <a:bodyPr/>
          <a:lstStyle/>
          <a:p>
            <a:pPr lvl="0"/>
            <a:r>
              <a:rPr lang="en-GB" sz="2400" dirty="0"/>
              <a:t>12. </a:t>
            </a:r>
            <a:r>
              <a:rPr lang="ca-ES" sz="2400" dirty="0"/>
              <a:t>Els professionals de suport entre iguals en els serveis socials i de salut mental</a:t>
            </a:r>
            <a:r>
              <a:rPr lang="es-ES" sz="2400" dirty="0"/>
              <a:t> - 11</a:t>
            </a:r>
          </a:p>
        </p:txBody>
      </p:sp>
      <p:sp>
        <p:nvSpPr>
          <p:cNvPr id="2" name="1 Marcador de texto"/>
          <p:cNvSpPr>
            <a:spLocks noGrp="1"/>
          </p:cNvSpPr>
          <p:nvPr>
            <p:ph type="body" sz="quarter" idx="13"/>
          </p:nvPr>
        </p:nvSpPr>
        <p:spPr/>
        <p:txBody>
          <a:bodyPr/>
          <a:lstStyle/>
          <a:p>
            <a:r>
              <a:rPr lang="ca-ES" sz="2000" dirty="0"/>
              <a:t>Suport de la funció dels professionals de suport entre iguals als serveis</a:t>
            </a:r>
          </a:p>
        </p:txBody>
      </p:sp>
    </p:spTree>
    <p:extLst>
      <p:ext uri="{BB962C8B-B14F-4D97-AF65-F5344CB8AC3E}">
        <p14:creationId xmlns:p14="http://schemas.microsoft.com/office/powerpoint/2010/main" val="317119562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59EA58-4E81-4EAD-8254-B87F271C9C3D}"/>
              </a:ext>
            </a:extLst>
          </p:cNvPr>
          <p:cNvSpPr>
            <a:spLocks noGrp="1"/>
          </p:cNvSpPr>
          <p:nvPr>
            <p:ph sz="quarter" idx="14"/>
          </p:nvPr>
        </p:nvSpPr>
        <p:spPr>
          <a:xfrm>
            <a:off x="507195" y="1772816"/>
            <a:ext cx="11174412" cy="4238372"/>
          </a:xfrm>
        </p:spPr>
        <p:txBody>
          <a:bodyPr>
            <a:normAutofit/>
          </a:bodyPr>
          <a:lstStyle/>
          <a:p>
            <a:pPr marL="0" lvl="0" indent="0" algn="just">
              <a:buNone/>
            </a:pPr>
            <a:r>
              <a:rPr lang="en-US" b="1" dirty="0"/>
              <a:t>2. </a:t>
            </a:r>
            <a:r>
              <a:rPr lang="ca-ES" b="1" dirty="0"/>
              <a:t>Horari laboral</a:t>
            </a:r>
            <a:r>
              <a:rPr lang="en-US" b="1" dirty="0"/>
              <a:t>: </a:t>
            </a:r>
          </a:p>
          <a:p>
            <a:pPr algn="just"/>
            <a:r>
              <a:rPr lang="ca-ES" dirty="0"/>
              <a:t>Els professionals de suport entre iguals poden treballar a jornada completa o mitja jornada, en funció de la seva situació</a:t>
            </a:r>
            <a:r>
              <a:rPr lang="en-US" dirty="0"/>
              <a:t>. </a:t>
            </a:r>
          </a:p>
          <a:p>
            <a:pPr algn="just"/>
            <a:r>
              <a:rPr lang="ca-ES" dirty="0"/>
              <a:t>Ajudar persones que travessen experiències difícils, treballar en un entorn en què el suport entre iguals és nou i haver de justificar contínuament les funcions de professionals de suport entre iguals o ser l’únic professional que treballa al servei pot ser emocionalment i físicament esgotador. </a:t>
            </a:r>
            <a:endParaRPr lang="en-US" dirty="0"/>
          </a:p>
          <a:p>
            <a:pPr algn="just"/>
            <a:r>
              <a:rPr lang="ca-ES" dirty="0"/>
              <a:t>Comptar amb un equip de professionals de suport entre iguals pot ser d’ajuda</a:t>
            </a:r>
            <a:r>
              <a:rPr lang="en-US" dirty="0"/>
              <a:t>.</a:t>
            </a:r>
            <a:endParaRPr lang="x-none" dirty="0"/>
          </a:p>
        </p:txBody>
      </p:sp>
      <p:sp>
        <p:nvSpPr>
          <p:cNvPr id="7"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2"/>
            <a:ext cx="11514347" cy="427038"/>
          </a:xfrm>
        </p:spPr>
        <p:txBody>
          <a:bodyPr/>
          <a:lstStyle/>
          <a:p>
            <a:pPr lvl="0"/>
            <a:r>
              <a:rPr lang="en-GB" sz="2400" dirty="0"/>
              <a:t>12. </a:t>
            </a:r>
            <a:r>
              <a:rPr lang="ca-ES" sz="2400" dirty="0"/>
              <a:t>Els professionals de suport entre iguals en els serveis socials i de salut mental</a:t>
            </a:r>
            <a:r>
              <a:rPr lang="es-ES" sz="2400" dirty="0"/>
              <a:t> - 12</a:t>
            </a:r>
          </a:p>
        </p:txBody>
      </p:sp>
      <p:sp>
        <p:nvSpPr>
          <p:cNvPr id="8" name="1 Marcador de texto"/>
          <p:cNvSpPr>
            <a:spLocks noGrp="1"/>
          </p:cNvSpPr>
          <p:nvPr>
            <p:ph type="body" sz="quarter" idx="13"/>
          </p:nvPr>
        </p:nvSpPr>
        <p:spPr>
          <a:xfrm>
            <a:off x="507207" y="946614"/>
            <a:ext cx="11174400" cy="360000"/>
          </a:xfrm>
        </p:spPr>
        <p:txBody>
          <a:bodyPr/>
          <a:lstStyle/>
          <a:p>
            <a:r>
              <a:rPr lang="ca-ES" sz="2000" dirty="0"/>
              <a:t>Suport de la funció dels professionals de suport entre iguals als serveis</a:t>
            </a:r>
          </a:p>
        </p:txBody>
      </p:sp>
    </p:spTree>
    <p:extLst>
      <p:ext uri="{BB962C8B-B14F-4D97-AF65-F5344CB8AC3E}">
        <p14:creationId xmlns:p14="http://schemas.microsoft.com/office/powerpoint/2010/main" val="100090455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BAA4C1-F482-4EE4-BBAA-544F504A47A7}"/>
              </a:ext>
            </a:extLst>
          </p:cNvPr>
          <p:cNvSpPr>
            <a:spLocks noGrp="1"/>
          </p:cNvSpPr>
          <p:nvPr>
            <p:ph sz="quarter" idx="14"/>
          </p:nvPr>
        </p:nvSpPr>
        <p:spPr>
          <a:xfrm>
            <a:off x="507195" y="1524000"/>
            <a:ext cx="11174412" cy="4487187"/>
          </a:xfrm>
        </p:spPr>
        <p:txBody>
          <a:bodyPr>
            <a:noAutofit/>
          </a:bodyPr>
          <a:lstStyle/>
          <a:p>
            <a:pPr marL="0" lvl="0" indent="0" algn="just">
              <a:buNone/>
            </a:pPr>
            <a:r>
              <a:rPr lang="en-US" sz="2000" b="1" dirty="0"/>
              <a:t>3. </a:t>
            </a:r>
            <a:r>
              <a:rPr lang="ca-ES" sz="2000" b="1" dirty="0"/>
              <a:t>Formació especialitzada</a:t>
            </a:r>
            <a:r>
              <a:rPr lang="es-ES" sz="2000" b="1" dirty="0"/>
              <a:t>da</a:t>
            </a:r>
            <a:r>
              <a:rPr lang="en-US" sz="2000" b="1" dirty="0"/>
              <a:t>:</a:t>
            </a:r>
          </a:p>
          <a:p>
            <a:pPr algn="just"/>
            <a:r>
              <a:rPr lang="ca-ES" sz="2000" dirty="0"/>
              <a:t>Els professionals de suport entre iguals poden beneficiar-se de rebre formació especialitzada</a:t>
            </a:r>
            <a:r>
              <a:rPr lang="en-US" sz="2000" dirty="0"/>
              <a:t>.</a:t>
            </a:r>
          </a:p>
          <a:p>
            <a:pPr lvl="0" algn="just"/>
            <a:r>
              <a:rPr lang="es-ES" sz="2000" dirty="0"/>
              <a:t>Per </a:t>
            </a:r>
            <a:r>
              <a:rPr lang="es-ES" sz="2000" dirty="0" err="1"/>
              <a:t>exemple</a:t>
            </a:r>
            <a:r>
              <a:rPr lang="es-ES" sz="2000" dirty="0"/>
              <a:t>: </a:t>
            </a:r>
            <a:r>
              <a:rPr lang="ca-ES" sz="2000" dirty="0"/>
              <a:t>necessitats de poblacions concretes, temes avançats  o suggeriments d’exercicis d’ajuda, els ajudarà a donar suport millor als seus iguals i aprofundir en les seves habilitats i coneixements</a:t>
            </a:r>
            <a:r>
              <a:rPr lang="es-ES" sz="2000" dirty="0"/>
              <a:t>.</a:t>
            </a:r>
            <a:r>
              <a:rPr lang="es-ES" sz="2000" b="1" dirty="0"/>
              <a:t> </a:t>
            </a:r>
            <a:endParaRPr lang="en-US" sz="2000" dirty="0"/>
          </a:p>
          <a:p>
            <a:pPr marL="0" lvl="0" indent="0" algn="just">
              <a:buNone/>
            </a:pPr>
            <a:r>
              <a:rPr lang="en-US" sz="2000" b="1" dirty="0"/>
              <a:t>4. </a:t>
            </a:r>
            <a:r>
              <a:rPr lang="ca-ES" sz="2000" b="1" dirty="0"/>
              <a:t>Educació contínua</a:t>
            </a:r>
            <a:r>
              <a:rPr lang="en-US" sz="2000" b="1" dirty="0"/>
              <a:t>:</a:t>
            </a:r>
          </a:p>
          <a:p>
            <a:pPr algn="just"/>
            <a:r>
              <a:rPr lang="ca-ES" sz="2000" dirty="0"/>
              <a:t>Convé posar a l’abast dels professionals de suport entre iguals oportunitats de formació contínua</a:t>
            </a:r>
            <a:r>
              <a:rPr lang="es-ES" sz="2000" dirty="0"/>
              <a:t>.</a:t>
            </a:r>
          </a:p>
          <a:p>
            <a:pPr algn="just"/>
            <a:r>
              <a:rPr lang="ca-ES" sz="2000" dirty="0"/>
              <a:t>Aquestes oportunitats poden adquirir la forma de reunions o cursos especialitzats entre iguals en línia i/o cursos amb altres professionals de la zona</a:t>
            </a:r>
            <a:r>
              <a:rPr lang="en-US" sz="2000" dirty="0"/>
              <a:t>. </a:t>
            </a:r>
          </a:p>
          <a:p>
            <a:pPr algn="just"/>
            <a:r>
              <a:rPr lang="ca-ES" sz="2000" dirty="0"/>
              <a:t>A mesura que la funció de professional de suport entre iguals es desenvolupa als països, és útil pensar en oferir-li oportunitats de desenvolupament professional per avançar en la seva professió</a:t>
            </a:r>
            <a:r>
              <a:rPr lang="en-US" sz="2000" dirty="0"/>
              <a:t>.</a:t>
            </a:r>
            <a:endParaRPr lang="x-none" sz="2000" dirty="0"/>
          </a:p>
          <a:p>
            <a:pPr algn="just"/>
            <a:endParaRPr lang="x-none" sz="2000" dirty="0"/>
          </a:p>
        </p:txBody>
      </p:sp>
      <p:sp>
        <p:nvSpPr>
          <p:cNvPr id="7"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2"/>
            <a:ext cx="11514347" cy="465138"/>
          </a:xfrm>
        </p:spPr>
        <p:txBody>
          <a:bodyPr/>
          <a:lstStyle/>
          <a:p>
            <a:pPr lvl="0"/>
            <a:r>
              <a:rPr lang="en-GB" sz="2400" dirty="0"/>
              <a:t>12. </a:t>
            </a:r>
            <a:r>
              <a:rPr lang="ca-ES" sz="2400" dirty="0"/>
              <a:t>Els professionals de suport entre iguals en els serveis socials i de salut mental</a:t>
            </a:r>
            <a:r>
              <a:rPr lang="es-ES" sz="2400" dirty="0"/>
              <a:t> - 13</a:t>
            </a:r>
          </a:p>
        </p:txBody>
      </p:sp>
      <p:sp>
        <p:nvSpPr>
          <p:cNvPr id="8" name="1 Marcador de texto"/>
          <p:cNvSpPr>
            <a:spLocks noGrp="1"/>
          </p:cNvSpPr>
          <p:nvPr>
            <p:ph type="body" sz="quarter" idx="13"/>
          </p:nvPr>
        </p:nvSpPr>
        <p:spPr>
          <a:xfrm>
            <a:off x="507207" y="946614"/>
            <a:ext cx="11174400" cy="360000"/>
          </a:xfrm>
        </p:spPr>
        <p:txBody>
          <a:bodyPr/>
          <a:lstStyle/>
          <a:p>
            <a:r>
              <a:rPr lang="ca-ES" sz="2000" dirty="0"/>
              <a:t>Suport de la funció dels professionals de suport entre iguals als serveis</a:t>
            </a:r>
          </a:p>
        </p:txBody>
      </p:sp>
    </p:spTree>
    <p:extLst>
      <p:ext uri="{BB962C8B-B14F-4D97-AF65-F5344CB8AC3E}">
        <p14:creationId xmlns:p14="http://schemas.microsoft.com/office/powerpoint/2010/main" val="23253896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B0332D-07CE-4925-96B2-7527402F6156}"/>
              </a:ext>
            </a:extLst>
          </p:cNvPr>
          <p:cNvSpPr>
            <a:spLocks noGrp="1"/>
          </p:cNvSpPr>
          <p:nvPr>
            <p:ph sz="quarter" idx="14"/>
          </p:nvPr>
        </p:nvSpPr>
        <p:spPr>
          <a:xfrm>
            <a:off x="507195" y="1483360"/>
            <a:ext cx="11174412" cy="4527828"/>
          </a:xfrm>
        </p:spPr>
        <p:txBody>
          <a:bodyPr/>
          <a:lstStyle/>
          <a:p>
            <a:pPr algn="just"/>
            <a:r>
              <a:rPr lang="ca-ES" dirty="0"/>
              <a:t>La feina quotidiana dels professionals de suport entre iguals pot variar i convé que tinguin flexibilitat </a:t>
            </a:r>
            <a:r>
              <a:rPr lang="en-GB" dirty="0"/>
              <a:t>. </a:t>
            </a:r>
          </a:p>
          <a:p>
            <a:pPr marL="0" indent="0" algn="just">
              <a:buNone/>
            </a:pPr>
            <a:r>
              <a:rPr lang="en-GB" b="1" dirty="0" err="1"/>
              <a:t>Evitar</a:t>
            </a:r>
            <a:r>
              <a:rPr lang="en-GB" b="1" dirty="0"/>
              <a:t>: </a:t>
            </a:r>
            <a:endParaRPr lang="x-none" b="1" dirty="0"/>
          </a:p>
          <a:p>
            <a:pPr marL="457200" lvl="0" indent="-457200" algn="just">
              <a:buFont typeface="+mj-lt"/>
              <a:buAutoNum type="arabicPeriod"/>
            </a:pPr>
            <a:r>
              <a:rPr lang="ca-ES" b="1" dirty="0"/>
              <a:t>Càrrega de feina</a:t>
            </a:r>
            <a:r>
              <a:rPr lang="en-GB" dirty="0"/>
              <a:t>: </a:t>
            </a:r>
            <a:r>
              <a:rPr lang="ca-ES" dirty="0"/>
              <a:t>Un professional de suport entre iguals té un conjunt únic d’habilitats i experiències i no hauria d’encarregar-se de dur a terme tasques rutinàries i treure càrrega de feina que ningú més no vol fer</a:t>
            </a:r>
            <a:r>
              <a:rPr lang="en-GB" dirty="0"/>
              <a:t>. </a:t>
            </a:r>
            <a:endParaRPr lang="en-US" dirty="0"/>
          </a:p>
          <a:p>
            <a:pPr marL="457200" lvl="0" indent="-457200" algn="just">
              <a:buFont typeface="+mj-lt"/>
              <a:buAutoNum type="arabicPeriod"/>
            </a:pPr>
            <a:r>
              <a:rPr lang="ca-ES" b="1" dirty="0"/>
              <a:t>Lleialtats barrejades</a:t>
            </a:r>
            <a:r>
              <a:rPr lang="en-GB" dirty="0"/>
              <a:t>: </a:t>
            </a:r>
            <a:r>
              <a:rPr lang="ca-ES" dirty="0"/>
              <a:t>Un professional de suport entre iguals està compromès primer i principalment amb la persona a qui ajuda</a:t>
            </a:r>
            <a:r>
              <a:rPr lang="en-GB" dirty="0"/>
              <a:t>. </a:t>
            </a:r>
            <a:endParaRPr lang="en-US" dirty="0"/>
          </a:p>
          <a:p>
            <a:pPr marL="457200" lvl="0" indent="-457200" algn="just">
              <a:buFont typeface="+mj-lt"/>
              <a:buAutoNum type="arabicPeriod"/>
            </a:pPr>
            <a:r>
              <a:rPr lang="ca-ES" b="1" dirty="0"/>
              <a:t>Desequilibri de poder</a:t>
            </a:r>
            <a:r>
              <a:rPr lang="en-GB" dirty="0"/>
              <a:t>: </a:t>
            </a:r>
            <a:r>
              <a:rPr lang="ca-ES" dirty="0"/>
              <a:t>No s’ha de demanar al professional de suport entre iguals que faci res que augmenti el desequilibri de poder</a:t>
            </a:r>
            <a:r>
              <a:rPr lang="es-ES" dirty="0"/>
              <a:t>.</a:t>
            </a:r>
            <a:endParaRPr lang="x-none" dirty="0"/>
          </a:p>
        </p:txBody>
      </p:sp>
      <p:sp>
        <p:nvSpPr>
          <p:cNvPr id="7"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2"/>
            <a:ext cx="11533397" cy="465138"/>
          </a:xfrm>
        </p:spPr>
        <p:txBody>
          <a:bodyPr/>
          <a:lstStyle/>
          <a:p>
            <a:pPr lvl="0"/>
            <a:r>
              <a:rPr lang="en-GB" sz="2400" dirty="0"/>
              <a:t>12. </a:t>
            </a:r>
            <a:r>
              <a:rPr lang="ca-ES" sz="2400" dirty="0"/>
              <a:t>Els professionals de suport entre iguals en els serveis socials i de salut mental</a:t>
            </a:r>
            <a:r>
              <a:rPr lang="es-ES" sz="2400" dirty="0"/>
              <a:t> - 14</a:t>
            </a:r>
          </a:p>
        </p:txBody>
      </p:sp>
      <p:sp>
        <p:nvSpPr>
          <p:cNvPr id="8" name="1 Marcador de texto"/>
          <p:cNvSpPr>
            <a:spLocks noGrp="1"/>
          </p:cNvSpPr>
          <p:nvPr>
            <p:ph type="body" sz="quarter" idx="13"/>
          </p:nvPr>
        </p:nvSpPr>
        <p:spPr>
          <a:xfrm>
            <a:off x="507207" y="946614"/>
            <a:ext cx="11174400" cy="360000"/>
          </a:xfrm>
        </p:spPr>
        <p:txBody>
          <a:bodyPr/>
          <a:lstStyle/>
          <a:p>
            <a:r>
              <a:rPr lang="ca-ES" sz="2000" dirty="0"/>
              <a:t>Bon ús i ús erroni dels professionals de suport entre iguals </a:t>
            </a:r>
          </a:p>
        </p:txBody>
      </p:sp>
    </p:spTree>
    <p:extLst>
      <p:ext uri="{BB962C8B-B14F-4D97-AF65-F5344CB8AC3E}">
        <p14:creationId xmlns:p14="http://schemas.microsoft.com/office/powerpoint/2010/main" val="11916106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276AA6D-DBE6-41D8-A85D-C52262C7662E}"/>
              </a:ext>
            </a:extLst>
          </p:cNvPr>
          <p:cNvGraphicFramePr>
            <a:graphicFrameLocks noGrp="1"/>
          </p:cNvGraphicFramePr>
          <p:nvPr>
            <p:ph sz="quarter" idx="14"/>
            <p:extLst>
              <p:ext uri="{D42A27DB-BD31-4B8C-83A1-F6EECF244321}">
                <p14:modId xmlns:p14="http://schemas.microsoft.com/office/powerpoint/2010/main" val="4282455297"/>
              </p:ext>
            </p:extLst>
          </p:nvPr>
        </p:nvGraphicFramePr>
        <p:xfrm>
          <a:off x="522514" y="1341119"/>
          <a:ext cx="11100526" cy="4235525"/>
        </p:xfrm>
        <a:graphic>
          <a:graphicData uri="http://schemas.openxmlformats.org/drawingml/2006/table">
            <a:tbl>
              <a:tblPr firstRow="1" firstCol="1" bandRow="1">
                <a:tableStyleId>{2D5ABB26-0587-4C30-8999-92F81FD0307C}</a:tableStyleId>
              </a:tblPr>
              <a:tblGrid>
                <a:gridCol w="1326606">
                  <a:extLst>
                    <a:ext uri="{9D8B030D-6E8A-4147-A177-3AD203B41FA5}">
                      <a16:colId xmlns:a16="http://schemas.microsoft.com/office/drawing/2014/main" val="726314299"/>
                    </a:ext>
                  </a:extLst>
                </a:gridCol>
                <a:gridCol w="4572000">
                  <a:extLst>
                    <a:ext uri="{9D8B030D-6E8A-4147-A177-3AD203B41FA5}">
                      <a16:colId xmlns:a16="http://schemas.microsoft.com/office/drawing/2014/main" val="968844070"/>
                    </a:ext>
                  </a:extLst>
                </a:gridCol>
                <a:gridCol w="5201920">
                  <a:extLst>
                    <a:ext uri="{9D8B030D-6E8A-4147-A177-3AD203B41FA5}">
                      <a16:colId xmlns:a16="http://schemas.microsoft.com/office/drawing/2014/main" val="465870160"/>
                    </a:ext>
                  </a:extLst>
                </a:gridCol>
              </a:tblGrid>
              <a:tr h="618679">
                <a:tc>
                  <a:txBody>
                    <a:bodyPr/>
                    <a:lstStyle/>
                    <a:p>
                      <a:pPr marL="273685" indent="-6350" algn="l">
                        <a:lnSpc>
                          <a:spcPct val="107000"/>
                        </a:lnSpc>
                        <a:spcAft>
                          <a:spcPts val="0"/>
                        </a:spcAft>
                      </a:pPr>
                      <a:r>
                        <a:rPr lang="ca-ES" sz="1900" b="1" dirty="0">
                          <a:solidFill>
                            <a:srgbClr val="FFFFFF"/>
                          </a:solidFill>
                          <a:effectLst/>
                          <a:latin typeface="+mn-lt"/>
                          <a:ea typeface="Calibri"/>
                          <a:cs typeface="Arial"/>
                        </a:rPr>
                        <a:t>Tema </a:t>
                      </a:r>
                      <a:endParaRPr lang="es-ES" sz="1900" dirty="0">
                        <a:solidFill>
                          <a:srgbClr val="000000"/>
                        </a:solidFill>
                        <a:effectLst/>
                        <a:latin typeface="+mn-lt"/>
                        <a:ea typeface="Calibri"/>
                        <a:cs typeface="Arial"/>
                      </a:endParaRPr>
                    </a:p>
                  </a:txBody>
                  <a:tcPr marL="67945" marR="45085" marT="298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274320" indent="-6350" algn="ctr">
                        <a:lnSpc>
                          <a:spcPct val="107000"/>
                        </a:lnSpc>
                        <a:spcAft>
                          <a:spcPts val="0"/>
                        </a:spcAft>
                      </a:pPr>
                      <a:r>
                        <a:rPr lang="ca-ES" sz="1900" b="1" dirty="0">
                          <a:solidFill>
                            <a:srgbClr val="FFFFFF"/>
                          </a:solidFill>
                          <a:effectLst/>
                          <a:latin typeface="+mn-lt"/>
                          <a:ea typeface="Calibri"/>
                          <a:cs typeface="Arial"/>
                        </a:rPr>
                        <a:t>Coherent amb la funció de professional de suport entre iguals  </a:t>
                      </a:r>
                      <a:endParaRPr lang="es-ES" sz="1900" dirty="0">
                        <a:solidFill>
                          <a:srgbClr val="000000"/>
                        </a:solidFill>
                        <a:effectLst/>
                        <a:latin typeface="+mn-lt"/>
                        <a:ea typeface="Calibri"/>
                        <a:cs typeface="Arial"/>
                      </a:endParaRPr>
                    </a:p>
                  </a:txBody>
                  <a:tcPr marL="67945" marR="45085" marT="298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274955" indent="-6350" algn="ctr">
                        <a:lnSpc>
                          <a:spcPct val="107000"/>
                        </a:lnSpc>
                        <a:spcAft>
                          <a:spcPts val="0"/>
                        </a:spcAft>
                      </a:pPr>
                      <a:r>
                        <a:rPr lang="ca-ES" sz="1900" b="1" dirty="0">
                          <a:solidFill>
                            <a:srgbClr val="FFFFFF"/>
                          </a:solidFill>
                          <a:effectLst/>
                          <a:latin typeface="+mn-lt"/>
                          <a:ea typeface="Calibri"/>
                          <a:cs typeface="Arial"/>
                        </a:rPr>
                        <a:t>No coherent amb la funció de professional de suport entre iguals  </a:t>
                      </a:r>
                      <a:endParaRPr lang="es-ES" sz="1900" dirty="0">
                        <a:solidFill>
                          <a:srgbClr val="000000"/>
                        </a:solidFill>
                        <a:effectLst/>
                        <a:latin typeface="+mn-lt"/>
                        <a:ea typeface="Calibri"/>
                        <a:cs typeface="Arial"/>
                      </a:endParaRPr>
                    </a:p>
                  </a:txBody>
                  <a:tcPr marL="67945" marR="45085" marT="298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281346954"/>
                  </a:ext>
                </a:extLst>
              </a:tr>
              <a:tr h="806545">
                <a:tc>
                  <a:txBody>
                    <a:bodyPr/>
                    <a:lstStyle/>
                    <a:p>
                      <a:pPr marL="6350" marR="24130" indent="-6350" algn="ctr">
                        <a:lnSpc>
                          <a:spcPct val="107000"/>
                        </a:lnSpc>
                        <a:spcAft>
                          <a:spcPts val="0"/>
                        </a:spcAft>
                      </a:pPr>
                      <a:r>
                        <a:rPr lang="ca-ES" sz="1800" b="1" kern="1200" dirty="0">
                          <a:solidFill>
                            <a:schemeClr val="tx1"/>
                          </a:solidFill>
                          <a:effectLst/>
                          <a:latin typeface="+mn-lt"/>
                          <a:ea typeface="+mn-ea"/>
                          <a:cs typeface="+mn-cs"/>
                        </a:rPr>
                        <a:t>Medicació </a:t>
                      </a:r>
                      <a:endParaRPr lang="es-ES" sz="1300" dirty="0">
                        <a:solidFill>
                          <a:srgbClr val="000000"/>
                        </a:solidFill>
                        <a:effectLst/>
                        <a:latin typeface="+mn-lt"/>
                        <a:ea typeface="Calibri"/>
                        <a:cs typeface="Arial"/>
                      </a:endParaRPr>
                    </a:p>
                  </a:txBody>
                  <a:tcPr marL="67945" marR="45085"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6350" indent="-6350" algn="l">
                        <a:lnSpc>
                          <a:spcPct val="107000"/>
                        </a:lnSpc>
                        <a:spcAft>
                          <a:spcPts val="0"/>
                        </a:spcAft>
                      </a:pPr>
                      <a:r>
                        <a:rPr lang="ca-ES" sz="1400">
                          <a:solidFill>
                            <a:srgbClr val="000000"/>
                          </a:solidFill>
                          <a:effectLst/>
                          <a:latin typeface="Calibri"/>
                          <a:ea typeface="Calibri"/>
                          <a:cs typeface="Arial"/>
                        </a:rPr>
                        <a:t>Ajudar un igual a comunicar inquietuds o opinions sobre la medicació; ajudar un igual a reunir informació sobre la medicació.  </a:t>
                      </a:r>
                      <a:endParaRPr lang="es-ES" sz="1400">
                        <a:solidFill>
                          <a:srgbClr val="000000"/>
                        </a:solidFill>
                        <a:effectLst/>
                        <a:latin typeface="Calibri"/>
                        <a:ea typeface="Calibri"/>
                        <a:cs typeface="Arial"/>
                      </a:endParaRPr>
                    </a:p>
                  </a:txBody>
                  <a:tcPr marL="67945" marR="45085"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 marR="14605" indent="-6350" algn="l">
                        <a:lnSpc>
                          <a:spcPct val="107000"/>
                        </a:lnSpc>
                        <a:spcAft>
                          <a:spcPts val="0"/>
                        </a:spcAft>
                      </a:pPr>
                      <a:r>
                        <a:rPr lang="ca-ES" sz="1400" dirty="0">
                          <a:solidFill>
                            <a:srgbClr val="000000"/>
                          </a:solidFill>
                          <a:effectLst/>
                          <a:latin typeface="Calibri"/>
                          <a:ea typeface="Calibri"/>
                          <a:cs typeface="Arial"/>
                        </a:rPr>
                        <a:t>Administrar medicació; informar els membres del personal de si els iguals s’estan prenent o no la medicació; fomentar l’adhesió al tractament si la persona hi ha expressat reserves o preocupacions. </a:t>
                      </a:r>
                      <a:endParaRPr lang="es-ES" sz="1400" dirty="0">
                        <a:solidFill>
                          <a:srgbClr val="000000"/>
                        </a:solidFill>
                        <a:effectLst/>
                        <a:latin typeface="Calibri"/>
                        <a:ea typeface="Calibri"/>
                        <a:cs typeface="Arial"/>
                      </a:endParaRPr>
                    </a:p>
                  </a:txBody>
                  <a:tcPr marL="67945" marR="45085"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6755887"/>
                  </a:ext>
                </a:extLst>
              </a:tr>
              <a:tr h="1048654">
                <a:tc>
                  <a:txBody>
                    <a:bodyPr/>
                    <a:lstStyle/>
                    <a:p>
                      <a:pPr marL="6350" marR="26035" indent="-6350" algn="ctr">
                        <a:lnSpc>
                          <a:spcPct val="107000"/>
                        </a:lnSpc>
                        <a:spcAft>
                          <a:spcPts val="0"/>
                        </a:spcAft>
                      </a:pPr>
                      <a:r>
                        <a:rPr lang="es-ES" sz="1300" b="1" dirty="0">
                          <a:solidFill>
                            <a:srgbClr val="000000"/>
                          </a:solidFill>
                          <a:effectLst/>
                          <a:latin typeface="+mn-lt"/>
                          <a:ea typeface="Calibri"/>
                          <a:cs typeface="Arial"/>
                        </a:rPr>
                        <a:t> </a:t>
                      </a:r>
                      <a:r>
                        <a:rPr lang="ca-ES" sz="1800" b="1" kern="1200" dirty="0">
                          <a:solidFill>
                            <a:schemeClr val="tx1"/>
                          </a:solidFill>
                          <a:effectLst/>
                          <a:latin typeface="+mn-lt"/>
                          <a:ea typeface="+mn-ea"/>
                          <a:cs typeface="+mn-cs"/>
                        </a:rPr>
                        <a:t>Plans de tractament</a:t>
                      </a:r>
                      <a:endParaRPr lang="es-ES" sz="1300" dirty="0">
                        <a:solidFill>
                          <a:srgbClr val="000000"/>
                        </a:solidFill>
                        <a:effectLst/>
                        <a:latin typeface="+mn-lt"/>
                        <a:ea typeface="Calibri"/>
                        <a:cs typeface="Arial"/>
                      </a:endParaRPr>
                    </a:p>
                  </a:txBody>
                  <a:tcPr marL="67945" marR="45085"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6350" indent="-6350" algn="l">
                        <a:lnSpc>
                          <a:spcPct val="107000"/>
                        </a:lnSpc>
                        <a:spcAft>
                          <a:spcPts val="0"/>
                        </a:spcAft>
                      </a:pPr>
                      <a:r>
                        <a:rPr lang="ca-ES" sz="1400">
                          <a:solidFill>
                            <a:srgbClr val="000000"/>
                          </a:solidFill>
                          <a:effectLst/>
                          <a:latin typeface="Calibri"/>
                          <a:ea typeface="Calibri"/>
                          <a:cs typeface="Arial"/>
                        </a:rPr>
                        <a:t>Ajudar una persona a fer sentir la seva veu durant el procés de planificació del seu tractament; facilitar la finalització d’una directiva prèvia i defensar objectius coherents amb la promoció de la recuperació. </a:t>
                      </a:r>
                      <a:endParaRPr lang="es-ES" sz="1400">
                        <a:solidFill>
                          <a:srgbClr val="000000"/>
                        </a:solidFill>
                        <a:effectLst/>
                        <a:latin typeface="Calibri"/>
                        <a:ea typeface="Calibri"/>
                        <a:cs typeface="Arial"/>
                      </a:endParaRPr>
                    </a:p>
                  </a:txBody>
                  <a:tcPr marL="67945" marR="45085"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 indent="-6350" algn="l">
                        <a:lnSpc>
                          <a:spcPct val="107000"/>
                        </a:lnSpc>
                        <a:spcAft>
                          <a:spcPts val="0"/>
                        </a:spcAft>
                      </a:pPr>
                      <a:r>
                        <a:rPr lang="ca-ES" sz="1400" dirty="0">
                          <a:solidFill>
                            <a:srgbClr val="000000"/>
                          </a:solidFill>
                          <a:effectLst/>
                          <a:latin typeface="Calibri"/>
                          <a:ea typeface="Calibri"/>
                          <a:cs typeface="Arial"/>
                        </a:rPr>
                        <a:t>Redactar un pla de tractament; redactar informes de progressos sobre els objectius del tractament per a altres membres del personal.  </a:t>
                      </a:r>
                      <a:endParaRPr lang="es-ES" sz="1400" dirty="0">
                        <a:solidFill>
                          <a:srgbClr val="000000"/>
                        </a:solidFill>
                        <a:effectLst/>
                        <a:latin typeface="Calibri"/>
                        <a:ea typeface="Calibri"/>
                        <a:cs typeface="Arial"/>
                      </a:endParaRPr>
                    </a:p>
                  </a:txBody>
                  <a:tcPr marL="67945" marR="45085"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541603"/>
                  </a:ext>
                </a:extLst>
              </a:tr>
              <a:tr h="984275">
                <a:tc>
                  <a:txBody>
                    <a:bodyPr/>
                    <a:lstStyle/>
                    <a:p>
                      <a:pPr marL="6350" marR="24130" indent="-6350" algn="ctr">
                        <a:lnSpc>
                          <a:spcPct val="107000"/>
                        </a:lnSpc>
                        <a:spcAft>
                          <a:spcPts val="0"/>
                        </a:spcAft>
                      </a:pPr>
                      <a:r>
                        <a:rPr lang="ca-ES" sz="1800" b="1" kern="1200" dirty="0">
                          <a:solidFill>
                            <a:schemeClr val="tx1"/>
                          </a:solidFill>
                          <a:effectLst/>
                          <a:latin typeface="+mn-lt"/>
                          <a:ea typeface="+mn-ea"/>
                          <a:cs typeface="+mn-cs"/>
                        </a:rPr>
                        <a:t>Recerca d’habitatge</a:t>
                      </a:r>
                      <a:endParaRPr lang="es-ES" sz="1300" dirty="0">
                        <a:solidFill>
                          <a:srgbClr val="000000"/>
                        </a:solidFill>
                        <a:effectLst/>
                        <a:latin typeface="+mn-lt"/>
                        <a:ea typeface="Calibri"/>
                        <a:cs typeface="Arial"/>
                      </a:endParaRPr>
                    </a:p>
                  </a:txBody>
                  <a:tcPr marL="67945" marR="45085"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6350" indent="-6350" algn="l">
                        <a:lnSpc>
                          <a:spcPct val="107000"/>
                        </a:lnSpc>
                        <a:spcAft>
                          <a:spcPts val="0"/>
                        </a:spcAft>
                      </a:pPr>
                      <a:r>
                        <a:rPr lang="ca-ES" sz="1400">
                          <a:solidFill>
                            <a:srgbClr val="000000"/>
                          </a:solidFill>
                          <a:effectLst/>
                          <a:latin typeface="Calibri"/>
                          <a:ea typeface="Calibri"/>
                          <a:cs typeface="Arial"/>
                        </a:rPr>
                        <a:t>Ajudar un igual a buscar habitatge si ho ha demanat; compartir l’experiència personal amb la cerca d’un habitatge. </a:t>
                      </a:r>
                      <a:endParaRPr lang="es-ES" sz="1400">
                        <a:solidFill>
                          <a:srgbClr val="000000"/>
                        </a:solidFill>
                        <a:effectLst/>
                        <a:latin typeface="Calibri"/>
                        <a:ea typeface="Calibri"/>
                        <a:cs typeface="Arial"/>
                      </a:endParaRPr>
                    </a:p>
                  </a:txBody>
                  <a:tcPr marL="67945" marR="45085"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 indent="-6350" algn="l">
                        <a:lnSpc>
                          <a:spcPct val="107000"/>
                        </a:lnSpc>
                        <a:spcAft>
                          <a:spcPts val="0"/>
                        </a:spcAft>
                      </a:pPr>
                      <a:r>
                        <a:rPr lang="ca-ES" sz="1400" dirty="0">
                          <a:solidFill>
                            <a:srgbClr val="000000"/>
                          </a:solidFill>
                          <a:effectLst/>
                          <a:latin typeface="Calibri"/>
                          <a:ea typeface="Calibri"/>
                          <a:cs typeface="Arial"/>
                        </a:rPr>
                        <a:t>Centrar-se només en la cerca d’un habitatge perquè figura en el pla de tractament o perquè un membre del personal ha indicat al professional de suport entre iguals que se centri en la cerca d’un habitatge per a un igual concret.  </a:t>
                      </a:r>
                      <a:endParaRPr lang="es-ES" sz="1400" dirty="0">
                        <a:solidFill>
                          <a:srgbClr val="000000"/>
                        </a:solidFill>
                        <a:effectLst/>
                        <a:latin typeface="Calibri"/>
                        <a:ea typeface="Calibri"/>
                        <a:cs typeface="Arial"/>
                      </a:endParaRPr>
                    </a:p>
                  </a:txBody>
                  <a:tcPr marL="67945" marR="45085"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0777504"/>
                  </a:ext>
                </a:extLst>
              </a:tr>
              <a:tr h="746573">
                <a:tc>
                  <a:txBody>
                    <a:bodyPr/>
                    <a:lstStyle/>
                    <a:p>
                      <a:pPr marL="6350" marR="27940" indent="-6350" algn="ctr">
                        <a:lnSpc>
                          <a:spcPct val="107000"/>
                        </a:lnSpc>
                        <a:spcAft>
                          <a:spcPts val="0"/>
                        </a:spcAft>
                      </a:pPr>
                      <a:r>
                        <a:rPr lang="ca-ES" sz="1800" b="1" kern="1200" dirty="0">
                          <a:solidFill>
                            <a:schemeClr val="tx1"/>
                          </a:solidFill>
                          <a:effectLst/>
                          <a:latin typeface="+mn-lt"/>
                          <a:ea typeface="+mn-ea"/>
                          <a:cs typeface="+mn-cs"/>
                        </a:rPr>
                        <a:t>Contestar al telèfon </a:t>
                      </a:r>
                      <a:endParaRPr lang="es-ES" sz="1300" dirty="0">
                        <a:solidFill>
                          <a:srgbClr val="000000"/>
                        </a:solidFill>
                        <a:effectLst/>
                        <a:latin typeface="+mn-lt"/>
                        <a:ea typeface="Calibri"/>
                        <a:cs typeface="Arial"/>
                      </a:endParaRPr>
                    </a:p>
                  </a:txBody>
                  <a:tcPr marL="67945" marR="45085"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marL="6350" marR="100965" indent="-6350" algn="l">
                        <a:lnSpc>
                          <a:spcPct val="107000"/>
                        </a:lnSpc>
                        <a:spcAft>
                          <a:spcPts val="0"/>
                        </a:spcAft>
                      </a:pPr>
                      <a:r>
                        <a:rPr lang="ca-ES" sz="1400">
                          <a:solidFill>
                            <a:srgbClr val="000000"/>
                          </a:solidFill>
                          <a:effectLst/>
                          <a:latin typeface="Calibri"/>
                          <a:ea typeface="Calibri"/>
                          <a:cs typeface="Arial"/>
                        </a:rPr>
                        <a:t>Ajudar esporàdicament a l’oficina; respondre a la línia telefònica d’assistència entre iguals. </a:t>
                      </a:r>
                      <a:endParaRPr lang="es-ES" sz="1400">
                        <a:solidFill>
                          <a:srgbClr val="000000"/>
                        </a:solidFill>
                        <a:effectLst/>
                        <a:latin typeface="Calibri"/>
                        <a:ea typeface="Calibri"/>
                        <a:cs typeface="Arial"/>
                      </a:endParaRPr>
                    </a:p>
                  </a:txBody>
                  <a:tcPr marL="67945" marR="45085"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 indent="-6350" algn="l">
                        <a:lnSpc>
                          <a:spcPct val="107000"/>
                        </a:lnSpc>
                        <a:spcAft>
                          <a:spcPts val="0"/>
                        </a:spcAft>
                      </a:pPr>
                      <a:r>
                        <a:rPr lang="ca-ES" sz="1400" dirty="0">
                          <a:solidFill>
                            <a:srgbClr val="000000"/>
                          </a:solidFill>
                          <a:effectLst/>
                          <a:latin typeface="Calibri"/>
                          <a:ea typeface="Calibri"/>
                          <a:cs typeface="Arial"/>
                        </a:rPr>
                        <a:t>Contestar de manera rutinària al telèfon perquè cap altre membre del personal no ho vol fer; haver d’avaluar el nivell de les crisis per telèfon i transferir les trucades a altres membres del personal.  </a:t>
                      </a:r>
                      <a:endParaRPr lang="es-ES" sz="1400" dirty="0">
                        <a:solidFill>
                          <a:srgbClr val="000000"/>
                        </a:solidFill>
                        <a:effectLst/>
                        <a:latin typeface="Calibri"/>
                        <a:ea typeface="Calibri"/>
                        <a:cs typeface="Arial"/>
                      </a:endParaRPr>
                    </a:p>
                  </a:txBody>
                  <a:tcPr marL="67945" marR="45085" marT="2984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9423835"/>
                  </a:ext>
                </a:extLst>
              </a:tr>
            </a:tbl>
          </a:graphicData>
        </a:graphic>
      </p:graphicFrame>
      <p:sp>
        <p:nvSpPr>
          <p:cNvPr id="7" name="Title 1">
            <a:extLst>
              <a:ext uri="{FF2B5EF4-FFF2-40B4-BE49-F238E27FC236}">
                <a16:creationId xmlns:a16="http://schemas.microsoft.com/office/drawing/2014/main" id="{D44A4C04-9741-41AD-9017-23ADBB364C77}"/>
              </a:ext>
            </a:extLst>
          </p:cNvPr>
          <p:cNvSpPr>
            <a:spLocks noGrp="1"/>
          </p:cNvSpPr>
          <p:nvPr>
            <p:ph type="title"/>
          </p:nvPr>
        </p:nvSpPr>
        <p:spPr>
          <a:xfrm>
            <a:off x="410953" y="282477"/>
            <a:ext cx="11552447" cy="384273"/>
          </a:xfrm>
        </p:spPr>
        <p:txBody>
          <a:bodyPr/>
          <a:lstStyle/>
          <a:p>
            <a:pPr lvl="0"/>
            <a:r>
              <a:rPr lang="en-GB" sz="2400" dirty="0"/>
              <a:t>12. </a:t>
            </a:r>
            <a:r>
              <a:rPr lang="ca-ES" sz="2400" dirty="0"/>
              <a:t>Els professionals de suport entre iguals en els serveis socials i de salut mental</a:t>
            </a:r>
            <a:r>
              <a:rPr lang="es-ES" sz="2400" dirty="0"/>
              <a:t> - 15</a:t>
            </a:r>
          </a:p>
        </p:txBody>
      </p:sp>
      <p:sp>
        <p:nvSpPr>
          <p:cNvPr id="8" name="1 Marcador de texto"/>
          <p:cNvSpPr>
            <a:spLocks noGrp="1"/>
          </p:cNvSpPr>
          <p:nvPr>
            <p:ph type="body" sz="quarter" idx="13"/>
          </p:nvPr>
        </p:nvSpPr>
        <p:spPr>
          <a:xfrm>
            <a:off x="507207" y="682454"/>
            <a:ext cx="11174400" cy="360000"/>
          </a:xfrm>
        </p:spPr>
        <p:txBody>
          <a:bodyPr/>
          <a:lstStyle/>
          <a:p>
            <a:r>
              <a:rPr lang="ca-ES" sz="2000" dirty="0"/>
              <a:t>Bon ús i ús erroni dels professionals de suport entre iguals </a:t>
            </a:r>
          </a:p>
        </p:txBody>
      </p:sp>
    </p:spTree>
    <p:extLst>
      <p:ext uri="{BB962C8B-B14F-4D97-AF65-F5344CB8AC3E}">
        <p14:creationId xmlns:p14="http://schemas.microsoft.com/office/powerpoint/2010/main" val="59630374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1BF98292-00CE-5D46-AECE-6CBD3AB1FDF1}"/>
              </a:ext>
            </a:extLst>
          </p:cNvPr>
          <p:cNvSpPr>
            <a:spLocks noGrp="1"/>
          </p:cNvSpPr>
          <p:nvPr>
            <p:ph type="body" sz="quarter" idx="13"/>
          </p:nvPr>
        </p:nvSpPr>
        <p:spPr>
          <a:xfrm>
            <a:off x="530844" y="971081"/>
            <a:ext cx="11174400" cy="360000"/>
          </a:xfrm>
        </p:spPr>
        <p:txBody>
          <a:bodyPr/>
          <a:lstStyle/>
          <a:p>
            <a:r>
              <a:rPr lang="es-ES" dirty="0"/>
              <a:t>Di</a:t>
            </a:r>
            <a:r>
              <a:rPr lang="ca-ES" dirty="0" err="1"/>
              <a:t>screpàncie</a:t>
            </a:r>
            <a:r>
              <a:rPr lang="es-ES" dirty="0"/>
              <a:t>s</a:t>
            </a:r>
          </a:p>
        </p:txBody>
      </p:sp>
      <p:sp>
        <p:nvSpPr>
          <p:cNvPr id="3" name="Content Placeholder 2">
            <a:extLst>
              <a:ext uri="{FF2B5EF4-FFF2-40B4-BE49-F238E27FC236}">
                <a16:creationId xmlns:a16="http://schemas.microsoft.com/office/drawing/2014/main" id="{81102A05-148E-4F38-ABCB-B96EB81A07B6}"/>
              </a:ext>
            </a:extLst>
          </p:cNvPr>
          <p:cNvSpPr>
            <a:spLocks noGrp="1"/>
          </p:cNvSpPr>
          <p:nvPr>
            <p:ph sz="quarter" idx="14"/>
          </p:nvPr>
        </p:nvSpPr>
        <p:spPr>
          <a:xfrm>
            <a:off x="507195" y="1810138"/>
            <a:ext cx="11174412" cy="4201049"/>
          </a:xfrm>
        </p:spPr>
        <p:txBody>
          <a:bodyPr/>
          <a:lstStyle/>
          <a:p>
            <a:pPr algn="just"/>
            <a:r>
              <a:rPr lang="ca-ES" dirty="0"/>
              <a:t>Poden sorgir discrepàncies entre els professionals de suport entre iguals i les pràctiques del servei</a:t>
            </a:r>
            <a:r>
              <a:rPr lang="en-GB" dirty="0"/>
              <a:t>. </a:t>
            </a:r>
          </a:p>
          <a:p>
            <a:pPr algn="just"/>
            <a:r>
              <a:rPr lang="ca-ES" dirty="0"/>
              <a:t>Fins i tot en aquesta situació, el professional de suport entre iguals hauria de ser capaç de continuar defensant la persona a qui ajuda sense por a repercussions </a:t>
            </a:r>
            <a:r>
              <a:rPr lang="en-GB" dirty="0"/>
              <a:t>. </a:t>
            </a:r>
            <a:endParaRPr lang="x-none" dirty="0"/>
          </a:p>
          <a:p>
            <a:pPr algn="just"/>
            <a:endParaRPr lang="x-none" dirty="0"/>
          </a:p>
        </p:txBody>
      </p:sp>
      <p:sp>
        <p:nvSpPr>
          <p:cNvPr id="7" name="Title 1">
            <a:extLst>
              <a:ext uri="{FF2B5EF4-FFF2-40B4-BE49-F238E27FC236}">
                <a16:creationId xmlns:a16="http://schemas.microsoft.com/office/drawing/2014/main" id="{D44A4C04-9741-41AD-9017-23ADBB364C77}"/>
              </a:ext>
            </a:extLst>
          </p:cNvPr>
          <p:cNvSpPr>
            <a:spLocks noGrp="1"/>
          </p:cNvSpPr>
          <p:nvPr>
            <p:ph type="title"/>
          </p:nvPr>
        </p:nvSpPr>
        <p:spPr>
          <a:xfrm>
            <a:off x="410953" y="506412"/>
            <a:ext cx="11552447" cy="465138"/>
          </a:xfrm>
        </p:spPr>
        <p:txBody>
          <a:bodyPr/>
          <a:lstStyle/>
          <a:p>
            <a:pPr lvl="0"/>
            <a:r>
              <a:rPr lang="en-GB" sz="2400" dirty="0"/>
              <a:t>12. </a:t>
            </a:r>
            <a:r>
              <a:rPr lang="ca-ES" sz="2400" dirty="0"/>
              <a:t>Els professionals de suport entre iguals en els serveis socials i de salut mental</a:t>
            </a:r>
            <a:r>
              <a:rPr lang="es-ES" sz="2400" dirty="0"/>
              <a:t> - 16</a:t>
            </a:r>
          </a:p>
        </p:txBody>
      </p:sp>
    </p:spTree>
    <p:extLst>
      <p:ext uri="{BB962C8B-B14F-4D97-AF65-F5344CB8AC3E}">
        <p14:creationId xmlns:p14="http://schemas.microsoft.com/office/powerpoint/2010/main" val="34073284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SHAPETYPE" val="Source"/>
</p:tagLst>
</file>

<file path=ppt/tags/tag3.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SHAPETYPE" val="Classification"/>
</p:tagLst>
</file>

<file path=ppt/theme/theme1.xml><?xml version="1.0" encoding="utf-8"?>
<a:theme xmlns:a="http://schemas.openxmlformats.org/drawingml/2006/main" name="LPB">
  <a:themeElements>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fontScheme name="Lonza font theme">
      <a:majorFont>
        <a:latin typeface="Century Gothic"/>
        <a:ea typeface="Arial Unicode MS"/>
        <a:cs typeface="Arial Unicode MS"/>
      </a:majorFont>
      <a:minorFont>
        <a:latin typeface="Calibri Light"/>
        <a:ea typeface="Arial Unicode MS"/>
        <a:cs typeface="Arial Unicode MS"/>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t"/>
      <a:lstStyle>
        <a:defPPr algn="l">
          <a:defRPr sz="15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gn="l">
          <a:defRPr dirty="0">
            <a:solidFill>
              <a:schemeClr val="tx1"/>
            </a:solidFill>
          </a:defRPr>
        </a:defPPr>
      </a:lstStyle>
    </a:txDef>
  </a:objectDefaults>
  <a:extraClrSchemeLst/>
  <a:extLst>
    <a:ext uri="{05A4C25C-085E-4340-85A3-A5531E510DB2}">
      <thm15:themeFamily xmlns:thm15="http://schemas.microsoft.com/office/thememl/2012/main" name="TEMPLATE WHO PPT" id="{E2228241-3BEA-3843-838B-7F5DBA8F7E90}" vid="{0C4EC57B-1905-C64E-B6FC-1A29D42359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themeOverride>
</file>

<file path=ppt/theme/themeOverride2.xml><?xml version="1.0" encoding="utf-8"?>
<a:themeOverride xmlns:a="http://schemas.openxmlformats.org/drawingml/2006/main">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themeOverride>
</file>

<file path=ppt/theme/themeOverride3.xml><?xml version="1.0" encoding="utf-8"?>
<a:themeOverride xmlns:a="http://schemas.openxmlformats.org/drawingml/2006/main">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themeOverride>
</file>

<file path=ppt/theme/themeOverride4.xml><?xml version="1.0" encoding="utf-8"?>
<a:themeOverride xmlns:a="http://schemas.openxmlformats.org/drawingml/2006/main">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themeOverride>
</file>

<file path=ppt/theme/themeOverride5.xml><?xml version="1.0" encoding="utf-8"?>
<a:themeOverride xmlns:a="http://schemas.openxmlformats.org/drawingml/2006/main">
  <a:clrScheme name="Lonza colour theme Orange">
    <a:dk1>
      <a:srgbClr val="000000"/>
    </a:dk1>
    <a:lt1>
      <a:srgbClr val="FFFFFF"/>
    </a:lt1>
    <a:dk2>
      <a:srgbClr val="EE7439"/>
    </a:dk2>
    <a:lt2>
      <a:srgbClr val="7F7F7F"/>
    </a:lt2>
    <a:accent1>
      <a:srgbClr val="183F5A"/>
    </a:accent1>
    <a:accent2>
      <a:srgbClr val="007AC0"/>
    </a:accent2>
    <a:accent3>
      <a:srgbClr val="F4AD00"/>
    </a:accent3>
    <a:accent4>
      <a:srgbClr val="8096A4"/>
    </a:accent4>
    <a:accent5>
      <a:srgbClr val="73B6DC"/>
    </a:accent5>
    <a:accent6>
      <a:srgbClr val="F9D273"/>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7003</TotalTime>
  <Words>27327</Words>
  <Application>Microsoft Office PowerPoint</Application>
  <PresentationFormat>Pantalla panoràmica</PresentationFormat>
  <Paragraphs>1424</Paragraphs>
  <Slides>110</Slides>
  <Notes>110</Notes>
  <HiddenSlides>0</HiddenSlides>
  <MMClips>0</MMClips>
  <ScaleCrop>false</ScaleCrop>
  <HeadingPairs>
    <vt:vector size="8" baseType="variant">
      <vt:variant>
        <vt:lpstr>Tipus de lletra utilitzats</vt:lpstr>
      </vt:variant>
      <vt:variant>
        <vt:i4>8</vt:i4>
      </vt:variant>
      <vt:variant>
        <vt:lpstr>Tema</vt:lpstr>
      </vt:variant>
      <vt:variant>
        <vt:i4>1</vt:i4>
      </vt:variant>
      <vt:variant>
        <vt:lpstr>Servidors OLE incrustats</vt:lpstr>
      </vt:variant>
      <vt:variant>
        <vt:i4>1</vt:i4>
      </vt:variant>
      <vt:variant>
        <vt:lpstr>Títols de les diapositives</vt:lpstr>
      </vt:variant>
      <vt:variant>
        <vt:i4>110</vt:i4>
      </vt:variant>
    </vt:vector>
  </HeadingPairs>
  <TitlesOfParts>
    <vt:vector size="120" baseType="lpstr">
      <vt:lpstr>AdvOTaad6c8ab</vt:lpstr>
      <vt:lpstr>Arial</vt:lpstr>
      <vt:lpstr>Calibri</vt:lpstr>
      <vt:lpstr>Calibri Light</vt:lpstr>
      <vt:lpstr>Cambria</vt:lpstr>
      <vt:lpstr>Century Gothic</vt:lpstr>
      <vt:lpstr>Symbol</vt:lpstr>
      <vt:lpstr>Wingdings</vt:lpstr>
      <vt:lpstr>LPB</vt:lpstr>
      <vt:lpstr>think-cell Slide</vt:lpstr>
      <vt:lpstr>Presentació del PowerPoint</vt:lpstr>
      <vt:lpstr>Presentació del PowerPoint</vt:lpstr>
      <vt:lpstr>Quality Rights de l’OMS: objectius i propòsits</vt:lpstr>
      <vt:lpstr>Nota preliminar sobre el llenguatge - 1</vt:lpstr>
      <vt:lpstr>Nota preliminar sobre el llenguatge - 2</vt:lpstr>
      <vt:lpstr>Temes del mòdul</vt:lpstr>
      <vt:lpstr>1. Introducció</vt:lpstr>
      <vt:lpstr>1. Introducció - 1</vt:lpstr>
      <vt:lpstr>1. Introducció - 2</vt:lpstr>
      <vt:lpstr>2. Què és el suport individualitzat entre iguals?</vt:lpstr>
      <vt:lpstr>2. Què és el suport individualitzat entre iguals? - 1  </vt:lpstr>
      <vt:lpstr>2. Què és el suport individualitzat entre iguals? - 2</vt:lpstr>
      <vt:lpstr>2. Què és el suport individualitzat entre iguals? - 3</vt:lpstr>
      <vt:lpstr>2. Què és el suport individualitzat entre iguals? - 4</vt:lpstr>
      <vt:lpstr>2. Què és el suport individualitzat entre iguals? - 5</vt:lpstr>
      <vt:lpstr>2. Què és el suport individualitzat entre iguals? - 6</vt:lpstr>
      <vt:lpstr>3. Valors del suport individualitzat entre iguals  </vt:lpstr>
      <vt:lpstr>3. Valors del suport individualitzat entre iguals - 1 </vt:lpstr>
      <vt:lpstr>3. Valors del suport individualitzat entre iguals - 2</vt:lpstr>
      <vt:lpstr>3. Valors del suport individualitzat entre iguals - 3</vt:lpstr>
      <vt:lpstr>3. Valors del suport individualitzat entre iguals - 4</vt:lpstr>
      <vt:lpstr>3. Valors del suport individualitzat entre iguals - 5</vt:lpstr>
      <vt:lpstr>4. Beneficis del suport individualitzat entre iguals </vt:lpstr>
      <vt:lpstr>4. Beneficis del suport individualitzat entre iguals - 1</vt:lpstr>
      <vt:lpstr>4. Beneficis del suport individualitzat entre iguals - 2</vt:lpstr>
      <vt:lpstr>4. Beneficis del suport individualitzat entre iguals - 3</vt:lpstr>
      <vt:lpstr>4. Beneficis del suport individualitzat entre iguals - 4</vt:lpstr>
      <vt:lpstr>4. Beneficis del suport individualitzat entre iguals - 5</vt:lpstr>
      <vt:lpstr>4. Beneficis del suport individualitzat entre iguals - 6</vt:lpstr>
      <vt:lpstr>4. Beneficis del suport individualitzat entre iguals - 7</vt:lpstr>
      <vt:lpstr>4. Beneficis del suport individualitzat entre iguals - 8</vt:lpstr>
      <vt:lpstr>4. Beneficis del suport individualitzat entre iguals - 9</vt:lpstr>
      <vt:lpstr>5. Falses idees sobre el suport entre iguals  </vt:lpstr>
      <vt:lpstr>5. Falses idees sobre el suport entre iguals - 1 </vt:lpstr>
      <vt:lpstr>5. Falses idees sobre el suport entre iguals - 2</vt:lpstr>
      <vt:lpstr>5. Falses idees sobre el suport entre iguals - 3</vt:lpstr>
      <vt:lpstr>5. Falses idees sobre el suport entre iguals - 4</vt:lpstr>
      <vt:lpstr>6. De l’ètica a la pràctica</vt:lpstr>
      <vt:lpstr>6. De l’ètica a la pràctica - 1</vt:lpstr>
      <vt:lpstr>6. De l’ètica a la pràctica - 2</vt:lpstr>
      <vt:lpstr>6. De l’ètica a la pràctica - 3</vt:lpstr>
      <vt:lpstr>6. De l’ètica a la pràctica - 4</vt:lpstr>
      <vt:lpstr>6. De l’ètica a la pràctica - 5</vt:lpstr>
      <vt:lpstr>6. De l’ètica a la pràctica - 6</vt:lpstr>
      <vt:lpstr>6. De l’ètica a la pràctica - 7</vt:lpstr>
      <vt:lpstr>6. De l’ètica a la pràctica - 8</vt:lpstr>
      <vt:lpstr>6. De l’ètica a la pràctica - 9</vt:lpstr>
      <vt:lpstr>6. De l’ètica a la pràctica - 10</vt:lpstr>
      <vt:lpstr>6. De l’ètica a la pràctica - 11</vt:lpstr>
      <vt:lpstr>6. De l’ètica a la pràctica - 12</vt:lpstr>
      <vt:lpstr>6. De l’ètica a la pràctica - 13</vt:lpstr>
      <vt:lpstr>6. De l’ètica a la pràctica - 14</vt:lpstr>
      <vt:lpstr>7. Llenguatge</vt:lpstr>
      <vt:lpstr>7. Llenguatge - 1 </vt:lpstr>
      <vt:lpstr>7. Llenguatge - 2</vt:lpstr>
      <vt:lpstr>7. Llenguatge - 3</vt:lpstr>
      <vt:lpstr>7. Llenguatge - 4</vt:lpstr>
      <vt:lpstr>7. Llenguatge - 5</vt:lpstr>
      <vt:lpstr>7. Llenguatge - 6</vt:lpstr>
      <vt:lpstr>8. Competències dels professionals de suport entre iguals  </vt:lpstr>
      <vt:lpstr>8. Competències dels professionals de suport entre iguals - 1</vt:lpstr>
      <vt:lpstr>8. Competències dels professionals de suport entre iguals - 2</vt:lpstr>
      <vt:lpstr>8. Competències dels professionals de suport entre iguals - 3</vt:lpstr>
      <vt:lpstr>8. Competències dels professionals de suport entre iguals - 4</vt:lpstr>
      <vt:lpstr>8. Competències dels professionals de suport entre iguals - 5 </vt:lpstr>
      <vt:lpstr>8. Competències dels professionals de suport entre iguals - 6 </vt:lpstr>
      <vt:lpstr>9. Descripcions de la feina </vt:lpstr>
      <vt:lpstr>9. Descripcions de la feina - 1 </vt:lpstr>
      <vt:lpstr>9. Descripcions de la feina - 2</vt:lpstr>
      <vt:lpstr>9. Descripcions de la feina - 3</vt:lpstr>
      <vt:lpstr>9. Descripcions de la feina - 4</vt:lpstr>
      <vt:lpstr>10. Entrevista i contractació de professionals de suport entre iguals </vt:lpstr>
      <vt:lpstr>10. Entrevista i contractació de professionals de suport entre iguals - 1</vt:lpstr>
      <vt:lpstr>10. Entrevista i contractació de professionals de suport entre iguals - 2</vt:lpstr>
      <vt:lpstr>10. Entrevista i contractació de professionals de suport entre iguals - 3</vt:lpstr>
      <vt:lpstr>10. Entrevista i contractació de professionals de suport entre iguals - 4</vt:lpstr>
      <vt:lpstr>11. Condicions de treball  </vt:lpstr>
      <vt:lpstr>11. Condicions de treball - 1</vt:lpstr>
      <vt:lpstr>11. Condicions de treball - 2</vt:lpstr>
      <vt:lpstr>11. Condicions de treball - 3</vt:lpstr>
      <vt:lpstr>11. Condicions de treball - 4</vt:lpstr>
      <vt:lpstr>11. Condicions de treball - 5</vt:lpstr>
      <vt:lpstr>12. Els professionals de suport entre iguals en els serveis socials i de salut mental </vt:lpstr>
      <vt:lpstr>12. Els professionals de suport entre iguals en els serveis socials i de salut mental - 1</vt:lpstr>
      <vt:lpstr>12. Els professionals de suport entre iguals en els serveis socials i de salut mental - 2</vt:lpstr>
      <vt:lpstr>12. Els professionals de suport entre iguals en els serveis socials i de salut mental - 3</vt:lpstr>
      <vt:lpstr>12. Els professionals de suport entre iguals en els serveis socials i de salut mental - 4</vt:lpstr>
      <vt:lpstr>12. Els professionals de suport entre iguals en els serveis socials i de salut mental - 5</vt:lpstr>
      <vt:lpstr>12. Els professionals de suport entre iguals en els serveis socials i de salut mental - 6</vt:lpstr>
      <vt:lpstr>12. Els professionals de suport entre iguals en els serveis socials i de salut mental - 7</vt:lpstr>
      <vt:lpstr>12. Els professionals de suport entre iguals en els serveis socials i de salut mental - 8</vt:lpstr>
      <vt:lpstr>12. Els professionals de suport entre iguals en els serveis socials i de salut mental - 9</vt:lpstr>
      <vt:lpstr>12. Els professionals de suport entre iguals en els serveis socials i de salut mental - 10</vt:lpstr>
      <vt:lpstr>12. Els professionals de suport entre iguals en els serveis socials i de salut mental - 11</vt:lpstr>
      <vt:lpstr>12. Els professionals de suport entre iguals en els serveis socials i de salut mental - 12</vt:lpstr>
      <vt:lpstr>12. Els professionals de suport entre iguals en els serveis socials i de salut mental - 13</vt:lpstr>
      <vt:lpstr>12. Els professionals de suport entre iguals en els serveis socials i de salut mental - 14</vt:lpstr>
      <vt:lpstr>12. Els professionals de suport entre iguals en els serveis socials i de salut mental - 15</vt:lpstr>
      <vt:lpstr>12. Els professionals de suport entre iguals en els serveis socials i de salut mental - 16</vt:lpstr>
      <vt:lpstr>12. Els professionals de suport entre iguals en els serveis socials i de salut mental - 17</vt:lpstr>
      <vt:lpstr>12. Els professionals de suport entre iguals en els serveis socials i de salut mental - 18</vt:lpstr>
      <vt:lpstr>12. Els professionals de suport entre iguals en els serveis socials i de salut mental - 19</vt:lpstr>
      <vt:lpstr>12. Els professionals de suport entre iguals en els serveis socials i de salut mental - 20</vt:lpstr>
      <vt:lpstr>12. Els professionals de suport entre iguals en els serveis socials i de salut mental - 21</vt:lpstr>
      <vt:lpstr>12. Els professionals de suport entre iguals en els serveis socials i de salut mental - 22</vt:lpstr>
      <vt:lpstr>12. Els professionals de suport entre iguals en els serveis socials i de salut mental - 23</vt:lpstr>
      <vt:lpstr>12. Els professionals de suport entre iguals en els serveis socials i de salut mental - 24</vt:lpstr>
      <vt:lpstr>12. Els professionals de suport entre iguals en els serveis socials i de salut mental - 25</vt:lpstr>
      <vt:lpstr>12. Els professionals de suport entre iguals en els serveis socials i de salut mental - 26</vt:lpstr>
      <vt:lpstr>Reconeixements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QualityRights Initiative training</dc:title>
  <dc:creator>David Bramley</dc:creator>
  <cp:lastModifiedBy>Maria José Velasco</cp:lastModifiedBy>
  <cp:revision>421</cp:revision>
  <cp:lastPrinted>2019-10-27T14:04:31Z</cp:lastPrinted>
  <dcterms:created xsi:type="dcterms:W3CDTF">2019-02-25T14:53:03Z</dcterms:created>
  <dcterms:modified xsi:type="dcterms:W3CDTF">2023-04-24T19:03:01Z</dcterms:modified>
</cp:coreProperties>
</file>